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Proxima Nova"/>
      <p:regular r:id="rId36"/>
      <p:bold r:id="rId37"/>
      <p:italic r:id="rId38"/>
      <p:boldItalic r:id="rId39"/>
    </p:embeddedFont>
    <p:embeddedFont>
      <p:font typeface="EB Garamond"/>
      <p:regular r:id="rId40"/>
      <p:bold r:id="rId41"/>
      <p:italic r:id="rId42"/>
      <p:boldItalic r:id="rId43"/>
    </p:embeddedFont>
    <p:embeddedFont>
      <p:font typeface="Proxima Nova Semibold"/>
      <p:regular r:id="rId44"/>
      <p:bold r:id="rId45"/>
      <p:boldItalic r:id="rId46"/>
    </p:embeddedFont>
    <p:embeddedFont>
      <p:font typeface="Alfa Slab One"/>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981E59-5500-4EA6-9346-5A5520777F99}">
  <a:tblStyle styleId="{AF981E59-5500-4EA6-9346-5A5520777F9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BGaramond-regular.fntdata"/><Relationship Id="rId20" Type="http://schemas.openxmlformats.org/officeDocument/2006/relationships/slide" Target="slides/slide14.xml"/><Relationship Id="rId42" Type="http://schemas.openxmlformats.org/officeDocument/2006/relationships/font" Target="fonts/EBGaramond-italic.fntdata"/><Relationship Id="rId41" Type="http://schemas.openxmlformats.org/officeDocument/2006/relationships/font" Target="fonts/EBGaramond-bold.fntdata"/><Relationship Id="rId22" Type="http://schemas.openxmlformats.org/officeDocument/2006/relationships/slide" Target="slides/slide16.xml"/><Relationship Id="rId44" Type="http://schemas.openxmlformats.org/officeDocument/2006/relationships/font" Target="fonts/ProximaNovaSemibold-regular.fntdata"/><Relationship Id="rId21" Type="http://schemas.openxmlformats.org/officeDocument/2006/relationships/slide" Target="slides/slide15.xml"/><Relationship Id="rId43" Type="http://schemas.openxmlformats.org/officeDocument/2006/relationships/font" Target="fonts/EBGaramond-boldItalic.fntdata"/><Relationship Id="rId24" Type="http://schemas.openxmlformats.org/officeDocument/2006/relationships/slide" Target="slides/slide18.xml"/><Relationship Id="rId46" Type="http://schemas.openxmlformats.org/officeDocument/2006/relationships/font" Target="fonts/ProximaNovaSemibold-boldItalic.fntdata"/><Relationship Id="rId23" Type="http://schemas.openxmlformats.org/officeDocument/2006/relationships/slide" Target="slides/slide17.xml"/><Relationship Id="rId45" Type="http://schemas.openxmlformats.org/officeDocument/2006/relationships/font" Target="fonts/ProximaNova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AlfaSlabOne-regular.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roximaNova-bold.fntdata"/><Relationship Id="rId14" Type="http://schemas.openxmlformats.org/officeDocument/2006/relationships/slide" Target="slides/slide8.xml"/><Relationship Id="rId36" Type="http://schemas.openxmlformats.org/officeDocument/2006/relationships/font" Target="fonts/ProximaNova-regular.fntdata"/><Relationship Id="rId17" Type="http://schemas.openxmlformats.org/officeDocument/2006/relationships/slide" Target="slides/slide11.xml"/><Relationship Id="rId39" Type="http://schemas.openxmlformats.org/officeDocument/2006/relationships/font" Target="fonts/ProximaNova-boldItalic.fntdata"/><Relationship Id="rId16" Type="http://schemas.openxmlformats.org/officeDocument/2006/relationships/slide" Target="slides/slide10.xml"/><Relationship Id="rId38" Type="http://schemas.openxmlformats.org/officeDocument/2006/relationships/font" Target="fonts/ProximaNova-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da1957f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2da1957f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da1957f0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da1957f0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dab429de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dab429de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da1957f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2da1957f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dab429de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dab429de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da1957f0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da1957f0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dab429de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dab429de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da1957f0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2da1957f0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da1957f0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da1957f0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2e608ff06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2e608ff06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d844da6c2_0_1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d844da6c2_0_1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e608ff06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e608ff06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da1957f0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da1957f0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2da1957f0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2da1957f0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2dab429de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2dab429de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30c8a5c1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30c8a5c1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2da1957f0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2da1957f0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2da1957f0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2da1957f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cc6bd4a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1cc6bd4a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cc6bd4ac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1cc6bd4ac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cc6bd4ac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cc6bd4ac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da1957f0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da1957f0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da1957f0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da1957f0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da1957f0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da1957f0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da1957f0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da1957f0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da1957f0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da1957f0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da1957f0d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da1957f0d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da1957f0d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da1957f0d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5.png"/><Relationship Id="rId10" Type="http://schemas.openxmlformats.org/officeDocument/2006/relationships/image" Target="../media/image2.png"/><Relationship Id="rId9" Type="http://schemas.openxmlformats.org/officeDocument/2006/relationships/image" Target="../media/image21.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19.png"/><Relationship Id="rId8"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image" Target="../media/image31.png"/><Relationship Id="rId6" Type="http://schemas.openxmlformats.org/officeDocument/2006/relationships/image" Target="../media/image38.png"/><Relationship Id="rId7" Type="http://schemas.openxmlformats.org/officeDocument/2006/relationships/image" Target="../media/image34.png"/><Relationship Id="rId8"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6.png"/><Relationship Id="rId4" Type="http://schemas.openxmlformats.org/officeDocument/2006/relationships/image" Target="../media/image41.png"/><Relationship Id="rId5" Type="http://schemas.openxmlformats.org/officeDocument/2006/relationships/image" Target="../media/image35.png"/><Relationship Id="rId6" Type="http://schemas.openxmlformats.org/officeDocument/2006/relationships/image" Target="../media/image39.png"/><Relationship Id="rId7"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114300" y="949575"/>
            <a:ext cx="8915400" cy="1440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sz="2400"/>
          </a:p>
          <a:p>
            <a:pPr indent="0" lvl="0" marL="0" rtl="0" algn="ctr">
              <a:spcBef>
                <a:spcPts val="0"/>
              </a:spcBef>
              <a:spcAft>
                <a:spcPts val="0"/>
              </a:spcAft>
              <a:buNone/>
            </a:pPr>
            <a:r>
              <a:t/>
            </a:r>
            <a:endParaRPr sz="3100"/>
          </a:p>
          <a:p>
            <a:pPr indent="0" lvl="0" marL="0" rtl="0" algn="ctr">
              <a:spcBef>
                <a:spcPts val="0"/>
              </a:spcBef>
              <a:spcAft>
                <a:spcPts val="0"/>
              </a:spcAft>
              <a:buNone/>
            </a:pPr>
            <a:r>
              <a:rPr lang="en" sz="3100"/>
              <a:t>Design of Discrete-Time Matrix All-Pass Filter</a:t>
            </a:r>
            <a:endParaRPr sz="3100"/>
          </a:p>
          <a:p>
            <a:pPr indent="0" lvl="0" marL="0" rtl="0" algn="ctr">
              <a:spcBef>
                <a:spcPts val="0"/>
              </a:spcBef>
              <a:spcAft>
                <a:spcPts val="0"/>
              </a:spcAft>
              <a:buNone/>
            </a:pPr>
            <a:r>
              <a:rPr lang="en" sz="2200">
                <a:latin typeface="Proxima Nova Semibold"/>
                <a:ea typeface="Proxima Nova Semibold"/>
                <a:cs typeface="Proxima Nova Semibold"/>
                <a:sym typeface="Proxima Nova Semibold"/>
              </a:rPr>
              <a:t>Using Subspace Nevanlinna-Pick Interpolation</a:t>
            </a:r>
            <a:endParaRPr sz="2200">
              <a:latin typeface="Proxima Nova Semibold"/>
              <a:ea typeface="Proxima Nova Semibold"/>
              <a:cs typeface="Proxima Nova Semibold"/>
              <a:sym typeface="Proxima Nova Semibold"/>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rPr>
              <a:t>     </a:t>
            </a:r>
            <a:r>
              <a:rPr b="1" lang="en" sz="1800">
                <a:solidFill>
                  <a:srgbClr val="000000"/>
                </a:solidFill>
              </a:rPr>
              <a:t>Name: Agulla Surya Bharath               </a:t>
            </a:r>
            <a:r>
              <a:rPr b="1" lang="en" sz="1800">
                <a:solidFill>
                  <a:srgbClr val="000000"/>
                </a:solidFill>
              </a:rPr>
              <a:t>—</a:t>
            </a:r>
            <a:r>
              <a:rPr b="1" lang="en" sz="1800">
                <a:solidFill>
                  <a:srgbClr val="000000"/>
                </a:solidFill>
              </a:rPr>
              <a:t>              Roll.No: 17D070055               </a:t>
            </a:r>
            <a:endParaRPr b="1" sz="1800">
              <a:solidFill>
                <a:srgbClr val="000000"/>
              </a:solidFill>
            </a:endParaRPr>
          </a:p>
          <a:p>
            <a:pPr indent="0" lvl="0" marL="0" rtl="0" algn="ctr">
              <a:spcBef>
                <a:spcPts val="0"/>
              </a:spcBef>
              <a:spcAft>
                <a:spcPts val="0"/>
              </a:spcAft>
              <a:buNone/>
            </a:pPr>
            <a:r>
              <a:t/>
            </a:r>
            <a:endParaRPr b="1" sz="1800">
              <a:solidFill>
                <a:srgbClr val="000000"/>
              </a:solidFill>
            </a:endParaRPr>
          </a:p>
          <a:p>
            <a:pPr indent="0" lvl="0" marL="0" rtl="0" algn="ctr">
              <a:spcBef>
                <a:spcPts val="0"/>
              </a:spcBef>
              <a:spcAft>
                <a:spcPts val="0"/>
              </a:spcAft>
              <a:buNone/>
            </a:pPr>
            <a:r>
              <a:rPr b="1" lang="en" sz="1800">
                <a:solidFill>
                  <a:srgbClr val="000000"/>
                </a:solidFill>
              </a:rPr>
              <a:t>    Guide: Prof. Kumar Appaiah                 —              Co-Guide: Prof Debasattam Pal</a:t>
            </a:r>
            <a:endParaRPr b="1" sz="1800">
              <a:solidFill>
                <a:srgbClr val="000000"/>
              </a:solidFill>
            </a:endParaRPr>
          </a:p>
        </p:txBody>
      </p:sp>
      <p:pic>
        <p:nvPicPr>
          <p:cNvPr id="58" name="Google Shape;58;p13"/>
          <p:cNvPicPr preferRelativeResize="0"/>
          <p:nvPr/>
        </p:nvPicPr>
        <p:blipFill>
          <a:blip r:embed="rId3">
            <a:alphaModFix/>
          </a:blip>
          <a:stretch>
            <a:fillRect/>
          </a:stretch>
        </p:blipFill>
        <p:spPr>
          <a:xfrm>
            <a:off x="3871013" y="97050"/>
            <a:ext cx="1401975" cy="13067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Induction Based Solution</a:t>
            </a:r>
            <a:endParaRPr/>
          </a:p>
        </p:txBody>
      </p:sp>
      <p:sp>
        <p:nvSpPr>
          <p:cNvPr id="241" name="Google Shape;241;p22"/>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42" name="Google Shape;242;p22"/>
          <p:cNvPicPr preferRelativeResize="0"/>
          <p:nvPr/>
        </p:nvPicPr>
        <p:blipFill>
          <a:blip r:embed="rId3">
            <a:alphaModFix/>
          </a:blip>
          <a:stretch>
            <a:fillRect/>
          </a:stretch>
        </p:blipFill>
        <p:spPr>
          <a:xfrm>
            <a:off x="376000" y="1195825"/>
            <a:ext cx="2448789" cy="269825"/>
          </a:xfrm>
          <a:prstGeom prst="rect">
            <a:avLst/>
          </a:prstGeom>
          <a:noFill/>
          <a:ln>
            <a:noFill/>
          </a:ln>
        </p:spPr>
      </p:pic>
      <p:pic>
        <p:nvPicPr>
          <p:cNvPr id="243" name="Google Shape;243;p22"/>
          <p:cNvPicPr preferRelativeResize="0"/>
          <p:nvPr/>
        </p:nvPicPr>
        <p:blipFill>
          <a:blip r:embed="rId4">
            <a:alphaModFix/>
          </a:blip>
          <a:stretch>
            <a:fillRect/>
          </a:stretch>
        </p:blipFill>
        <p:spPr>
          <a:xfrm>
            <a:off x="376000" y="1643750"/>
            <a:ext cx="7585736" cy="491788"/>
          </a:xfrm>
          <a:prstGeom prst="rect">
            <a:avLst/>
          </a:prstGeom>
          <a:noFill/>
          <a:ln>
            <a:noFill/>
          </a:ln>
        </p:spPr>
      </p:pic>
      <p:pic>
        <p:nvPicPr>
          <p:cNvPr id="244" name="Google Shape;244;p22"/>
          <p:cNvPicPr preferRelativeResize="0"/>
          <p:nvPr/>
        </p:nvPicPr>
        <p:blipFill>
          <a:blip r:embed="rId5">
            <a:alphaModFix/>
          </a:blip>
          <a:stretch>
            <a:fillRect/>
          </a:stretch>
        </p:blipFill>
        <p:spPr>
          <a:xfrm>
            <a:off x="376000" y="2337950"/>
            <a:ext cx="6336676" cy="330250"/>
          </a:xfrm>
          <a:prstGeom prst="rect">
            <a:avLst/>
          </a:prstGeom>
          <a:noFill/>
          <a:ln>
            <a:noFill/>
          </a:ln>
        </p:spPr>
      </p:pic>
      <p:pic>
        <p:nvPicPr>
          <p:cNvPr id="245" name="Google Shape;245;p22"/>
          <p:cNvPicPr preferRelativeResize="0"/>
          <p:nvPr/>
        </p:nvPicPr>
        <p:blipFill>
          <a:blip r:embed="rId6">
            <a:alphaModFix/>
          </a:blip>
          <a:stretch>
            <a:fillRect/>
          </a:stretch>
        </p:blipFill>
        <p:spPr>
          <a:xfrm>
            <a:off x="1211250" y="2654250"/>
            <a:ext cx="6290256" cy="653900"/>
          </a:xfrm>
          <a:prstGeom prst="rect">
            <a:avLst/>
          </a:prstGeom>
          <a:noFill/>
          <a:ln>
            <a:noFill/>
          </a:ln>
        </p:spPr>
      </p:pic>
      <p:pic>
        <p:nvPicPr>
          <p:cNvPr id="246" name="Google Shape;246;p22"/>
          <p:cNvPicPr preferRelativeResize="0"/>
          <p:nvPr/>
        </p:nvPicPr>
        <p:blipFill>
          <a:blip r:embed="rId7">
            <a:alphaModFix/>
          </a:blip>
          <a:stretch>
            <a:fillRect/>
          </a:stretch>
        </p:blipFill>
        <p:spPr>
          <a:xfrm>
            <a:off x="532688" y="3849800"/>
            <a:ext cx="4306474" cy="653889"/>
          </a:xfrm>
          <a:prstGeom prst="rect">
            <a:avLst/>
          </a:prstGeom>
          <a:noFill/>
          <a:ln>
            <a:noFill/>
          </a:ln>
        </p:spPr>
      </p:pic>
      <p:pic>
        <p:nvPicPr>
          <p:cNvPr id="247" name="Google Shape;247;p22"/>
          <p:cNvPicPr preferRelativeResize="0"/>
          <p:nvPr/>
        </p:nvPicPr>
        <p:blipFill>
          <a:blip r:embed="rId8">
            <a:alphaModFix/>
          </a:blip>
          <a:stretch>
            <a:fillRect/>
          </a:stretch>
        </p:blipFill>
        <p:spPr>
          <a:xfrm>
            <a:off x="6033613" y="3802550"/>
            <a:ext cx="2577699" cy="766325"/>
          </a:xfrm>
          <a:prstGeom prst="rect">
            <a:avLst/>
          </a:prstGeom>
          <a:noFill/>
          <a:ln>
            <a:noFill/>
          </a:ln>
        </p:spPr>
      </p:pic>
      <p:sp>
        <p:nvSpPr>
          <p:cNvPr id="248" name="Google Shape;248;p22"/>
          <p:cNvSpPr/>
          <p:nvPr/>
        </p:nvSpPr>
        <p:spPr>
          <a:xfrm>
            <a:off x="4922038" y="3928450"/>
            <a:ext cx="1028700" cy="51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9" name="Google Shape;249;p22"/>
          <p:cNvPicPr preferRelativeResize="0"/>
          <p:nvPr/>
        </p:nvPicPr>
        <p:blipFill>
          <a:blip r:embed="rId9">
            <a:alphaModFix/>
          </a:blip>
          <a:stretch>
            <a:fillRect/>
          </a:stretch>
        </p:blipFill>
        <p:spPr>
          <a:xfrm>
            <a:off x="2015715" y="3375650"/>
            <a:ext cx="4681311" cy="269825"/>
          </a:xfrm>
          <a:prstGeom prst="rect">
            <a:avLst/>
          </a:prstGeom>
          <a:noFill/>
          <a:ln>
            <a:noFill/>
          </a:ln>
        </p:spPr>
      </p:pic>
      <p:sp>
        <p:nvSpPr>
          <p:cNvPr id="250" name="Google Shape;250;p22"/>
          <p:cNvSpPr/>
          <p:nvPr/>
        </p:nvSpPr>
        <p:spPr>
          <a:xfrm>
            <a:off x="5797150" y="2646750"/>
            <a:ext cx="1618200" cy="5787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532700" y="3858713"/>
            <a:ext cx="1696200" cy="654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2" name="Google Shape;252;p22"/>
          <p:cNvPicPr preferRelativeResize="0"/>
          <p:nvPr/>
        </p:nvPicPr>
        <p:blipFill>
          <a:blip r:embed="rId10">
            <a:alphaModFix/>
          </a:blip>
          <a:stretch>
            <a:fillRect/>
          </a:stretch>
        </p:blipFill>
        <p:spPr>
          <a:xfrm>
            <a:off x="3220950" y="1210450"/>
            <a:ext cx="1618200" cy="240570"/>
          </a:xfrm>
          <a:prstGeom prst="rect">
            <a:avLst/>
          </a:prstGeom>
          <a:noFill/>
          <a:ln>
            <a:noFill/>
          </a:ln>
        </p:spPr>
      </p:pic>
      <p:sp>
        <p:nvSpPr>
          <p:cNvPr id="253" name="Google Shape;253;p22"/>
          <p:cNvSpPr/>
          <p:nvPr/>
        </p:nvSpPr>
        <p:spPr>
          <a:xfrm>
            <a:off x="2839375" y="3857625"/>
            <a:ext cx="1618200" cy="6645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results</a:t>
            </a:r>
            <a:endParaRPr/>
          </a:p>
        </p:txBody>
      </p:sp>
      <p:sp>
        <p:nvSpPr>
          <p:cNvPr id="259" name="Google Shape;259;p23"/>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000000"/>
                </a:solidFill>
              </a:rPr>
              <a:t>Distances to measure the error:</a:t>
            </a:r>
            <a:endParaRPr>
              <a:solidFill>
                <a:srgbClr val="000000"/>
              </a:solidFill>
            </a:endParaRPr>
          </a:p>
          <a:p>
            <a:pPr indent="-342900" lvl="0" marL="457200" rtl="0" algn="l">
              <a:spcBef>
                <a:spcPts val="1200"/>
              </a:spcBef>
              <a:spcAft>
                <a:spcPts val="0"/>
              </a:spcAft>
              <a:buClr>
                <a:srgbClr val="000000"/>
              </a:buClr>
              <a:buSzPts val="1800"/>
              <a:buAutoNum type="arabicPeriod"/>
            </a:pPr>
            <a:r>
              <a:rPr lang="en">
                <a:solidFill>
                  <a:srgbClr val="000000"/>
                </a:solidFill>
              </a:rPr>
              <a:t>Frobenius Norm: </a:t>
            </a:r>
            <a:endParaRPr>
              <a:solidFill>
                <a:srgbClr val="000000"/>
              </a:solidFill>
            </a:endParaRPr>
          </a:p>
          <a:p>
            <a:pPr indent="0" lvl="0" marL="0" rtl="0" algn="l">
              <a:spcBef>
                <a:spcPts val="1200"/>
              </a:spcBef>
              <a:spcAft>
                <a:spcPts val="0"/>
              </a:spcAft>
              <a:buNone/>
            </a:pPr>
            <a:r>
              <a:rPr lang="en">
                <a:solidFill>
                  <a:srgbClr val="000000"/>
                </a:solidFill>
              </a:rPr>
              <a:t> </a:t>
            </a:r>
            <a:endParaRPr>
              <a:solidFill>
                <a:srgbClr val="000000"/>
              </a:solidFill>
            </a:endParaRPr>
          </a:p>
          <a:p>
            <a:pPr indent="0" lvl="0" marL="0" rtl="0" algn="l">
              <a:spcBef>
                <a:spcPts val="1200"/>
              </a:spcBef>
              <a:spcAft>
                <a:spcPts val="0"/>
              </a:spcAft>
              <a:buNone/>
            </a:pPr>
            <a:r>
              <a:t/>
            </a:r>
            <a:endParaRPr>
              <a:solidFill>
                <a:srgbClr val="000000"/>
              </a:solidFill>
            </a:endParaRPr>
          </a:p>
          <a:p>
            <a:pPr indent="-342900" lvl="0" marL="457200" rtl="0" algn="l">
              <a:spcBef>
                <a:spcPts val="1200"/>
              </a:spcBef>
              <a:spcAft>
                <a:spcPts val="0"/>
              </a:spcAft>
              <a:buClr>
                <a:srgbClr val="000000"/>
              </a:buClr>
              <a:buSzPts val="1800"/>
              <a:buAutoNum type="arabicPeriod"/>
            </a:pPr>
            <a:r>
              <a:rPr lang="en">
                <a:solidFill>
                  <a:srgbClr val="000000"/>
                </a:solidFill>
              </a:rPr>
              <a:t>Flag Distance:</a:t>
            </a:r>
            <a:endParaRPr>
              <a:solidFill>
                <a:srgbClr val="000000"/>
              </a:solidFill>
            </a:endParaRPr>
          </a:p>
          <a:p>
            <a:pPr indent="0" lvl="0" marL="457200" rtl="0" algn="l">
              <a:spcBef>
                <a:spcPts val="1200"/>
              </a:spcBef>
              <a:spcAft>
                <a:spcPts val="0"/>
              </a:spcAft>
              <a:buNone/>
            </a:pPr>
            <a:r>
              <a:rPr lang="en">
                <a:solidFill>
                  <a:srgbClr val="000000"/>
                </a:solidFill>
              </a:rPr>
              <a:t>→</a:t>
            </a:r>
            <a:r>
              <a:rPr lang="en" sz="1600">
                <a:solidFill>
                  <a:srgbClr val="000000"/>
                </a:solidFill>
              </a:rPr>
              <a:t> Measures the distance between matrices under the unitary diagonal matrix  </a:t>
            </a:r>
            <a:endParaRPr sz="1600">
              <a:solidFill>
                <a:srgbClr val="000000"/>
              </a:solidFill>
            </a:endParaRPr>
          </a:p>
          <a:p>
            <a:pPr indent="0" lvl="0" marL="457200" rtl="0" algn="l">
              <a:spcBef>
                <a:spcPts val="1200"/>
              </a:spcBef>
              <a:spcAft>
                <a:spcPts val="0"/>
              </a:spcAft>
              <a:buNone/>
            </a:pPr>
            <a:r>
              <a:rPr lang="en" sz="1600">
                <a:solidFill>
                  <a:srgbClr val="000000"/>
                </a:solidFill>
              </a:rPr>
              <a:t>   multiplication being an equivalent constraint - used for precoding in MIMO-OFDM. </a:t>
            </a:r>
            <a:r>
              <a:rPr lang="en">
                <a:solidFill>
                  <a:srgbClr val="000000"/>
                </a:solidFill>
              </a:rPr>
              <a:t> </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pic>
        <p:nvPicPr>
          <p:cNvPr id="260" name="Google Shape;260;p23"/>
          <p:cNvPicPr preferRelativeResize="0"/>
          <p:nvPr/>
        </p:nvPicPr>
        <p:blipFill>
          <a:blip r:embed="rId3">
            <a:alphaModFix/>
          </a:blip>
          <a:stretch>
            <a:fillRect/>
          </a:stretch>
        </p:blipFill>
        <p:spPr>
          <a:xfrm>
            <a:off x="2767075" y="1533775"/>
            <a:ext cx="2340201" cy="815850"/>
          </a:xfrm>
          <a:prstGeom prst="rect">
            <a:avLst/>
          </a:prstGeom>
          <a:noFill/>
          <a:ln>
            <a:noFill/>
          </a:ln>
        </p:spPr>
      </p:pic>
      <p:pic>
        <p:nvPicPr>
          <p:cNvPr id="261" name="Google Shape;261;p23"/>
          <p:cNvPicPr preferRelativeResize="0"/>
          <p:nvPr/>
        </p:nvPicPr>
        <p:blipFill>
          <a:blip r:embed="rId4">
            <a:alphaModFix/>
          </a:blip>
          <a:stretch>
            <a:fillRect/>
          </a:stretch>
        </p:blipFill>
        <p:spPr>
          <a:xfrm>
            <a:off x="2387500" y="2524438"/>
            <a:ext cx="3495326" cy="758225"/>
          </a:xfrm>
          <a:prstGeom prst="rect">
            <a:avLst/>
          </a:prstGeom>
          <a:noFill/>
          <a:ln>
            <a:noFill/>
          </a:ln>
        </p:spPr>
      </p:pic>
      <p:sp>
        <p:nvSpPr>
          <p:cNvPr id="262" name="Google Shape;262;p23"/>
          <p:cNvSpPr txBox="1"/>
          <p:nvPr/>
        </p:nvSpPr>
        <p:spPr>
          <a:xfrm>
            <a:off x="311700" y="4703625"/>
            <a:ext cx="81867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700">
                <a:solidFill>
                  <a:schemeClr val="dk2"/>
                </a:solidFill>
                <a:latin typeface="Proxima Nova"/>
                <a:ea typeface="Proxima Nova"/>
                <a:cs typeface="Proxima Nova"/>
                <a:sym typeface="Proxima Nova"/>
              </a:rPr>
              <a:t>[20] S. Nijhawan, A. Gupta, K. Appaiah, R. Vaze, and N. Karamchandani. Flag Manifold- Based Precoder Interpolation Techniques for MIMO-OFDM Systems. 69(7):4347–4359, 2021.</a:t>
            </a:r>
            <a:endParaRPr sz="700">
              <a:latin typeface="Proxima Nova"/>
              <a:ea typeface="Proxima Nova"/>
              <a:cs typeface="Proxima Nova"/>
              <a:sym typeface="Proxima Nova"/>
            </a:endParaRPr>
          </a:p>
        </p:txBody>
      </p:sp>
      <p:pic>
        <p:nvPicPr>
          <p:cNvPr id="263" name="Google Shape;263;p23"/>
          <p:cNvPicPr preferRelativeResize="0"/>
          <p:nvPr/>
        </p:nvPicPr>
        <p:blipFill>
          <a:blip r:embed="rId5">
            <a:alphaModFix/>
          </a:blip>
          <a:stretch>
            <a:fillRect/>
          </a:stretch>
        </p:blipFill>
        <p:spPr>
          <a:xfrm>
            <a:off x="1275388" y="4118900"/>
            <a:ext cx="6593226" cy="364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 Results : </a:t>
            </a:r>
            <a:r>
              <a:rPr i="1" lang="en"/>
              <a:t>2</a:t>
            </a:r>
            <a:r>
              <a:rPr lang="en">
                <a:latin typeface="Times New Roman"/>
                <a:ea typeface="Times New Roman"/>
                <a:cs typeface="Times New Roman"/>
                <a:sym typeface="Times New Roman"/>
              </a:rPr>
              <a:t>𝘹</a:t>
            </a:r>
            <a:r>
              <a:rPr i="1" lang="en"/>
              <a:t>2</a:t>
            </a:r>
            <a:r>
              <a:rPr lang="en"/>
              <a:t> MIMO</a:t>
            </a:r>
            <a:endParaRPr/>
          </a:p>
        </p:txBody>
      </p:sp>
      <p:sp>
        <p:nvSpPr>
          <p:cNvPr id="269" name="Google Shape;269;p24"/>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270" name="Google Shape;270;p24"/>
          <p:cNvPicPr preferRelativeResize="0"/>
          <p:nvPr/>
        </p:nvPicPr>
        <p:blipFill>
          <a:blip r:embed="rId3">
            <a:alphaModFix/>
          </a:blip>
          <a:stretch>
            <a:fillRect/>
          </a:stretch>
        </p:blipFill>
        <p:spPr>
          <a:xfrm>
            <a:off x="385775" y="1218051"/>
            <a:ext cx="4414825" cy="1600050"/>
          </a:xfrm>
          <a:prstGeom prst="rect">
            <a:avLst/>
          </a:prstGeom>
          <a:noFill/>
          <a:ln>
            <a:noFill/>
          </a:ln>
        </p:spPr>
      </p:pic>
      <p:pic>
        <p:nvPicPr>
          <p:cNvPr id="271" name="Google Shape;271;p24"/>
          <p:cNvPicPr preferRelativeResize="0"/>
          <p:nvPr/>
        </p:nvPicPr>
        <p:blipFill>
          <a:blip r:embed="rId4">
            <a:alphaModFix/>
          </a:blip>
          <a:stretch>
            <a:fillRect/>
          </a:stretch>
        </p:blipFill>
        <p:spPr>
          <a:xfrm>
            <a:off x="4042175" y="2818109"/>
            <a:ext cx="4648201" cy="1697792"/>
          </a:xfrm>
          <a:prstGeom prst="rect">
            <a:avLst/>
          </a:prstGeom>
          <a:noFill/>
          <a:ln>
            <a:noFill/>
          </a:ln>
        </p:spPr>
      </p:pic>
      <p:sp>
        <p:nvSpPr>
          <p:cNvPr id="272" name="Google Shape;272;p24"/>
          <p:cNvSpPr txBox="1"/>
          <p:nvPr/>
        </p:nvSpPr>
        <p:spPr>
          <a:xfrm>
            <a:off x="760800" y="3195113"/>
            <a:ext cx="199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Size of Data-set  = 6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73" name="Google Shape;273;p24"/>
          <p:cNvSpPr txBox="1"/>
          <p:nvPr/>
        </p:nvSpPr>
        <p:spPr>
          <a:xfrm>
            <a:off x="760800" y="3692850"/>
            <a:ext cx="232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Error averaged over 1000 channel iterations</a:t>
            </a:r>
            <a:endParaRPr>
              <a:latin typeface="Proxima Nova"/>
              <a:ea typeface="Proxima Nova"/>
              <a:cs typeface="Proxima Nova"/>
              <a:sym typeface="Proxima Nova"/>
            </a:endParaRPr>
          </a:p>
        </p:txBody>
      </p:sp>
      <p:sp>
        <p:nvSpPr>
          <p:cNvPr id="274" name="Google Shape;274;p24"/>
          <p:cNvSpPr txBox="1"/>
          <p:nvPr/>
        </p:nvSpPr>
        <p:spPr>
          <a:xfrm>
            <a:off x="4911300" y="1446625"/>
            <a:ext cx="4232700" cy="125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u="sng">
                <a:solidFill>
                  <a:schemeClr val="dk2"/>
                </a:solidFill>
                <a:latin typeface="Proxima Nova"/>
                <a:ea typeface="Proxima Nova"/>
                <a:cs typeface="Proxima Nova"/>
                <a:sym typeface="Proxima Nova"/>
              </a:rPr>
              <a:t>Unitary Matrix Data</a:t>
            </a:r>
            <a:r>
              <a:rPr lang="en" sz="1800">
                <a:solidFill>
                  <a:schemeClr val="dk2"/>
                </a:solidFill>
                <a:latin typeface="Proxima Nova"/>
                <a:ea typeface="Proxima Nova"/>
                <a:cs typeface="Proxima Nova"/>
                <a:sym typeface="Proxima Nova"/>
              </a:rPr>
              <a:t> : SVD of Channel Matrix (</a:t>
            </a:r>
            <a:r>
              <a:rPr b="1" i="1" lang="en" sz="1800">
                <a:solidFill>
                  <a:schemeClr val="dk2"/>
                </a:solidFill>
                <a:latin typeface="EB Garamond"/>
                <a:ea typeface="EB Garamond"/>
                <a:cs typeface="EB Garamond"/>
                <a:sym typeface="EB Garamond"/>
              </a:rPr>
              <a:t>H </a:t>
            </a:r>
            <a:r>
              <a:rPr lang="en" sz="1800">
                <a:solidFill>
                  <a:schemeClr val="dk2"/>
                </a:solidFill>
                <a:latin typeface="Proxima Nova"/>
                <a:ea typeface="Proxima Nova"/>
                <a:cs typeface="Proxima Nova"/>
                <a:sym typeface="Proxima Nova"/>
              </a:rPr>
              <a:t>) of MIMO wireless system</a:t>
            </a:r>
            <a:endParaRPr sz="1800">
              <a:solidFill>
                <a:schemeClr val="dk2"/>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en" sz="1800">
                <a:solidFill>
                  <a:schemeClr val="dk2"/>
                </a:solidFill>
                <a:latin typeface="Proxima Nova"/>
                <a:ea typeface="Proxima Nova"/>
                <a:cs typeface="Proxima Nova"/>
                <a:sym typeface="Proxima Nova"/>
              </a:rPr>
              <a:t>Channel: ITU Vehicular A</a:t>
            </a:r>
            <a:endParaRPr sz="1800">
              <a:solidFill>
                <a:schemeClr val="dk2"/>
              </a:solidFill>
              <a:latin typeface="Proxima Nova"/>
              <a:ea typeface="Proxima Nova"/>
              <a:cs typeface="Proxima Nova"/>
              <a:sym typeface="Proxima Nova"/>
            </a:endParaRPr>
          </a:p>
        </p:txBody>
      </p:sp>
      <p:sp>
        <p:nvSpPr>
          <p:cNvPr id="275" name="Google Shape;275;p24"/>
          <p:cNvSpPr txBox="1"/>
          <p:nvPr/>
        </p:nvSpPr>
        <p:spPr>
          <a:xfrm>
            <a:off x="311700" y="4650600"/>
            <a:ext cx="8520600" cy="27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600">
                <a:solidFill>
                  <a:schemeClr val="dk2"/>
                </a:solidFill>
                <a:latin typeface="Proxima Nova"/>
                <a:ea typeface="Proxima Nova"/>
                <a:cs typeface="Proxima Nova"/>
                <a:sym typeface="Proxima Nova"/>
              </a:rPr>
              <a:t>[10] N. Khaled, B. Mondal, R.W. Heath, G. Leus, and F. Petre. Quantized multi-mode precoding for spatial multiplexing mimo-ofdm system. In VTC-2005-Fall. 2005 IEEE 62nd Vehicular Technology Conference, 2005., volume 2, pages 867–871, 2005.</a:t>
            </a:r>
            <a:endParaRPr sz="6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Optimizing the Group Delay</a:t>
            </a:r>
            <a:endParaRPr/>
          </a:p>
        </p:txBody>
      </p:sp>
      <p:sp>
        <p:nvSpPr>
          <p:cNvPr id="281" name="Google Shape;281;p25"/>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 Minimize the sum of traces of group delay matrices (i.e Trace of pick matrix</a:t>
            </a:r>
            <a:r>
              <a:rPr b="1" lang="en">
                <a:latin typeface="Times New Roman"/>
                <a:ea typeface="Times New Roman"/>
                <a:cs typeface="Times New Roman"/>
                <a:sym typeface="Times New Roman"/>
              </a:rPr>
              <a:t> P</a:t>
            </a:r>
            <a:r>
              <a:rPr lang="en"/>
              <a:t>)    </a:t>
            </a:r>
            <a:endParaRPr/>
          </a:p>
        </p:txBody>
      </p:sp>
      <p:pic>
        <p:nvPicPr>
          <p:cNvPr id="282" name="Google Shape;282;p25"/>
          <p:cNvPicPr preferRelativeResize="0"/>
          <p:nvPr/>
        </p:nvPicPr>
        <p:blipFill>
          <a:blip r:embed="rId3">
            <a:alphaModFix/>
          </a:blip>
          <a:stretch>
            <a:fillRect/>
          </a:stretch>
        </p:blipFill>
        <p:spPr>
          <a:xfrm>
            <a:off x="2153825" y="1878287"/>
            <a:ext cx="3879075" cy="1508675"/>
          </a:xfrm>
          <a:prstGeom prst="rect">
            <a:avLst/>
          </a:prstGeom>
          <a:noFill/>
          <a:ln>
            <a:noFill/>
          </a:ln>
        </p:spPr>
      </p:pic>
      <p:pic>
        <p:nvPicPr>
          <p:cNvPr id="283" name="Google Shape;283;p25"/>
          <p:cNvPicPr preferRelativeResize="0"/>
          <p:nvPr/>
        </p:nvPicPr>
        <p:blipFill>
          <a:blip r:embed="rId4">
            <a:alphaModFix/>
          </a:blip>
          <a:stretch>
            <a:fillRect/>
          </a:stretch>
        </p:blipFill>
        <p:spPr>
          <a:xfrm>
            <a:off x="1616786" y="3516863"/>
            <a:ext cx="4953151" cy="32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Simulation Results: </a:t>
            </a:r>
            <a:r>
              <a:rPr i="1" lang="en" sz="2550"/>
              <a:t>2</a:t>
            </a:r>
            <a:r>
              <a:rPr lang="en" sz="2550">
                <a:latin typeface="Times New Roman"/>
                <a:ea typeface="Times New Roman"/>
                <a:cs typeface="Times New Roman"/>
                <a:sym typeface="Times New Roman"/>
              </a:rPr>
              <a:t>𝘹</a:t>
            </a:r>
            <a:r>
              <a:rPr i="1" lang="en" sz="2550"/>
              <a:t>2</a:t>
            </a:r>
            <a:r>
              <a:rPr lang="en" sz="2550"/>
              <a:t> </a:t>
            </a:r>
            <a:r>
              <a:rPr lang="en" sz="2300"/>
              <a:t>MIMO </a:t>
            </a:r>
            <a:r>
              <a:rPr lang="en" sz="1750"/>
              <a:t>(Group Delay Optimization)</a:t>
            </a:r>
            <a:endParaRPr sz="1750"/>
          </a:p>
        </p:txBody>
      </p:sp>
      <p:sp>
        <p:nvSpPr>
          <p:cNvPr id="289" name="Google Shape;289;p26"/>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290" name="Google Shape;290;p26"/>
          <p:cNvPicPr preferRelativeResize="0"/>
          <p:nvPr/>
        </p:nvPicPr>
        <p:blipFill>
          <a:blip r:embed="rId3">
            <a:alphaModFix/>
          </a:blip>
          <a:stretch>
            <a:fillRect/>
          </a:stretch>
        </p:blipFill>
        <p:spPr>
          <a:xfrm>
            <a:off x="568875" y="1206070"/>
            <a:ext cx="4572001" cy="1657025"/>
          </a:xfrm>
          <a:prstGeom prst="rect">
            <a:avLst/>
          </a:prstGeom>
          <a:noFill/>
          <a:ln>
            <a:noFill/>
          </a:ln>
        </p:spPr>
      </p:pic>
      <p:pic>
        <p:nvPicPr>
          <p:cNvPr id="291" name="Google Shape;291;p26"/>
          <p:cNvPicPr preferRelativeResize="0"/>
          <p:nvPr/>
        </p:nvPicPr>
        <p:blipFill>
          <a:blip r:embed="rId4">
            <a:alphaModFix/>
          </a:blip>
          <a:stretch>
            <a:fillRect/>
          </a:stretch>
        </p:blipFill>
        <p:spPr>
          <a:xfrm>
            <a:off x="3879050" y="2863100"/>
            <a:ext cx="4680874" cy="1709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Computational Benefits</a:t>
            </a:r>
            <a:endParaRPr/>
          </a:p>
        </p:txBody>
      </p:sp>
      <p:sp>
        <p:nvSpPr>
          <p:cNvPr id="297" name="Google Shape;297;p27"/>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graphicFrame>
        <p:nvGraphicFramePr>
          <p:cNvPr id="298" name="Google Shape;298;p27"/>
          <p:cNvGraphicFramePr/>
          <p:nvPr/>
        </p:nvGraphicFramePr>
        <p:xfrm>
          <a:off x="922525" y="1644888"/>
          <a:ext cx="3000000" cy="3000000"/>
        </p:xfrm>
        <a:graphic>
          <a:graphicData uri="http://schemas.openxmlformats.org/drawingml/2006/table">
            <a:tbl>
              <a:tblPr>
                <a:noFill/>
                <a:tableStyleId>{AF981E59-5500-4EA6-9346-5A5520777F99}</a:tableStyleId>
              </a:tblPr>
              <a:tblGrid>
                <a:gridCol w="978725"/>
                <a:gridCol w="978725"/>
                <a:gridCol w="978725"/>
              </a:tblGrid>
              <a:tr h="584950">
                <a:tc>
                  <a:txBody>
                    <a:bodyPr/>
                    <a:lstStyle/>
                    <a:p>
                      <a:pPr indent="0" lvl="0" marL="0" rtl="0" algn="l">
                        <a:spcBef>
                          <a:spcPts val="0"/>
                        </a:spcBef>
                        <a:spcAft>
                          <a:spcPts val="0"/>
                        </a:spcAft>
                        <a:buNone/>
                      </a:pPr>
                      <a:r>
                        <a:rPr b="1" lang="en" sz="1200">
                          <a:solidFill>
                            <a:srgbClr val="0000FF"/>
                          </a:solidFill>
                        </a:rPr>
                        <a:t>mXm MIMO </a:t>
                      </a:r>
                      <a:endParaRPr b="1" sz="1200">
                        <a:solidFill>
                          <a:srgbClr val="0000FF"/>
                        </a:solidFill>
                      </a:endParaRPr>
                    </a:p>
                  </a:txBody>
                  <a:tcPr marT="63500" marB="63500" marR="63500" marL="63500"/>
                </a:tc>
                <a:tc>
                  <a:txBody>
                    <a:bodyPr/>
                    <a:lstStyle/>
                    <a:p>
                      <a:pPr indent="0" lvl="0" marL="0" rtl="0" algn="l">
                        <a:spcBef>
                          <a:spcPts val="0"/>
                        </a:spcBef>
                        <a:spcAft>
                          <a:spcPts val="0"/>
                        </a:spcAft>
                        <a:buNone/>
                      </a:pPr>
                      <a:r>
                        <a:rPr b="1" lang="en" sz="1200">
                          <a:solidFill>
                            <a:srgbClr val="0000FF"/>
                          </a:solidFill>
                        </a:rPr>
                        <a:t>SNIP Approach (in ms)</a:t>
                      </a:r>
                      <a:endParaRPr b="1" sz="1200">
                        <a:solidFill>
                          <a:srgbClr val="0000FF"/>
                        </a:solidFill>
                      </a:endParaRPr>
                    </a:p>
                  </a:txBody>
                  <a:tcPr marT="63500" marB="63500" marR="63500" marL="63500"/>
                </a:tc>
                <a:tc>
                  <a:txBody>
                    <a:bodyPr/>
                    <a:lstStyle/>
                    <a:p>
                      <a:pPr indent="0" lvl="0" marL="0" rtl="0" algn="l">
                        <a:spcBef>
                          <a:spcPts val="0"/>
                        </a:spcBef>
                        <a:spcAft>
                          <a:spcPts val="0"/>
                        </a:spcAft>
                        <a:buNone/>
                      </a:pPr>
                      <a:r>
                        <a:rPr b="1" lang="en" sz="1200">
                          <a:solidFill>
                            <a:srgbClr val="0000FF"/>
                          </a:solidFill>
                        </a:rPr>
                        <a:t>Geodesic (in ms)</a:t>
                      </a:r>
                      <a:endParaRPr b="1" sz="1200">
                        <a:solidFill>
                          <a:srgbClr val="0000FF"/>
                        </a:solidFill>
                      </a:endParaRPr>
                    </a:p>
                  </a:txBody>
                  <a:tcPr marT="63500" marB="63500" marR="63500" marL="63500"/>
                </a:tc>
              </a:tr>
              <a:tr h="310500">
                <a:tc>
                  <a:txBody>
                    <a:bodyPr/>
                    <a:lstStyle/>
                    <a:p>
                      <a:pPr indent="0" lvl="0" marL="0" rtl="0" algn="l">
                        <a:spcBef>
                          <a:spcPts val="0"/>
                        </a:spcBef>
                        <a:spcAft>
                          <a:spcPts val="0"/>
                        </a:spcAft>
                        <a:buNone/>
                      </a:pPr>
                      <a:r>
                        <a:rPr b="1" lang="en" sz="1200">
                          <a:solidFill>
                            <a:srgbClr val="008000"/>
                          </a:solidFill>
                        </a:rPr>
                        <a:t>m = 2</a:t>
                      </a:r>
                      <a:endParaRPr b="1" sz="1200">
                        <a:solidFill>
                          <a:srgbClr val="008000"/>
                        </a:solidFill>
                      </a:endParaRPr>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0.5665</a:t>
                      </a:r>
                      <a:endParaRPr b="1" sz="1200"/>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4.8178</a:t>
                      </a:r>
                      <a:endParaRPr b="1" sz="1200"/>
                    </a:p>
                  </a:txBody>
                  <a:tcPr marT="63500" marB="63500" marR="63500" marL="63500"/>
                </a:tc>
              </a:tr>
              <a:tr h="310500">
                <a:tc>
                  <a:txBody>
                    <a:bodyPr/>
                    <a:lstStyle/>
                    <a:p>
                      <a:pPr indent="0" lvl="0" marL="0" rtl="0" algn="l">
                        <a:spcBef>
                          <a:spcPts val="0"/>
                        </a:spcBef>
                        <a:spcAft>
                          <a:spcPts val="0"/>
                        </a:spcAft>
                        <a:buNone/>
                      </a:pPr>
                      <a:r>
                        <a:rPr b="1" lang="en" sz="1200">
                          <a:solidFill>
                            <a:srgbClr val="008000"/>
                          </a:solidFill>
                        </a:rPr>
                        <a:t>m = 3</a:t>
                      </a:r>
                      <a:endParaRPr b="1" sz="1200">
                        <a:solidFill>
                          <a:srgbClr val="008000"/>
                        </a:solidFill>
                      </a:endParaRPr>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0.5917</a:t>
                      </a:r>
                      <a:endParaRPr b="1" sz="1200"/>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5.7858</a:t>
                      </a:r>
                      <a:endParaRPr b="1" sz="1200"/>
                    </a:p>
                  </a:txBody>
                  <a:tcPr marT="63500" marB="63500" marR="63500" marL="63500"/>
                </a:tc>
              </a:tr>
              <a:tr h="310500">
                <a:tc>
                  <a:txBody>
                    <a:bodyPr/>
                    <a:lstStyle/>
                    <a:p>
                      <a:pPr indent="0" lvl="0" marL="0" rtl="0" algn="l">
                        <a:spcBef>
                          <a:spcPts val="0"/>
                        </a:spcBef>
                        <a:spcAft>
                          <a:spcPts val="0"/>
                        </a:spcAft>
                        <a:buNone/>
                      </a:pPr>
                      <a:r>
                        <a:rPr b="1" lang="en" sz="1200">
                          <a:solidFill>
                            <a:srgbClr val="008000"/>
                          </a:solidFill>
                        </a:rPr>
                        <a:t>m = 4</a:t>
                      </a:r>
                      <a:endParaRPr b="1" sz="1200">
                        <a:solidFill>
                          <a:srgbClr val="008000"/>
                        </a:solidFill>
                      </a:endParaRPr>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0.6006</a:t>
                      </a:r>
                      <a:endParaRPr b="1" sz="1200"/>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6.0138</a:t>
                      </a:r>
                      <a:endParaRPr b="1" sz="1200"/>
                    </a:p>
                  </a:txBody>
                  <a:tcPr marT="63500" marB="63500" marR="63500" marL="63500"/>
                </a:tc>
              </a:tr>
              <a:tr h="310500">
                <a:tc>
                  <a:txBody>
                    <a:bodyPr/>
                    <a:lstStyle/>
                    <a:p>
                      <a:pPr indent="0" lvl="0" marL="0" rtl="0" algn="l">
                        <a:spcBef>
                          <a:spcPts val="0"/>
                        </a:spcBef>
                        <a:spcAft>
                          <a:spcPts val="0"/>
                        </a:spcAft>
                        <a:buNone/>
                      </a:pPr>
                      <a:r>
                        <a:rPr b="1" lang="en" sz="1200">
                          <a:solidFill>
                            <a:srgbClr val="008000"/>
                          </a:solidFill>
                        </a:rPr>
                        <a:t>m = 5</a:t>
                      </a:r>
                      <a:endParaRPr b="1" sz="1200">
                        <a:solidFill>
                          <a:srgbClr val="008000"/>
                        </a:solidFill>
                      </a:endParaRPr>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0.6189</a:t>
                      </a:r>
                      <a:endParaRPr b="1" sz="1200"/>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6.0593</a:t>
                      </a:r>
                      <a:endParaRPr b="1" sz="1200"/>
                    </a:p>
                  </a:txBody>
                  <a:tcPr marT="63500" marB="63500" marR="63500" marL="63500"/>
                </a:tc>
              </a:tr>
              <a:tr h="310500">
                <a:tc>
                  <a:txBody>
                    <a:bodyPr/>
                    <a:lstStyle/>
                    <a:p>
                      <a:pPr indent="0" lvl="0" marL="0" rtl="0" algn="l">
                        <a:spcBef>
                          <a:spcPts val="0"/>
                        </a:spcBef>
                        <a:spcAft>
                          <a:spcPts val="0"/>
                        </a:spcAft>
                        <a:buNone/>
                      </a:pPr>
                      <a:r>
                        <a:rPr b="1" lang="en" sz="1200">
                          <a:solidFill>
                            <a:srgbClr val="008000"/>
                          </a:solidFill>
                        </a:rPr>
                        <a:t>m = 6</a:t>
                      </a:r>
                      <a:endParaRPr b="1" sz="1200">
                        <a:solidFill>
                          <a:srgbClr val="008000"/>
                        </a:solidFill>
                      </a:endParaRPr>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0.6542</a:t>
                      </a:r>
                      <a:endParaRPr b="1" sz="1200"/>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6.1430</a:t>
                      </a:r>
                      <a:endParaRPr b="1" sz="1200"/>
                    </a:p>
                  </a:txBody>
                  <a:tcPr marT="63500" marB="63500" marR="63500" marL="63500"/>
                </a:tc>
              </a:tr>
              <a:tr h="310500">
                <a:tc>
                  <a:txBody>
                    <a:bodyPr/>
                    <a:lstStyle/>
                    <a:p>
                      <a:pPr indent="0" lvl="0" marL="0" rtl="0" algn="l">
                        <a:spcBef>
                          <a:spcPts val="0"/>
                        </a:spcBef>
                        <a:spcAft>
                          <a:spcPts val="0"/>
                        </a:spcAft>
                        <a:buNone/>
                      </a:pPr>
                      <a:r>
                        <a:rPr b="1" lang="en" sz="1200">
                          <a:solidFill>
                            <a:srgbClr val="008000"/>
                          </a:solidFill>
                        </a:rPr>
                        <a:t>m = 7</a:t>
                      </a:r>
                      <a:endParaRPr b="1" sz="1200">
                        <a:solidFill>
                          <a:srgbClr val="008000"/>
                        </a:solidFill>
                      </a:endParaRPr>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0.8176</a:t>
                      </a:r>
                      <a:endParaRPr b="1" sz="1200"/>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6.9861</a:t>
                      </a:r>
                      <a:endParaRPr b="1" sz="1200"/>
                    </a:p>
                  </a:txBody>
                  <a:tcPr marT="63500" marB="63500" marR="63500" marL="63500"/>
                </a:tc>
              </a:tr>
            </a:tbl>
          </a:graphicData>
        </a:graphic>
      </p:graphicFrame>
      <p:graphicFrame>
        <p:nvGraphicFramePr>
          <p:cNvPr id="299" name="Google Shape;299;p27"/>
          <p:cNvGraphicFramePr/>
          <p:nvPr/>
        </p:nvGraphicFramePr>
        <p:xfrm>
          <a:off x="4978450" y="1644900"/>
          <a:ext cx="3000000" cy="3000000"/>
        </p:xfrm>
        <a:graphic>
          <a:graphicData uri="http://schemas.openxmlformats.org/drawingml/2006/table">
            <a:tbl>
              <a:tblPr>
                <a:noFill/>
                <a:tableStyleId>{AF981E59-5500-4EA6-9346-5A5520777F99}</a:tableStyleId>
              </a:tblPr>
              <a:tblGrid>
                <a:gridCol w="1131025"/>
                <a:gridCol w="1131025"/>
                <a:gridCol w="1131025"/>
              </a:tblGrid>
              <a:tr h="249050">
                <a:tc>
                  <a:txBody>
                    <a:bodyPr/>
                    <a:lstStyle/>
                    <a:p>
                      <a:pPr indent="0" lvl="0" marL="0" rtl="0" algn="l">
                        <a:spcBef>
                          <a:spcPts val="0"/>
                        </a:spcBef>
                        <a:spcAft>
                          <a:spcPts val="0"/>
                        </a:spcAft>
                        <a:buNone/>
                      </a:pPr>
                      <a:r>
                        <a:rPr b="1" lang="en" sz="1200">
                          <a:solidFill>
                            <a:srgbClr val="0000FF"/>
                          </a:solidFill>
                        </a:rPr>
                        <a:t>mXm MIMO </a:t>
                      </a:r>
                      <a:endParaRPr b="1" sz="1200">
                        <a:solidFill>
                          <a:srgbClr val="0000FF"/>
                        </a:solidFill>
                      </a:endParaRPr>
                    </a:p>
                  </a:txBody>
                  <a:tcPr marT="63500" marB="63500" marR="63500" marL="63500"/>
                </a:tc>
                <a:tc>
                  <a:txBody>
                    <a:bodyPr/>
                    <a:lstStyle/>
                    <a:p>
                      <a:pPr indent="0" lvl="0" marL="0" rtl="0" algn="l">
                        <a:spcBef>
                          <a:spcPts val="0"/>
                        </a:spcBef>
                        <a:spcAft>
                          <a:spcPts val="0"/>
                        </a:spcAft>
                        <a:buNone/>
                      </a:pPr>
                      <a:r>
                        <a:rPr b="1" lang="en" sz="1200">
                          <a:solidFill>
                            <a:srgbClr val="0000FF"/>
                          </a:solidFill>
                        </a:rPr>
                        <a:t>SNIP Approach </a:t>
                      </a:r>
                      <a:endParaRPr b="1" sz="1200">
                        <a:solidFill>
                          <a:srgbClr val="0000FF"/>
                        </a:solidFill>
                      </a:endParaRPr>
                    </a:p>
                    <a:p>
                      <a:pPr indent="0" lvl="0" marL="0" rtl="0" algn="l">
                        <a:spcBef>
                          <a:spcPts val="0"/>
                        </a:spcBef>
                        <a:spcAft>
                          <a:spcPts val="0"/>
                        </a:spcAft>
                        <a:buNone/>
                      </a:pPr>
                      <a:r>
                        <a:rPr b="1" lang="en" sz="1200">
                          <a:solidFill>
                            <a:srgbClr val="0000FF"/>
                          </a:solidFill>
                        </a:rPr>
                        <a:t>(in KB)</a:t>
                      </a:r>
                      <a:endParaRPr b="1" sz="1200">
                        <a:solidFill>
                          <a:srgbClr val="0000FF"/>
                        </a:solidFill>
                      </a:endParaRPr>
                    </a:p>
                  </a:txBody>
                  <a:tcPr marT="63500" marB="63500" marR="63500" marL="63500"/>
                </a:tc>
                <a:tc>
                  <a:txBody>
                    <a:bodyPr/>
                    <a:lstStyle/>
                    <a:p>
                      <a:pPr indent="0" lvl="0" marL="0" rtl="0" algn="l">
                        <a:spcBef>
                          <a:spcPts val="0"/>
                        </a:spcBef>
                        <a:spcAft>
                          <a:spcPts val="0"/>
                        </a:spcAft>
                        <a:buNone/>
                      </a:pPr>
                      <a:r>
                        <a:rPr b="1" lang="en" sz="1200">
                          <a:solidFill>
                            <a:srgbClr val="0000FF"/>
                          </a:solidFill>
                        </a:rPr>
                        <a:t>Geodesic</a:t>
                      </a:r>
                      <a:endParaRPr b="1" sz="1200">
                        <a:solidFill>
                          <a:srgbClr val="0000FF"/>
                        </a:solidFill>
                      </a:endParaRPr>
                    </a:p>
                    <a:p>
                      <a:pPr indent="0" lvl="0" marL="0" rtl="0" algn="l">
                        <a:spcBef>
                          <a:spcPts val="0"/>
                        </a:spcBef>
                        <a:spcAft>
                          <a:spcPts val="0"/>
                        </a:spcAft>
                        <a:buNone/>
                      </a:pPr>
                      <a:r>
                        <a:rPr b="1" lang="en" sz="1200">
                          <a:solidFill>
                            <a:srgbClr val="0000FF"/>
                          </a:solidFill>
                        </a:rPr>
                        <a:t> (in KB)</a:t>
                      </a:r>
                      <a:endParaRPr b="1" sz="1200">
                        <a:solidFill>
                          <a:srgbClr val="0000FF"/>
                        </a:solidFill>
                      </a:endParaRPr>
                    </a:p>
                  </a:txBody>
                  <a:tcPr marT="63500" marB="63500" marR="63500" marL="63500"/>
                </a:tc>
              </a:tr>
              <a:tr h="249050">
                <a:tc>
                  <a:txBody>
                    <a:bodyPr/>
                    <a:lstStyle/>
                    <a:p>
                      <a:pPr indent="0" lvl="0" marL="0" rtl="0" algn="l">
                        <a:spcBef>
                          <a:spcPts val="0"/>
                        </a:spcBef>
                        <a:spcAft>
                          <a:spcPts val="0"/>
                        </a:spcAft>
                        <a:buNone/>
                      </a:pPr>
                      <a:r>
                        <a:rPr b="1" lang="en" sz="1200">
                          <a:solidFill>
                            <a:srgbClr val="008000"/>
                          </a:solidFill>
                        </a:rPr>
                        <a:t>m = 2</a:t>
                      </a:r>
                      <a:endParaRPr b="1" sz="1200">
                        <a:solidFill>
                          <a:srgbClr val="008000"/>
                        </a:solidFill>
                      </a:endParaRPr>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3.</a:t>
                      </a:r>
                      <a:r>
                        <a:rPr b="1" lang="en" sz="1200">
                          <a:solidFill>
                            <a:srgbClr val="212121"/>
                          </a:solidFill>
                          <a:highlight>
                            <a:srgbClr val="FFFFFF"/>
                          </a:highlight>
                          <a:latin typeface="Courier New"/>
                          <a:ea typeface="Courier New"/>
                          <a:cs typeface="Courier New"/>
                          <a:sym typeface="Courier New"/>
                        </a:rPr>
                        <a:t>3971</a:t>
                      </a:r>
                      <a:endParaRPr b="1" sz="1200"/>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6.4022</a:t>
                      </a:r>
                      <a:endParaRPr b="1" sz="1200"/>
                    </a:p>
                  </a:txBody>
                  <a:tcPr marT="63500" marB="63500" marR="63500" marL="63500"/>
                </a:tc>
              </a:tr>
              <a:tr h="249050">
                <a:tc>
                  <a:txBody>
                    <a:bodyPr/>
                    <a:lstStyle/>
                    <a:p>
                      <a:pPr indent="0" lvl="0" marL="0" rtl="0" algn="l">
                        <a:spcBef>
                          <a:spcPts val="0"/>
                        </a:spcBef>
                        <a:spcAft>
                          <a:spcPts val="0"/>
                        </a:spcAft>
                        <a:buNone/>
                      </a:pPr>
                      <a:r>
                        <a:rPr b="1" lang="en" sz="1200">
                          <a:solidFill>
                            <a:srgbClr val="008000"/>
                          </a:solidFill>
                        </a:rPr>
                        <a:t>m = 3</a:t>
                      </a:r>
                      <a:endParaRPr b="1" sz="1200">
                        <a:solidFill>
                          <a:srgbClr val="008000"/>
                        </a:solidFill>
                      </a:endParaRPr>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4.4769</a:t>
                      </a:r>
                      <a:endParaRPr b="1" sz="1200"/>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7.0285</a:t>
                      </a:r>
                      <a:endParaRPr b="1" sz="1200"/>
                    </a:p>
                  </a:txBody>
                  <a:tcPr marT="63500" marB="63500" marR="63500" marL="63500"/>
                </a:tc>
              </a:tr>
              <a:tr h="249050">
                <a:tc>
                  <a:txBody>
                    <a:bodyPr/>
                    <a:lstStyle/>
                    <a:p>
                      <a:pPr indent="0" lvl="0" marL="0" rtl="0" algn="l">
                        <a:spcBef>
                          <a:spcPts val="0"/>
                        </a:spcBef>
                        <a:spcAft>
                          <a:spcPts val="0"/>
                        </a:spcAft>
                        <a:buNone/>
                      </a:pPr>
                      <a:r>
                        <a:rPr b="1" lang="en" sz="1200">
                          <a:solidFill>
                            <a:srgbClr val="008000"/>
                          </a:solidFill>
                        </a:rPr>
                        <a:t>m = 4</a:t>
                      </a:r>
                      <a:endParaRPr b="1" sz="1200">
                        <a:solidFill>
                          <a:srgbClr val="008000"/>
                        </a:solidFill>
                      </a:endParaRPr>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5.7518</a:t>
                      </a:r>
                      <a:endParaRPr b="1" sz="1200"/>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7.6951</a:t>
                      </a:r>
                      <a:endParaRPr b="1" sz="1200"/>
                    </a:p>
                  </a:txBody>
                  <a:tcPr marT="63500" marB="63500" marR="63500" marL="63500"/>
                </a:tc>
              </a:tr>
              <a:tr h="249050">
                <a:tc>
                  <a:txBody>
                    <a:bodyPr/>
                    <a:lstStyle/>
                    <a:p>
                      <a:pPr indent="0" lvl="0" marL="0" rtl="0" algn="l">
                        <a:spcBef>
                          <a:spcPts val="0"/>
                        </a:spcBef>
                        <a:spcAft>
                          <a:spcPts val="0"/>
                        </a:spcAft>
                        <a:buNone/>
                      </a:pPr>
                      <a:r>
                        <a:rPr b="1" lang="en" sz="1200">
                          <a:solidFill>
                            <a:srgbClr val="008000"/>
                          </a:solidFill>
                        </a:rPr>
                        <a:t>m = 5</a:t>
                      </a:r>
                      <a:endParaRPr b="1" sz="1200">
                        <a:solidFill>
                          <a:srgbClr val="008000"/>
                        </a:solidFill>
                      </a:endParaRPr>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7.0732</a:t>
                      </a:r>
                      <a:endParaRPr b="1" sz="1200"/>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8.9847</a:t>
                      </a:r>
                      <a:endParaRPr b="1" sz="1200"/>
                    </a:p>
                  </a:txBody>
                  <a:tcPr marT="63500" marB="63500" marR="63500" marL="63500"/>
                </a:tc>
              </a:tr>
              <a:tr h="249050">
                <a:tc>
                  <a:txBody>
                    <a:bodyPr/>
                    <a:lstStyle/>
                    <a:p>
                      <a:pPr indent="0" lvl="0" marL="0" rtl="0" algn="l">
                        <a:spcBef>
                          <a:spcPts val="0"/>
                        </a:spcBef>
                        <a:spcAft>
                          <a:spcPts val="0"/>
                        </a:spcAft>
                        <a:buNone/>
                      </a:pPr>
                      <a:r>
                        <a:rPr b="1" lang="en" sz="1200">
                          <a:solidFill>
                            <a:srgbClr val="008000"/>
                          </a:solidFill>
                        </a:rPr>
                        <a:t>m = 6</a:t>
                      </a:r>
                      <a:endParaRPr b="1" sz="1200">
                        <a:solidFill>
                          <a:srgbClr val="008000"/>
                        </a:solidFill>
                      </a:endParaRPr>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8.6007</a:t>
                      </a:r>
                      <a:endParaRPr b="1" sz="1200">
                        <a:solidFill>
                          <a:srgbClr val="212121"/>
                        </a:solidFill>
                        <a:highlight>
                          <a:srgbClr val="FFFFFF"/>
                        </a:highlight>
                        <a:latin typeface="Courier New"/>
                        <a:ea typeface="Courier New"/>
                        <a:cs typeface="Courier New"/>
                        <a:sym typeface="Courier New"/>
                      </a:endParaRPr>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10.7569</a:t>
                      </a:r>
                      <a:endParaRPr b="1" sz="1200"/>
                    </a:p>
                  </a:txBody>
                  <a:tcPr marT="63500" marB="63500" marR="63500" marL="63500"/>
                </a:tc>
              </a:tr>
              <a:tr h="249050">
                <a:tc>
                  <a:txBody>
                    <a:bodyPr/>
                    <a:lstStyle/>
                    <a:p>
                      <a:pPr indent="0" lvl="0" marL="0" rtl="0" algn="l">
                        <a:spcBef>
                          <a:spcPts val="0"/>
                        </a:spcBef>
                        <a:spcAft>
                          <a:spcPts val="0"/>
                        </a:spcAft>
                        <a:buNone/>
                      </a:pPr>
                      <a:r>
                        <a:rPr b="1" lang="en" sz="1200">
                          <a:solidFill>
                            <a:srgbClr val="008000"/>
                          </a:solidFill>
                        </a:rPr>
                        <a:t>m = 7</a:t>
                      </a:r>
                      <a:endParaRPr b="1" sz="1200">
                        <a:solidFill>
                          <a:srgbClr val="008000"/>
                        </a:solidFill>
                      </a:endParaRPr>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9.7012</a:t>
                      </a:r>
                      <a:endParaRPr b="1" sz="1200"/>
                    </a:p>
                  </a:txBody>
                  <a:tcPr marT="63500" marB="63500" marR="63500" marL="63500"/>
                </a:tc>
                <a:tc>
                  <a:txBody>
                    <a:bodyPr/>
                    <a:lstStyle/>
                    <a:p>
                      <a:pPr indent="0" lvl="0" marL="0" rtl="0" algn="l">
                        <a:spcBef>
                          <a:spcPts val="0"/>
                        </a:spcBef>
                        <a:spcAft>
                          <a:spcPts val="0"/>
                        </a:spcAft>
                        <a:buNone/>
                      </a:pPr>
                      <a:r>
                        <a:rPr b="1" lang="en" sz="1200">
                          <a:solidFill>
                            <a:srgbClr val="212121"/>
                          </a:solidFill>
                          <a:highlight>
                            <a:srgbClr val="FFFFFF"/>
                          </a:highlight>
                          <a:latin typeface="Courier New"/>
                          <a:ea typeface="Courier New"/>
                          <a:cs typeface="Courier New"/>
                          <a:sym typeface="Courier New"/>
                        </a:rPr>
                        <a:t>11.2269</a:t>
                      </a:r>
                      <a:endParaRPr b="1" sz="1200"/>
                    </a:p>
                  </a:txBody>
                  <a:tcPr marT="63500" marB="63500" marR="63500" marL="63500"/>
                </a:tc>
              </a:tr>
            </a:tbl>
          </a:graphicData>
        </a:graphic>
      </p:graphicFrame>
      <p:sp>
        <p:nvSpPr>
          <p:cNvPr id="300" name="Google Shape;300;p27"/>
          <p:cNvSpPr txBox="1"/>
          <p:nvPr/>
        </p:nvSpPr>
        <p:spPr>
          <a:xfrm>
            <a:off x="311700" y="1152475"/>
            <a:ext cx="847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Matrix Filtering approach is better than Geodesic:  ≊ 8X faster (in TIME)   &amp;   </a:t>
            </a:r>
            <a:r>
              <a:rPr b="1" lang="en">
                <a:latin typeface="Proxima Nova"/>
                <a:ea typeface="Proxima Nova"/>
                <a:cs typeface="Proxima Nova"/>
                <a:sym typeface="Proxima Nova"/>
              </a:rPr>
              <a:t>≊ 1.2X Low (in MEMORY)</a:t>
            </a:r>
            <a:endParaRPr b="1">
              <a:latin typeface="Proxima Nova"/>
              <a:ea typeface="Proxima Nova"/>
              <a:cs typeface="Proxima Nova"/>
              <a:sym typeface="Proxima Nova"/>
            </a:endParaRPr>
          </a:p>
        </p:txBody>
      </p:sp>
      <p:sp>
        <p:nvSpPr>
          <p:cNvPr id="301" name="Google Shape;301;p27"/>
          <p:cNvSpPr txBox="1"/>
          <p:nvPr/>
        </p:nvSpPr>
        <p:spPr>
          <a:xfrm>
            <a:off x="311700" y="4162675"/>
            <a:ext cx="432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Proxima Nova"/>
                <a:ea typeface="Proxima Nova"/>
                <a:cs typeface="Proxima Nova"/>
                <a:sym typeface="Proxima Nova"/>
              </a:rPr>
              <a:t>Tab 1. Average time taken per precoder construction</a:t>
            </a:r>
            <a:endParaRPr b="1" sz="1200">
              <a:latin typeface="Proxima Nova"/>
              <a:ea typeface="Proxima Nova"/>
              <a:cs typeface="Proxima Nova"/>
              <a:sym typeface="Proxima Nova"/>
            </a:endParaRPr>
          </a:p>
        </p:txBody>
      </p:sp>
      <p:sp>
        <p:nvSpPr>
          <p:cNvPr id="302" name="Google Shape;302;p27"/>
          <p:cNvSpPr txBox="1"/>
          <p:nvPr/>
        </p:nvSpPr>
        <p:spPr>
          <a:xfrm>
            <a:off x="4461025" y="4162675"/>
            <a:ext cx="432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Proxima Nova"/>
                <a:ea typeface="Proxima Nova"/>
                <a:cs typeface="Proxima Nova"/>
                <a:sym typeface="Proxima Nova"/>
              </a:rPr>
              <a:t>Tab 2. Average peak size used per precoder construction</a:t>
            </a:r>
            <a:endParaRPr b="1" sz="1200">
              <a:latin typeface="Proxima Nova"/>
              <a:ea typeface="Proxima Nova"/>
              <a:cs typeface="Proxima Nova"/>
              <a:sym typeface="Proxima Nova"/>
            </a:endParaRPr>
          </a:p>
        </p:txBody>
      </p:sp>
      <p:sp>
        <p:nvSpPr>
          <p:cNvPr id="303" name="Google Shape;303;p27"/>
          <p:cNvSpPr txBox="1"/>
          <p:nvPr/>
        </p:nvSpPr>
        <p:spPr>
          <a:xfrm>
            <a:off x="311700" y="4650600"/>
            <a:ext cx="61722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700">
                <a:solidFill>
                  <a:schemeClr val="dk2"/>
                </a:solidFill>
                <a:latin typeface="Proxima Nova"/>
                <a:ea typeface="Proxima Nova"/>
                <a:cs typeface="Proxima Nova"/>
                <a:sym typeface="Proxima Nova"/>
              </a:rPr>
              <a:t>[23] Google Inc. Google colaboratory.</a:t>
            </a:r>
            <a:endParaRPr sz="7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2100"/>
                                        <p:tgtEl>
                                          <p:spTgt spid="299"/>
                                        </p:tgtEl>
                                      </p:cBhvr>
                                    </p:animEffect>
                                  </p:childTnLst>
                                </p:cTn>
                              </p:par>
                            </p:childTnLst>
                          </p:cTn>
                        </p:par>
                        <p:par>
                          <p:cTn fill="hold">
                            <p:stCondLst>
                              <p:cond delay="4100"/>
                            </p:stCondLst>
                            <p:childTnLst>
                              <p:par>
                                <p:cTn fill="hold" nodeType="after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Lattice Structure Realization</a:t>
            </a:r>
            <a:endParaRPr/>
          </a:p>
        </p:txBody>
      </p:sp>
      <p:sp>
        <p:nvSpPr>
          <p:cNvPr id="309" name="Google Shape;309;p28"/>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310" name="Google Shape;310;p28"/>
          <p:cNvPicPr preferRelativeResize="0"/>
          <p:nvPr/>
        </p:nvPicPr>
        <p:blipFill>
          <a:blip r:embed="rId3">
            <a:alphaModFix/>
          </a:blip>
          <a:stretch>
            <a:fillRect/>
          </a:stretch>
        </p:blipFill>
        <p:spPr>
          <a:xfrm>
            <a:off x="367900" y="1179226"/>
            <a:ext cx="3982888" cy="1679137"/>
          </a:xfrm>
          <a:prstGeom prst="rect">
            <a:avLst/>
          </a:prstGeom>
          <a:noFill/>
          <a:ln>
            <a:noFill/>
          </a:ln>
        </p:spPr>
      </p:pic>
      <p:sp>
        <p:nvSpPr>
          <p:cNvPr id="311" name="Google Shape;311;p28"/>
          <p:cNvSpPr txBox="1"/>
          <p:nvPr/>
        </p:nvSpPr>
        <p:spPr>
          <a:xfrm>
            <a:off x="311700" y="32682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Step 1: Order Reduction → </a:t>
            </a:r>
            <a:endParaRPr>
              <a:latin typeface="Proxima Nova"/>
              <a:ea typeface="Proxima Nova"/>
              <a:cs typeface="Proxima Nova"/>
              <a:sym typeface="Proxima Nova"/>
            </a:endParaRPr>
          </a:p>
        </p:txBody>
      </p:sp>
      <p:sp>
        <p:nvSpPr>
          <p:cNvPr id="312" name="Google Shape;312;p28"/>
          <p:cNvSpPr txBox="1"/>
          <p:nvPr/>
        </p:nvSpPr>
        <p:spPr>
          <a:xfrm>
            <a:off x="311700" y="403277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Step 2: Retaining the Unitary nature → </a:t>
            </a:r>
            <a:endParaRPr>
              <a:latin typeface="Proxima Nova"/>
              <a:ea typeface="Proxima Nova"/>
              <a:cs typeface="Proxima Nova"/>
              <a:sym typeface="Proxima Nova"/>
            </a:endParaRPr>
          </a:p>
        </p:txBody>
      </p:sp>
      <p:pic>
        <p:nvPicPr>
          <p:cNvPr id="313" name="Google Shape;313;p28"/>
          <p:cNvPicPr preferRelativeResize="0"/>
          <p:nvPr/>
        </p:nvPicPr>
        <p:blipFill>
          <a:blip r:embed="rId4">
            <a:alphaModFix/>
          </a:blip>
          <a:stretch>
            <a:fillRect/>
          </a:stretch>
        </p:blipFill>
        <p:spPr>
          <a:xfrm>
            <a:off x="2900375" y="3268250"/>
            <a:ext cx="3343252" cy="487350"/>
          </a:xfrm>
          <a:prstGeom prst="rect">
            <a:avLst/>
          </a:prstGeom>
          <a:noFill/>
          <a:ln>
            <a:noFill/>
          </a:ln>
        </p:spPr>
      </p:pic>
      <p:pic>
        <p:nvPicPr>
          <p:cNvPr id="314" name="Google Shape;314;p28"/>
          <p:cNvPicPr preferRelativeResize="0"/>
          <p:nvPr/>
        </p:nvPicPr>
        <p:blipFill>
          <a:blip r:embed="rId5">
            <a:alphaModFix/>
          </a:blip>
          <a:stretch>
            <a:fillRect/>
          </a:stretch>
        </p:blipFill>
        <p:spPr>
          <a:xfrm>
            <a:off x="3634975" y="3989200"/>
            <a:ext cx="4148987" cy="487350"/>
          </a:xfrm>
          <a:prstGeom prst="rect">
            <a:avLst/>
          </a:prstGeom>
          <a:noFill/>
          <a:ln>
            <a:noFill/>
          </a:ln>
        </p:spPr>
      </p:pic>
      <p:pic>
        <p:nvPicPr>
          <p:cNvPr id="315" name="Google Shape;315;p28"/>
          <p:cNvPicPr preferRelativeResize="0"/>
          <p:nvPr/>
        </p:nvPicPr>
        <p:blipFill>
          <a:blip r:embed="rId6">
            <a:alphaModFix/>
          </a:blip>
          <a:stretch>
            <a:fillRect/>
          </a:stretch>
        </p:blipFill>
        <p:spPr>
          <a:xfrm>
            <a:off x="5550700" y="1238250"/>
            <a:ext cx="2657475" cy="644950"/>
          </a:xfrm>
          <a:prstGeom prst="rect">
            <a:avLst/>
          </a:prstGeom>
          <a:noFill/>
          <a:ln>
            <a:noFill/>
          </a:ln>
        </p:spPr>
      </p:pic>
      <p:pic>
        <p:nvPicPr>
          <p:cNvPr id="316" name="Google Shape;316;p28"/>
          <p:cNvPicPr preferRelativeResize="0"/>
          <p:nvPr/>
        </p:nvPicPr>
        <p:blipFill>
          <a:blip r:embed="rId7">
            <a:alphaModFix/>
          </a:blip>
          <a:stretch>
            <a:fillRect/>
          </a:stretch>
        </p:blipFill>
        <p:spPr>
          <a:xfrm>
            <a:off x="5207813" y="2148325"/>
            <a:ext cx="3343249" cy="602004"/>
          </a:xfrm>
          <a:prstGeom prst="rect">
            <a:avLst/>
          </a:prstGeom>
          <a:noFill/>
          <a:ln>
            <a:noFill/>
          </a:ln>
        </p:spPr>
      </p:pic>
      <p:sp>
        <p:nvSpPr>
          <p:cNvPr id="317" name="Google Shape;317;p28"/>
          <p:cNvSpPr txBox="1"/>
          <p:nvPr/>
        </p:nvSpPr>
        <p:spPr>
          <a:xfrm>
            <a:off x="492975" y="2868050"/>
            <a:ext cx="6172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roxima Nova"/>
                <a:ea typeface="Proxima Nova"/>
                <a:cs typeface="Proxima Nova"/>
                <a:sym typeface="Proxima Nova"/>
              </a:rPr>
              <a:t>Figure: The matrix all-pass two pair lattice</a:t>
            </a:r>
            <a:endParaRPr sz="1100">
              <a:latin typeface="Proxima Nova"/>
              <a:ea typeface="Proxima Nova"/>
              <a:cs typeface="Proxima Nova"/>
              <a:sym typeface="Proxima Nova"/>
            </a:endParaRPr>
          </a:p>
        </p:txBody>
      </p:sp>
      <p:pic>
        <p:nvPicPr>
          <p:cNvPr id="318" name="Google Shape;318;p28"/>
          <p:cNvPicPr preferRelativeResize="0"/>
          <p:nvPr/>
        </p:nvPicPr>
        <p:blipFill>
          <a:blip r:embed="rId8">
            <a:alphaModFix/>
          </a:blip>
          <a:stretch>
            <a:fillRect/>
          </a:stretch>
        </p:blipFill>
        <p:spPr>
          <a:xfrm>
            <a:off x="5550694" y="2831613"/>
            <a:ext cx="2657474" cy="355331"/>
          </a:xfrm>
          <a:prstGeom prst="rect">
            <a:avLst/>
          </a:prstGeom>
          <a:noFill/>
          <a:ln cap="flat" cmpd="sng" w="9525">
            <a:solidFill>
              <a:srgbClr val="0000FF"/>
            </a:solidFill>
            <a:prstDash val="solid"/>
            <a:round/>
            <a:headEnd len="sm" w="sm" type="none"/>
            <a:tailEnd len="sm" w="sm" type="none"/>
          </a:ln>
        </p:spPr>
      </p:pic>
      <p:sp>
        <p:nvSpPr>
          <p:cNvPr id="319" name="Google Shape;319;p28"/>
          <p:cNvSpPr txBox="1"/>
          <p:nvPr/>
        </p:nvSpPr>
        <p:spPr>
          <a:xfrm>
            <a:off x="367900" y="4606200"/>
            <a:ext cx="6172200" cy="53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600">
                <a:solidFill>
                  <a:schemeClr val="dk2"/>
                </a:solidFill>
                <a:latin typeface="Proxima Nova"/>
                <a:ea typeface="Proxima Nova"/>
                <a:cs typeface="Proxima Nova"/>
                <a:sym typeface="Proxima Nova"/>
              </a:rPr>
              <a:t>[25] P. Vaidyanathan and S. Mitra. A general family of multivariable digital lattice filters. IEEE Transactions on Circuits and Systems, 32(12):1234–1245, 1985.</a:t>
            </a:r>
            <a:endParaRPr sz="600">
              <a:solidFill>
                <a:schemeClr val="dk2"/>
              </a:solidFill>
              <a:latin typeface="Proxima Nova"/>
              <a:ea typeface="Proxima Nova"/>
              <a:cs typeface="Proxima Nova"/>
              <a:sym typeface="Proxima Nova"/>
            </a:endParaRPr>
          </a:p>
          <a:p>
            <a:pPr indent="0" lvl="0" marL="0" rtl="0" algn="l">
              <a:spcBef>
                <a:spcPts val="1200"/>
              </a:spcBef>
              <a:spcAft>
                <a:spcPts val="0"/>
              </a:spcAft>
              <a:buNone/>
            </a:pPr>
            <a:r>
              <a:t/>
            </a:r>
            <a:endParaRPr sz="6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3000"/>
                                        <p:tgtEl>
                                          <p:spTgt spid="310"/>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Effect filter="fade" transition="in">
                                      <p:cBhvr>
                                        <p:cTn dur="1000"/>
                                        <p:tgtEl>
                                          <p:spTgt spid="3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Left Coprime Factorized Matrix All-Pass </a:t>
            </a:r>
            <a:endParaRPr/>
          </a:p>
        </p:txBody>
      </p:sp>
      <p:sp>
        <p:nvSpPr>
          <p:cNvPr id="325" name="Google Shape;325;p29"/>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sz="700">
              <a:solidFill>
                <a:srgbClr val="000000"/>
              </a:solidFill>
            </a:endParaRPr>
          </a:p>
          <a:p>
            <a:pPr indent="0" lvl="0" marL="457200" rtl="0" algn="l">
              <a:spcBef>
                <a:spcPts val="1200"/>
              </a:spcBef>
              <a:spcAft>
                <a:spcPts val="0"/>
              </a:spcAft>
              <a:buNone/>
            </a:pPr>
            <a:r>
              <a:rPr lang="en">
                <a:solidFill>
                  <a:srgbClr val="000000"/>
                </a:solidFill>
              </a:rPr>
              <a:t> </a:t>
            </a:r>
            <a:endParaRPr>
              <a:solidFill>
                <a:srgbClr val="000000"/>
              </a:solidFill>
            </a:endParaRPr>
          </a:p>
          <a:p>
            <a:pPr indent="0" lvl="0" marL="0" rtl="0" algn="l">
              <a:spcBef>
                <a:spcPts val="1200"/>
              </a:spcBef>
              <a:spcAft>
                <a:spcPts val="1200"/>
              </a:spcAft>
              <a:buNone/>
            </a:pPr>
            <a:r>
              <a:t/>
            </a:r>
            <a:endParaRPr sz="1600">
              <a:solidFill>
                <a:srgbClr val="000000"/>
              </a:solidFill>
            </a:endParaRPr>
          </a:p>
        </p:txBody>
      </p:sp>
      <p:pic>
        <p:nvPicPr>
          <p:cNvPr id="326" name="Google Shape;326;p29"/>
          <p:cNvPicPr preferRelativeResize="0"/>
          <p:nvPr/>
        </p:nvPicPr>
        <p:blipFill>
          <a:blip r:embed="rId3">
            <a:alphaModFix/>
          </a:blip>
          <a:stretch>
            <a:fillRect/>
          </a:stretch>
        </p:blipFill>
        <p:spPr>
          <a:xfrm>
            <a:off x="457200" y="1201575"/>
            <a:ext cx="2186000" cy="429700"/>
          </a:xfrm>
          <a:prstGeom prst="rect">
            <a:avLst/>
          </a:prstGeom>
          <a:noFill/>
          <a:ln>
            <a:noFill/>
          </a:ln>
        </p:spPr>
      </p:pic>
      <p:pic>
        <p:nvPicPr>
          <p:cNvPr id="327" name="Google Shape;327;p29"/>
          <p:cNvPicPr preferRelativeResize="0"/>
          <p:nvPr/>
        </p:nvPicPr>
        <p:blipFill>
          <a:blip r:embed="rId4">
            <a:alphaModFix/>
          </a:blip>
          <a:stretch>
            <a:fillRect/>
          </a:stretch>
        </p:blipFill>
        <p:spPr>
          <a:xfrm>
            <a:off x="943025" y="3854789"/>
            <a:ext cx="6911575" cy="714075"/>
          </a:xfrm>
          <a:prstGeom prst="rect">
            <a:avLst/>
          </a:prstGeom>
          <a:noFill/>
          <a:ln>
            <a:noFill/>
          </a:ln>
        </p:spPr>
      </p:pic>
      <p:pic>
        <p:nvPicPr>
          <p:cNvPr id="328" name="Google Shape;328;p29"/>
          <p:cNvPicPr preferRelativeResize="0"/>
          <p:nvPr/>
        </p:nvPicPr>
        <p:blipFill>
          <a:blip r:embed="rId5">
            <a:alphaModFix/>
          </a:blip>
          <a:stretch>
            <a:fillRect/>
          </a:stretch>
        </p:blipFill>
        <p:spPr>
          <a:xfrm>
            <a:off x="5595925" y="1253813"/>
            <a:ext cx="2815764" cy="325225"/>
          </a:xfrm>
          <a:prstGeom prst="rect">
            <a:avLst/>
          </a:prstGeom>
          <a:noFill/>
          <a:ln>
            <a:noFill/>
          </a:ln>
        </p:spPr>
      </p:pic>
      <p:pic>
        <p:nvPicPr>
          <p:cNvPr id="329" name="Google Shape;329;p29"/>
          <p:cNvPicPr preferRelativeResize="0"/>
          <p:nvPr/>
        </p:nvPicPr>
        <p:blipFill>
          <a:blip r:embed="rId6">
            <a:alphaModFix/>
          </a:blip>
          <a:stretch>
            <a:fillRect/>
          </a:stretch>
        </p:blipFill>
        <p:spPr>
          <a:xfrm>
            <a:off x="3739750" y="1278362"/>
            <a:ext cx="1856175" cy="276150"/>
          </a:xfrm>
          <a:prstGeom prst="rect">
            <a:avLst/>
          </a:prstGeom>
          <a:noFill/>
          <a:ln>
            <a:noFill/>
          </a:ln>
        </p:spPr>
      </p:pic>
      <p:pic>
        <p:nvPicPr>
          <p:cNvPr id="330" name="Google Shape;330;p29"/>
          <p:cNvPicPr preferRelativeResize="0"/>
          <p:nvPr/>
        </p:nvPicPr>
        <p:blipFill>
          <a:blip r:embed="rId7">
            <a:alphaModFix/>
          </a:blip>
          <a:stretch>
            <a:fillRect/>
          </a:stretch>
        </p:blipFill>
        <p:spPr>
          <a:xfrm>
            <a:off x="1592338" y="2144500"/>
            <a:ext cx="5639821" cy="714075"/>
          </a:xfrm>
          <a:prstGeom prst="rect">
            <a:avLst/>
          </a:prstGeom>
          <a:noFill/>
          <a:ln>
            <a:noFill/>
          </a:ln>
        </p:spPr>
      </p:pic>
      <p:sp>
        <p:nvSpPr>
          <p:cNvPr id="331" name="Google Shape;331;p29"/>
          <p:cNvSpPr txBox="1"/>
          <p:nvPr/>
        </p:nvSpPr>
        <p:spPr>
          <a:xfrm>
            <a:off x="311700" y="2986825"/>
            <a:ext cx="6172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latin typeface="Proxima Nova"/>
                <a:ea typeface="Proxima Nova"/>
                <a:cs typeface="Proxima Nova"/>
                <a:sym typeface="Proxima Nova"/>
              </a:rPr>
              <a:t>→ Changes to be made in the design:</a:t>
            </a:r>
            <a:endParaRPr>
              <a:latin typeface="Proxima Nova"/>
              <a:ea typeface="Proxima Nova"/>
              <a:cs typeface="Proxima Nova"/>
              <a:sym typeface="Proxima Nova"/>
            </a:endParaRPr>
          </a:p>
        </p:txBody>
      </p:sp>
      <p:sp>
        <p:nvSpPr>
          <p:cNvPr id="332" name="Google Shape;332;p29"/>
          <p:cNvSpPr txBox="1"/>
          <p:nvPr/>
        </p:nvSpPr>
        <p:spPr>
          <a:xfrm>
            <a:off x="457200" y="3448538"/>
            <a:ext cx="61722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000000"/>
              </a:buClr>
              <a:buSzPts val="1800"/>
              <a:buFont typeface="Proxima Nova"/>
              <a:buAutoNum type="arabicPeriod"/>
            </a:pPr>
            <a:r>
              <a:rPr lang="en" sz="1800">
                <a:latin typeface="Proxima Nova"/>
                <a:ea typeface="Proxima Nova"/>
                <a:cs typeface="Proxima Nova"/>
                <a:sym typeface="Proxima Nova"/>
              </a:rPr>
              <a:t>Solution in “</a:t>
            </a:r>
            <a:r>
              <a:rPr b="1" lang="en" sz="1800">
                <a:latin typeface="Proxima Nova"/>
                <a:ea typeface="Proxima Nova"/>
                <a:cs typeface="Proxima Nova"/>
                <a:sym typeface="Proxima Nova"/>
              </a:rPr>
              <a:t>base step</a:t>
            </a:r>
            <a:r>
              <a:rPr lang="en" sz="1800">
                <a:latin typeface="Proxima Nova"/>
                <a:ea typeface="Proxima Nova"/>
                <a:cs typeface="Proxima Nova"/>
                <a:sym typeface="Proxima Nova"/>
              </a:rPr>
              <a:t>” changes accordingly</a:t>
            </a:r>
            <a:endParaRPr>
              <a:latin typeface="Proxima Nova"/>
              <a:ea typeface="Proxima Nova"/>
              <a:cs typeface="Proxima Nova"/>
              <a:sym typeface="Proxima Nova"/>
            </a:endParaRPr>
          </a:p>
        </p:txBody>
      </p:sp>
      <p:sp>
        <p:nvSpPr>
          <p:cNvPr id="333" name="Google Shape;333;p29"/>
          <p:cNvSpPr txBox="1"/>
          <p:nvPr/>
        </p:nvSpPr>
        <p:spPr>
          <a:xfrm>
            <a:off x="525050" y="4022400"/>
            <a:ext cx="617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Proxima Nova"/>
                <a:ea typeface="Proxima Nova"/>
                <a:cs typeface="Proxima Nova"/>
                <a:sym typeface="Proxima Nova"/>
              </a:rPr>
              <a:t>2.</a:t>
            </a:r>
            <a:endParaRPr sz="1800">
              <a:latin typeface="Proxima Nova"/>
              <a:ea typeface="Proxima Nova"/>
              <a:cs typeface="Proxima Nova"/>
              <a:sym typeface="Proxima Nova"/>
            </a:endParaRPr>
          </a:p>
        </p:txBody>
      </p:sp>
      <p:sp>
        <p:nvSpPr>
          <p:cNvPr id="334" name="Google Shape;334;p29"/>
          <p:cNvSpPr txBox="1"/>
          <p:nvPr/>
        </p:nvSpPr>
        <p:spPr>
          <a:xfrm>
            <a:off x="311700" y="1786725"/>
            <a:ext cx="82011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latin typeface="Proxima Nova"/>
                <a:ea typeface="Proxima Nova"/>
                <a:cs typeface="Proxima Nova"/>
                <a:sym typeface="Proxima Nova"/>
              </a:rPr>
              <a:t>→ Advantages incurred by realizations via clean LCCDE (Direct form - I &amp; II implementation)</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3300"/>
                                        <p:tgtEl>
                                          <p:spTgt spid="329"/>
                                        </p:tgtEl>
                                      </p:cBhvr>
                                    </p:animEffect>
                                  </p:childTnLst>
                                </p:cTn>
                              </p:par>
                            </p:childTnLst>
                          </p:cTn>
                        </p:par>
                        <p:par>
                          <p:cTn fill="hold">
                            <p:stCondLst>
                              <p:cond delay="4300"/>
                            </p:stCondLst>
                            <p:childTnLst>
                              <p:par>
                                <p:cTn fill="hold" nodeType="after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38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4500"/>
                                        <p:tgtEl>
                                          <p:spTgt spid="332"/>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4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Quantization Effects</a:t>
            </a:r>
            <a:endParaRPr/>
          </a:p>
        </p:txBody>
      </p:sp>
      <p:sp>
        <p:nvSpPr>
          <p:cNvPr id="340" name="Google Shape;340;p30"/>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 Data rate constraints</a:t>
            </a:r>
            <a:endParaRPr/>
          </a:p>
          <a:p>
            <a:pPr indent="0" lvl="0" marL="0" rtl="0" algn="l">
              <a:spcBef>
                <a:spcPts val="1200"/>
              </a:spcBef>
              <a:spcAft>
                <a:spcPts val="0"/>
              </a:spcAft>
              <a:buNone/>
            </a:pPr>
            <a:r>
              <a:rPr lang="en"/>
              <a:t>→ Retain the all-pass nature of filter - after quantization</a:t>
            </a:r>
            <a:endParaRPr/>
          </a:p>
          <a:p>
            <a:pPr indent="0" lvl="0" marL="0" rtl="0" algn="l">
              <a:spcBef>
                <a:spcPts val="1200"/>
              </a:spcBef>
              <a:spcAft>
                <a:spcPts val="0"/>
              </a:spcAft>
              <a:buNone/>
            </a:pPr>
            <a:r>
              <a:rPr lang="en"/>
              <a:t>→ Two methods to quantize matrix all-pass filter:</a:t>
            </a:r>
            <a:endParaRPr/>
          </a:p>
          <a:p>
            <a:pPr indent="-342900" lvl="0" marL="914400" rtl="0" algn="l">
              <a:spcBef>
                <a:spcPts val="1200"/>
              </a:spcBef>
              <a:spcAft>
                <a:spcPts val="0"/>
              </a:spcAft>
              <a:buSzPts val="1800"/>
              <a:buAutoNum type="arabicPeriod"/>
            </a:pPr>
            <a:r>
              <a:rPr lang="en"/>
              <a:t>Quantize the coefficients of designed filter</a:t>
            </a:r>
            <a:endParaRPr/>
          </a:p>
          <a:p>
            <a:pPr indent="0" lvl="0" marL="1371600" rtl="0" algn="l">
              <a:spcBef>
                <a:spcPts val="1200"/>
              </a:spcBef>
              <a:spcAft>
                <a:spcPts val="0"/>
              </a:spcAft>
              <a:buNone/>
            </a:pPr>
            <a:r>
              <a:rPr lang="en"/>
              <a:t>→ K-means on grassmann manifold </a:t>
            </a:r>
            <a:r>
              <a:rPr lang="en" sz="1400"/>
              <a:t>(Linear approximation)</a:t>
            </a:r>
            <a:endParaRPr sz="1400"/>
          </a:p>
          <a:p>
            <a:pPr indent="-342900" lvl="0" marL="914400" rtl="0" algn="l">
              <a:spcBef>
                <a:spcPts val="1200"/>
              </a:spcBef>
              <a:spcAft>
                <a:spcPts val="0"/>
              </a:spcAft>
              <a:buSzPts val="1800"/>
              <a:buAutoNum type="arabicPeriod"/>
            </a:pPr>
            <a:r>
              <a:rPr lang="en"/>
              <a:t>Quantize the unitary matrices in the data-set</a:t>
            </a:r>
            <a:endParaRPr/>
          </a:p>
          <a:p>
            <a:pPr indent="0" lvl="0" marL="1371600" rtl="0" algn="l">
              <a:spcBef>
                <a:spcPts val="1200"/>
              </a:spcBef>
              <a:spcAft>
                <a:spcPts val="1200"/>
              </a:spcAft>
              <a:buNone/>
            </a:pPr>
            <a:r>
              <a:rPr lang="en"/>
              <a:t>→ </a:t>
            </a:r>
            <a:r>
              <a:rPr lang="en"/>
              <a:t> K-means with frobenius norm as error measure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animEffect filter="fade" transition="in">
                                      <p:cBhvr>
                                        <p:cTn dur="1000"/>
                                        <p:tgtEl>
                                          <p:spTgt spid="3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animEffect filter="fade" transition="in">
                                      <p:cBhvr>
                                        <p:cTn dur="1000"/>
                                        <p:tgtEl>
                                          <p:spTgt spid="3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2" st="2"/>
                                            </p:txEl>
                                          </p:spTgt>
                                        </p:tgtEl>
                                        <p:attrNameLst>
                                          <p:attrName>style.visibility</p:attrName>
                                        </p:attrNameLst>
                                      </p:cBhvr>
                                      <p:to>
                                        <p:strVal val="visible"/>
                                      </p:to>
                                    </p:set>
                                    <p:animEffect filter="fade" transition="in">
                                      <p:cBhvr>
                                        <p:cTn dur="1000"/>
                                        <p:tgtEl>
                                          <p:spTgt spid="3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3" st="3"/>
                                            </p:txEl>
                                          </p:spTgt>
                                        </p:tgtEl>
                                        <p:attrNameLst>
                                          <p:attrName>style.visibility</p:attrName>
                                        </p:attrNameLst>
                                      </p:cBhvr>
                                      <p:to>
                                        <p:strVal val="visible"/>
                                      </p:to>
                                    </p:set>
                                    <p:animEffect filter="fade" transition="in">
                                      <p:cBhvr>
                                        <p:cTn dur="1000"/>
                                        <p:tgtEl>
                                          <p:spTgt spid="3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4" st="4"/>
                                            </p:txEl>
                                          </p:spTgt>
                                        </p:tgtEl>
                                        <p:attrNameLst>
                                          <p:attrName>style.visibility</p:attrName>
                                        </p:attrNameLst>
                                      </p:cBhvr>
                                      <p:to>
                                        <p:strVal val="visible"/>
                                      </p:to>
                                    </p:set>
                                    <p:animEffect filter="fade" transition="in">
                                      <p:cBhvr>
                                        <p:cTn dur="1000"/>
                                        <p:tgtEl>
                                          <p:spTgt spid="3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5" st="5"/>
                                            </p:txEl>
                                          </p:spTgt>
                                        </p:tgtEl>
                                        <p:attrNameLst>
                                          <p:attrName>style.visibility</p:attrName>
                                        </p:attrNameLst>
                                      </p:cBhvr>
                                      <p:to>
                                        <p:strVal val="visible"/>
                                      </p:to>
                                    </p:set>
                                    <p:animEffect filter="fade" transition="in">
                                      <p:cBhvr>
                                        <p:cTn dur="1000"/>
                                        <p:tgtEl>
                                          <p:spTgt spid="3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6" st="6"/>
                                            </p:txEl>
                                          </p:spTgt>
                                        </p:tgtEl>
                                        <p:attrNameLst>
                                          <p:attrName>style.visibility</p:attrName>
                                        </p:attrNameLst>
                                      </p:cBhvr>
                                      <p:to>
                                        <p:strVal val="visible"/>
                                      </p:to>
                                    </p:set>
                                    <p:animEffect filter="fade" transition="in">
                                      <p:cBhvr>
                                        <p:cTn dur="1000"/>
                                        <p:tgtEl>
                                          <p:spTgt spid="34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Quantizing the Unitary Data-set</a:t>
            </a:r>
            <a:endParaRPr/>
          </a:p>
        </p:txBody>
      </p:sp>
      <p:sp>
        <p:nvSpPr>
          <p:cNvPr id="346" name="Google Shape;346;p31"/>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347" name="Google Shape;347;p31"/>
          <p:cNvPicPr preferRelativeResize="0"/>
          <p:nvPr/>
        </p:nvPicPr>
        <p:blipFill>
          <a:blip r:embed="rId3">
            <a:alphaModFix/>
          </a:blip>
          <a:stretch>
            <a:fillRect/>
          </a:stretch>
        </p:blipFill>
        <p:spPr>
          <a:xfrm>
            <a:off x="327988" y="1371875"/>
            <a:ext cx="8488027" cy="3076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64" name="Google Shape;64;p14"/>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3050"/>
              <a:t>→ Use of multiple antennas at Tx and Rx (MIMO) enhances the rates in wireless communications .  </a:t>
            </a:r>
            <a:endParaRPr sz="3050"/>
          </a:p>
          <a:p>
            <a:pPr indent="0" lvl="0" marL="0" rtl="0" algn="l">
              <a:spcBef>
                <a:spcPts val="1200"/>
              </a:spcBef>
              <a:spcAft>
                <a:spcPts val="0"/>
              </a:spcAft>
              <a:buNone/>
            </a:pPr>
            <a:r>
              <a:rPr lang="en" sz="3050"/>
              <a:t>→ Optimal resource allocation requires channel state knowledge at transmitter - enabled by feedback from receiver .</a:t>
            </a:r>
            <a:r>
              <a:rPr lang="en" sz="1400">
                <a:solidFill>
                  <a:srgbClr val="434343"/>
                </a:solidFill>
              </a:rPr>
              <a:t>                                                             </a:t>
            </a:r>
            <a:r>
              <a:rPr lang="en" sz="3050"/>
              <a:t>                         </a:t>
            </a:r>
            <a:endParaRPr sz="3050"/>
          </a:p>
          <a:p>
            <a:pPr indent="0" lvl="0" marL="0" rtl="0" algn="l">
              <a:spcBef>
                <a:spcPts val="1200"/>
              </a:spcBef>
              <a:spcAft>
                <a:spcPts val="0"/>
              </a:spcAft>
              <a:buNone/>
            </a:pPr>
            <a:r>
              <a:t/>
            </a:r>
            <a:endParaRPr sz="3050"/>
          </a:p>
          <a:p>
            <a:pPr indent="0" lvl="0" marL="0" rtl="0" algn="l">
              <a:spcBef>
                <a:spcPts val="1200"/>
              </a:spcBef>
              <a:spcAft>
                <a:spcPts val="0"/>
              </a:spcAft>
              <a:buNone/>
            </a:pPr>
            <a:r>
              <a:t/>
            </a:r>
            <a:endParaRPr sz="3050"/>
          </a:p>
          <a:p>
            <a:pPr indent="0" lvl="0" marL="0" rtl="0" algn="l">
              <a:spcBef>
                <a:spcPts val="1200"/>
              </a:spcBef>
              <a:spcAft>
                <a:spcPts val="0"/>
              </a:spcAft>
              <a:buNone/>
            </a:pPr>
            <a:r>
              <a:t/>
            </a:r>
            <a:endParaRPr sz="3050"/>
          </a:p>
          <a:p>
            <a:pPr indent="0" lvl="0" marL="0" rtl="0" algn="l">
              <a:spcBef>
                <a:spcPts val="1200"/>
              </a:spcBef>
              <a:spcAft>
                <a:spcPts val="0"/>
              </a:spcAft>
              <a:buNone/>
            </a:pPr>
            <a:r>
              <a:t/>
            </a:r>
            <a:endParaRPr sz="3050"/>
          </a:p>
          <a:p>
            <a:pPr indent="0" lvl="0" marL="0" rtl="0" algn="l">
              <a:spcBef>
                <a:spcPts val="1200"/>
              </a:spcBef>
              <a:spcAft>
                <a:spcPts val="0"/>
              </a:spcAft>
              <a:buNone/>
            </a:pPr>
            <a:r>
              <a:t/>
            </a:r>
            <a:endParaRPr sz="3050"/>
          </a:p>
          <a:p>
            <a:pPr indent="0" lvl="0" marL="0" rtl="0" algn="l">
              <a:spcBef>
                <a:spcPts val="1200"/>
              </a:spcBef>
              <a:spcAft>
                <a:spcPts val="0"/>
              </a:spcAft>
              <a:buNone/>
            </a:pPr>
            <a:r>
              <a:t/>
            </a:r>
            <a:endParaRPr sz="3050"/>
          </a:p>
          <a:p>
            <a:pPr indent="0" lvl="0" marL="0" rtl="0" algn="l">
              <a:spcBef>
                <a:spcPts val="1200"/>
              </a:spcBef>
              <a:spcAft>
                <a:spcPts val="0"/>
              </a:spcAft>
              <a:buNone/>
            </a:pPr>
            <a:r>
              <a:rPr lang="en" sz="3050"/>
              <a:t>                                                   </a:t>
            </a:r>
            <a:endParaRPr sz="3050"/>
          </a:p>
          <a:p>
            <a:pPr indent="0" lvl="0" marL="0" rtl="0" algn="l">
              <a:spcBef>
                <a:spcPts val="1200"/>
              </a:spcBef>
              <a:spcAft>
                <a:spcPts val="1200"/>
              </a:spcAft>
              <a:buNone/>
            </a:pPr>
            <a:r>
              <a:rPr lang="en" sz="3050"/>
              <a:t> </a:t>
            </a:r>
            <a:endParaRPr sz="3050"/>
          </a:p>
        </p:txBody>
      </p:sp>
      <p:sp>
        <p:nvSpPr>
          <p:cNvPr id="65" name="Google Shape;65;p14"/>
          <p:cNvSpPr/>
          <p:nvPr/>
        </p:nvSpPr>
        <p:spPr>
          <a:xfrm>
            <a:off x="791300" y="2291850"/>
            <a:ext cx="395700" cy="66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baseline="-25000" lang="en"/>
              <a:t>x</a:t>
            </a:r>
            <a:endParaRPr baseline="-25000"/>
          </a:p>
        </p:txBody>
      </p:sp>
      <p:cxnSp>
        <p:nvCxnSpPr>
          <p:cNvPr id="66" name="Google Shape;66;p14"/>
          <p:cNvCxnSpPr>
            <a:endCxn id="67" idx="1"/>
          </p:cNvCxnSpPr>
          <p:nvPr/>
        </p:nvCxnSpPr>
        <p:spPr>
          <a:xfrm flipH="1" rot="10800000">
            <a:off x="1170050" y="2625750"/>
            <a:ext cx="1234800" cy="7800"/>
          </a:xfrm>
          <a:prstGeom prst="straightConnector1">
            <a:avLst/>
          </a:prstGeom>
          <a:noFill/>
          <a:ln cap="flat" cmpd="sng" w="9525">
            <a:solidFill>
              <a:schemeClr val="dk2"/>
            </a:solidFill>
            <a:prstDash val="solid"/>
            <a:round/>
            <a:headEnd len="med" w="med" type="none"/>
            <a:tailEnd len="med" w="med" type="triangle"/>
          </a:ln>
        </p:spPr>
      </p:cxnSp>
      <p:sp>
        <p:nvSpPr>
          <p:cNvPr id="68" name="Google Shape;68;p14"/>
          <p:cNvSpPr txBox="1"/>
          <p:nvPr/>
        </p:nvSpPr>
        <p:spPr>
          <a:xfrm>
            <a:off x="1329950" y="2336825"/>
            <a:ext cx="915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highlight>
                  <a:srgbClr val="00FFFF"/>
                </a:highlight>
                <a:latin typeface="Proxima Nova"/>
                <a:ea typeface="Proxima Nova"/>
                <a:cs typeface="Proxima Nova"/>
                <a:sym typeface="Proxima Nova"/>
              </a:rPr>
              <a:t>Data symbols</a:t>
            </a:r>
            <a:endParaRPr sz="900">
              <a:highlight>
                <a:srgbClr val="00FFFF"/>
              </a:highlight>
              <a:latin typeface="Proxima Nova"/>
              <a:ea typeface="Proxima Nova"/>
              <a:cs typeface="Proxima Nova"/>
              <a:sym typeface="Proxima Nova"/>
            </a:endParaRPr>
          </a:p>
        </p:txBody>
      </p:sp>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0" name="Google Shape;70;p14"/>
          <p:cNvSpPr/>
          <p:nvPr/>
        </p:nvSpPr>
        <p:spPr>
          <a:xfrm>
            <a:off x="3820575" y="2376875"/>
            <a:ext cx="395700" cy="66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baseline="-25000" lang="en"/>
              <a:t>X</a:t>
            </a:r>
            <a:endParaRPr baseline="-25000"/>
          </a:p>
        </p:txBody>
      </p:sp>
      <p:sp>
        <p:nvSpPr>
          <p:cNvPr id="71" name="Google Shape;71;p14"/>
          <p:cNvSpPr/>
          <p:nvPr/>
        </p:nvSpPr>
        <p:spPr>
          <a:xfrm>
            <a:off x="6552975" y="2376875"/>
            <a:ext cx="395700" cy="66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t>
            </a:r>
            <a:r>
              <a:rPr baseline="-25000" lang="en"/>
              <a:t>X</a:t>
            </a:r>
            <a:endParaRPr baseline="-25000"/>
          </a:p>
        </p:txBody>
      </p:sp>
      <p:sp>
        <p:nvSpPr>
          <p:cNvPr id="67" name="Google Shape;67;p14"/>
          <p:cNvSpPr/>
          <p:nvPr/>
        </p:nvSpPr>
        <p:spPr>
          <a:xfrm>
            <a:off x="2404850" y="2291850"/>
            <a:ext cx="395700" cy="66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t>
            </a:r>
            <a:r>
              <a:rPr baseline="-25000" lang="en"/>
              <a:t>X</a:t>
            </a:r>
            <a:endParaRPr baseline="-25000"/>
          </a:p>
        </p:txBody>
      </p:sp>
      <p:cxnSp>
        <p:nvCxnSpPr>
          <p:cNvPr id="72" name="Google Shape;72;p14"/>
          <p:cNvCxnSpPr>
            <a:stCxn id="70" idx="0"/>
            <a:endCxn id="71" idx="0"/>
          </p:cNvCxnSpPr>
          <p:nvPr/>
        </p:nvCxnSpPr>
        <p:spPr>
          <a:xfrm flipH="1" rot="-5400000">
            <a:off x="5384325" y="1010975"/>
            <a:ext cx="600" cy="2732400"/>
          </a:xfrm>
          <a:prstGeom prst="bentConnector3">
            <a:avLst>
              <a:gd fmla="val -39687500" name="adj1"/>
            </a:avLst>
          </a:prstGeom>
          <a:noFill/>
          <a:ln cap="flat" cmpd="sng" w="9525">
            <a:solidFill>
              <a:schemeClr val="dk2"/>
            </a:solidFill>
            <a:prstDash val="solid"/>
            <a:round/>
            <a:headEnd len="med" w="med" type="stealth"/>
            <a:tailEnd len="med" w="med" type="none"/>
          </a:ln>
        </p:spPr>
      </p:cxnSp>
      <p:cxnSp>
        <p:nvCxnSpPr>
          <p:cNvPr id="73" name="Google Shape;73;p14"/>
          <p:cNvCxnSpPr>
            <a:stCxn id="70" idx="3"/>
            <a:endCxn id="71" idx="1"/>
          </p:cNvCxnSpPr>
          <p:nvPr/>
        </p:nvCxnSpPr>
        <p:spPr>
          <a:xfrm>
            <a:off x="4216275" y="2710775"/>
            <a:ext cx="2336700" cy="0"/>
          </a:xfrm>
          <a:prstGeom prst="straightConnector1">
            <a:avLst/>
          </a:prstGeom>
          <a:noFill/>
          <a:ln cap="flat" cmpd="sng" w="9525">
            <a:solidFill>
              <a:schemeClr val="dk2"/>
            </a:solidFill>
            <a:prstDash val="solid"/>
            <a:round/>
            <a:headEnd len="med" w="med" type="none"/>
            <a:tailEnd len="med" w="med" type="triangle"/>
          </a:ln>
        </p:spPr>
      </p:cxnSp>
      <p:sp>
        <p:nvSpPr>
          <p:cNvPr id="74" name="Google Shape;74;p14"/>
          <p:cNvSpPr txBox="1"/>
          <p:nvPr/>
        </p:nvSpPr>
        <p:spPr>
          <a:xfrm>
            <a:off x="4355356" y="2377475"/>
            <a:ext cx="1826700" cy="3231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highlight>
                  <a:srgbClr val="00FF00"/>
                </a:highlight>
                <a:latin typeface="Proxima Nova"/>
                <a:ea typeface="Proxima Nova"/>
                <a:cs typeface="Proxima Nova"/>
                <a:sym typeface="Proxima Nova"/>
              </a:rPr>
              <a:t>Precoded data symbols</a:t>
            </a:r>
            <a:endParaRPr sz="900">
              <a:highlight>
                <a:srgbClr val="00FF00"/>
              </a:highlight>
              <a:latin typeface="Proxima Nova"/>
              <a:ea typeface="Proxima Nova"/>
              <a:cs typeface="Proxima Nova"/>
              <a:sym typeface="Proxima Nova"/>
            </a:endParaRPr>
          </a:p>
        </p:txBody>
      </p:sp>
      <p:sp>
        <p:nvSpPr>
          <p:cNvPr id="75" name="Google Shape;75;p14"/>
          <p:cNvSpPr txBox="1"/>
          <p:nvPr/>
        </p:nvSpPr>
        <p:spPr>
          <a:xfrm>
            <a:off x="4385200" y="1872925"/>
            <a:ext cx="1767000" cy="3231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highlight>
                  <a:srgbClr val="FFFF00"/>
                </a:highlight>
                <a:latin typeface="Proxima Nova"/>
                <a:ea typeface="Proxima Nova"/>
                <a:cs typeface="Proxima Nova"/>
                <a:sym typeface="Proxima Nova"/>
              </a:rPr>
              <a:t>Channel State Information</a:t>
            </a:r>
            <a:endParaRPr sz="900">
              <a:highlight>
                <a:srgbClr val="FFFF00"/>
              </a:highlight>
              <a:latin typeface="Proxima Nova"/>
              <a:ea typeface="Proxima Nova"/>
              <a:cs typeface="Proxima Nova"/>
              <a:sym typeface="Proxima Nova"/>
            </a:endParaRPr>
          </a:p>
        </p:txBody>
      </p:sp>
      <p:sp>
        <p:nvSpPr>
          <p:cNvPr id="76" name="Google Shape;76;p14"/>
          <p:cNvSpPr txBox="1"/>
          <p:nvPr/>
        </p:nvSpPr>
        <p:spPr>
          <a:xfrm>
            <a:off x="4956250" y="2722438"/>
            <a:ext cx="624900" cy="4311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a:t>
            </a:r>
            <a:endParaRPr sz="1600">
              <a:latin typeface="Proxima Nova"/>
              <a:ea typeface="Proxima Nova"/>
              <a:cs typeface="Proxima Nova"/>
              <a:sym typeface="Proxima Nova"/>
            </a:endParaRPr>
          </a:p>
        </p:txBody>
      </p:sp>
      <p:sp>
        <p:nvSpPr>
          <p:cNvPr id="77" name="Google Shape;77;p14"/>
          <p:cNvSpPr txBox="1"/>
          <p:nvPr/>
        </p:nvSpPr>
        <p:spPr>
          <a:xfrm>
            <a:off x="1450250" y="2645125"/>
            <a:ext cx="548700" cy="4311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a:t>
            </a:r>
            <a:endParaRPr sz="1600">
              <a:latin typeface="Proxima Nova"/>
              <a:ea typeface="Proxima Nova"/>
              <a:cs typeface="Proxima Nova"/>
              <a:sym typeface="Proxima Nova"/>
            </a:endParaRPr>
          </a:p>
        </p:txBody>
      </p:sp>
      <p:sp>
        <p:nvSpPr>
          <p:cNvPr id="78" name="Google Shape;78;p14"/>
          <p:cNvSpPr/>
          <p:nvPr/>
        </p:nvSpPr>
        <p:spPr>
          <a:xfrm>
            <a:off x="620925" y="3486700"/>
            <a:ext cx="4584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t>
            </a:r>
            <a:r>
              <a:rPr baseline="-25000" lang="en"/>
              <a:t>X</a:t>
            </a:r>
            <a:endParaRPr baseline="-25000"/>
          </a:p>
        </p:txBody>
      </p:sp>
      <p:sp>
        <p:nvSpPr>
          <p:cNvPr id="79" name="Google Shape;79;p14"/>
          <p:cNvSpPr/>
          <p:nvPr/>
        </p:nvSpPr>
        <p:spPr>
          <a:xfrm>
            <a:off x="2800550" y="3486700"/>
            <a:ext cx="4584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baseline="-25000" lang="en"/>
              <a:t>X</a:t>
            </a:r>
            <a:endParaRPr baseline="-25000"/>
          </a:p>
        </p:txBody>
      </p:sp>
      <p:sp>
        <p:nvSpPr>
          <p:cNvPr id="80" name="Google Shape;80;p14"/>
          <p:cNvSpPr/>
          <p:nvPr/>
        </p:nvSpPr>
        <p:spPr>
          <a:xfrm>
            <a:off x="1450250" y="3386150"/>
            <a:ext cx="954612" cy="817074"/>
          </a:xfrm>
          <a:prstGeom prst="irregularSeal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Full Feedback</a:t>
            </a:r>
            <a:endParaRPr sz="600"/>
          </a:p>
        </p:txBody>
      </p:sp>
      <p:cxnSp>
        <p:nvCxnSpPr>
          <p:cNvPr id="81" name="Google Shape;81;p14"/>
          <p:cNvCxnSpPr>
            <a:stCxn id="78" idx="3"/>
            <a:endCxn id="80" idx="1"/>
          </p:cNvCxnSpPr>
          <p:nvPr/>
        </p:nvCxnSpPr>
        <p:spPr>
          <a:xfrm flipH="1" rot="10800000">
            <a:off x="1079325" y="3712150"/>
            <a:ext cx="370800" cy="609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4"/>
          <p:cNvCxnSpPr>
            <a:stCxn id="80" idx="3"/>
            <a:endCxn id="79" idx="1"/>
          </p:cNvCxnSpPr>
          <p:nvPr/>
        </p:nvCxnSpPr>
        <p:spPr>
          <a:xfrm flipH="1" rot="10800000">
            <a:off x="2404862" y="3773077"/>
            <a:ext cx="395700" cy="115800"/>
          </a:xfrm>
          <a:prstGeom prst="straightConnector1">
            <a:avLst/>
          </a:prstGeom>
          <a:noFill/>
          <a:ln cap="flat" cmpd="sng" w="9525">
            <a:solidFill>
              <a:schemeClr val="dk2"/>
            </a:solidFill>
            <a:prstDash val="dot"/>
            <a:round/>
            <a:headEnd len="med" w="med" type="none"/>
            <a:tailEnd len="med" w="med" type="triangle"/>
          </a:ln>
        </p:spPr>
      </p:cxnSp>
      <p:sp>
        <p:nvSpPr>
          <p:cNvPr id="83" name="Google Shape;83;p14"/>
          <p:cNvSpPr/>
          <p:nvPr/>
        </p:nvSpPr>
        <p:spPr>
          <a:xfrm>
            <a:off x="4122175" y="3547600"/>
            <a:ext cx="3921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t>
            </a:r>
            <a:r>
              <a:rPr baseline="-25000" lang="en"/>
              <a:t>X</a:t>
            </a:r>
            <a:endParaRPr baseline="-25000"/>
          </a:p>
        </p:txBody>
      </p:sp>
      <p:sp>
        <p:nvSpPr>
          <p:cNvPr id="84" name="Google Shape;84;p14"/>
          <p:cNvSpPr/>
          <p:nvPr/>
        </p:nvSpPr>
        <p:spPr>
          <a:xfrm>
            <a:off x="6094575" y="3547600"/>
            <a:ext cx="4584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baseline="-25000" lang="en"/>
              <a:t>X</a:t>
            </a:r>
            <a:endParaRPr baseline="-25000"/>
          </a:p>
        </p:txBody>
      </p:sp>
      <p:sp>
        <p:nvSpPr>
          <p:cNvPr id="85" name="Google Shape;85;p14"/>
          <p:cNvSpPr txBox="1"/>
          <p:nvPr/>
        </p:nvSpPr>
        <p:spPr>
          <a:xfrm>
            <a:off x="4662300" y="3498500"/>
            <a:ext cx="1111800" cy="3231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Proxima Nova"/>
                <a:ea typeface="Proxima Nova"/>
                <a:cs typeface="Proxima Nova"/>
                <a:sym typeface="Proxima Nova"/>
              </a:rPr>
              <a:t>Limited Feedback</a:t>
            </a:r>
            <a:endParaRPr sz="900">
              <a:latin typeface="Proxima Nova"/>
              <a:ea typeface="Proxima Nova"/>
              <a:cs typeface="Proxima Nova"/>
              <a:sym typeface="Proxima Nova"/>
            </a:endParaRPr>
          </a:p>
        </p:txBody>
      </p:sp>
      <p:cxnSp>
        <p:nvCxnSpPr>
          <p:cNvPr id="86" name="Google Shape;86;p14"/>
          <p:cNvCxnSpPr>
            <a:stCxn id="83" idx="3"/>
            <a:endCxn id="84" idx="1"/>
          </p:cNvCxnSpPr>
          <p:nvPr/>
        </p:nvCxnSpPr>
        <p:spPr>
          <a:xfrm>
            <a:off x="4514275" y="3833950"/>
            <a:ext cx="1580400" cy="0"/>
          </a:xfrm>
          <a:prstGeom prst="straightConnector1">
            <a:avLst/>
          </a:prstGeom>
          <a:noFill/>
          <a:ln cap="flat" cmpd="sng" w="9525">
            <a:solidFill>
              <a:schemeClr val="dk2"/>
            </a:solidFill>
            <a:prstDash val="solid"/>
            <a:round/>
            <a:headEnd len="med" w="med" type="none"/>
            <a:tailEnd len="med" w="med" type="triangle"/>
          </a:ln>
        </p:spPr>
      </p:cxnSp>
      <p:sp>
        <p:nvSpPr>
          <p:cNvPr id="87" name="Google Shape;87;p14"/>
          <p:cNvSpPr txBox="1"/>
          <p:nvPr/>
        </p:nvSpPr>
        <p:spPr>
          <a:xfrm>
            <a:off x="4980175" y="3821600"/>
            <a:ext cx="3921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2"/>
                </a:solidFill>
                <a:latin typeface="Proxima Nova"/>
                <a:ea typeface="Proxima Nova"/>
                <a:cs typeface="Proxima Nova"/>
                <a:sym typeface="Proxima Nova"/>
              </a:rPr>
              <a:t>👍</a:t>
            </a:r>
            <a:endParaRPr sz="1600">
              <a:latin typeface="Proxima Nova"/>
              <a:ea typeface="Proxima Nova"/>
              <a:cs typeface="Proxima Nova"/>
              <a:sym typeface="Proxima Nova"/>
            </a:endParaRPr>
          </a:p>
        </p:txBody>
      </p:sp>
      <p:sp>
        <p:nvSpPr>
          <p:cNvPr id="88" name="Google Shape;88;p14"/>
          <p:cNvSpPr txBox="1"/>
          <p:nvPr/>
        </p:nvSpPr>
        <p:spPr>
          <a:xfrm>
            <a:off x="2312100" y="3790700"/>
            <a:ext cx="458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a:t>
            </a:r>
            <a:endParaRPr sz="1600">
              <a:latin typeface="Proxima Nova"/>
              <a:ea typeface="Proxima Nova"/>
              <a:cs typeface="Proxima Nova"/>
              <a:sym typeface="Proxima Nova"/>
            </a:endParaRPr>
          </a:p>
        </p:txBody>
      </p:sp>
      <p:sp>
        <p:nvSpPr>
          <p:cNvPr id="89" name="Google Shape;89;p14"/>
          <p:cNvSpPr txBox="1"/>
          <p:nvPr/>
        </p:nvSpPr>
        <p:spPr>
          <a:xfrm>
            <a:off x="311700" y="3110113"/>
            <a:ext cx="64074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chemeClr val="dk2"/>
                </a:solidFill>
                <a:latin typeface="Proxima Nova"/>
                <a:ea typeface="Proxima Nova"/>
                <a:cs typeface="Proxima Nova"/>
                <a:sym typeface="Proxima Nova"/>
              </a:rPr>
              <a:t>→ </a:t>
            </a:r>
            <a:r>
              <a:rPr b="1" lang="en" sz="1200">
                <a:solidFill>
                  <a:schemeClr val="dk2"/>
                </a:solidFill>
                <a:latin typeface="Proxima Nova"/>
                <a:ea typeface="Proxima Nova"/>
                <a:cs typeface="Proxima Nova"/>
                <a:sym typeface="Proxima Nova"/>
              </a:rPr>
              <a:t>Constraint </a:t>
            </a:r>
            <a:r>
              <a:rPr lang="en" sz="1200">
                <a:solidFill>
                  <a:schemeClr val="dk2"/>
                </a:solidFill>
                <a:latin typeface="Proxima Nova"/>
                <a:ea typeface="Proxima Nova"/>
                <a:cs typeface="Proxima Nova"/>
                <a:sym typeface="Proxima Nova"/>
              </a:rPr>
              <a:t>: Feedback link is highly limited in rate (Limited Feedback)</a:t>
            </a:r>
            <a:endParaRPr sz="12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par>
                                <p:cTn fill="hold" nodeType="with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2400"/>
                                        <p:tgtEl>
                                          <p:spTgt spid="77"/>
                                        </p:tgtEl>
                                        <p:attrNameLst>
                                          <p:attrName>ppt_w</p:attrName>
                                        </p:attrNameLst>
                                      </p:cBhvr>
                                      <p:tavLst>
                                        <p:tav fmla="" tm="0">
                                          <p:val>
                                            <p:strVal val="0"/>
                                          </p:val>
                                        </p:tav>
                                        <p:tav fmla="" tm="100000">
                                          <p:val>
                                            <p:strVal val="#ppt_w"/>
                                          </p:val>
                                        </p:tav>
                                      </p:tavLst>
                                    </p:anim>
                                    <p:anim calcmode="lin" valueType="num">
                                      <p:cBhvr additive="base">
                                        <p:cTn dur="2400"/>
                                        <p:tgtEl>
                                          <p:spTgt spid="77"/>
                                        </p:tgtEl>
                                        <p:attrNameLst>
                                          <p:attrName>ppt_h</p:attrName>
                                        </p:attrNameLst>
                                      </p:cBhvr>
                                      <p:tavLst>
                                        <p:tav fmla="" tm="0">
                                          <p:val>
                                            <p:strVal val="0"/>
                                          </p:val>
                                        </p:tav>
                                        <p:tav fmla="" tm="100000">
                                          <p:val>
                                            <p:strVal val="#ppt_h"/>
                                          </p:val>
                                        </p:tav>
                                      </p:tavLst>
                                    </p:anim>
                                  </p:childTnLst>
                                </p:cTn>
                              </p:par>
                            </p:childTnLst>
                          </p:cTn>
                        </p:par>
                        <p:par>
                          <p:cTn fill="hold">
                            <p:stCondLst>
                              <p:cond delay="3400"/>
                            </p:stCondLst>
                            <p:childTnLst>
                              <p:par>
                                <p:cTn fill="hold" nodeType="after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par>
                          <p:cTn fill="hold">
                            <p:stCondLst>
                              <p:cond delay="4400"/>
                            </p:stCondLst>
                            <p:childTnLst>
                              <p:par>
                                <p:cTn fill="hold" nodeType="after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36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par>
                          <p:cTn fill="hold">
                            <p:stCondLst>
                              <p:cond delay="9000"/>
                            </p:stCondLst>
                            <p:childTnLst>
                              <p:par>
                                <p:cTn fill="hold" nodeType="afterEffect" presetClass="entr" presetID="23" presetSubtype="16">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2500"/>
                                        <p:tgtEl>
                                          <p:spTgt spid="76"/>
                                        </p:tgtEl>
                                        <p:attrNameLst>
                                          <p:attrName>ppt_w</p:attrName>
                                        </p:attrNameLst>
                                      </p:cBhvr>
                                      <p:tavLst>
                                        <p:tav fmla="" tm="0">
                                          <p:val>
                                            <p:strVal val="0"/>
                                          </p:val>
                                        </p:tav>
                                        <p:tav fmla="" tm="100000">
                                          <p:val>
                                            <p:strVal val="#ppt_w"/>
                                          </p:val>
                                        </p:tav>
                                      </p:tavLst>
                                    </p:anim>
                                    <p:anim calcmode="lin" valueType="num">
                                      <p:cBhvr additive="base">
                                        <p:cTn dur="2500"/>
                                        <p:tgtEl>
                                          <p:spTgt spid="7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5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5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par>
                          <p:cTn fill="hold">
                            <p:stCondLst>
                              <p:cond delay="6000"/>
                            </p:stCondLst>
                            <p:childTnLst>
                              <p:par>
                                <p:cTn fill="hold" nodeType="afterEffect" presetClass="entr" presetID="23" presetSubtype="16">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1100"/>
                                        <p:tgtEl>
                                          <p:spTgt spid="88"/>
                                        </p:tgtEl>
                                        <p:attrNameLst>
                                          <p:attrName>ppt_w</p:attrName>
                                        </p:attrNameLst>
                                      </p:cBhvr>
                                      <p:tavLst>
                                        <p:tav fmla="" tm="0">
                                          <p:val>
                                            <p:strVal val="0"/>
                                          </p:val>
                                        </p:tav>
                                        <p:tav fmla="" tm="100000">
                                          <p:val>
                                            <p:strVal val="#ppt_w"/>
                                          </p:val>
                                        </p:tav>
                                      </p:tavLst>
                                    </p:anim>
                                    <p:anim calcmode="lin" valueType="num">
                                      <p:cBhvr additive="base">
                                        <p:cTn dur="1100"/>
                                        <p:tgtEl>
                                          <p:spTgt spid="88"/>
                                        </p:tgtEl>
                                        <p:attrNameLst>
                                          <p:attrName>ppt_h</p:attrName>
                                        </p:attrNameLst>
                                      </p:cBhvr>
                                      <p:tavLst>
                                        <p:tav fmla="" tm="0">
                                          <p:val>
                                            <p:strVal val="0"/>
                                          </p:val>
                                        </p:tav>
                                        <p:tav fmla="" tm="100000">
                                          <p:val>
                                            <p:strVal val="#ppt_h"/>
                                          </p:val>
                                        </p:tav>
                                      </p:tavLst>
                                    </p:anim>
                                  </p:childTnLst>
                                </p:cTn>
                              </p:par>
                            </p:childTnLst>
                          </p:cTn>
                        </p:par>
                        <p:par>
                          <p:cTn fill="hold">
                            <p:stCondLst>
                              <p:cond delay="7100"/>
                            </p:stCondLst>
                            <p:childTnLst>
                              <p:par>
                                <p:cTn fill="hold" nodeType="after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par>
                          <p:cTn fill="hold">
                            <p:stCondLst>
                              <p:cond delay="8100"/>
                            </p:stCondLst>
                            <p:childTnLst>
                              <p:par>
                                <p:cTn fill="hold" nodeType="afterEffect" presetClass="entr" presetID="23" presetSubtype="16">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3600"/>
                                        <p:tgtEl>
                                          <p:spTgt spid="87"/>
                                        </p:tgtEl>
                                        <p:attrNameLst>
                                          <p:attrName>ppt_w</p:attrName>
                                        </p:attrNameLst>
                                      </p:cBhvr>
                                      <p:tavLst>
                                        <p:tav fmla="" tm="0">
                                          <p:val>
                                            <p:strVal val="0"/>
                                          </p:val>
                                        </p:tav>
                                        <p:tav fmla="" tm="100000">
                                          <p:val>
                                            <p:strVal val="#ppt_w"/>
                                          </p:val>
                                        </p:tav>
                                      </p:tavLst>
                                    </p:anim>
                                    <p:anim calcmode="lin" valueType="num">
                                      <p:cBhvr additive="base">
                                        <p:cTn dur="3600"/>
                                        <p:tgtEl>
                                          <p:spTgt spid="8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Quantizing the Unitary Data-set</a:t>
            </a:r>
            <a:endParaRPr/>
          </a:p>
        </p:txBody>
      </p:sp>
      <p:sp>
        <p:nvSpPr>
          <p:cNvPr id="353" name="Google Shape;353;p32"/>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354" name="Google Shape;354;p32"/>
          <p:cNvPicPr preferRelativeResize="0"/>
          <p:nvPr/>
        </p:nvPicPr>
        <p:blipFill>
          <a:blip r:embed="rId3">
            <a:alphaModFix/>
          </a:blip>
          <a:stretch>
            <a:fillRect/>
          </a:stretch>
        </p:blipFill>
        <p:spPr>
          <a:xfrm>
            <a:off x="334662" y="1310587"/>
            <a:ext cx="8474673" cy="31001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360" name="Google Shape;360;p33"/>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Ways to </a:t>
            </a:r>
            <a:r>
              <a:rPr lang="en"/>
              <a:t>generate</a:t>
            </a:r>
            <a:r>
              <a:rPr lang="en"/>
              <a:t> a good data-set that minimizes overfitting and improves the     </a:t>
            </a:r>
            <a:endParaRPr/>
          </a:p>
          <a:p>
            <a:pPr indent="0" lvl="0" marL="0" rtl="0" algn="l">
              <a:spcBef>
                <a:spcPts val="1200"/>
              </a:spcBef>
              <a:spcAft>
                <a:spcPts val="0"/>
              </a:spcAft>
              <a:buNone/>
            </a:pPr>
            <a:r>
              <a:rPr lang="en"/>
              <a:t>    performance optimally (Eg. Optimize group delays)</a:t>
            </a:r>
            <a:endParaRPr/>
          </a:p>
          <a:p>
            <a:pPr indent="0" lvl="0" marL="0" rtl="0" algn="l">
              <a:spcBef>
                <a:spcPts val="1200"/>
              </a:spcBef>
              <a:spcAft>
                <a:spcPts val="0"/>
              </a:spcAft>
              <a:buNone/>
            </a:pPr>
            <a:r>
              <a:rPr lang="en"/>
              <a:t>→ Applications of lattice structure realization in adaptive filtering</a:t>
            </a:r>
            <a:endParaRPr/>
          </a:p>
          <a:p>
            <a:pPr indent="0" lvl="0" marL="0" rtl="0" algn="l">
              <a:spcBef>
                <a:spcPts val="1200"/>
              </a:spcBef>
              <a:spcAft>
                <a:spcPts val="0"/>
              </a:spcAft>
              <a:buNone/>
            </a:pPr>
            <a:r>
              <a:rPr lang="en"/>
              <a:t>→ Explore the structure of matrix all-pass filter - helps in efficient quantization </a:t>
            </a:r>
            <a:endParaRPr/>
          </a:p>
          <a:p>
            <a:pPr indent="0" lvl="0" marL="0" rtl="0" algn="l">
              <a:spcBef>
                <a:spcPts val="1200"/>
              </a:spcBef>
              <a:spcAft>
                <a:spcPts val="0"/>
              </a:spcAft>
              <a:buNone/>
            </a:pPr>
            <a:r>
              <a:rPr lang="en"/>
              <a:t>→ Stability conditions on the designed matrix all-pass filter.     </a:t>
            </a:r>
            <a:endParaRPr/>
          </a:p>
          <a:p>
            <a:pPr indent="0" lvl="0" marL="0" rtl="0" algn="l">
              <a:spcBef>
                <a:spcPts val="1200"/>
              </a:spcBef>
              <a:spcAft>
                <a:spcPts val="0"/>
              </a:spcAft>
              <a:buNone/>
            </a:pPr>
            <a:r>
              <a:rPr lang="en"/>
              <a:t>→ Applications in massive-MIMO &amp; stereo audio processing</a:t>
            </a:r>
            <a:endParaRPr/>
          </a:p>
          <a:p>
            <a:pPr indent="0" lvl="0" marL="0" rtl="0" algn="l">
              <a:spcBef>
                <a:spcPts val="1200"/>
              </a:spcBef>
              <a:spcAft>
                <a:spcPts val="0"/>
              </a:spcAft>
              <a:buNone/>
            </a:pPr>
            <a:r>
              <a:rPr lang="en"/>
              <a:t>→ Modify the unitary data to reduce the redundancy</a:t>
            </a:r>
            <a:endParaRPr/>
          </a:p>
          <a:p>
            <a:pPr indent="0" lvl="0" marL="0" rtl="0" algn="l">
              <a:spcBef>
                <a:spcPts val="1200"/>
              </a:spcBef>
              <a:spcAft>
                <a:spcPts val="1200"/>
              </a:spcAft>
              <a:buNone/>
            </a:pPr>
            <a:r>
              <a:rPr lang="en"/>
              <a:t>→ Generalize the matrix filtering (Eg. Skew hermitian).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66" name="Google Shape;366;p34"/>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[1] D.J. Love and R.W. Heath. Multimode precoding for mimo wireless systems. 53(10):3674–3687, 2005.</a:t>
            </a:r>
            <a:endParaRPr/>
          </a:p>
          <a:p>
            <a:pPr indent="0" lvl="0" marL="0" rtl="0" algn="l">
              <a:spcBef>
                <a:spcPts val="1200"/>
              </a:spcBef>
              <a:spcAft>
                <a:spcPts val="0"/>
              </a:spcAft>
              <a:buNone/>
            </a:pPr>
            <a:r>
              <a:rPr lang="en"/>
              <a:t>[2] H. Karaa, R. S. Adve, and A. J. Tenenbaum. Linear precoding for multiuser mimoofdm systems. In 2007 IEEE International Conference on Communications, pages 2797–2802, 2007.</a:t>
            </a:r>
            <a:endParaRPr/>
          </a:p>
          <a:p>
            <a:pPr indent="0" lvl="0" marL="0" rtl="0" algn="l">
              <a:spcBef>
                <a:spcPts val="1200"/>
              </a:spcBef>
              <a:spcAft>
                <a:spcPts val="0"/>
              </a:spcAft>
              <a:buNone/>
            </a:pPr>
            <a:r>
              <a:rPr lang="en"/>
              <a:t>[3] David J. Love, Robert W. Heath, Vincent K. N. Lau, David Gesbert, Bhaskar D. Rao, and Matthew Andrews. An overview of limited feedback in wireless communication systems. 26(8):1341–1365, 2008.</a:t>
            </a:r>
            <a:endParaRPr/>
          </a:p>
          <a:p>
            <a:pPr indent="0" lvl="0" marL="0" rtl="0" algn="l">
              <a:spcBef>
                <a:spcPts val="1200"/>
              </a:spcBef>
              <a:spcAft>
                <a:spcPts val="0"/>
              </a:spcAft>
              <a:buNone/>
            </a:pPr>
            <a:r>
              <a:rPr lang="en"/>
              <a:t>[4] D. J. Love and R. W. Heath. Limited feedback unitary precoding for spatial multiplexing systems. 51(8):2967–2976, 2005.</a:t>
            </a:r>
            <a:endParaRPr/>
          </a:p>
          <a:p>
            <a:pPr indent="0" lvl="0" marL="0" rtl="0" algn="l">
              <a:spcBef>
                <a:spcPts val="1200"/>
              </a:spcBef>
              <a:spcAft>
                <a:spcPts val="0"/>
              </a:spcAft>
              <a:buNone/>
            </a:pPr>
            <a:r>
              <a:rPr lang="en"/>
              <a:t>[5] P. Rapisarda and J. C. Willems. The Subspace Nevalinna Interpolation Problem and the most powerful unfalsified model. In 36th IEEE Conference on Decision and Control, volume 3, pages 2029–2033, 1997.</a:t>
            </a:r>
            <a:endParaRPr/>
          </a:p>
          <a:p>
            <a:pPr indent="0" lvl="0" marL="0" rtl="0" algn="l">
              <a:spcBef>
                <a:spcPts val="1200"/>
              </a:spcBef>
              <a:spcAft>
                <a:spcPts val="0"/>
              </a:spcAft>
              <a:buNone/>
            </a:pPr>
            <a:r>
              <a:rPr lang="en"/>
              <a:t>[6] M. Saito D.C. Youla. Interpolation with positive real functions. Journal of the Franklin Institute, 284, Issue 2:77–108, 1967.</a:t>
            </a:r>
            <a:endParaRPr/>
          </a:p>
          <a:p>
            <a:pPr indent="0" lvl="0" marL="0" rtl="0" algn="l">
              <a:spcBef>
                <a:spcPts val="1200"/>
              </a:spcBef>
              <a:spcAft>
                <a:spcPts val="0"/>
              </a:spcAft>
              <a:buNone/>
            </a:pPr>
            <a:r>
              <a:rPr lang="en"/>
              <a:t>[7] K. Appaiah and D. Pal. All-pass filter design using Blaschke interpolation. 27:226–230, 2020.</a:t>
            </a:r>
            <a:endParaRPr/>
          </a:p>
          <a:p>
            <a:pPr indent="0" lvl="0" marL="0" rtl="0" algn="l">
              <a:spcBef>
                <a:spcPts val="1200"/>
              </a:spcBef>
              <a:spcAft>
                <a:spcPts val="0"/>
              </a:spcAft>
              <a:buNone/>
            </a:pPr>
            <a:r>
              <a:rPr lang="en"/>
              <a:t>[8] Vladimir Bolotnikov. Boundary Interpolation by Finite Blaschke Products. In Complex Analysis and Dynamical Systems, pages 39–65. Springer, 2018.</a:t>
            </a:r>
            <a:endParaRPr/>
          </a:p>
          <a:p>
            <a:pPr indent="0" lvl="0" marL="0" rtl="0" algn="l">
              <a:spcBef>
                <a:spcPts val="1200"/>
              </a:spcBef>
              <a:spcAft>
                <a:spcPts val="0"/>
              </a:spcAft>
              <a:buNone/>
            </a:pPr>
            <a:r>
              <a:rPr lang="en"/>
              <a:t>[9] Nadia Khaled, Bishwarup Mondal, Geert Leus, Robert W. Heath, and Frederik Petre. Interpolation-based multi-mode precoding for mimo-ofdm systems with limited feedback. 6(3):1003–1013, 2007.</a:t>
            </a:r>
            <a:endParaRPr/>
          </a:p>
          <a:p>
            <a:pPr indent="0" lvl="0" marL="0" rtl="0" algn="l">
              <a:spcBef>
                <a:spcPts val="1200"/>
              </a:spcBef>
              <a:spcAft>
                <a:spcPts val="0"/>
              </a:spcAft>
              <a:buNone/>
            </a:pPr>
            <a:r>
              <a:rPr lang="en"/>
              <a:t>[10] N. Khaled, B. Mondal, R.W. Heath, G. Leus, and F. Petre. Quantized multi-mode precoding for spatial multiplexing mimo-ofdm system. In VTC-2005-Fall. 2005 IEEE 62nd Vehicular Technology Conference, 2005., volume 2, pages 867–871, 2005.</a:t>
            </a:r>
            <a:endParaRPr/>
          </a:p>
          <a:p>
            <a:pPr indent="0" lvl="0" marL="0" rtl="0" algn="l">
              <a:spcBef>
                <a:spcPts val="1200"/>
              </a:spcBef>
              <a:spcAft>
                <a:spcPts val="0"/>
              </a:spcAft>
              <a:buNone/>
            </a:pPr>
            <a:r>
              <a:rPr lang="en"/>
              <a:t>[11] D.J. Love, R.W. Heath, W. Santipach, and M.L. Honig. What is the value of limited feedback for MIMO channels? 42(10):54–59, 2004.</a:t>
            </a:r>
            <a:endParaRPr/>
          </a:p>
          <a:p>
            <a:pPr indent="0" lvl="0" marL="0" rtl="0" algn="l">
              <a:spcBef>
                <a:spcPts val="1200"/>
              </a:spcBef>
              <a:spcAft>
                <a:spcPts val="0"/>
              </a:spcAft>
              <a:buNone/>
            </a:pPr>
            <a:r>
              <a:rPr lang="en"/>
              <a:t>[12] D. Tse and P. Viswanath. Fundamentals of Wireless Communication. Cambridge University Press, 2005.</a:t>
            </a:r>
            <a:endParaRPr/>
          </a:p>
          <a:p>
            <a:pPr indent="0" lvl="0" marL="0" rtl="0" algn="l">
              <a:spcBef>
                <a:spcPts val="1200"/>
              </a:spcBef>
              <a:spcAft>
                <a:spcPts val="0"/>
              </a:spcAft>
              <a:buNone/>
            </a:pPr>
            <a:r>
              <a:rPr lang="en"/>
              <a:t>[13] S. Fan and J. M. Kahn. Principal modes in multimode waveguides,. Optics Letters 30(2):135–137, 2005.</a:t>
            </a:r>
            <a:endParaRPr/>
          </a:p>
          <a:p>
            <a:pPr indent="0" lvl="0" marL="0" rtl="0" algn="l">
              <a:spcBef>
                <a:spcPts val="1200"/>
              </a:spcBef>
              <a:spcAft>
                <a:spcPts val="0"/>
              </a:spcAft>
              <a:buNone/>
            </a:pPr>
            <a:r>
              <a:rPr lang="en"/>
              <a:t>[14] J. C. Willems. Dissipative Dynamical Systems Part I: General Theory. Archive for Rational Mechanics and Analysis, 45(5):321–351, January 1972.</a:t>
            </a:r>
            <a:endParaRPr/>
          </a:p>
          <a:p>
            <a:pPr indent="0" lvl="0" marL="0" rtl="0" algn="l">
              <a:spcBef>
                <a:spcPts val="1200"/>
              </a:spcBef>
              <a:spcAft>
                <a:spcPts val="0"/>
              </a:spcAft>
              <a:buNone/>
            </a:pPr>
            <a:r>
              <a:rPr lang="en"/>
              <a:t>[15] Osamu Kaneko and Takao Fujii. Discrete-time average positivity and spectral factorization in a behavioral framework. Systems &amp; Control Letters, 39(1):31–44, 2000.</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72" name="Google Shape;372;p35"/>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
              <a:t>[16] H.L. Trentelman and J.C. Willems. Every storage function is a state function. Systems &amp; Control Letters, 32(5):249–259, 1997. System and Control Theory in the Behavioral Framework.</a:t>
            </a:r>
            <a:endParaRPr/>
          </a:p>
          <a:p>
            <a:pPr indent="0" lvl="0" marL="0" rtl="0" algn="l">
              <a:spcBef>
                <a:spcPts val="1200"/>
              </a:spcBef>
              <a:spcAft>
                <a:spcPts val="0"/>
              </a:spcAft>
              <a:buNone/>
            </a:pPr>
            <a:r>
              <a:rPr lang="en"/>
              <a:t>[17] Jean H. Gallier. Notes on the Schur Complement. December 2010.</a:t>
            </a:r>
            <a:endParaRPr/>
          </a:p>
          <a:p>
            <a:pPr indent="0" lvl="0" marL="0" rtl="0" algn="l">
              <a:spcBef>
                <a:spcPts val="1200"/>
              </a:spcBef>
              <a:spcAft>
                <a:spcPts val="0"/>
              </a:spcAft>
              <a:buNone/>
            </a:pPr>
            <a:r>
              <a:rPr lang="en"/>
              <a:t>[18] Jihoon Choi, Bishwarup Mondal, and Robert W. Heath. Interpolation based unitary precoding for spatial multiplexing mimo-ofdm with limited feedback. 54(12):4730– 4740, 2006.</a:t>
            </a:r>
            <a:endParaRPr/>
          </a:p>
          <a:p>
            <a:pPr indent="0" lvl="0" marL="0" rtl="0" algn="l">
              <a:spcBef>
                <a:spcPts val="1200"/>
              </a:spcBef>
              <a:spcAft>
                <a:spcPts val="0"/>
              </a:spcAft>
              <a:buNone/>
            </a:pPr>
            <a:r>
              <a:rPr lang="en"/>
              <a:t>[19] ITU-R Recommendation. Guidelines for evaluation of radio transmission technologies for imt-2000. Rec. ITU-R M.  225, 1997.</a:t>
            </a:r>
            <a:endParaRPr/>
          </a:p>
          <a:p>
            <a:pPr indent="0" lvl="0" marL="0" rtl="0" algn="l">
              <a:spcBef>
                <a:spcPts val="1200"/>
              </a:spcBef>
              <a:spcAft>
                <a:spcPts val="0"/>
              </a:spcAft>
              <a:buNone/>
            </a:pPr>
            <a:r>
              <a:rPr lang="en"/>
              <a:t>[20] S. Nijhawan, A. Gupta, K. Appaiah, R. Vaze, and N. Karamchandani. Flag Manifold- Based Precoder Interpolation Techniques for MIMO-OFDM Systems. 69(7):4347–4359, 2021.</a:t>
            </a:r>
            <a:endParaRPr/>
          </a:p>
          <a:p>
            <a:pPr indent="0" lvl="0" marL="0" rtl="0" algn="l">
              <a:spcBef>
                <a:spcPts val="1200"/>
              </a:spcBef>
              <a:spcAft>
                <a:spcPts val="0"/>
              </a:spcAft>
              <a:buNone/>
            </a:pPr>
            <a:r>
              <a:rPr lang="en"/>
              <a:t>[21] Renaud-Alexandre Pitaval, Ashvin Srinivasan, and Olav Tirkkonen. Codebooks in flag manifolds for limited feedback mimo precoding. In SCC 2013; 9th International ITG Conference on Systems, Communication and Coding, pages 1–5. VDE, 2013.</a:t>
            </a:r>
            <a:endParaRPr/>
          </a:p>
          <a:p>
            <a:pPr indent="0" lvl="0" marL="0" rtl="0" algn="l">
              <a:spcBef>
                <a:spcPts val="1200"/>
              </a:spcBef>
              <a:spcAft>
                <a:spcPts val="0"/>
              </a:spcAft>
              <a:buNone/>
            </a:pPr>
            <a:r>
              <a:rPr lang="en"/>
              <a:t>[22] Renaud-Alexandre Pitaval. Coding on flag manifolds for limited feedback mimo systems. 2013.</a:t>
            </a:r>
            <a:endParaRPr/>
          </a:p>
          <a:p>
            <a:pPr indent="0" lvl="0" marL="0" rtl="0" algn="l">
              <a:spcBef>
                <a:spcPts val="1200"/>
              </a:spcBef>
              <a:spcAft>
                <a:spcPts val="0"/>
              </a:spcAft>
              <a:buNone/>
            </a:pPr>
            <a:r>
              <a:rPr lang="en"/>
              <a:t>[23] Google Inc. Google colaboratory.</a:t>
            </a:r>
            <a:endParaRPr/>
          </a:p>
          <a:p>
            <a:pPr indent="0" lvl="0" marL="0" rtl="0" algn="l">
              <a:spcBef>
                <a:spcPts val="1200"/>
              </a:spcBef>
              <a:spcAft>
                <a:spcPts val="0"/>
              </a:spcAft>
              <a:buNone/>
            </a:pPr>
            <a:r>
              <a:rPr lang="en"/>
              <a:t>[24] Wei Dai, Youjian Liu, Brian Rider, and Vincent K. N. Lau. On the information rate of mimo systems with finite rate channel state feedback using beamforming and power on/off strategy. IEEE Transactions on Information Theory, 55(11):5032–5047, 2009.</a:t>
            </a:r>
            <a:endParaRPr/>
          </a:p>
          <a:p>
            <a:pPr indent="0" lvl="0" marL="0" rtl="0" algn="l">
              <a:spcBef>
                <a:spcPts val="1200"/>
              </a:spcBef>
              <a:spcAft>
                <a:spcPts val="0"/>
              </a:spcAft>
              <a:buNone/>
            </a:pPr>
            <a:r>
              <a:rPr lang="en"/>
              <a:t>[25] P. Vaidyanathan and S. Mitra. A general family of multivariable digital lattice filters. IEEE Transactions on Circuits and Systems, 32(12):1234–1245, 1985.</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378" name="Google Shape;37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Lattice Structure Realization</a:t>
            </a:r>
            <a:endParaRPr/>
          </a:p>
        </p:txBody>
      </p:sp>
      <p:sp>
        <p:nvSpPr>
          <p:cNvPr id="384" name="Google Shape;384;p37"/>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385" name="Google Shape;385;p37"/>
          <p:cNvPicPr preferRelativeResize="0"/>
          <p:nvPr/>
        </p:nvPicPr>
        <p:blipFill>
          <a:blip r:embed="rId3">
            <a:alphaModFix/>
          </a:blip>
          <a:stretch>
            <a:fillRect/>
          </a:stretch>
        </p:blipFill>
        <p:spPr>
          <a:xfrm>
            <a:off x="2203012" y="1753799"/>
            <a:ext cx="4200523" cy="1376550"/>
          </a:xfrm>
          <a:prstGeom prst="rect">
            <a:avLst/>
          </a:prstGeom>
          <a:noFill/>
          <a:ln>
            <a:noFill/>
          </a:ln>
        </p:spPr>
      </p:pic>
      <p:pic>
        <p:nvPicPr>
          <p:cNvPr id="386" name="Google Shape;386;p37"/>
          <p:cNvPicPr preferRelativeResize="0"/>
          <p:nvPr/>
        </p:nvPicPr>
        <p:blipFill>
          <a:blip r:embed="rId4">
            <a:alphaModFix/>
          </a:blip>
          <a:stretch>
            <a:fillRect/>
          </a:stretch>
        </p:blipFill>
        <p:spPr>
          <a:xfrm>
            <a:off x="397425" y="1247775"/>
            <a:ext cx="6332001" cy="506025"/>
          </a:xfrm>
          <a:prstGeom prst="rect">
            <a:avLst/>
          </a:prstGeom>
          <a:noFill/>
          <a:ln>
            <a:noFill/>
          </a:ln>
        </p:spPr>
      </p:pic>
      <p:sp>
        <p:nvSpPr>
          <p:cNvPr id="387" name="Google Shape;387;p37"/>
          <p:cNvSpPr txBox="1"/>
          <p:nvPr/>
        </p:nvSpPr>
        <p:spPr>
          <a:xfrm>
            <a:off x="397425" y="3737575"/>
            <a:ext cx="7811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Advantages:</a:t>
            </a:r>
            <a:endParaRPr b="1">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Realizable structure - cascade of matrix two-pair, separated by vector delays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88" name="Google Shape;388;p37"/>
          <p:cNvSpPr txBox="1"/>
          <p:nvPr/>
        </p:nvSpPr>
        <p:spPr>
          <a:xfrm>
            <a:off x="311700" y="4703625"/>
            <a:ext cx="61722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700">
                <a:solidFill>
                  <a:schemeClr val="dk2"/>
                </a:solidFill>
                <a:latin typeface="Proxima Nova"/>
                <a:ea typeface="Proxima Nova"/>
                <a:cs typeface="Proxima Nova"/>
                <a:sym typeface="Proxima Nova"/>
              </a:rPr>
              <a:t>[25] P. Vaidyanathan and S. Mitra. A general family of multivariable digital lattice filters. IEEE Transactions on Circuits and Systems, 32(12):1234–1245, 1985.</a:t>
            </a:r>
            <a:endParaRPr sz="700">
              <a:latin typeface="Proxima Nova"/>
              <a:ea typeface="Proxima Nova"/>
              <a:cs typeface="Proxima Nova"/>
              <a:sym typeface="Proxima Nova"/>
            </a:endParaRPr>
          </a:p>
        </p:txBody>
      </p:sp>
      <p:sp>
        <p:nvSpPr>
          <p:cNvPr id="389" name="Google Shape;389;p37"/>
          <p:cNvSpPr txBox="1"/>
          <p:nvPr/>
        </p:nvSpPr>
        <p:spPr>
          <a:xfrm>
            <a:off x="2203025" y="3233850"/>
            <a:ext cx="6172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roxima Nova"/>
                <a:ea typeface="Proxima Nova"/>
                <a:cs typeface="Proxima Nova"/>
                <a:sym typeface="Proxima Nova"/>
              </a:rPr>
              <a:t>Figure: Matrix two-pair extraction</a:t>
            </a:r>
            <a:endParaRPr sz="11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Achievable rates</a:t>
            </a:r>
            <a:endParaRPr/>
          </a:p>
        </p:txBody>
      </p:sp>
      <p:pic>
        <p:nvPicPr>
          <p:cNvPr id="395" name="Google Shape;395;p38"/>
          <p:cNvPicPr preferRelativeResize="0"/>
          <p:nvPr/>
        </p:nvPicPr>
        <p:blipFill>
          <a:blip r:embed="rId3">
            <a:alphaModFix/>
          </a:blip>
          <a:stretch>
            <a:fillRect/>
          </a:stretch>
        </p:blipFill>
        <p:spPr>
          <a:xfrm>
            <a:off x="1124725" y="1017725"/>
            <a:ext cx="6894550" cy="3804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Achievable rates</a:t>
            </a:r>
            <a:endParaRPr/>
          </a:p>
        </p:txBody>
      </p:sp>
      <p:sp>
        <p:nvSpPr>
          <p:cNvPr id="401" name="Google Shape;40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402" name="Google Shape;402;p39"/>
          <p:cNvPicPr preferRelativeResize="0"/>
          <p:nvPr/>
        </p:nvPicPr>
        <p:blipFill rotWithShape="1">
          <a:blip r:embed="rId3">
            <a:alphaModFix/>
          </a:blip>
          <a:srcRect b="0" l="7317" r="7994" t="5562"/>
          <a:stretch/>
        </p:blipFill>
        <p:spPr>
          <a:xfrm>
            <a:off x="872263" y="1017725"/>
            <a:ext cx="7399475" cy="4125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Achievable rates (Quantized)</a:t>
            </a:r>
            <a:endParaRPr/>
          </a:p>
        </p:txBody>
      </p:sp>
      <p:sp>
        <p:nvSpPr>
          <p:cNvPr id="408" name="Google Shape;40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409" name="Google Shape;409;p40"/>
          <p:cNvPicPr preferRelativeResize="0"/>
          <p:nvPr/>
        </p:nvPicPr>
        <p:blipFill rotWithShape="1">
          <a:blip r:embed="rId3">
            <a:alphaModFix/>
          </a:blip>
          <a:srcRect b="0" l="6543" r="8255" t="6559"/>
          <a:stretch/>
        </p:blipFill>
        <p:spPr>
          <a:xfrm>
            <a:off x="932812" y="1066750"/>
            <a:ext cx="7278372" cy="3991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Achievable rates (Quantized)</a:t>
            </a:r>
            <a:endParaRPr/>
          </a:p>
          <a:p>
            <a:pPr indent="0" lvl="0" marL="0" rtl="0" algn="l">
              <a:spcBef>
                <a:spcPts val="0"/>
              </a:spcBef>
              <a:spcAft>
                <a:spcPts val="0"/>
              </a:spcAft>
              <a:buNone/>
            </a:pPr>
            <a:r>
              <a:t/>
            </a:r>
            <a:endParaRPr/>
          </a:p>
        </p:txBody>
      </p:sp>
      <p:sp>
        <p:nvSpPr>
          <p:cNvPr id="415" name="Google Shape;41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416" name="Google Shape;416;p41"/>
          <p:cNvPicPr preferRelativeResize="0"/>
          <p:nvPr/>
        </p:nvPicPr>
        <p:blipFill rotWithShape="1">
          <a:blip r:embed="rId3">
            <a:alphaModFix/>
          </a:blip>
          <a:srcRect b="0" l="7192" r="7490" t="5979"/>
          <a:stretch/>
        </p:blipFill>
        <p:spPr>
          <a:xfrm>
            <a:off x="950312" y="1017725"/>
            <a:ext cx="7243377" cy="3991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Unitary Matrices</a:t>
            </a:r>
            <a:endParaRPr/>
          </a:p>
        </p:txBody>
      </p:sp>
      <p:sp>
        <p:nvSpPr>
          <p:cNvPr id="95" name="Google Shape;95;p15"/>
          <p:cNvSpPr txBox="1"/>
          <p:nvPr>
            <p:ph idx="1" type="body"/>
          </p:nvPr>
        </p:nvSpPr>
        <p:spPr>
          <a:xfrm>
            <a:off x="311700" y="1152475"/>
            <a:ext cx="8520600" cy="359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 </a:t>
            </a:r>
            <a:endParaRPr/>
          </a:p>
        </p:txBody>
      </p:sp>
      <p:pic>
        <p:nvPicPr>
          <p:cNvPr id="96" name="Google Shape;96;p15"/>
          <p:cNvPicPr preferRelativeResize="0"/>
          <p:nvPr/>
        </p:nvPicPr>
        <p:blipFill rotWithShape="1">
          <a:blip r:embed="rId3">
            <a:alphaModFix/>
          </a:blip>
          <a:srcRect b="5472" l="7186" r="6338" t="6398"/>
          <a:stretch/>
        </p:blipFill>
        <p:spPr>
          <a:xfrm>
            <a:off x="4768866" y="1206050"/>
            <a:ext cx="3988435" cy="2179750"/>
          </a:xfrm>
          <a:prstGeom prst="rect">
            <a:avLst/>
          </a:prstGeom>
          <a:noFill/>
          <a:ln>
            <a:noFill/>
          </a:ln>
        </p:spPr>
      </p:pic>
      <p:sp>
        <p:nvSpPr>
          <p:cNvPr id="97" name="Google Shape;97;p15"/>
          <p:cNvSpPr txBox="1"/>
          <p:nvPr/>
        </p:nvSpPr>
        <p:spPr>
          <a:xfrm>
            <a:off x="284400" y="4743300"/>
            <a:ext cx="8575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Image Source : https://www.researchgate.net/figure/Block-diagram-for-SVD-in-MIMO-OFDM_fig1_273824105 </a:t>
            </a:r>
            <a:endParaRPr sz="600"/>
          </a:p>
        </p:txBody>
      </p:sp>
      <p:sp>
        <p:nvSpPr>
          <p:cNvPr id="98" name="Google Shape;98;p15"/>
          <p:cNvSpPr txBox="1"/>
          <p:nvPr/>
        </p:nvSpPr>
        <p:spPr>
          <a:xfrm>
            <a:off x="450050" y="1404950"/>
            <a:ext cx="32148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latin typeface="Proxima Nova"/>
                <a:ea typeface="Proxima Nova"/>
                <a:cs typeface="Proxima Nova"/>
                <a:sym typeface="Proxima Nova"/>
              </a:rPr>
              <a:t>→ MIMO - OFDM System</a:t>
            </a:r>
            <a:endParaRPr>
              <a:latin typeface="Proxima Nova"/>
              <a:ea typeface="Proxima Nova"/>
              <a:cs typeface="Proxima Nova"/>
              <a:sym typeface="Proxima Nova"/>
            </a:endParaRPr>
          </a:p>
        </p:txBody>
      </p:sp>
      <p:sp>
        <p:nvSpPr>
          <p:cNvPr id="99" name="Google Shape;99;p15"/>
          <p:cNvSpPr txBox="1"/>
          <p:nvPr/>
        </p:nvSpPr>
        <p:spPr>
          <a:xfrm>
            <a:off x="450050" y="1971700"/>
            <a:ext cx="24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Multiple subcarriers</a:t>
            </a:r>
            <a:endParaRPr>
              <a:latin typeface="Proxima Nova"/>
              <a:ea typeface="Proxima Nova"/>
              <a:cs typeface="Proxima Nova"/>
              <a:sym typeface="Proxima Nova"/>
            </a:endParaRPr>
          </a:p>
        </p:txBody>
      </p:sp>
      <p:sp>
        <p:nvSpPr>
          <p:cNvPr id="100" name="Google Shape;100;p15"/>
          <p:cNvSpPr txBox="1"/>
          <p:nvPr/>
        </p:nvSpPr>
        <p:spPr>
          <a:xfrm>
            <a:off x="450050" y="2640863"/>
            <a:ext cx="421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Unitary matrix feedback   -   used as precoder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at the transmitter</a:t>
            </a:r>
            <a:endParaRPr>
              <a:latin typeface="Proxima Nova"/>
              <a:ea typeface="Proxima Nova"/>
              <a:cs typeface="Proxima Nova"/>
              <a:sym typeface="Proxima Nova"/>
            </a:endParaRPr>
          </a:p>
        </p:txBody>
      </p:sp>
      <p:sp>
        <p:nvSpPr>
          <p:cNvPr id="101" name="Google Shape;101;p15"/>
          <p:cNvSpPr txBox="1"/>
          <p:nvPr/>
        </p:nvSpPr>
        <p:spPr>
          <a:xfrm>
            <a:off x="460725" y="3743500"/>
            <a:ext cx="786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Large amount of  feedback required to send precoder(V) for every sub-carrier frequency</a:t>
            </a:r>
            <a:endParaRPr>
              <a:latin typeface="Proxima Nova"/>
              <a:ea typeface="Proxima Nova"/>
              <a:cs typeface="Proxima Nova"/>
              <a:sym typeface="Proxima Nova"/>
            </a:endParaRPr>
          </a:p>
        </p:txBody>
      </p:sp>
      <p:sp>
        <p:nvSpPr>
          <p:cNvPr id="102" name="Google Shape;102;p15"/>
          <p:cNvSpPr txBox="1"/>
          <p:nvPr/>
        </p:nvSpPr>
        <p:spPr>
          <a:xfrm>
            <a:off x="5036325" y="3332225"/>
            <a:ext cx="328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roxima Nova"/>
                <a:ea typeface="Proxima Nova"/>
                <a:cs typeface="Proxima Nova"/>
                <a:sym typeface="Proxima Nova"/>
              </a:rPr>
              <a:t>Figure: Block Diagram for SVD in MIMO-OFDM</a:t>
            </a:r>
            <a:endParaRPr sz="1100">
              <a:latin typeface="Proxima Nova"/>
              <a:ea typeface="Proxima Nova"/>
              <a:cs typeface="Proxima Nova"/>
              <a:sym typeface="Proxima Nova"/>
            </a:endParaRPr>
          </a:p>
        </p:txBody>
      </p:sp>
      <p:sp>
        <p:nvSpPr>
          <p:cNvPr id="103" name="Google Shape;103;p15"/>
          <p:cNvSpPr txBox="1"/>
          <p:nvPr/>
        </p:nvSpPr>
        <p:spPr>
          <a:xfrm>
            <a:off x="450050" y="4243400"/>
            <a:ext cx="777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Need a technique to reduce unitary matrix feedback rate</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6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par>
                          <p:cTn fill="hold">
                            <p:stCondLst>
                              <p:cond delay="160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par>
                          <p:cTn fill="hold">
                            <p:stCondLst>
                              <p:cond delay="2600"/>
                            </p:stCondLst>
                            <p:childTnLst>
                              <p:par>
                                <p:cTn fill="hold" nodeType="after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par>
                          <p:cTn fill="hold">
                            <p:stCondLst>
                              <p:cond delay="360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41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Solutions</a:t>
            </a:r>
            <a:endParaRPr/>
          </a:p>
        </p:txBody>
      </p:sp>
      <p:sp>
        <p:nvSpPr>
          <p:cNvPr id="109" name="Google Shape;109;p16"/>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0" name="Google Shape;110;p16"/>
          <p:cNvSpPr txBox="1"/>
          <p:nvPr/>
        </p:nvSpPr>
        <p:spPr>
          <a:xfrm>
            <a:off x="535775" y="1318025"/>
            <a:ext cx="44577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Proxima Nova"/>
              <a:buAutoNum type="arabicPeriod"/>
            </a:pPr>
            <a:r>
              <a:rPr b="1" lang="en" sz="1800">
                <a:solidFill>
                  <a:schemeClr val="dk2"/>
                </a:solidFill>
                <a:latin typeface="Proxima Nova"/>
                <a:ea typeface="Proxima Nova"/>
                <a:cs typeface="Proxima Nova"/>
                <a:sym typeface="Proxima Nova"/>
              </a:rPr>
              <a:t>DFT - </a:t>
            </a:r>
            <a:r>
              <a:rPr b="1" lang="en" sz="1800">
                <a:solidFill>
                  <a:schemeClr val="dk2"/>
                </a:solidFill>
                <a:latin typeface="Proxima Nova"/>
                <a:ea typeface="Proxima Nova"/>
                <a:cs typeface="Proxima Nova"/>
                <a:sym typeface="Proxima Nova"/>
              </a:rPr>
              <a:t>Interpolation</a:t>
            </a:r>
            <a:r>
              <a:rPr b="1" baseline="30000" lang="en" sz="1800">
                <a:solidFill>
                  <a:schemeClr val="dk2"/>
                </a:solidFill>
                <a:latin typeface="Proxima Nova"/>
                <a:ea typeface="Proxima Nova"/>
                <a:cs typeface="Proxima Nova"/>
                <a:sym typeface="Proxima Nova"/>
              </a:rPr>
              <a:t>[9],[10]</a:t>
            </a:r>
            <a:endParaRPr b="1" baseline="30000">
              <a:latin typeface="Proxima Nova"/>
              <a:ea typeface="Proxima Nova"/>
              <a:cs typeface="Proxima Nova"/>
              <a:sym typeface="Proxima Nova"/>
            </a:endParaRPr>
          </a:p>
        </p:txBody>
      </p:sp>
      <p:sp>
        <p:nvSpPr>
          <p:cNvPr id="111" name="Google Shape;111;p16"/>
          <p:cNvSpPr txBox="1"/>
          <p:nvPr/>
        </p:nvSpPr>
        <p:spPr>
          <a:xfrm>
            <a:off x="535775" y="2876575"/>
            <a:ext cx="4187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2"/>
                </a:solidFill>
                <a:latin typeface="Proxima Nova"/>
                <a:ea typeface="Proxima Nova"/>
                <a:cs typeface="Proxima Nova"/>
                <a:sym typeface="Proxima Nova"/>
              </a:rPr>
              <a:t> 2.    Filter Design method</a:t>
            </a:r>
            <a:endParaRPr b="1"/>
          </a:p>
        </p:txBody>
      </p:sp>
      <p:sp>
        <p:nvSpPr>
          <p:cNvPr id="112" name="Google Shape;112;p16"/>
          <p:cNvSpPr txBox="1"/>
          <p:nvPr/>
        </p:nvSpPr>
        <p:spPr>
          <a:xfrm>
            <a:off x="744775" y="1691050"/>
            <a:ext cx="50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Send precoder (unitary) matrices for some subcarriers</a:t>
            </a:r>
            <a:endParaRPr>
              <a:latin typeface="Proxima Nova"/>
              <a:ea typeface="Proxima Nova"/>
              <a:cs typeface="Proxima Nova"/>
              <a:sym typeface="Proxima Nova"/>
            </a:endParaRPr>
          </a:p>
        </p:txBody>
      </p:sp>
      <p:sp>
        <p:nvSpPr>
          <p:cNvPr id="113" name="Google Shape;113;p16"/>
          <p:cNvSpPr txBox="1"/>
          <p:nvPr/>
        </p:nvSpPr>
        <p:spPr>
          <a:xfrm>
            <a:off x="744775" y="2020050"/>
            <a:ext cx="802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Interpolate precoder for other subcarriers in frequency domain (Eg. On Grassmann manifold)</a:t>
            </a:r>
            <a:endParaRPr>
              <a:latin typeface="Proxima Nova"/>
              <a:ea typeface="Proxima Nova"/>
              <a:cs typeface="Proxima Nova"/>
              <a:sym typeface="Proxima Nova"/>
            </a:endParaRPr>
          </a:p>
        </p:txBody>
      </p:sp>
      <p:sp>
        <p:nvSpPr>
          <p:cNvPr id="114" name="Google Shape;114;p16"/>
          <p:cNvSpPr txBox="1"/>
          <p:nvPr/>
        </p:nvSpPr>
        <p:spPr>
          <a:xfrm>
            <a:off x="5775775" y="1348775"/>
            <a:ext cx="10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Proxima Nova"/>
                <a:ea typeface="Proxima Nova"/>
                <a:cs typeface="Proxima Nova"/>
                <a:sym typeface="Proxima Nova"/>
              </a:rPr>
              <a:t>→ OLD</a:t>
            </a:r>
            <a:endParaRPr b="1">
              <a:solidFill>
                <a:srgbClr val="0000FF"/>
              </a:solidFill>
              <a:latin typeface="Proxima Nova"/>
              <a:ea typeface="Proxima Nova"/>
              <a:cs typeface="Proxima Nova"/>
              <a:sym typeface="Proxima Nova"/>
            </a:endParaRPr>
          </a:p>
        </p:txBody>
      </p:sp>
      <p:sp>
        <p:nvSpPr>
          <p:cNvPr id="115" name="Google Shape;115;p16"/>
          <p:cNvSpPr txBox="1"/>
          <p:nvPr/>
        </p:nvSpPr>
        <p:spPr>
          <a:xfrm>
            <a:off x="5781175" y="29073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Proxima Nova"/>
                <a:ea typeface="Proxima Nova"/>
                <a:cs typeface="Proxima Nova"/>
                <a:sym typeface="Proxima Nova"/>
              </a:rPr>
              <a:t>→ NEW , our work</a:t>
            </a:r>
            <a:endParaRPr/>
          </a:p>
        </p:txBody>
      </p:sp>
      <p:sp>
        <p:nvSpPr>
          <p:cNvPr id="116" name="Google Shape;116;p16"/>
          <p:cNvSpPr txBox="1"/>
          <p:nvPr/>
        </p:nvSpPr>
        <p:spPr>
          <a:xfrm>
            <a:off x="889400" y="3275500"/>
            <a:ext cx="396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Unitary matrix    ≣     All-Pass system </a:t>
            </a:r>
            <a:endParaRPr>
              <a:latin typeface="Proxima Nova"/>
              <a:ea typeface="Proxima Nova"/>
              <a:cs typeface="Proxima Nova"/>
              <a:sym typeface="Proxima Nova"/>
            </a:endParaRPr>
          </a:p>
        </p:txBody>
      </p:sp>
      <p:sp>
        <p:nvSpPr>
          <p:cNvPr id="117" name="Google Shape;117;p16"/>
          <p:cNvSpPr txBox="1"/>
          <p:nvPr/>
        </p:nvSpPr>
        <p:spPr>
          <a:xfrm>
            <a:off x="889400" y="3712350"/>
            <a:ext cx="767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Design a rational  matrix all-pass filter -                                      - fits the feedback unitary data </a:t>
            </a:r>
            <a:endParaRPr>
              <a:latin typeface="Proxima Nova"/>
              <a:ea typeface="Proxima Nova"/>
              <a:cs typeface="Proxima Nova"/>
              <a:sym typeface="Proxima Nova"/>
            </a:endParaRPr>
          </a:p>
        </p:txBody>
      </p:sp>
      <p:sp>
        <p:nvSpPr>
          <p:cNvPr id="118" name="Google Shape;118;p16"/>
          <p:cNvSpPr txBox="1"/>
          <p:nvPr/>
        </p:nvSpPr>
        <p:spPr>
          <a:xfrm>
            <a:off x="535775" y="4568875"/>
            <a:ext cx="8025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Proxima Nova"/>
                <a:ea typeface="Proxima Nova"/>
                <a:cs typeface="Proxima Nova"/>
                <a:sym typeface="Proxima Nova"/>
              </a:rPr>
              <a:t>[9] D. J. Love, R. W. Heath, V. K. N. Lau, D. Gesbert, B. D. Rao and M. Andrews, "An overview of limited feedback in wireless communication systems," in IEEE Journal on Selected Areas in Communications, vol. 26, no. 8, pp. 1341-1365, October 2008, doi: 10.1109/JSAC.2008.081002</a:t>
            </a:r>
            <a:endParaRPr sz="6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600">
                <a:solidFill>
                  <a:schemeClr val="dk2"/>
                </a:solidFill>
                <a:latin typeface="Proxima Nova"/>
                <a:ea typeface="Proxima Nova"/>
                <a:cs typeface="Proxima Nova"/>
                <a:sym typeface="Proxima Nova"/>
              </a:rPr>
              <a:t>[10] J. Choi, B. Mondal, and R. W. Heath, \Interpolation based unitary pre-coding for spatial multiplexing MIMO-OFDM with limited feedback"</a:t>
            </a:r>
            <a:endParaRPr sz="6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600">
                <a:solidFill>
                  <a:schemeClr val="dk2"/>
                </a:solidFill>
                <a:latin typeface="Proxima Nova"/>
                <a:ea typeface="Proxima Nova"/>
                <a:cs typeface="Proxima Nova"/>
                <a:sym typeface="Proxima Nova"/>
              </a:rPr>
              <a:t>[11] D. J. Love, R. W. Heath, W. Santipach, and M. L. Honig, \What is the value of limited feedback for MIMO channels?"</a:t>
            </a:r>
            <a:endParaRPr sz="6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dk2"/>
              </a:solidFill>
              <a:latin typeface="Proxima Nova"/>
              <a:ea typeface="Proxima Nova"/>
              <a:cs typeface="Proxima Nova"/>
              <a:sym typeface="Proxima Nova"/>
            </a:endParaRPr>
          </a:p>
        </p:txBody>
      </p:sp>
      <p:sp>
        <p:nvSpPr>
          <p:cNvPr id="119" name="Google Shape;119;p16"/>
          <p:cNvSpPr txBox="1"/>
          <p:nvPr/>
        </p:nvSpPr>
        <p:spPr>
          <a:xfrm>
            <a:off x="1071550" y="4099500"/>
            <a:ext cx="71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Advantage : Realizable filter - compact representation  &amp; </a:t>
            </a:r>
            <a:r>
              <a:rPr lang="en">
                <a:latin typeface="Proxima Nova"/>
                <a:ea typeface="Proxima Nova"/>
                <a:cs typeface="Proxima Nova"/>
                <a:sym typeface="Proxima Nova"/>
              </a:rPr>
              <a:t>accelerated</a:t>
            </a:r>
            <a:r>
              <a:rPr lang="en">
                <a:latin typeface="Proxima Nova"/>
                <a:ea typeface="Proxima Nova"/>
                <a:cs typeface="Proxima Nova"/>
                <a:sym typeface="Proxima Nova"/>
              </a:rPr>
              <a:t> implementations </a:t>
            </a:r>
            <a:endParaRPr>
              <a:latin typeface="Proxima Nova"/>
              <a:ea typeface="Proxima Nova"/>
              <a:cs typeface="Proxima Nova"/>
              <a:sym typeface="Proxima Nova"/>
            </a:endParaRPr>
          </a:p>
        </p:txBody>
      </p:sp>
      <p:sp>
        <p:nvSpPr>
          <p:cNvPr id="120" name="Google Shape;120;p16"/>
          <p:cNvSpPr txBox="1"/>
          <p:nvPr/>
        </p:nvSpPr>
        <p:spPr>
          <a:xfrm>
            <a:off x="1012550" y="2358525"/>
            <a:ext cx="754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Disadvantage : Error prone - time domain </a:t>
            </a:r>
            <a:r>
              <a:rPr lang="en">
                <a:latin typeface="Proxima Nova"/>
                <a:ea typeface="Proxima Nova"/>
                <a:cs typeface="Proxima Nova"/>
                <a:sym typeface="Proxima Nova"/>
              </a:rPr>
              <a:t>realizations - Non Linear</a:t>
            </a:r>
            <a:r>
              <a:rPr lang="en">
                <a:latin typeface="Proxima Nova"/>
                <a:ea typeface="Proxima Nova"/>
                <a:cs typeface="Proxima Nova"/>
                <a:sym typeface="Proxima Nova"/>
              </a:rPr>
              <a:t> - </a:t>
            </a:r>
            <a:r>
              <a:rPr lang="en">
                <a:latin typeface="Proxima Nova"/>
                <a:ea typeface="Proxima Nova"/>
                <a:cs typeface="Proxima Nova"/>
                <a:sym typeface="Proxima Nova"/>
              </a:rPr>
              <a:t>Complex</a:t>
            </a:r>
            <a:r>
              <a:rPr lang="en">
                <a:latin typeface="Proxima Nova"/>
                <a:ea typeface="Proxima Nova"/>
                <a:cs typeface="Proxima Nova"/>
                <a:sym typeface="Proxima Nova"/>
              </a:rPr>
              <a:t> </a:t>
            </a:r>
            <a:r>
              <a:rPr lang="en">
                <a:latin typeface="Proxima Nova"/>
                <a:ea typeface="Proxima Nova"/>
                <a:cs typeface="Proxima Nova"/>
                <a:sym typeface="Proxima Nova"/>
              </a:rPr>
              <a:t>computations</a:t>
            </a:r>
            <a:r>
              <a:rPr lang="en">
                <a:latin typeface="Proxima Nova"/>
                <a:ea typeface="Proxima Nova"/>
                <a:cs typeface="Proxima Nova"/>
                <a:sym typeface="Proxima Nova"/>
              </a:rPr>
              <a:t> </a:t>
            </a:r>
            <a:r>
              <a:rPr baseline="30000" lang="en">
                <a:latin typeface="Proxima Nova"/>
                <a:ea typeface="Proxima Nova"/>
                <a:cs typeface="Proxima Nova"/>
                <a:sym typeface="Proxima Nova"/>
              </a:rPr>
              <a:t>[11]</a:t>
            </a:r>
            <a:endParaRPr baseline="30000">
              <a:latin typeface="Proxima Nova"/>
              <a:ea typeface="Proxima Nova"/>
              <a:cs typeface="Proxima Nova"/>
              <a:sym typeface="Proxima Nova"/>
            </a:endParaRPr>
          </a:p>
        </p:txBody>
      </p:sp>
      <p:pic>
        <p:nvPicPr>
          <p:cNvPr id="121" name="Google Shape;121;p16"/>
          <p:cNvPicPr preferRelativeResize="0"/>
          <p:nvPr/>
        </p:nvPicPr>
        <p:blipFill>
          <a:blip r:embed="rId3">
            <a:alphaModFix/>
          </a:blip>
          <a:stretch>
            <a:fillRect/>
          </a:stretch>
        </p:blipFill>
        <p:spPr>
          <a:xfrm>
            <a:off x="4205802" y="3770899"/>
            <a:ext cx="1569975" cy="2334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4000"/>
                                        <p:tgtEl>
                                          <p:spTgt spid="112"/>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3000"/>
                                        <p:tgtEl>
                                          <p:spTgt spid="113"/>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3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5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Diagram of our method</a:t>
            </a:r>
            <a:endParaRPr/>
          </a:p>
        </p:txBody>
      </p:sp>
      <p:sp>
        <p:nvSpPr>
          <p:cNvPr id="127" name="Google Shape;127;p17"/>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28" name="Google Shape;128;p17"/>
          <p:cNvSpPr/>
          <p:nvPr/>
        </p:nvSpPr>
        <p:spPr>
          <a:xfrm>
            <a:off x="2014675" y="1558750"/>
            <a:ext cx="395700" cy="136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T</a:t>
            </a:r>
            <a:r>
              <a:rPr b="1" baseline="-25000" lang="en"/>
              <a:t>x</a:t>
            </a:r>
            <a:endParaRPr b="1" baseline="-25000"/>
          </a:p>
        </p:txBody>
      </p:sp>
      <p:cxnSp>
        <p:nvCxnSpPr>
          <p:cNvPr id="129" name="Google Shape;129;p17"/>
          <p:cNvCxnSpPr>
            <a:endCxn id="130" idx="1"/>
          </p:cNvCxnSpPr>
          <p:nvPr/>
        </p:nvCxnSpPr>
        <p:spPr>
          <a:xfrm flipH="1" rot="10800000">
            <a:off x="2393425" y="2238850"/>
            <a:ext cx="1234800" cy="780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p17"/>
          <p:cNvSpPr txBox="1"/>
          <p:nvPr/>
        </p:nvSpPr>
        <p:spPr>
          <a:xfrm>
            <a:off x="2481850" y="1892650"/>
            <a:ext cx="1074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rgbClr val="00FFFF"/>
                </a:highlight>
                <a:latin typeface="Proxima Nova"/>
                <a:ea typeface="Proxima Nova"/>
                <a:cs typeface="Proxima Nova"/>
                <a:sym typeface="Proxima Nova"/>
              </a:rPr>
              <a:t>Pilot symbols</a:t>
            </a:r>
            <a:endParaRPr sz="1100">
              <a:highlight>
                <a:srgbClr val="00FFFF"/>
              </a:highlight>
              <a:latin typeface="Proxima Nova"/>
              <a:ea typeface="Proxima Nova"/>
              <a:cs typeface="Proxima Nova"/>
              <a:sym typeface="Proxima Nova"/>
            </a:endParaRPr>
          </a:p>
        </p:txBody>
      </p:sp>
      <p:sp>
        <p:nvSpPr>
          <p:cNvPr id="130" name="Google Shape;130;p17"/>
          <p:cNvSpPr/>
          <p:nvPr/>
        </p:nvSpPr>
        <p:spPr>
          <a:xfrm>
            <a:off x="3628225" y="1558750"/>
            <a:ext cx="395700" cy="136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R</a:t>
            </a:r>
            <a:r>
              <a:rPr b="1" baseline="-25000" lang="en"/>
              <a:t>X</a:t>
            </a:r>
            <a:endParaRPr b="1" baseline="-25000"/>
          </a:p>
        </p:txBody>
      </p:sp>
      <p:sp>
        <p:nvSpPr>
          <p:cNvPr id="132" name="Google Shape;132;p17"/>
          <p:cNvSpPr/>
          <p:nvPr/>
        </p:nvSpPr>
        <p:spPr>
          <a:xfrm>
            <a:off x="4492725" y="1436250"/>
            <a:ext cx="3825600" cy="239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a:off x="4621325" y="1596975"/>
            <a:ext cx="1467900" cy="9747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Estimate  channel matrix</a:t>
            </a:r>
            <a:endParaRPr sz="1200"/>
          </a:p>
        </p:txBody>
      </p:sp>
      <p:sp>
        <p:nvSpPr>
          <p:cNvPr id="134" name="Google Shape;134;p17"/>
          <p:cNvSpPr/>
          <p:nvPr/>
        </p:nvSpPr>
        <p:spPr>
          <a:xfrm>
            <a:off x="6365325" y="1596975"/>
            <a:ext cx="1467900" cy="9747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Compute  precoders for all subcarriers</a:t>
            </a:r>
            <a:endParaRPr sz="1200"/>
          </a:p>
        </p:txBody>
      </p:sp>
      <p:sp>
        <p:nvSpPr>
          <p:cNvPr id="135" name="Google Shape;135;p17"/>
          <p:cNvSpPr/>
          <p:nvPr/>
        </p:nvSpPr>
        <p:spPr>
          <a:xfrm>
            <a:off x="6365275" y="2889188"/>
            <a:ext cx="1467900" cy="8187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Pick few subcarriers’ precoders &amp; design filter</a:t>
            </a:r>
            <a:endParaRPr sz="1200"/>
          </a:p>
        </p:txBody>
      </p:sp>
      <p:sp>
        <p:nvSpPr>
          <p:cNvPr id="136" name="Google Shape;136;p17"/>
          <p:cNvSpPr/>
          <p:nvPr/>
        </p:nvSpPr>
        <p:spPr>
          <a:xfrm>
            <a:off x="4621275" y="2889038"/>
            <a:ext cx="1467900" cy="8187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Matrix a</a:t>
            </a:r>
            <a:r>
              <a:rPr lang="en" sz="1200"/>
              <a:t>ll-pass filter coefficients</a:t>
            </a:r>
            <a:endParaRPr sz="1200"/>
          </a:p>
        </p:txBody>
      </p:sp>
      <p:cxnSp>
        <p:nvCxnSpPr>
          <p:cNvPr id="137" name="Google Shape;137;p17"/>
          <p:cNvCxnSpPr>
            <a:stCxn id="133" idx="1"/>
            <a:endCxn id="130" idx="3"/>
          </p:cNvCxnSpPr>
          <p:nvPr/>
        </p:nvCxnSpPr>
        <p:spPr>
          <a:xfrm flipH="1">
            <a:off x="4024025" y="2084325"/>
            <a:ext cx="597300" cy="154500"/>
          </a:xfrm>
          <a:prstGeom prst="bentConnector3">
            <a:avLst>
              <a:gd fmla="val 50008" name="adj1"/>
            </a:avLst>
          </a:prstGeom>
          <a:noFill/>
          <a:ln cap="flat" cmpd="sng" w="9525">
            <a:solidFill>
              <a:schemeClr val="dk2"/>
            </a:solidFill>
            <a:prstDash val="solid"/>
            <a:round/>
            <a:headEnd len="med" w="med" type="none"/>
            <a:tailEnd len="med" w="med" type="none"/>
          </a:ln>
        </p:spPr>
      </p:cxnSp>
      <p:cxnSp>
        <p:nvCxnSpPr>
          <p:cNvPr id="138" name="Google Shape;138;p17"/>
          <p:cNvCxnSpPr>
            <a:endCxn id="133" idx="1"/>
          </p:cNvCxnSpPr>
          <p:nvPr/>
        </p:nvCxnSpPr>
        <p:spPr>
          <a:xfrm>
            <a:off x="4342625" y="2083425"/>
            <a:ext cx="278700" cy="9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17"/>
          <p:cNvCxnSpPr>
            <a:stCxn id="133" idx="3"/>
            <a:endCxn id="134" idx="1"/>
          </p:cNvCxnSpPr>
          <p:nvPr/>
        </p:nvCxnSpPr>
        <p:spPr>
          <a:xfrm>
            <a:off x="6089225" y="2084325"/>
            <a:ext cx="276000" cy="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17"/>
          <p:cNvCxnSpPr/>
          <p:nvPr/>
        </p:nvCxnSpPr>
        <p:spPr>
          <a:xfrm rot="10800000">
            <a:off x="7832125" y="3305050"/>
            <a:ext cx="321900" cy="102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17"/>
          <p:cNvCxnSpPr>
            <a:endCxn id="136" idx="3"/>
          </p:cNvCxnSpPr>
          <p:nvPr/>
        </p:nvCxnSpPr>
        <p:spPr>
          <a:xfrm rot="10800000">
            <a:off x="6089175" y="3298388"/>
            <a:ext cx="278700" cy="8100"/>
          </a:xfrm>
          <a:prstGeom prst="straightConnector1">
            <a:avLst/>
          </a:prstGeom>
          <a:noFill/>
          <a:ln cap="flat" cmpd="sng" w="9525">
            <a:solidFill>
              <a:schemeClr val="dk2"/>
            </a:solidFill>
            <a:prstDash val="solid"/>
            <a:round/>
            <a:headEnd len="med" w="med" type="none"/>
            <a:tailEnd len="med" w="med" type="triangle"/>
          </a:ln>
        </p:spPr>
      </p:cxnSp>
      <p:sp>
        <p:nvSpPr>
          <p:cNvPr id="142" name="Google Shape;142;p17"/>
          <p:cNvSpPr txBox="1"/>
          <p:nvPr/>
        </p:nvSpPr>
        <p:spPr>
          <a:xfrm>
            <a:off x="1516925" y="3304163"/>
            <a:ext cx="25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00"/>
                </a:highlight>
                <a:latin typeface="Proxima Nova"/>
                <a:ea typeface="Proxima Nova"/>
                <a:cs typeface="Proxima Nova"/>
                <a:sym typeface="Proxima Nova"/>
              </a:rPr>
              <a:t>Feedback  coefficients</a:t>
            </a:r>
            <a:endParaRPr>
              <a:highlight>
                <a:srgbClr val="FFFF00"/>
              </a:highlight>
              <a:latin typeface="Proxima Nova"/>
              <a:ea typeface="Proxima Nova"/>
              <a:cs typeface="Proxima Nova"/>
              <a:sym typeface="Proxima Nova"/>
            </a:endParaRPr>
          </a:p>
        </p:txBody>
      </p:sp>
      <p:cxnSp>
        <p:nvCxnSpPr>
          <p:cNvPr id="143" name="Google Shape;143;p17"/>
          <p:cNvCxnSpPr>
            <a:endCxn id="134" idx="3"/>
          </p:cNvCxnSpPr>
          <p:nvPr/>
        </p:nvCxnSpPr>
        <p:spPr>
          <a:xfrm flipH="1" rot="5400000">
            <a:off x="7359825" y="2557725"/>
            <a:ext cx="1243200" cy="296400"/>
          </a:xfrm>
          <a:prstGeom prst="bentConnector2">
            <a:avLst/>
          </a:prstGeom>
          <a:noFill/>
          <a:ln cap="flat" cmpd="sng" w="9525">
            <a:solidFill>
              <a:schemeClr val="dk2"/>
            </a:solidFill>
            <a:prstDash val="solid"/>
            <a:round/>
            <a:headEnd len="med" w="med" type="none"/>
            <a:tailEnd len="med" w="med" type="none"/>
          </a:ln>
        </p:spPr>
      </p:cxnSp>
      <p:sp>
        <p:nvSpPr>
          <p:cNvPr id="144" name="Google Shape;144;p17"/>
          <p:cNvSpPr/>
          <p:nvPr/>
        </p:nvSpPr>
        <p:spPr>
          <a:xfrm>
            <a:off x="403825" y="1528900"/>
            <a:ext cx="1314600" cy="13602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Construct the filter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&amp;</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Generate  all precoders </a:t>
            </a:r>
            <a:r>
              <a:rPr lang="en" sz="900"/>
              <a:t> </a:t>
            </a:r>
            <a:endParaRPr sz="900"/>
          </a:p>
        </p:txBody>
      </p:sp>
      <p:cxnSp>
        <p:nvCxnSpPr>
          <p:cNvPr id="145" name="Google Shape;145;p17"/>
          <p:cNvCxnSpPr>
            <a:stCxn id="144" idx="3"/>
            <a:endCxn id="128" idx="1"/>
          </p:cNvCxnSpPr>
          <p:nvPr/>
        </p:nvCxnSpPr>
        <p:spPr>
          <a:xfrm>
            <a:off x="1718425" y="2209000"/>
            <a:ext cx="296400" cy="30000"/>
          </a:xfrm>
          <a:prstGeom prst="straightConnector1">
            <a:avLst/>
          </a:prstGeom>
          <a:noFill/>
          <a:ln cap="flat" cmpd="sng" w="9525">
            <a:solidFill>
              <a:schemeClr val="dk2"/>
            </a:solidFill>
            <a:prstDash val="solid"/>
            <a:round/>
            <a:headEnd len="med" w="med" type="none"/>
            <a:tailEnd len="med" w="med" type="triangle"/>
          </a:ln>
        </p:spPr>
      </p:cxnSp>
      <p:sp>
        <p:nvSpPr>
          <p:cNvPr id="146" name="Google Shape;146;p17"/>
          <p:cNvSpPr txBox="1"/>
          <p:nvPr/>
        </p:nvSpPr>
        <p:spPr>
          <a:xfrm>
            <a:off x="403825" y="4089575"/>
            <a:ext cx="708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Limited feedback is achieved &amp; less  implementation complexity on Tx side</a:t>
            </a:r>
            <a:endParaRPr>
              <a:latin typeface="Proxima Nova"/>
              <a:ea typeface="Proxima Nova"/>
              <a:cs typeface="Proxima Nova"/>
              <a:sym typeface="Proxima Nova"/>
            </a:endParaRPr>
          </a:p>
        </p:txBody>
      </p:sp>
      <p:cxnSp>
        <p:nvCxnSpPr>
          <p:cNvPr id="147" name="Google Shape;147;p17"/>
          <p:cNvCxnSpPr/>
          <p:nvPr/>
        </p:nvCxnSpPr>
        <p:spPr>
          <a:xfrm flipH="1">
            <a:off x="1060500" y="3303050"/>
            <a:ext cx="35589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48" name="Google Shape;148;p17"/>
          <p:cNvCxnSpPr>
            <a:endCxn id="144" idx="2"/>
          </p:cNvCxnSpPr>
          <p:nvPr/>
        </p:nvCxnSpPr>
        <p:spPr>
          <a:xfrm flipH="1" rot="10800000">
            <a:off x="1060525" y="2889100"/>
            <a:ext cx="600" cy="450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4000"/>
                                        <p:tgtEl>
                                          <p:spTgt spid="144"/>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2000"/>
                                        <p:tgtEl>
                                          <p:spTgt spid="145"/>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Prior Work / Literature Review</a:t>
            </a:r>
            <a:endParaRPr/>
          </a:p>
        </p:txBody>
      </p:sp>
      <p:sp>
        <p:nvSpPr>
          <p:cNvPr id="154" name="Google Shape;154;p18"/>
          <p:cNvSpPr txBox="1"/>
          <p:nvPr>
            <p:ph idx="1" type="body"/>
          </p:nvPr>
        </p:nvSpPr>
        <p:spPr>
          <a:xfrm>
            <a:off x="311700" y="1017725"/>
            <a:ext cx="8520600" cy="3804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a:t>    </a:t>
            </a:r>
            <a:endParaRPr b="1"/>
          </a:p>
        </p:txBody>
      </p:sp>
      <p:sp>
        <p:nvSpPr>
          <p:cNvPr id="155" name="Google Shape;155;p18"/>
          <p:cNvSpPr/>
          <p:nvPr/>
        </p:nvSpPr>
        <p:spPr>
          <a:xfrm>
            <a:off x="1125150" y="1913875"/>
            <a:ext cx="996600" cy="964500"/>
          </a:xfrm>
          <a:prstGeom prst="ellipse">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1328750" y="2464600"/>
            <a:ext cx="128700" cy="107100"/>
          </a:xfrm>
          <a:prstGeom prst="ellipse">
            <a:avLst/>
          </a:prstGeom>
          <a:solidFill>
            <a:srgbClr val="000000"/>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1729375" y="2264075"/>
            <a:ext cx="128700" cy="107100"/>
          </a:xfrm>
          <a:prstGeom prst="ellipse">
            <a:avLst/>
          </a:prstGeom>
          <a:solidFill>
            <a:srgbClr val="000000"/>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1648275" y="2628750"/>
            <a:ext cx="128700" cy="107100"/>
          </a:xfrm>
          <a:prstGeom prst="ellipse">
            <a:avLst/>
          </a:prstGeom>
          <a:solidFill>
            <a:srgbClr val="000000"/>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txBox="1"/>
          <p:nvPr/>
        </p:nvSpPr>
        <p:spPr>
          <a:xfrm flipH="1">
            <a:off x="1137925" y="2252850"/>
            <a:ext cx="286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z</a:t>
            </a:r>
            <a:r>
              <a:rPr baseline="-25000" lang="en" sz="800">
                <a:latin typeface="Proxima Nova"/>
                <a:ea typeface="Proxima Nova"/>
                <a:cs typeface="Proxima Nova"/>
                <a:sym typeface="Proxima Nova"/>
              </a:rPr>
              <a:t>1</a:t>
            </a:r>
            <a:endParaRPr baseline="-25000" sz="800">
              <a:latin typeface="Proxima Nova"/>
              <a:ea typeface="Proxima Nova"/>
              <a:cs typeface="Proxima Nova"/>
              <a:sym typeface="Proxima Nova"/>
            </a:endParaRPr>
          </a:p>
        </p:txBody>
      </p:sp>
      <p:sp>
        <p:nvSpPr>
          <p:cNvPr id="160" name="Google Shape;160;p18"/>
          <p:cNvSpPr txBox="1"/>
          <p:nvPr/>
        </p:nvSpPr>
        <p:spPr>
          <a:xfrm flipH="1">
            <a:off x="1536050" y="2059025"/>
            <a:ext cx="323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z</a:t>
            </a:r>
            <a:r>
              <a:rPr baseline="-25000" lang="en" sz="600">
                <a:latin typeface="Proxima Nova"/>
                <a:ea typeface="Proxima Nova"/>
                <a:cs typeface="Proxima Nova"/>
                <a:sym typeface="Proxima Nova"/>
              </a:rPr>
              <a:t>3</a:t>
            </a:r>
            <a:endParaRPr baseline="-25000" sz="600">
              <a:latin typeface="Proxima Nova"/>
              <a:ea typeface="Proxima Nova"/>
              <a:cs typeface="Proxima Nova"/>
              <a:sym typeface="Proxima Nova"/>
            </a:endParaRPr>
          </a:p>
        </p:txBody>
      </p:sp>
      <p:sp>
        <p:nvSpPr>
          <p:cNvPr id="161" name="Google Shape;161;p18"/>
          <p:cNvSpPr txBox="1"/>
          <p:nvPr/>
        </p:nvSpPr>
        <p:spPr>
          <a:xfrm flipH="1">
            <a:off x="1448200" y="2520675"/>
            <a:ext cx="323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z</a:t>
            </a:r>
            <a:r>
              <a:rPr baseline="-25000" lang="en" sz="800">
                <a:latin typeface="Proxima Nova"/>
                <a:ea typeface="Proxima Nova"/>
                <a:cs typeface="Proxima Nova"/>
                <a:sym typeface="Proxima Nova"/>
              </a:rPr>
              <a:t>2</a:t>
            </a:r>
            <a:r>
              <a:rPr lang="en" sz="600">
                <a:latin typeface="Proxima Nova"/>
                <a:ea typeface="Proxima Nova"/>
                <a:cs typeface="Proxima Nova"/>
                <a:sym typeface="Proxima Nova"/>
              </a:rPr>
              <a:t>  </a:t>
            </a:r>
            <a:endParaRPr sz="600">
              <a:latin typeface="Proxima Nova"/>
              <a:ea typeface="Proxima Nova"/>
              <a:cs typeface="Proxima Nova"/>
              <a:sym typeface="Proxima Nova"/>
            </a:endParaRPr>
          </a:p>
        </p:txBody>
      </p:sp>
      <p:sp>
        <p:nvSpPr>
          <p:cNvPr id="162" name="Google Shape;162;p18"/>
          <p:cNvSpPr/>
          <p:nvPr/>
        </p:nvSpPr>
        <p:spPr>
          <a:xfrm>
            <a:off x="2701025" y="1913863"/>
            <a:ext cx="996600" cy="96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txBox="1"/>
          <p:nvPr/>
        </p:nvSpPr>
        <p:spPr>
          <a:xfrm flipH="1">
            <a:off x="2698950" y="2242213"/>
            <a:ext cx="39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f(z</a:t>
            </a:r>
            <a:r>
              <a:rPr baseline="-25000" lang="en" sz="800">
                <a:latin typeface="Proxima Nova"/>
                <a:ea typeface="Proxima Nova"/>
                <a:cs typeface="Proxima Nova"/>
                <a:sym typeface="Proxima Nova"/>
              </a:rPr>
              <a:t>1</a:t>
            </a:r>
            <a:r>
              <a:rPr lang="en" sz="800">
                <a:latin typeface="Proxima Nova"/>
                <a:ea typeface="Proxima Nova"/>
                <a:cs typeface="Proxima Nova"/>
                <a:sym typeface="Proxima Nova"/>
              </a:rPr>
              <a:t>)</a:t>
            </a:r>
            <a:endParaRPr sz="800">
              <a:latin typeface="Proxima Nova"/>
              <a:ea typeface="Proxima Nova"/>
              <a:cs typeface="Proxima Nova"/>
              <a:sym typeface="Proxima Nova"/>
            </a:endParaRPr>
          </a:p>
        </p:txBody>
      </p:sp>
      <p:sp>
        <p:nvSpPr>
          <p:cNvPr id="164" name="Google Shape;164;p18"/>
          <p:cNvSpPr txBox="1"/>
          <p:nvPr/>
        </p:nvSpPr>
        <p:spPr>
          <a:xfrm flipH="1">
            <a:off x="3035100" y="1837938"/>
            <a:ext cx="458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f(z</a:t>
            </a:r>
            <a:r>
              <a:rPr baseline="-25000" lang="en" sz="600">
                <a:latin typeface="Proxima Nova"/>
                <a:ea typeface="Proxima Nova"/>
                <a:cs typeface="Proxima Nova"/>
                <a:sym typeface="Proxima Nova"/>
              </a:rPr>
              <a:t>3</a:t>
            </a:r>
            <a:r>
              <a:rPr lang="en" sz="600">
                <a:latin typeface="Proxima Nova"/>
                <a:ea typeface="Proxima Nova"/>
                <a:cs typeface="Proxima Nova"/>
                <a:sym typeface="Proxima Nova"/>
              </a:rPr>
              <a:t>)</a:t>
            </a:r>
            <a:endParaRPr sz="600">
              <a:latin typeface="Proxima Nova"/>
              <a:ea typeface="Proxima Nova"/>
              <a:cs typeface="Proxima Nova"/>
              <a:sym typeface="Proxima Nova"/>
            </a:endParaRPr>
          </a:p>
        </p:txBody>
      </p:sp>
      <p:sp>
        <p:nvSpPr>
          <p:cNvPr id="165" name="Google Shape;165;p18"/>
          <p:cNvSpPr txBox="1"/>
          <p:nvPr/>
        </p:nvSpPr>
        <p:spPr>
          <a:xfrm flipH="1">
            <a:off x="3037425" y="2579888"/>
            <a:ext cx="587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f(z</a:t>
            </a:r>
            <a:r>
              <a:rPr baseline="-25000" lang="en" sz="800">
                <a:latin typeface="Proxima Nova"/>
                <a:ea typeface="Proxima Nova"/>
                <a:cs typeface="Proxima Nova"/>
                <a:sym typeface="Proxima Nova"/>
              </a:rPr>
              <a:t>2</a:t>
            </a:r>
            <a:r>
              <a:rPr lang="en" sz="800">
                <a:latin typeface="Proxima Nova"/>
                <a:ea typeface="Proxima Nova"/>
                <a:cs typeface="Proxima Nova"/>
                <a:sym typeface="Proxima Nova"/>
              </a:rPr>
              <a:t>)</a:t>
            </a:r>
            <a:r>
              <a:rPr lang="en" sz="600">
                <a:latin typeface="Proxima Nova"/>
                <a:ea typeface="Proxima Nova"/>
                <a:cs typeface="Proxima Nova"/>
                <a:sym typeface="Proxima Nova"/>
              </a:rPr>
              <a:t>  </a:t>
            </a:r>
            <a:endParaRPr sz="600">
              <a:latin typeface="Proxima Nova"/>
              <a:ea typeface="Proxima Nova"/>
              <a:cs typeface="Proxima Nova"/>
              <a:sym typeface="Proxima Nova"/>
            </a:endParaRPr>
          </a:p>
        </p:txBody>
      </p:sp>
      <p:sp>
        <p:nvSpPr>
          <p:cNvPr id="166" name="Google Shape;166;p18"/>
          <p:cNvSpPr/>
          <p:nvPr/>
        </p:nvSpPr>
        <p:spPr>
          <a:xfrm>
            <a:off x="2856450" y="2527050"/>
            <a:ext cx="82200" cy="89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3223350" y="2115350"/>
            <a:ext cx="82200" cy="89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3339175" y="2743700"/>
            <a:ext cx="82200" cy="894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txBox="1"/>
          <p:nvPr/>
        </p:nvSpPr>
        <p:spPr>
          <a:xfrm>
            <a:off x="4694700" y="1513663"/>
            <a:ext cx="413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NP has a solution iff</a:t>
            </a:r>
            <a:br>
              <a:rPr lang="en">
                <a:solidFill>
                  <a:srgbClr val="434343"/>
                </a:solidFill>
                <a:latin typeface="Proxima Nova"/>
                <a:ea typeface="Proxima Nova"/>
                <a:cs typeface="Proxima Nova"/>
                <a:sym typeface="Proxima Nova"/>
              </a:rPr>
            </a:br>
            <a:r>
              <a:rPr lang="en">
                <a:solidFill>
                  <a:srgbClr val="434343"/>
                </a:solidFill>
                <a:latin typeface="Proxima Nova"/>
                <a:ea typeface="Proxima Nova"/>
                <a:cs typeface="Proxima Nova"/>
                <a:sym typeface="Proxima Nova"/>
              </a:rPr>
              <a:t> the Pick matrix </a:t>
            </a:r>
            <a:r>
              <a:rPr b="1" i="1" lang="en">
                <a:solidFill>
                  <a:srgbClr val="434343"/>
                </a:solidFill>
                <a:latin typeface="Times New Roman"/>
                <a:ea typeface="Times New Roman"/>
                <a:cs typeface="Times New Roman"/>
                <a:sym typeface="Times New Roman"/>
              </a:rPr>
              <a:t>P</a:t>
            </a:r>
            <a:r>
              <a:rPr lang="en">
                <a:solidFill>
                  <a:srgbClr val="434343"/>
                </a:solidFill>
                <a:latin typeface="Proxima Nova"/>
                <a:ea typeface="Proxima Nova"/>
                <a:cs typeface="Proxima Nova"/>
                <a:sym typeface="Proxima Nova"/>
              </a:rPr>
              <a:t> is positive semi definite ( </a:t>
            </a:r>
            <a:r>
              <a:rPr b="1" i="1" lang="en">
                <a:solidFill>
                  <a:srgbClr val="434343"/>
                </a:solidFill>
                <a:latin typeface="Times New Roman"/>
                <a:ea typeface="Times New Roman"/>
                <a:cs typeface="Times New Roman"/>
                <a:sym typeface="Times New Roman"/>
              </a:rPr>
              <a:t>P </a:t>
            </a:r>
            <a:r>
              <a:rPr lang="en">
                <a:solidFill>
                  <a:srgbClr val="434343"/>
                </a:solidFill>
                <a:latin typeface="Proxima Nova"/>
                <a:ea typeface="Proxima Nova"/>
                <a:cs typeface="Proxima Nova"/>
                <a:sym typeface="Proxima Nova"/>
              </a:rPr>
              <a:t>≥ 0)</a:t>
            </a:r>
            <a:endParaRPr>
              <a:solidFill>
                <a:srgbClr val="434343"/>
              </a:solidFill>
              <a:latin typeface="Proxima Nova"/>
              <a:ea typeface="Proxima Nova"/>
              <a:cs typeface="Proxima Nova"/>
              <a:sym typeface="Proxima Nova"/>
            </a:endParaRPr>
          </a:p>
        </p:txBody>
      </p:sp>
      <p:sp>
        <p:nvSpPr>
          <p:cNvPr id="170" name="Google Shape;170;p18"/>
          <p:cNvSpPr txBox="1"/>
          <p:nvPr/>
        </p:nvSpPr>
        <p:spPr>
          <a:xfrm>
            <a:off x="460700" y="1465675"/>
            <a:ext cx="36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latin typeface="Proxima Nova"/>
                <a:ea typeface="Proxima Nova"/>
                <a:cs typeface="Proxima Nova"/>
                <a:sym typeface="Proxima Nova"/>
              </a:rPr>
              <a:t>- Classical Nevanlinna - Pick problem (NP)</a:t>
            </a:r>
            <a:endParaRPr b="1">
              <a:solidFill>
                <a:srgbClr val="434343"/>
              </a:solidFill>
              <a:latin typeface="Proxima Nova"/>
              <a:ea typeface="Proxima Nova"/>
              <a:cs typeface="Proxima Nova"/>
              <a:sym typeface="Proxima Nova"/>
            </a:endParaRPr>
          </a:p>
        </p:txBody>
      </p:sp>
      <p:sp>
        <p:nvSpPr>
          <p:cNvPr id="171" name="Google Shape;171;p18"/>
          <p:cNvSpPr txBox="1"/>
          <p:nvPr/>
        </p:nvSpPr>
        <p:spPr>
          <a:xfrm>
            <a:off x="525050" y="3188788"/>
            <a:ext cx="338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latin typeface="Proxima Nova"/>
                <a:ea typeface="Proxima Nova"/>
                <a:cs typeface="Proxima Nova"/>
                <a:sym typeface="Proxima Nova"/>
              </a:rPr>
              <a:t>- Boundary version of  NP</a:t>
            </a:r>
            <a:r>
              <a:rPr b="1" baseline="30000" lang="en">
                <a:solidFill>
                  <a:srgbClr val="434343"/>
                </a:solidFill>
                <a:latin typeface="Proxima Nova"/>
                <a:ea typeface="Proxima Nova"/>
                <a:cs typeface="Proxima Nova"/>
                <a:sym typeface="Proxima Nova"/>
              </a:rPr>
              <a:t>[1]</a:t>
            </a:r>
            <a:endParaRPr b="1" baseline="30000">
              <a:solidFill>
                <a:srgbClr val="434343"/>
              </a:solidFill>
              <a:latin typeface="Proxima Nova"/>
              <a:ea typeface="Proxima Nova"/>
              <a:cs typeface="Proxima Nova"/>
              <a:sym typeface="Proxima Nova"/>
            </a:endParaRPr>
          </a:p>
        </p:txBody>
      </p:sp>
      <p:sp>
        <p:nvSpPr>
          <p:cNvPr id="172" name="Google Shape;172;p18"/>
          <p:cNvSpPr txBox="1"/>
          <p:nvPr/>
        </p:nvSpPr>
        <p:spPr>
          <a:xfrm>
            <a:off x="407200" y="4822075"/>
            <a:ext cx="617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Proxima Nova"/>
                <a:ea typeface="Proxima Nova"/>
                <a:cs typeface="Proxima Nova"/>
                <a:sym typeface="Proxima Nova"/>
              </a:rPr>
              <a:t>[1]  V. Bolotnikov, “Boundary interpolation by finite Blaschke products,” in Complex Analysis and Dynamical Systems. Springer, 2018, pp. 39–65.</a:t>
            </a:r>
            <a:endParaRPr sz="600">
              <a:latin typeface="Proxima Nova"/>
              <a:ea typeface="Proxima Nova"/>
              <a:cs typeface="Proxima Nova"/>
              <a:sym typeface="Proxima Nova"/>
            </a:endParaRPr>
          </a:p>
          <a:p>
            <a:pPr indent="0" lvl="0" marL="0" rtl="0" algn="l">
              <a:spcBef>
                <a:spcPts val="0"/>
              </a:spcBef>
              <a:spcAft>
                <a:spcPts val="0"/>
              </a:spcAft>
              <a:buNone/>
            </a:pPr>
            <a:r>
              <a:rPr lang="en" sz="600">
                <a:latin typeface="Proxima Nova"/>
                <a:ea typeface="Proxima Nova"/>
                <a:cs typeface="Proxima Nova"/>
                <a:sym typeface="Proxima Nova"/>
              </a:rPr>
              <a:t>[2] </a:t>
            </a:r>
            <a:r>
              <a:rPr lang="en" sz="600"/>
              <a:t> K.  Appaiah  and  D.  Pal,  “All-pass  filter  design  using  blaschke  interpolation,” IEEE Signal Process. Lett., vol. 27, pp. 226–230, 2020.</a:t>
            </a:r>
            <a:endParaRPr sz="600">
              <a:latin typeface="Proxima Nova"/>
              <a:ea typeface="Proxima Nova"/>
              <a:cs typeface="Proxima Nova"/>
              <a:sym typeface="Proxima Nova"/>
            </a:endParaRPr>
          </a:p>
          <a:p>
            <a:pPr indent="0" lvl="0" marL="0" rtl="0" algn="l">
              <a:spcBef>
                <a:spcPts val="0"/>
              </a:spcBef>
              <a:spcAft>
                <a:spcPts val="0"/>
              </a:spcAft>
              <a:buNone/>
            </a:pPr>
            <a:r>
              <a:t/>
            </a:r>
            <a:endParaRPr sz="600">
              <a:latin typeface="Proxima Nova"/>
              <a:ea typeface="Proxima Nova"/>
              <a:cs typeface="Proxima Nova"/>
              <a:sym typeface="Proxima Nova"/>
            </a:endParaRPr>
          </a:p>
        </p:txBody>
      </p:sp>
      <p:sp>
        <p:nvSpPr>
          <p:cNvPr id="173" name="Google Shape;173;p18"/>
          <p:cNvSpPr/>
          <p:nvPr/>
        </p:nvSpPr>
        <p:spPr>
          <a:xfrm>
            <a:off x="996200" y="3629650"/>
            <a:ext cx="996600" cy="964500"/>
          </a:xfrm>
          <a:prstGeom prst="ellipse">
            <a:avLst/>
          </a:prstGeom>
          <a:solidFill>
            <a:schemeClr val="lt2"/>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txBox="1"/>
          <p:nvPr/>
        </p:nvSpPr>
        <p:spPr>
          <a:xfrm flipH="1">
            <a:off x="996200" y="4033600"/>
            <a:ext cx="323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z</a:t>
            </a:r>
            <a:r>
              <a:rPr baseline="-25000" lang="en" sz="800">
                <a:latin typeface="Proxima Nova"/>
                <a:ea typeface="Proxima Nova"/>
                <a:cs typeface="Proxima Nova"/>
                <a:sym typeface="Proxima Nova"/>
              </a:rPr>
              <a:t>1</a:t>
            </a:r>
            <a:endParaRPr baseline="-25000" sz="800">
              <a:latin typeface="Proxima Nova"/>
              <a:ea typeface="Proxima Nova"/>
              <a:cs typeface="Proxima Nova"/>
              <a:sym typeface="Proxima Nova"/>
            </a:endParaRPr>
          </a:p>
        </p:txBody>
      </p:sp>
      <p:sp>
        <p:nvSpPr>
          <p:cNvPr id="175" name="Google Shape;175;p18"/>
          <p:cNvSpPr txBox="1"/>
          <p:nvPr/>
        </p:nvSpPr>
        <p:spPr>
          <a:xfrm flipH="1">
            <a:off x="1424725" y="3553063"/>
            <a:ext cx="323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z</a:t>
            </a:r>
            <a:r>
              <a:rPr baseline="-25000" lang="en" sz="600">
                <a:latin typeface="Proxima Nova"/>
                <a:ea typeface="Proxima Nova"/>
                <a:cs typeface="Proxima Nova"/>
                <a:sym typeface="Proxima Nova"/>
              </a:rPr>
              <a:t>3</a:t>
            </a:r>
            <a:endParaRPr baseline="-25000" sz="600">
              <a:latin typeface="Proxima Nova"/>
              <a:ea typeface="Proxima Nova"/>
              <a:cs typeface="Proxima Nova"/>
              <a:sym typeface="Proxima Nova"/>
            </a:endParaRPr>
          </a:p>
        </p:txBody>
      </p:sp>
      <p:sp>
        <p:nvSpPr>
          <p:cNvPr id="176" name="Google Shape;176;p18"/>
          <p:cNvSpPr txBox="1"/>
          <p:nvPr/>
        </p:nvSpPr>
        <p:spPr>
          <a:xfrm flipH="1">
            <a:off x="1328750" y="4289325"/>
            <a:ext cx="323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z</a:t>
            </a:r>
            <a:r>
              <a:rPr baseline="-25000" lang="en" sz="800">
                <a:latin typeface="Proxima Nova"/>
                <a:ea typeface="Proxima Nova"/>
                <a:cs typeface="Proxima Nova"/>
                <a:sym typeface="Proxima Nova"/>
              </a:rPr>
              <a:t>2</a:t>
            </a:r>
            <a:r>
              <a:rPr lang="en" sz="600">
                <a:latin typeface="Proxima Nova"/>
                <a:ea typeface="Proxima Nova"/>
                <a:cs typeface="Proxima Nova"/>
                <a:sym typeface="Proxima Nova"/>
              </a:rPr>
              <a:t>  </a:t>
            </a:r>
            <a:endParaRPr sz="600">
              <a:latin typeface="Proxima Nova"/>
              <a:ea typeface="Proxima Nova"/>
              <a:cs typeface="Proxima Nova"/>
              <a:sym typeface="Proxima Nova"/>
            </a:endParaRPr>
          </a:p>
        </p:txBody>
      </p:sp>
      <p:sp>
        <p:nvSpPr>
          <p:cNvPr id="177" name="Google Shape;177;p18"/>
          <p:cNvSpPr/>
          <p:nvPr/>
        </p:nvSpPr>
        <p:spPr>
          <a:xfrm>
            <a:off x="2572075" y="3629638"/>
            <a:ext cx="996600" cy="964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txBox="1"/>
          <p:nvPr/>
        </p:nvSpPr>
        <p:spPr>
          <a:xfrm flipH="1">
            <a:off x="2570000" y="3957988"/>
            <a:ext cx="39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f(z</a:t>
            </a:r>
            <a:r>
              <a:rPr baseline="-25000" lang="en" sz="800">
                <a:latin typeface="Proxima Nova"/>
                <a:ea typeface="Proxima Nova"/>
                <a:cs typeface="Proxima Nova"/>
                <a:sym typeface="Proxima Nova"/>
              </a:rPr>
              <a:t>1</a:t>
            </a:r>
            <a:r>
              <a:rPr lang="en" sz="800">
                <a:latin typeface="Proxima Nova"/>
                <a:ea typeface="Proxima Nova"/>
                <a:cs typeface="Proxima Nova"/>
                <a:sym typeface="Proxima Nova"/>
              </a:rPr>
              <a:t>)</a:t>
            </a:r>
            <a:endParaRPr sz="800">
              <a:latin typeface="Proxima Nova"/>
              <a:ea typeface="Proxima Nova"/>
              <a:cs typeface="Proxima Nova"/>
              <a:sym typeface="Proxima Nova"/>
            </a:endParaRPr>
          </a:p>
        </p:txBody>
      </p:sp>
      <p:sp>
        <p:nvSpPr>
          <p:cNvPr id="179" name="Google Shape;179;p18"/>
          <p:cNvSpPr txBox="1"/>
          <p:nvPr/>
        </p:nvSpPr>
        <p:spPr>
          <a:xfrm flipH="1">
            <a:off x="2906150" y="3553713"/>
            <a:ext cx="458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f(z</a:t>
            </a:r>
            <a:r>
              <a:rPr baseline="-25000" lang="en" sz="600">
                <a:latin typeface="Proxima Nova"/>
                <a:ea typeface="Proxima Nova"/>
                <a:cs typeface="Proxima Nova"/>
                <a:sym typeface="Proxima Nova"/>
              </a:rPr>
              <a:t>3</a:t>
            </a:r>
            <a:r>
              <a:rPr lang="en" sz="600">
                <a:latin typeface="Proxima Nova"/>
                <a:ea typeface="Proxima Nova"/>
                <a:cs typeface="Proxima Nova"/>
                <a:sym typeface="Proxima Nova"/>
              </a:rPr>
              <a:t>)</a:t>
            </a:r>
            <a:endParaRPr sz="600">
              <a:latin typeface="Proxima Nova"/>
              <a:ea typeface="Proxima Nova"/>
              <a:cs typeface="Proxima Nova"/>
              <a:sym typeface="Proxima Nova"/>
            </a:endParaRPr>
          </a:p>
        </p:txBody>
      </p:sp>
      <p:sp>
        <p:nvSpPr>
          <p:cNvPr id="180" name="Google Shape;180;p18"/>
          <p:cNvSpPr txBox="1"/>
          <p:nvPr/>
        </p:nvSpPr>
        <p:spPr>
          <a:xfrm flipH="1">
            <a:off x="2908475" y="4295663"/>
            <a:ext cx="587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roxima Nova"/>
                <a:ea typeface="Proxima Nova"/>
                <a:cs typeface="Proxima Nova"/>
                <a:sym typeface="Proxima Nova"/>
              </a:rPr>
              <a:t>f(z</a:t>
            </a:r>
            <a:r>
              <a:rPr baseline="-25000" lang="en" sz="800">
                <a:latin typeface="Proxima Nova"/>
                <a:ea typeface="Proxima Nova"/>
                <a:cs typeface="Proxima Nova"/>
                <a:sym typeface="Proxima Nova"/>
              </a:rPr>
              <a:t>2</a:t>
            </a:r>
            <a:r>
              <a:rPr lang="en" sz="800">
                <a:latin typeface="Proxima Nova"/>
                <a:ea typeface="Proxima Nova"/>
                <a:cs typeface="Proxima Nova"/>
                <a:sym typeface="Proxima Nova"/>
              </a:rPr>
              <a:t>)</a:t>
            </a:r>
            <a:r>
              <a:rPr lang="en" sz="600">
                <a:latin typeface="Proxima Nova"/>
                <a:ea typeface="Proxima Nova"/>
                <a:cs typeface="Proxima Nova"/>
                <a:sym typeface="Proxima Nova"/>
              </a:rPr>
              <a:t>  </a:t>
            </a:r>
            <a:endParaRPr sz="600">
              <a:latin typeface="Proxima Nova"/>
              <a:ea typeface="Proxima Nova"/>
              <a:cs typeface="Proxima Nova"/>
              <a:sym typeface="Proxima Nova"/>
            </a:endParaRPr>
          </a:p>
        </p:txBody>
      </p:sp>
      <p:sp>
        <p:nvSpPr>
          <p:cNvPr id="181" name="Google Shape;181;p18"/>
          <p:cNvSpPr/>
          <p:nvPr/>
        </p:nvSpPr>
        <p:spPr>
          <a:xfrm>
            <a:off x="2527925" y="4067200"/>
            <a:ext cx="82200" cy="89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3205575" y="3629650"/>
            <a:ext cx="82200" cy="89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3029275" y="4542400"/>
            <a:ext cx="82200" cy="89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1387200" y="4535550"/>
            <a:ext cx="82200" cy="89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1453400" y="3592325"/>
            <a:ext cx="82200" cy="89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970125" y="4176400"/>
            <a:ext cx="82200" cy="89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txBox="1"/>
          <p:nvPr/>
        </p:nvSpPr>
        <p:spPr>
          <a:xfrm>
            <a:off x="4094375" y="3767413"/>
            <a:ext cx="393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latin typeface="Proxima Nova"/>
                <a:ea typeface="Proxima Nova"/>
                <a:cs typeface="Proxima Nova"/>
                <a:sym typeface="Proxima Nova"/>
              </a:rPr>
              <a:t>Diagonal Elements of </a:t>
            </a:r>
            <a:r>
              <a:rPr b="1" i="1" lang="en">
                <a:solidFill>
                  <a:srgbClr val="434343"/>
                </a:solidFill>
                <a:latin typeface="Times New Roman"/>
                <a:ea typeface="Times New Roman"/>
                <a:cs typeface="Times New Roman"/>
                <a:sym typeface="Times New Roman"/>
              </a:rPr>
              <a:t>P </a:t>
            </a:r>
            <a:r>
              <a:rPr lang="en">
                <a:solidFill>
                  <a:srgbClr val="434343"/>
                </a:solidFill>
                <a:latin typeface="Proxima Nova"/>
                <a:ea typeface="Proxima Nova"/>
                <a:cs typeface="Proxima Nova"/>
                <a:sym typeface="Proxima Nova"/>
              </a:rPr>
              <a:t> =         ⇒ NP fails here </a:t>
            </a:r>
            <a:endParaRPr>
              <a:solidFill>
                <a:srgbClr val="434343"/>
              </a:solidFill>
              <a:latin typeface="Proxima Nova"/>
              <a:ea typeface="Proxima Nova"/>
              <a:cs typeface="Proxima Nova"/>
              <a:sym typeface="Proxima Nova"/>
            </a:endParaRPr>
          </a:p>
        </p:txBody>
      </p:sp>
      <p:pic>
        <p:nvPicPr>
          <p:cNvPr id="188" name="Google Shape;188;p18"/>
          <p:cNvPicPr preferRelativeResize="0"/>
          <p:nvPr/>
        </p:nvPicPr>
        <p:blipFill>
          <a:blip r:embed="rId3">
            <a:alphaModFix/>
          </a:blip>
          <a:stretch>
            <a:fillRect/>
          </a:stretch>
        </p:blipFill>
        <p:spPr>
          <a:xfrm>
            <a:off x="6290093" y="3765700"/>
            <a:ext cx="116282" cy="364350"/>
          </a:xfrm>
          <a:prstGeom prst="rect">
            <a:avLst/>
          </a:prstGeom>
          <a:noFill/>
          <a:ln>
            <a:noFill/>
          </a:ln>
        </p:spPr>
      </p:pic>
      <p:sp>
        <p:nvSpPr>
          <p:cNvPr id="189" name="Google Shape;189;p18"/>
          <p:cNvSpPr txBox="1"/>
          <p:nvPr/>
        </p:nvSpPr>
        <p:spPr>
          <a:xfrm>
            <a:off x="3959575" y="3198875"/>
            <a:ext cx="1735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34343"/>
                </a:solidFill>
                <a:latin typeface="Proxima Nova"/>
                <a:ea typeface="Proxima Nova"/>
                <a:cs typeface="Proxima Nova"/>
                <a:sym typeface="Proxima Nova"/>
              </a:rPr>
              <a:t>Solved using </a:t>
            </a:r>
            <a:endParaRPr sz="12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200">
                <a:solidFill>
                  <a:srgbClr val="434343"/>
                </a:solidFill>
                <a:latin typeface="Proxima Nova"/>
                <a:ea typeface="Proxima Nova"/>
                <a:cs typeface="Proxima Nova"/>
                <a:sym typeface="Proxima Nova"/>
              </a:rPr>
              <a:t>Blaschke Product  </a:t>
            </a:r>
            <a:endParaRPr sz="1200">
              <a:solidFill>
                <a:srgbClr val="434343"/>
              </a:solidFill>
              <a:latin typeface="Proxima Nova"/>
              <a:ea typeface="Proxima Nova"/>
              <a:cs typeface="Proxima Nova"/>
              <a:sym typeface="Proxima Nova"/>
            </a:endParaRPr>
          </a:p>
        </p:txBody>
      </p:sp>
      <p:pic>
        <p:nvPicPr>
          <p:cNvPr id="190" name="Google Shape;190;p18"/>
          <p:cNvPicPr preferRelativeResize="0"/>
          <p:nvPr/>
        </p:nvPicPr>
        <p:blipFill>
          <a:blip r:embed="rId4">
            <a:alphaModFix/>
          </a:blip>
          <a:stretch>
            <a:fillRect/>
          </a:stretch>
        </p:blipFill>
        <p:spPr>
          <a:xfrm>
            <a:off x="5052849" y="2096225"/>
            <a:ext cx="2257862" cy="647475"/>
          </a:xfrm>
          <a:prstGeom prst="rect">
            <a:avLst/>
          </a:prstGeom>
          <a:noFill/>
          <a:ln>
            <a:noFill/>
          </a:ln>
        </p:spPr>
      </p:pic>
      <p:pic>
        <p:nvPicPr>
          <p:cNvPr id="191" name="Google Shape;191;p18"/>
          <p:cNvPicPr preferRelativeResize="0"/>
          <p:nvPr/>
        </p:nvPicPr>
        <p:blipFill>
          <a:blip r:embed="rId5">
            <a:alphaModFix/>
          </a:blip>
          <a:stretch>
            <a:fillRect/>
          </a:stretch>
        </p:blipFill>
        <p:spPr>
          <a:xfrm>
            <a:off x="5634575" y="3125600"/>
            <a:ext cx="2257850" cy="526591"/>
          </a:xfrm>
          <a:prstGeom prst="rect">
            <a:avLst/>
          </a:prstGeom>
          <a:noFill/>
          <a:ln>
            <a:noFill/>
          </a:ln>
        </p:spPr>
      </p:pic>
      <p:pic>
        <p:nvPicPr>
          <p:cNvPr id="192" name="Google Shape;192;p18"/>
          <p:cNvPicPr preferRelativeResize="0"/>
          <p:nvPr/>
        </p:nvPicPr>
        <p:blipFill>
          <a:blip r:embed="rId6">
            <a:alphaModFix/>
          </a:blip>
          <a:stretch>
            <a:fillRect/>
          </a:stretch>
        </p:blipFill>
        <p:spPr>
          <a:xfrm>
            <a:off x="4935250" y="4225638"/>
            <a:ext cx="2257850" cy="538410"/>
          </a:xfrm>
          <a:prstGeom prst="rect">
            <a:avLst/>
          </a:prstGeom>
          <a:noFill/>
          <a:ln>
            <a:noFill/>
          </a:ln>
        </p:spPr>
      </p:pic>
      <p:sp>
        <p:nvSpPr>
          <p:cNvPr id="193" name="Google Shape;193;p18"/>
          <p:cNvSpPr txBox="1"/>
          <p:nvPr/>
        </p:nvSpPr>
        <p:spPr>
          <a:xfrm>
            <a:off x="5379225" y="3188800"/>
            <a:ext cx="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94" name="Google Shape;194;p18"/>
          <p:cNvSpPr txBox="1"/>
          <p:nvPr/>
        </p:nvSpPr>
        <p:spPr>
          <a:xfrm>
            <a:off x="311700" y="1029450"/>
            <a:ext cx="7580700" cy="87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2"/>
                </a:solidFill>
                <a:latin typeface="Proxima Nova"/>
                <a:ea typeface="Proxima Nova"/>
                <a:cs typeface="Proxima Nova"/>
                <a:sym typeface="Proxima Nova"/>
              </a:rPr>
              <a:t>→</a:t>
            </a:r>
            <a:r>
              <a:rPr b="1" lang="en" sz="1800">
                <a:solidFill>
                  <a:schemeClr val="dk2"/>
                </a:solidFill>
                <a:latin typeface="Proxima Nova"/>
                <a:ea typeface="Proxima Nova"/>
                <a:cs typeface="Proxima Nova"/>
                <a:sym typeface="Proxima Nova"/>
              </a:rPr>
              <a:t> First we look at scalar version problem of all-pass filters</a:t>
            </a:r>
            <a:endParaRPr b="1" sz="1800">
              <a:solidFill>
                <a:schemeClr val="dk2"/>
              </a:solidFill>
              <a:latin typeface="Proxima Nova"/>
              <a:ea typeface="Proxima Nova"/>
              <a:cs typeface="Proxima Nova"/>
              <a:sym typeface="Proxima Nova"/>
            </a:endParaRPr>
          </a:p>
          <a:p>
            <a:pPr indent="0" lvl="0" marL="0" rtl="0" algn="l">
              <a:spcBef>
                <a:spcPts val="1200"/>
              </a:spcBef>
              <a:spcAft>
                <a:spcPts val="0"/>
              </a:spcAft>
              <a:buNone/>
            </a:pPr>
            <a:r>
              <a:t/>
            </a:r>
            <a:endParaRPr>
              <a:latin typeface="Proxima Nova"/>
              <a:ea typeface="Proxima Nova"/>
              <a:cs typeface="Proxima Nova"/>
              <a:sym typeface="Proxima Nova"/>
            </a:endParaRPr>
          </a:p>
        </p:txBody>
      </p:sp>
      <p:sp>
        <p:nvSpPr>
          <p:cNvPr id="195" name="Google Shape;195;p18"/>
          <p:cNvSpPr txBox="1"/>
          <p:nvPr/>
        </p:nvSpPr>
        <p:spPr>
          <a:xfrm>
            <a:off x="4318375" y="42947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rgbClr val="434343"/>
                </a:solidFill>
                <a:latin typeface="Times New Roman"/>
                <a:ea typeface="Times New Roman"/>
                <a:cs typeface="Times New Roman"/>
                <a:sym typeface="Times New Roman"/>
              </a:rPr>
              <a:t>P</a:t>
            </a:r>
            <a:r>
              <a:rPr b="1" baseline="-25000" i="1" lang="en">
                <a:solidFill>
                  <a:srgbClr val="434343"/>
                </a:solidFill>
                <a:latin typeface="Times New Roman"/>
                <a:ea typeface="Times New Roman"/>
                <a:cs typeface="Times New Roman"/>
                <a:sym typeface="Times New Roman"/>
              </a:rPr>
              <a:t>ii</a:t>
            </a:r>
            <a:r>
              <a:rPr b="1" i="1" lang="en">
                <a:solidFill>
                  <a:srgbClr val="434343"/>
                </a:solidFill>
                <a:latin typeface="Times New Roman"/>
                <a:ea typeface="Times New Roman"/>
                <a:cs typeface="Times New Roman"/>
                <a:sym typeface="Times New Roman"/>
              </a:rPr>
              <a:t> </a:t>
            </a:r>
            <a:r>
              <a:rPr b="1" i="1" lang="en">
                <a:solidFill>
                  <a:srgbClr val="434343"/>
                </a:solidFill>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96" name="Google Shape;196;p18"/>
          <p:cNvSpPr txBox="1"/>
          <p:nvPr/>
        </p:nvSpPr>
        <p:spPr>
          <a:xfrm>
            <a:off x="7393775" y="42947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Group Delay</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4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4000"/>
                                        <p:tgtEl>
                                          <p:spTgt spid="192"/>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45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Prior Work / Literature Review</a:t>
            </a:r>
            <a:endParaRPr/>
          </a:p>
        </p:txBody>
      </p:sp>
      <p:sp>
        <p:nvSpPr>
          <p:cNvPr id="202" name="Google Shape;202;p19"/>
          <p:cNvSpPr txBox="1"/>
          <p:nvPr>
            <p:ph idx="1" type="body"/>
          </p:nvPr>
        </p:nvSpPr>
        <p:spPr>
          <a:xfrm>
            <a:off x="311700" y="1112025"/>
            <a:ext cx="8520600" cy="3456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0B5394"/>
                </a:solidFill>
              </a:rPr>
              <a:t>→ </a:t>
            </a:r>
            <a:r>
              <a:rPr b="1" lang="en" sz="2000">
                <a:solidFill>
                  <a:srgbClr val="0B5394"/>
                </a:solidFill>
              </a:rPr>
              <a:t>Subspace Nevanlinna Interpolation (SNIP) </a:t>
            </a:r>
            <a:r>
              <a:rPr baseline="30000" lang="en" sz="2000">
                <a:solidFill>
                  <a:srgbClr val="0B5394"/>
                </a:solidFill>
              </a:rPr>
              <a:t>[3]</a:t>
            </a:r>
            <a:endParaRPr sz="2000">
              <a:solidFill>
                <a:srgbClr val="0B5394"/>
              </a:solidFill>
            </a:endParaRPr>
          </a:p>
        </p:txBody>
      </p:sp>
      <p:sp>
        <p:nvSpPr>
          <p:cNvPr id="203" name="Google Shape;203;p19"/>
          <p:cNvSpPr txBox="1"/>
          <p:nvPr/>
        </p:nvSpPr>
        <p:spPr>
          <a:xfrm>
            <a:off x="432750" y="1595925"/>
            <a:ext cx="204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Problem Statement :</a:t>
            </a:r>
            <a:endParaRPr b="1">
              <a:latin typeface="Proxima Nova"/>
              <a:ea typeface="Proxima Nova"/>
              <a:cs typeface="Proxima Nova"/>
              <a:sym typeface="Proxima Nova"/>
            </a:endParaRPr>
          </a:p>
        </p:txBody>
      </p:sp>
      <p:sp>
        <p:nvSpPr>
          <p:cNvPr id="204" name="Google Shape;204;p19"/>
          <p:cNvSpPr txBox="1"/>
          <p:nvPr/>
        </p:nvSpPr>
        <p:spPr>
          <a:xfrm>
            <a:off x="285375" y="3803975"/>
            <a:ext cx="6892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 </a:t>
            </a:r>
            <a:r>
              <a:rPr b="1" lang="en">
                <a:latin typeface="Proxima Nova"/>
                <a:ea typeface="Proxima Nova"/>
                <a:cs typeface="Proxima Nova"/>
                <a:sym typeface="Proxima Nova"/>
              </a:rPr>
              <a:t>Uses iterative approach to pass the model through all data points</a:t>
            </a:r>
            <a:endParaRPr b="1">
              <a:latin typeface="Proxima Nova"/>
              <a:ea typeface="Proxima Nova"/>
              <a:cs typeface="Proxima Nova"/>
              <a:sym typeface="Proxima Nova"/>
            </a:endParaRPr>
          </a:p>
        </p:txBody>
      </p:sp>
      <p:sp>
        <p:nvSpPr>
          <p:cNvPr id="205" name="Google Shape;205;p19"/>
          <p:cNvSpPr txBox="1"/>
          <p:nvPr/>
        </p:nvSpPr>
        <p:spPr>
          <a:xfrm>
            <a:off x="348750" y="4703625"/>
            <a:ext cx="8446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[3] P. Rapisarda and J. C. Willems, “The subspace nevanlinna interpolation problem  and  the  most  powerful  unfalsified  model,”  in  Proceedings  of the  36th  IEEE  Conference  on  Decision  and  Control,  vol.  3,  1997,  pp. 2029–2033 vol.3.</a:t>
            </a:r>
            <a:endParaRPr sz="800">
              <a:latin typeface="Proxima Nova"/>
              <a:ea typeface="Proxima Nova"/>
              <a:cs typeface="Proxima Nova"/>
              <a:sym typeface="Proxima Nova"/>
            </a:endParaRPr>
          </a:p>
        </p:txBody>
      </p:sp>
      <p:sp>
        <p:nvSpPr>
          <p:cNvPr id="206" name="Google Shape;206;p19"/>
          <p:cNvSpPr txBox="1"/>
          <p:nvPr/>
        </p:nvSpPr>
        <p:spPr>
          <a:xfrm>
            <a:off x="5687325" y="2073725"/>
            <a:ext cx="2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07" name="Google Shape;207;p19"/>
          <p:cNvPicPr preferRelativeResize="0"/>
          <p:nvPr/>
        </p:nvPicPr>
        <p:blipFill>
          <a:blip r:embed="rId3">
            <a:alphaModFix/>
          </a:blip>
          <a:stretch>
            <a:fillRect/>
          </a:stretch>
        </p:blipFill>
        <p:spPr>
          <a:xfrm>
            <a:off x="441575" y="1996125"/>
            <a:ext cx="8260850" cy="1609225"/>
          </a:xfrm>
          <a:prstGeom prst="rect">
            <a:avLst/>
          </a:prstGeom>
          <a:noFill/>
          <a:ln>
            <a:noFill/>
          </a:ln>
        </p:spPr>
      </p:pic>
      <p:sp>
        <p:nvSpPr>
          <p:cNvPr id="208" name="Google Shape;208;p19"/>
          <p:cNvSpPr txBox="1"/>
          <p:nvPr/>
        </p:nvSpPr>
        <p:spPr>
          <a:xfrm>
            <a:off x="7043075" y="3604600"/>
            <a:ext cx="9621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D</a:t>
            </a:r>
            <a:r>
              <a:rPr b="1" lang="en">
                <a:latin typeface="Proxima Nova"/>
                <a:ea typeface="Proxima Nova"/>
                <a:cs typeface="Proxima Nova"/>
                <a:sym typeface="Proxima Nova"/>
              </a:rPr>
              <a:t>(</a:t>
            </a:r>
            <a:r>
              <a:rPr lang="en">
                <a:latin typeface="Proxima Nova"/>
                <a:ea typeface="Proxima Nova"/>
                <a:cs typeface="Proxima Nova"/>
                <a:sym typeface="Proxima Nova"/>
              </a:rPr>
              <a:t>.</a:t>
            </a:r>
            <a:r>
              <a:rPr b="1" lang="en">
                <a:latin typeface="Proxima Nova"/>
                <a:ea typeface="Proxima Nova"/>
                <a:cs typeface="Proxima Nova"/>
                <a:sym typeface="Proxima Nova"/>
              </a:rPr>
              <a:t>)</a:t>
            </a:r>
            <a:r>
              <a:rPr b="1" baseline="30000" lang="en">
                <a:latin typeface="Proxima Nova"/>
                <a:ea typeface="Proxima Nova"/>
                <a:cs typeface="Proxima Nova"/>
                <a:sym typeface="Proxima Nova"/>
              </a:rPr>
              <a:t>-1</a:t>
            </a:r>
            <a:r>
              <a:rPr b="1" lang="en">
                <a:latin typeface="Times New Roman"/>
                <a:ea typeface="Times New Roman"/>
                <a:cs typeface="Times New Roman"/>
                <a:sym typeface="Times New Roman"/>
              </a:rPr>
              <a:t>N</a:t>
            </a:r>
            <a:r>
              <a:rPr b="1" lang="en">
                <a:latin typeface="Proxima Nova"/>
                <a:ea typeface="Proxima Nova"/>
                <a:cs typeface="Proxima Nova"/>
                <a:sym typeface="Proxima Nova"/>
              </a:rPr>
              <a:t>(</a:t>
            </a:r>
            <a:r>
              <a:rPr lang="en">
                <a:latin typeface="Times New Roman"/>
                <a:ea typeface="Times New Roman"/>
                <a:cs typeface="Times New Roman"/>
                <a:sym typeface="Times New Roman"/>
              </a:rPr>
              <a:t>.</a:t>
            </a:r>
            <a:r>
              <a:rPr b="1" lang="en">
                <a:latin typeface="Proxima Nova"/>
                <a:ea typeface="Proxima Nova"/>
                <a:cs typeface="Proxima Nova"/>
                <a:sym typeface="Proxima Nova"/>
              </a:rPr>
              <a:t>)</a:t>
            </a:r>
            <a:endParaRPr b="1">
              <a:latin typeface="Proxima Nova"/>
              <a:ea typeface="Proxima Nova"/>
              <a:cs typeface="Proxima Nova"/>
              <a:sym typeface="Proxima Nova"/>
            </a:endParaRPr>
          </a:p>
        </p:txBody>
      </p:sp>
      <p:pic>
        <p:nvPicPr>
          <p:cNvPr id="209" name="Google Shape;209;p19"/>
          <p:cNvPicPr preferRelativeResize="0"/>
          <p:nvPr/>
        </p:nvPicPr>
        <p:blipFill>
          <a:blip r:embed="rId4">
            <a:alphaModFix/>
          </a:blip>
          <a:stretch>
            <a:fillRect/>
          </a:stretch>
        </p:blipFill>
        <p:spPr>
          <a:xfrm>
            <a:off x="6427100" y="3706112"/>
            <a:ext cx="257175" cy="197225"/>
          </a:xfrm>
          <a:prstGeom prst="rect">
            <a:avLst/>
          </a:prstGeom>
          <a:noFill/>
          <a:ln>
            <a:noFill/>
          </a:ln>
        </p:spPr>
      </p:pic>
      <p:cxnSp>
        <p:nvCxnSpPr>
          <p:cNvPr id="210" name="Google Shape;210;p19"/>
          <p:cNvCxnSpPr>
            <a:stCxn id="209" idx="3"/>
            <a:endCxn id="208" idx="1"/>
          </p:cNvCxnSpPr>
          <p:nvPr/>
        </p:nvCxnSpPr>
        <p:spPr>
          <a:xfrm>
            <a:off x="6684275" y="3804724"/>
            <a:ext cx="358800" cy="0"/>
          </a:xfrm>
          <a:prstGeom prst="straightConnector1">
            <a:avLst/>
          </a:prstGeom>
          <a:noFill/>
          <a:ln cap="flat" cmpd="sng" w="9525">
            <a:solidFill>
              <a:schemeClr val="dk2"/>
            </a:solidFill>
            <a:prstDash val="solid"/>
            <a:round/>
            <a:headEnd len="med" w="med" type="none"/>
            <a:tailEnd len="med" w="med" type="triangle"/>
          </a:ln>
        </p:spPr>
      </p:cxnSp>
      <p:pic>
        <p:nvPicPr>
          <p:cNvPr id="211" name="Google Shape;211;p19"/>
          <p:cNvPicPr preferRelativeResize="0"/>
          <p:nvPr/>
        </p:nvPicPr>
        <p:blipFill>
          <a:blip r:embed="rId5">
            <a:alphaModFix/>
          </a:blip>
          <a:stretch>
            <a:fillRect/>
          </a:stretch>
        </p:blipFill>
        <p:spPr>
          <a:xfrm>
            <a:off x="8270375" y="3692838"/>
            <a:ext cx="306621" cy="223700"/>
          </a:xfrm>
          <a:prstGeom prst="rect">
            <a:avLst/>
          </a:prstGeom>
          <a:noFill/>
          <a:ln>
            <a:noFill/>
          </a:ln>
        </p:spPr>
      </p:pic>
      <p:cxnSp>
        <p:nvCxnSpPr>
          <p:cNvPr id="212" name="Google Shape;212;p19"/>
          <p:cNvCxnSpPr/>
          <p:nvPr/>
        </p:nvCxnSpPr>
        <p:spPr>
          <a:xfrm>
            <a:off x="8005175" y="3803950"/>
            <a:ext cx="265200" cy="150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19"/>
          <p:cNvSpPr txBox="1"/>
          <p:nvPr/>
        </p:nvSpPr>
        <p:spPr>
          <a:xfrm>
            <a:off x="348750" y="4204175"/>
            <a:ext cx="6172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b="1" lang="en">
                <a:latin typeface="Proxima Nova"/>
                <a:ea typeface="Proxima Nova"/>
                <a:cs typeface="Proxima Nova"/>
                <a:sym typeface="Proxima Nova"/>
              </a:rPr>
              <a:t>Pick matrix - Positive definite - N</a:t>
            </a:r>
            <a:r>
              <a:rPr b="1" lang="en">
                <a:latin typeface="Proxima Nova"/>
                <a:ea typeface="Proxima Nova"/>
                <a:cs typeface="Proxima Nova"/>
                <a:sym typeface="Proxima Nova"/>
              </a:rPr>
              <a:t>e</a:t>
            </a:r>
            <a:r>
              <a:rPr b="1" lang="en">
                <a:latin typeface="Proxima Nova"/>
                <a:ea typeface="Proxima Nova"/>
                <a:cs typeface="Proxima Nova"/>
                <a:sym typeface="Proxima Nova"/>
              </a:rPr>
              <a:t>cessary &amp; Sufficient</a:t>
            </a:r>
            <a:endParaRPr b="1">
              <a:latin typeface="Proxima Nova"/>
              <a:ea typeface="Proxima Nova"/>
              <a:cs typeface="Proxima Nova"/>
              <a:sym typeface="Proxima Nova"/>
            </a:endParaRPr>
          </a:p>
        </p:txBody>
      </p:sp>
      <p:sp>
        <p:nvSpPr>
          <p:cNvPr id="214" name="Google Shape;214;p19"/>
          <p:cNvSpPr txBox="1"/>
          <p:nvPr/>
        </p:nvSpPr>
        <p:spPr>
          <a:xfrm>
            <a:off x="6311500" y="3568300"/>
            <a:ext cx="23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15" name="Google Shape;215;p19"/>
          <p:cNvSpPr/>
          <p:nvPr/>
        </p:nvSpPr>
        <p:spPr>
          <a:xfrm>
            <a:off x="6332925" y="3557600"/>
            <a:ext cx="2369400" cy="547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3100"/>
                                        <p:tgtEl>
                                          <p:spTgt spid="203"/>
                                        </p:tgtEl>
                                      </p:cBhvr>
                                    </p:animEffect>
                                  </p:childTnLst>
                                </p:cTn>
                              </p:par>
                            </p:childTnLst>
                          </p:cTn>
                        </p:par>
                        <p:par>
                          <p:cTn fill="hold">
                            <p:stCondLst>
                              <p:cond delay="4100"/>
                            </p:stCondLst>
                            <p:childTnLst>
                              <p:par>
                                <p:cTn fill="hold" nodeType="after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33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Discrete-Time Matrix All-Pass Filter</a:t>
            </a:r>
            <a:endParaRPr/>
          </a:p>
        </p:txBody>
      </p:sp>
      <p:sp>
        <p:nvSpPr>
          <p:cNvPr id="221" name="Google Shape;221;p20"/>
          <p:cNvSpPr txBox="1"/>
          <p:nvPr>
            <p:ph idx="1" type="body"/>
          </p:nvPr>
        </p:nvSpPr>
        <p:spPr>
          <a:xfrm>
            <a:off x="311700" y="1152475"/>
            <a:ext cx="8520600" cy="3733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3"/>
                </a:solidFill>
              </a:rPr>
              <a:t>→ </a:t>
            </a:r>
            <a:r>
              <a:rPr b="1" lang="en">
                <a:solidFill>
                  <a:schemeClr val="accent3"/>
                </a:solidFill>
              </a:rPr>
              <a:t>Problem Statement (Boundary SNIP):</a:t>
            </a:r>
            <a:r>
              <a:rPr lang="en">
                <a:solidFill>
                  <a:schemeClr val="accent3"/>
                </a:solidFill>
              </a:rPr>
              <a:t> </a:t>
            </a:r>
            <a:endParaRPr>
              <a:solidFill>
                <a:schemeClr val="accent3"/>
              </a:solidFill>
            </a:endParaRPr>
          </a:p>
          <a:p>
            <a:pPr indent="0" lvl="0" marL="0" rtl="0" algn="l">
              <a:spcBef>
                <a:spcPts val="1200"/>
              </a:spcBef>
              <a:spcAft>
                <a:spcPts val="1200"/>
              </a:spcAft>
              <a:buNone/>
            </a:pPr>
            <a:r>
              <a:t/>
            </a:r>
            <a:endParaRPr/>
          </a:p>
        </p:txBody>
      </p:sp>
      <p:sp>
        <p:nvSpPr>
          <p:cNvPr id="222" name="Google Shape;222;p20"/>
          <p:cNvSpPr txBox="1"/>
          <p:nvPr/>
        </p:nvSpPr>
        <p:spPr>
          <a:xfrm>
            <a:off x="466575" y="4886275"/>
            <a:ext cx="6172200" cy="27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600">
                <a:solidFill>
                  <a:schemeClr val="dk2"/>
                </a:solidFill>
                <a:latin typeface="Proxima Nova"/>
                <a:ea typeface="Proxima Nova"/>
                <a:cs typeface="Proxima Nova"/>
                <a:sym typeface="Proxima Nova"/>
              </a:rPr>
              <a:t>[13] S. Fan and J. M. Kahn. Principal modes in multimode waveguides,. Optics Letters 30(2):135–137, 2005.</a:t>
            </a:r>
            <a:endParaRPr sz="600">
              <a:latin typeface="Proxima Nova"/>
              <a:ea typeface="Proxima Nova"/>
              <a:cs typeface="Proxima Nova"/>
              <a:sym typeface="Proxima Nova"/>
            </a:endParaRPr>
          </a:p>
        </p:txBody>
      </p:sp>
      <p:pic>
        <p:nvPicPr>
          <p:cNvPr id="223" name="Google Shape;223;p20"/>
          <p:cNvPicPr preferRelativeResize="0"/>
          <p:nvPr/>
        </p:nvPicPr>
        <p:blipFill>
          <a:blip r:embed="rId3">
            <a:alphaModFix/>
          </a:blip>
          <a:stretch>
            <a:fillRect/>
          </a:stretch>
        </p:blipFill>
        <p:spPr>
          <a:xfrm>
            <a:off x="414338" y="1645714"/>
            <a:ext cx="8315326" cy="27473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2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Formulating the Modified Pick Matrix</a:t>
            </a:r>
            <a:endParaRPr/>
          </a:p>
        </p:txBody>
      </p:sp>
      <p:sp>
        <p:nvSpPr>
          <p:cNvPr id="229" name="Google Shape;229;p21"/>
          <p:cNvSpPr txBox="1"/>
          <p:nvPr>
            <p:ph idx="1" type="body"/>
          </p:nvPr>
        </p:nvSpPr>
        <p:spPr>
          <a:xfrm>
            <a:off x="311700" y="1152475"/>
            <a:ext cx="8520600" cy="3712500"/>
          </a:xfrm>
          <a:prstGeom prst="rect">
            <a:avLst/>
          </a:prstGeom>
          <a:ln cap="flat" cmpd="sng" w="19050">
            <a:solidFill>
              <a:srgbClr val="434343"/>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000000"/>
                </a:solidFill>
              </a:rPr>
              <a:t> </a:t>
            </a:r>
            <a:endParaRPr/>
          </a:p>
        </p:txBody>
      </p:sp>
      <p:sp>
        <p:nvSpPr>
          <p:cNvPr id="230" name="Google Shape;230;p21"/>
          <p:cNvSpPr txBox="1"/>
          <p:nvPr/>
        </p:nvSpPr>
        <p:spPr>
          <a:xfrm>
            <a:off x="375050" y="2375500"/>
            <a:ext cx="701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Modified Pick Matrix of size </a:t>
            </a:r>
            <a:r>
              <a:rPr i="1" lang="en">
                <a:latin typeface="Times New Roman"/>
                <a:ea typeface="Times New Roman"/>
                <a:cs typeface="Times New Roman"/>
                <a:sym typeface="Times New Roman"/>
              </a:rPr>
              <a:t>nm </a:t>
            </a:r>
            <a:r>
              <a:rPr lang="en">
                <a:latin typeface="Proxima Nova"/>
                <a:ea typeface="Proxima Nova"/>
                <a:cs typeface="Proxima Nova"/>
                <a:sym typeface="Proxima Nova"/>
              </a:rPr>
              <a:t>x</a:t>
            </a:r>
            <a:r>
              <a:rPr i="1" lang="en">
                <a:latin typeface="Times New Roman"/>
                <a:ea typeface="Times New Roman"/>
                <a:cs typeface="Times New Roman"/>
                <a:sym typeface="Times New Roman"/>
              </a:rPr>
              <a:t> nm</a:t>
            </a:r>
            <a:r>
              <a:rPr lang="en">
                <a:latin typeface="Proxima Nova"/>
                <a:ea typeface="Proxima Nova"/>
                <a:cs typeface="Proxima Nova"/>
                <a:sym typeface="Proxima Nova"/>
              </a:rPr>
              <a:t>. It’s </a:t>
            </a:r>
            <a:r>
              <a:rPr i="1" lang="en">
                <a:latin typeface="Times New Roman"/>
                <a:ea typeface="Times New Roman"/>
                <a:cs typeface="Times New Roman"/>
                <a:sym typeface="Times New Roman"/>
              </a:rPr>
              <a:t>m </a:t>
            </a:r>
            <a:r>
              <a:rPr lang="en">
                <a:latin typeface="Proxima Nova"/>
                <a:ea typeface="Proxima Nova"/>
                <a:cs typeface="Proxima Nova"/>
                <a:sym typeface="Proxima Nova"/>
              </a:rPr>
              <a:t>x </a:t>
            </a:r>
            <a:r>
              <a:rPr i="1" lang="en">
                <a:latin typeface="Times New Roman"/>
                <a:ea typeface="Times New Roman"/>
                <a:cs typeface="Times New Roman"/>
                <a:sym typeface="Times New Roman"/>
              </a:rPr>
              <a:t>m </a:t>
            </a:r>
            <a:r>
              <a:rPr lang="en">
                <a:latin typeface="Proxima Nova"/>
                <a:ea typeface="Proxima Nova"/>
                <a:cs typeface="Proxima Nova"/>
                <a:sym typeface="Proxima Nova"/>
              </a:rPr>
              <a:t> </a:t>
            </a:r>
            <a:r>
              <a:rPr lang="en">
                <a:latin typeface="Proxima Nova"/>
                <a:ea typeface="Proxima Nova"/>
                <a:cs typeface="Proxima Nova"/>
                <a:sym typeface="Proxima Nova"/>
              </a:rPr>
              <a:t>submatrices</a:t>
            </a:r>
            <a:r>
              <a:rPr lang="en">
                <a:latin typeface="Proxima Nova"/>
                <a:ea typeface="Proxima Nova"/>
                <a:cs typeface="Proxima Nova"/>
                <a:sym typeface="Proxima Nova"/>
              </a:rPr>
              <a:t> are defined as follows, </a:t>
            </a:r>
            <a:endParaRPr>
              <a:latin typeface="Proxima Nova"/>
              <a:ea typeface="Proxima Nova"/>
              <a:cs typeface="Proxima Nova"/>
              <a:sym typeface="Proxima Nova"/>
            </a:endParaRPr>
          </a:p>
        </p:txBody>
      </p:sp>
      <p:sp>
        <p:nvSpPr>
          <p:cNvPr id="231" name="Google Shape;231;p21"/>
          <p:cNvSpPr txBox="1"/>
          <p:nvPr/>
        </p:nvSpPr>
        <p:spPr>
          <a:xfrm>
            <a:off x="7286650" y="2900575"/>
            <a:ext cx="8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latin typeface="Proxima Nova"/>
                <a:ea typeface="Proxima Nova"/>
                <a:cs typeface="Proxima Nova"/>
                <a:sym typeface="Proxima Nova"/>
              </a:rPr>
              <a:t>( Eq. 2 )</a:t>
            </a:r>
            <a:endParaRPr b="1">
              <a:solidFill>
                <a:srgbClr val="434343"/>
              </a:solidFill>
              <a:latin typeface="Proxima Nova"/>
              <a:ea typeface="Proxima Nova"/>
              <a:cs typeface="Proxima Nova"/>
              <a:sym typeface="Proxima Nova"/>
            </a:endParaRPr>
          </a:p>
        </p:txBody>
      </p:sp>
      <p:sp>
        <p:nvSpPr>
          <p:cNvPr id="232" name="Google Shape;232;p21"/>
          <p:cNvSpPr txBox="1"/>
          <p:nvPr/>
        </p:nvSpPr>
        <p:spPr>
          <a:xfrm>
            <a:off x="311688" y="1152475"/>
            <a:ext cx="617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Modify the data-set  to capture contractive subspace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233" name="Google Shape;233;p21"/>
          <p:cNvPicPr preferRelativeResize="0"/>
          <p:nvPr/>
        </p:nvPicPr>
        <p:blipFill>
          <a:blip r:embed="rId3">
            <a:alphaModFix/>
          </a:blip>
          <a:stretch>
            <a:fillRect/>
          </a:stretch>
        </p:blipFill>
        <p:spPr>
          <a:xfrm>
            <a:off x="375050" y="3890650"/>
            <a:ext cx="8282225" cy="741850"/>
          </a:xfrm>
          <a:prstGeom prst="rect">
            <a:avLst/>
          </a:prstGeom>
          <a:noFill/>
          <a:ln>
            <a:noFill/>
          </a:ln>
        </p:spPr>
      </p:pic>
      <p:pic>
        <p:nvPicPr>
          <p:cNvPr id="234" name="Google Shape;234;p21"/>
          <p:cNvPicPr preferRelativeResize="0"/>
          <p:nvPr/>
        </p:nvPicPr>
        <p:blipFill>
          <a:blip r:embed="rId4">
            <a:alphaModFix/>
          </a:blip>
          <a:stretch>
            <a:fillRect/>
          </a:stretch>
        </p:blipFill>
        <p:spPr>
          <a:xfrm>
            <a:off x="1874300" y="1580675"/>
            <a:ext cx="2619362" cy="572700"/>
          </a:xfrm>
          <a:prstGeom prst="rect">
            <a:avLst/>
          </a:prstGeom>
          <a:noFill/>
          <a:ln>
            <a:noFill/>
          </a:ln>
        </p:spPr>
      </p:pic>
      <p:pic>
        <p:nvPicPr>
          <p:cNvPr id="235" name="Google Shape;235;p21"/>
          <p:cNvPicPr preferRelativeResize="0"/>
          <p:nvPr/>
        </p:nvPicPr>
        <p:blipFill>
          <a:blip r:embed="rId5">
            <a:alphaModFix/>
          </a:blip>
          <a:stretch>
            <a:fillRect/>
          </a:stretch>
        </p:blipFill>
        <p:spPr>
          <a:xfrm>
            <a:off x="539450" y="2775697"/>
            <a:ext cx="6689988" cy="837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8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