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
      <p:font typeface="EB Garamond"/>
      <p:regular r:id="rId36"/>
      <p:bold r:id="rId37"/>
      <p:italic r:id="rId38"/>
      <p:boldItalic r:id="rId39"/>
    </p:embeddedFont>
    <p:embeddedFont>
      <p:font typeface="Alfa Slab On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faSlab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37" Type="http://schemas.openxmlformats.org/officeDocument/2006/relationships/font" Target="fonts/EBGaramond-bold.fntdata"/><Relationship Id="rId14" Type="http://schemas.openxmlformats.org/officeDocument/2006/relationships/slide" Target="slides/slide9.xml"/><Relationship Id="rId36" Type="http://schemas.openxmlformats.org/officeDocument/2006/relationships/font" Target="fonts/EBGaramond-regular.fntdata"/><Relationship Id="rId17" Type="http://schemas.openxmlformats.org/officeDocument/2006/relationships/slide" Target="slides/slide12.xml"/><Relationship Id="rId39" Type="http://schemas.openxmlformats.org/officeDocument/2006/relationships/font" Target="fonts/EBGaramond-boldItalic.fntdata"/><Relationship Id="rId16" Type="http://schemas.openxmlformats.org/officeDocument/2006/relationships/slide" Target="slides/slide11.xml"/><Relationship Id="rId38" Type="http://schemas.openxmlformats.org/officeDocument/2006/relationships/font" Target="fonts/EBGaramon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723d5b5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723d5b5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97899ccd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97899ccd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97899ccd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97899ccd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97899ccd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97899ccd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97899ccd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97899ccd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97899ccd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97899ccd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97899ccd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97899ccd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97899ccd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97899ccd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9a126f5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9a126f5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9a126f52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9a126f52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9a126f525_4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9a126f525_4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9a126f52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9a126f52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9a126f52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9a126f52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9a126f52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9a126f52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723d5b5c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723d5b5c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9a126f525_9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9a126f525_9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917b043a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917b043a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9a126f525_9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9a126f525_9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17b043a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17b043a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917b043a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917b043a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17b043a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17b043a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723d5b5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723d5b5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97899ccd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97899ccd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97899ccd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97899ccd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97899ccd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97899ccd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0.png"/><Relationship Id="rId4" Type="http://schemas.openxmlformats.org/officeDocument/2006/relationships/image" Target="../media/image37.png"/><Relationship Id="rId5" Type="http://schemas.openxmlformats.org/officeDocument/2006/relationships/image" Target="../media/image41.png"/><Relationship Id="rId6" Type="http://schemas.openxmlformats.org/officeDocument/2006/relationships/image" Target="../media/image39.png"/><Relationship Id="rId7"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5.png"/><Relationship Id="rId4" Type="http://schemas.openxmlformats.org/officeDocument/2006/relationships/image" Target="../media/image42.png"/><Relationship Id="rId5" Type="http://schemas.openxmlformats.org/officeDocument/2006/relationships/image" Target="../media/image52.png"/><Relationship Id="rId6" Type="http://schemas.openxmlformats.org/officeDocument/2006/relationships/image" Target="../media/image45.png"/><Relationship Id="rId7" Type="http://schemas.openxmlformats.org/officeDocument/2006/relationships/image" Target="../media/image48.png"/><Relationship Id="rId8"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4.png"/><Relationship Id="rId4" Type="http://schemas.openxmlformats.org/officeDocument/2006/relationships/image" Target="../media/image54.png"/><Relationship Id="rId5" Type="http://schemas.openxmlformats.org/officeDocument/2006/relationships/image" Target="../media/image49.png"/><Relationship Id="rId6" Type="http://schemas.openxmlformats.org/officeDocument/2006/relationships/image" Target="../media/image58.png"/><Relationship Id="rId7" Type="http://schemas.openxmlformats.org/officeDocument/2006/relationships/image" Target="../media/image50.png"/><Relationship Id="rId8" Type="http://schemas.openxmlformats.org/officeDocument/2006/relationships/image" Target="../media/image5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1.png"/><Relationship Id="rId4" Type="http://schemas.openxmlformats.org/officeDocument/2006/relationships/image" Target="../media/image53.png"/><Relationship Id="rId9" Type="http://schemas.openxmlformats.org/officeDocument/2006/relationships/image" Target="../media/image62.png"/><Relationship Id="rId5" Type="http://schemas.openxmlformats.org/officeDocument/2006/relationships/image" Target="../media/image56.png"/><Relationship Id="rId6" Type="http://schemas.openxmlformats.org/officeDocument/2006/relationships/image" Target="../media/image63.png"/><Relationship Id="rId7" Type="http://schemas.openxmlformats.org/officeDocument/2006/relationships/image" Target="../media/image60.png"/><Relationship Id="rId8" Type="http://schemas.openxmlformats.org/officeDocument/2006/relationships/image" Target="../media/image5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5.jp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6.jpg"/><Relationship Id="rId4" Type="http://schemas.openxmlformats.org/officeDocument/2006/relationships/image" Target="../media/image6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7.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8.png"/><Relationship Id="rId7" Type="http://schemas.openxmlformats.org/officeDocument/2006/relationships/image" Target="../media/image1.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04150" y="932275"/>
            <a:ext cx="8958300" cy="1135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00"/>
              <a:t>Design of MIMO Discrete All-Pass Filter</a:t>
            </a:r>
            <a:endParaRPr sz="3600"/>
          </a:p>
        </p:txBody>
      </p:sp>
      <p:sp>
        <p:nvSpPr>
          <p:cNvPr id="57" name="Google Shape;57;p13"/>
          <p:cNvSpPr txBox="1"/>
          <p:nvPr>
            <p:ph idx="1" type="subTitle"/>
          </p:nvPr>
        </p:nvSpPr>
        <p:spPr>
          <a:xfrm>
            <a:off x="311700" y="1995748"/>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accent3"/>
                </a:solidFill>
              </a:rPr>
              <a:t>Based on Subspace Nevanlinna Interpolation</a:t>
            </a:r>
            <a:endParaRPr b="1">
              <a:solidFill>
                <a:schemeClr val="accent3"/>
              </a:solidFill>
            </a:endParaRPr>
          </a:p>
        </p:txBody>
      </p:sp>
      <p:sp>
        <p:nvSpPr>
          <p:cNvPr id="58" name="Google Shape;58;p13"/>
          <p:cNvSpPr txBox="1"/>
          <p:nvPr/>
        </p:nvSpPr>
        <p:spPr>
          <a:xfrm>
            <a:off x="311700" y="4218925"/>
            <a:ext cx="874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     </a:t>
            </a:r>
            <a:r>
              <a:rPr b="1" lang="en" sz="1800">
                <a:latin typeface="Proxima Nova"/>
                <a:ea typeface="Proxima Nova"/>
                <a:cs typeface="Proxima Nova"/>
                <a:sym typeface="Proxima Nova"/>
              </a:rPr>
              <a:t> Guide : Prof. Kumar Appaiah               ----           Co-Guide : Prof. Debasattam Pal </a:t>
            </a:r>
            <a:endParaRPr b="1" sz="1800">
              <a:latin typeface="Proxima Nova"/>
              <a:ea typeface="Proxima Nova"/>
              <a:cs typeface="Proxima Nova"/>
              <a:sym typeface="Proxima Nova"/>
            </a:endParaRPr>
          </a:p>
        </p:txBody>
      </p:sp>
      <p:sp>
        <p:nvSpPr>
          <p:cNvPr id="59" name="Google Shape;59;p13"/>
          <p:cNvSpPr txBox="1"/>
          <p:nvPr/>
        </p:nvSpPr>
        <p:spPr>
          <a:xfrm>
            <a:off x="311700" y="3387050"/>
            <a:ext cx="801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       </a:t>
            </a:r>
            <a:r>
              <a:rPr b="1" lang="en" sz="1600">
                <a:latin typeface="Proxima Nova"/>
                <a:ea typeface="Proxima Nova"/>
                <a:cs typeface="Proxima Nova"/>
                <a:sym typeface="Proxima Nova"/>
              </a:rPr>
              <a:t>  Name : Agulla Surya Bharath                                      Roll.No : 17D070055</a:t>
            </a:r>
            <a:r>
              <a:rPr b="1" lang="en">
                <a:latin typeface="Proxima Nova"/>
                <a:ea typeface="Proxima Nova"/>
                <a:cs typeface="Proxima Nova"/>
                <a:sym typeface="Proxima Nova"/>
              </a:rPr>
              <a:t> </a:t>
            </a:r>
            <a:endParaRPr b="1">
              <a:latin typeface="Proxima Nova"/>
              <a:ea typeface="Proxima Nova"/>
              <a:cs typeface="Proxima Nova"/>
              <a:sym typeface="Proxima Nova"/>
            </a:endParaRPr>
          </a:p>
        </p:txBody>
      </p:sp>
      <p:sp>
        <p:nvSpPr>
          <p:cNvPr id="60" name="Google Shape;60;p13"/>
          <p:cNvSpPr txBox="1"/>
          <p:nvPr/>
        </p:nvSpPr>
        <p:spPr>
          <a:xfrm>
            <a:off x="1050125" y="364325"/>
            <a:ext cx="809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3"/>
                </a:solidFill>
                <a:latin typeface="Alfa Slab One"/>
                <a:ea typeface="Alfa Slab One"/>
                <a:cs typeface="Alfa Slab One"/>
                <a:sym typeface="Alfa Slab One"/>
              </a:rPr>
              <a:t>     DDP    Stage - I    Presentation</a:t>
            </a:r>
            <a:endParaRPr sz="2800">
              <a:solidFill>
                <a:schemeClr val="accent3"/>
              </a:solidFill>
              <a:latin typeface="Alfa Slab One"/>
              <a:ea typeface="Alfa Slab One"/>
              <a:cs typeface="Alfa Slab One"/>
              <a:sym typeface="Alfa Slab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Problem </a:t>
            </a:r>
            <a:r>
              <a:rPr lang="en">
                <a:solidFill>
                  <a:srgbClr val="0000FF"/>
                </a:solidFill>
              </a:rPr>
              <a:t>Statement</a:t>
            </a:r>
            <a:r>
              <a:rPr lang="en">
                <a:solidFill>
                  <a:srgbClr val="0000FF"/>
                </a:solidFill>
              </a:rPr>
              <a:t> for </a:t>
            </a:r>
            <a:r>
              <a:rPr lang="en">
                <a:solidFill>
                  <a:srgbClr val="0000FF"/>
                </a:solidFill>
              </a:rPr>
              <a:t>Discrete</a:t>
            </a:r>
            <a:r>
              <a:rPr lang="en">
                <a:solidFill>
                  <a:srgbClr val="0000FF"/>
                </a:solidFill>
              </a:rPr>
              <a:t> case</a:t>
            </a:r>
            <a:endParaRPr>
              <a:solidFill>
                <a:srgbClr val="0000FF"/>
              </a:solidFill>
            </a:endParaRPr>
          </a:p>
        </p:txBody>
      </p:sp>
      <p:sp>
        <p:nvSpPr>
          <p:cNvPr id="249" name="Google Shape;249;p22"/>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22"/>
          <p:cNvPicPr preferRelativeResize="0"/>
          <p:nvPr/>
        </p:nvPicPr>
        <p:blipFill rotWithShape="1">
          <a:blip r:embed="rId3">
            <a:alphaModFix/>
          </a:blip>
          <a:srcRect b="5806" l="2341" r="2074" t="7530"/>
          <a:stretch/>
        </p:blipFill>
        <p:spPr>
          <a:xfrm>
            <a:off x="311700" y="1017725"/>
            <a:ext cx="8520599" cy="35511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Problem Statement for Discrete case</a:t>
            </a:r>
            <a:endParaRPr>
              <a:solidFill>
                <a:srgbClr val="0000FF"/>
              </a:solidFill>
            </a:endParaRPr>
          </a:p>
          <a:p>
            <a:pPr indent="0" lvl="0" marL="0" rtl="0" algn="l">
              <a:spcBef>
                <a:spcPts val="0"/>
              </a:spcBef>
              <a:spcAft>
                <a:spcPts val="0"/>
              </a:spcAft>
              <a:buNone/>
            </a:pPr>
            <a:r>
              <a:t/>
            </a:r>
            <a:endParaRPr/>
          </a:p>
        </p:txBody>
      </p:sp>
      <p:sp>
        <p:nvSpPr>
          <p:cNvPr id="256" name="Google Shape;256;p23"/>
          <p:cNvSpPr txBox="1"/>
          <p:nvPr>
            <p:ph idx="1" type="body"/>
          </p:nvPr>
        </p:nvSpPr>
        <p:spPr>
          <a:xfrm>
            <a:off x="311700" y="1135850"/>
            <a:ext cx="8520600" cy="343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23"/>
          <p:cNvPicPr preferRelativeResize="0"/>
          <p:nvPr/>
        </p:nvPicPr>
        <p:blipFill rotWithShape="1">
          <a:blip r:embed="rId3">
            <a:alphaModFix/>
          </a:blip>
          <a:srcRect b="0" l="0" r="0" t="0"/>
          <a:stretch/>
        </p:blipFill>
        <p:spPr>
          <a:xfrm>
            <a:off x="311700" y="1135850"/>
            <a:ext cx="8522274" cy="3432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Problem Statement for Discrete case</a:t>
            </a:r>
            <a:endParaRPr>
              <a:solidFill>
                <a:srgbClr val="0000FF"/>
              </a:solidFill>
            </a:endParaRPr>
          </a:p>
        </p:txBody>
      </p:sp>
      <p:sp>
        <p:nvSpPr>
          <p:cNvPr id="263" name="Google Shape;26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4" name="Google Shape;264;p24"/>
          <p:cNvPicPr preferRelativeResize="0"/>
          <p:nvPr/>
        </p:nvPicPr>
        <p:blipFill>
          <a:blip r:embed="rId3">
            <a:alphaModFix/>
          </a:blip>
          <a:stretch>
            <a:fillRect/>
          </a:stretch>
        </p:blipFill>
        <p:spPr>
          <a:xfrm>
            <a:off x="311700" y="1152475"/>
            <a:ext cx="8520602" cy="34164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Problem Statement for Discrete case</a:t>
            </a:r>
            <a:endParaRPr>
              <a:solidFill>
                <a:srgbClr val="0000FF"/>
              </a:solidFill>
            </a:endParaRPr>
          </a:p>
        </p:txBody>
      </p:sp>
      <p:sp>
        <p:nvSpPr>
          <p:cNvPr id="270" name="Google Shape;27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25"/>
          <p:cNvPicPr preferRelativeResize="0"/>
          <p:nvPr/>
        </p:nvPicPr>
        <p:blipFill>
          <a:blip r:embed="rId3">
            <a:alphaModFix/>
          </a:blip>
          <a:stretch>
            <a:fillRect/>
          </a:stretch>
        </p:blipFill>
        <p:spPr>
          <a:xfrm>
            <a:off x="311700" y="1152475"/>
            <a:ext cx="8520598" cy="3443528"/>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Problem Statement for Discrete case</a:t>
            </a:r>
            <a:endParaRPr>
              <a:solidFill>
                <a:srgbClr val="0000FF"/>
              </a:solidFill>
            </a:endParaRPr>
          </a:p>
        </p:txBody>
      </p:sp>
      <p:sp>
        <p:nvSpPr>
          <p:cNvPr id="277" name="Google Shape;27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8" name="Google Shape;278;p26"/>
          <p:cNvPicPr preferRelativeResize="0"/>
          <p:nvPr/>
        </p:nvPicPr>
        <p:blipFill rotWithShape="1">
          <a:blip r:embed="rId3">
            <a:alphaModFix/>
          </a:blip>
          <a:srcRect b="0" l="872" r="0" t="0"/>
          <a:stretch/>
        </p:blipFill>
        <p:spPr>
          <a:xfrm>
            <a:off x="311700" y="1161575"/>
            <a:ext cx="8520598" cy="342072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Problem Statement for Discrete case</a:t>
            </a:r>
            <a:endParaRPr>
              <a:solidFill>
                <a:srgbClr val="0000FF"/>
              </a:solidFill>
            </a:endParaRPr>
          </a:p>
          <a:p>
            <a:pPr indent="0" lvl="0" marL="0" rtl="0" algn="l">
              <a:spcBef>
                <a:spcPts val="0"/>
              </a:spcBef>
              <a:spcAft>
                <a:spcPts val="0"/>
              </a:spcAft>
              <a:buNone/>
            </a:pPr>
            <a:r>
              <a:t/>
            </a:r>
            <a:endParaRPr/>
          </a:p>
        </p:txBody>
      </p:sp>
      <p:sp>
        <p:nvSpPr>
          <p:cNvPr id="284" name="Google Shape;28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27"/>
          <p:cNvPicPr preferRelativeResize="0"/>
          <p:nvPr/>
        </p:nvPicPr>
        <p:blipFill>
          <a:blip r:embed="rId3">
            <a:alphaModFix/>
          </a:blip>
          <a:stretch>
            <a:fillRect/>
          </a:stretch>
        </p:blipFill>
        <p:spPr>
          <a:xfrm>
            <a:off x="311700" y="1152475"/>
            <a:ext cx="8520598" cy="341640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Problem Statement for Discrete case</a:t>
            </a:r>
            <a:endParaRPr>
              <a:solidFill>
                <a:srgbClr val="0000FF"/>
              </a:solidFill>
            </a:endParaRPr>
          </a:p>
        </p:txBody>
      </p:sp>
      <p:sp>
        <p:nvSpPr>
          <p:cNvPr id="291" name="Google Shape;29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28"/>
          <p:cNvPicPr preferRelativeResize="0"/>
          <p:nvPr/>
        </p:nvPicPr>
        <p:blipFill rotWithShape="1">
          <a:blip r:embed="rId3">
            <a:alphaModFix/>
          </a:blip>
          <a:srcRect b="0" l="0" r="0" t="0"/>
          <a:stretch/>
        </p:blipFill>
        <p:spPr>
          <a:xfrm>
            <a:off x="311700" y="1152475"/>
            <a:ext cx="8520598" cy="3416400"/>
          </a:xfrm>
          <a:prstGeom prst="rect">
            <a:avLst/>
          </a:prstGeom>
          <a:noFill/>
          <a:ln cap="flat" cmpd="sng" w="9525">
            <a:solidFill>
              <a:srgbClr val="000000"/>
            </a:solidFill>
            <a:prstDash val="solid"/>
            <a:round/>
            <a:headEnd len="sm" w="sm" type="none"/>
            <a:tailEnd len="sm" w="sm" type="none"/>
          </a:ln>
        </p:spPr>
      </p:pic>
      <p:pic>
        <p:nvPicPr>
          <p:cNvPr id="293" name="Google Shape;293;p28"/>
          <p:cNvPicPr preferRelativeResize="0"/>
          <p:nvPr/>
        </p:nvPicPr>
        <p:blipFill>
          <a:blip r:embed="rId4">
            <a:alphaModFix/>
          </a:blip>
          <a:stretch>
            <a:fillRect/>
          </a:stretch>
        </p:blipFill>
        <p:spPr>
          <a:xfrm>
            <a:off x="1534525" y="3006225"/>
            <a:ext cx="307750" cy="272750"/>
          </a:xfrm>
          <a:prstGeom prst="rect">
            <a:avLst/>
          </a:prstGeom>
          <a:noFill/>
          <a:ln>
            <a:noFill/>
          </a:ln>
        </p:spPr>
      </p:pic>
      <p:pic>
        <p:nvPicPr>
          <p:cNvPr id="294" name="Google Shape;294;p28"/>
          <p:cNvPicPr preferRelativeResize="0"/>
          <p:nvPr/>
        </p:nvPicPr>
        <p:blipFill>
          <a:blip r:embed="rId5">
            <a:alphaModFix/>
          </a:blip>
          <a:stretch>
            <a:fillRect/>
          </a:stretch>
        </p:blipFill>
        <p:spPr>
          <a:xfrm>
            <a:off x="3072800" y="3006250"/>
            <a:ext cx="307750" cy="272754"/>
          </a:xfrm>
          <a:prstGeom prst="rect">
            <a:avLst/>
          </a:prstGeom>
          <a:noFill/>
          <a:ln>
            <a:noFill/>
          </a:ln>
        </p:spPr>
      </p:pic>
      <p:pic>
        <p:nvPicPr>
          <p:cNvPr id="295" name="Google Shape;295;p28"/>
          <p:cNvPicPr preferRelativeResize="0"/>
          <p:nvPr/>
        </p:nvPicPr>
        <p:blipFill>
          <a:blip r:embed="rId6">
            <a:alphaModFix/>
          </a:blip>
          <a:stretch>
            <a:fillRect/>
          </a:stretch>
        </p:blipFill>
        <p:spPr>
          <a:xfrm>
            <a:off x="6180200" y="3006225"/>
            <a:ext cx="307750" cy="2727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Problem Statement</a:t>
            </a:r>
            <a:endParaRPr>
              <a:solidFill>
                <a:srgbClr val="0000FF"/>
              </a:solidFill>
            </a:endParaRPr>
          </a:p>
        </p:txBody>
      </p:sp>
      <p:sp>
        <p:nvSpPr>
          <p:cNvPr id="301" name="Google Shape;301;p29"/>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1200"/>
              </a:spcAft>
              <a:buNone/>
            </a:pPr>
            <a:r>
              <a:t/>
            </a:r>
            <a:endParaRPr/>
          </a:p>
        </p:txBody>
      </p:sp>
      <p:pic>
        <p:nvPicPr>
          <p:cNvPr id="302" name="Google Shape;302;p29"/>
          <p:cNvPicPr preferRelativeResize="0"/>
          <p:nvPr/>
        </p:nvPicPr>
        <p:blipFill>
          <a:blip r:embed="rId3">
            <a:alphaModFix/>
          </a:blip>
          <a:stretch>
            <a:fillRect/>
          </a:stretch>
        </p:blipFill>
        <p:spPr>
          <a:xfrm>
            <a:off x="1650825" y="1214900"/>
            <a:ext cx="3072469" cy="266700"/>
          </a:xfrm>
          <a:prstGeom prst="rect">
            <a:avLst/>
          </a:prstGeom>
          <a:noFill/>
          <a:ln>
            <a:noFill/>
          </a:ln>
        </p:spPr>
      </p:pic>
      <p:pic>
        <p:nvPicPr>
          <p:cNvPr id="303" name="Google Shape;303;p29"/>
          <p:cNvPicPr preferRelativeResize="0"/>
          <p:nvPr/>
        </p:nvPicPr>
        <p:blipFill>
          <a:blip r:embed="rId4">
            <a:alphaModFix/>
          </a:blip>
          <a:stretch>
            <a:fillRect/>
          </a:stretch>
        </p:blipFill>
        <p:spPr>
          <a:xfrm>
            <a:off x="5344125" y="1260122"/>
            <a:ext cx="1455407" cy="221475"/>
          </a:xfrm>
          <a:prstGeom prst="rect">
            <a:avLst/>
          </a:prstGeom>
          <a:noFill/>
          <a:ln>
            <a:noFill/>
          </a:ln>
        </p:spPr>
      </p:pic>
      <p:pic>
        <p:nvPicPr>
          <p:cNvPr id="304" name="Google Shape;304;p29"/>
          <p:cNvPicPr preferRelativeResize="0"/>
          <p:nvPr/>
        </p:nvPicPr>
        <p:blipFill rotWithShape="1">
          <a:blip r:embed="rId5">
            <a:alphaModFix/>
          </a:blip>
          <a:srcRect b="-10" l="0" r="37248" t="10"/>
          <a:stretch/>
        </p:blipFill>
        <p:spPr>
          <a:xfrm>
            <a:off x="629700" y="1623750"/>
            <a:ext cx="3112201" cy="221475"/>
          </a:xfrm>
          <a:prstGeom prst="rect">
            <a:avLst/>
          </a:prstGeom>
          <a:noFill/>
          <a:ln>
            <a:noFill/>
          </a:ln>
        </p:spPr>
      </p:pic>
      <p:pic>
        <p:nvPicPr>
          <p:cNvPr id="305" name="Google Shape;305;p29"/>
          <p:cNvPicPr preferRelativeResize="0"/>
          <p:nvPr/>
        </p:nvPicPr>
        <p:blipFill>
          <a:blip r:embed="rId6">
            <a:alphaModFix/>
          </a:blip>
          <a:stretch>
            <a:fillRect/>
          </a:stretch>
        </p:blipFill>
        <p:spPr>
          <a:xfrm>
            <a:off x="629700" y="2057950"/>
            <a:ext cx="6422526" cy="252225"/>
          </a:xfrm>
          <a:prstGeom prst="rect">
            <a:avLst/>
          </a:prstGeom>
          <a:noFill/>
          <a:ln>
            <a:noFill/>
          </a:ln>
        </p:spPr>
      </p:pic>
      <p:pic>
        <p:nvPicPr>
          <p:cNvPr id="306" name="Google Shape;306;p29"/>
          <p:cNvPicPr preferRelativeResize="0"/>
          <p:nvPr/>
        </p:nvPicPr>
        <p:blipFill>
          <a:blip r:embed="rId7">
            <a:alphaModFix/>
          </a:blip>
          <a:stretch>
            <a:fillRect/>
          </a:stretch>
        </p:blipFill>
        <p:spPr>
          <a:xfrm>
            <a:off x="508700" y="1260125"/>
            <a:ext cx="1004875" cy="195400"/>
          </a:xfrm>
          <a:prstGeom prst="rect">
            <a:avLst/>
          </a:prstGeom>
          <a:noFill/>
          <a:ln>
            <a:noFill/>
          </a:ln>
        </p:spPr>
      </p:pic>
      <p:pic>
        <p:nvPicPr>
          <p:cNvPr id="307" name="Google Shape;307;p29"/>
          <p:cNvPicPr preferRelativeResize="0"/>
          <p:nvPr/>
        </p:nvPicPr>
        <p:blipFill rotWithShape="1">
          <a:blip r:embed="rId8">
            <a:alphaModFix/>
          </a:blip>
          <a:srcRect b="0" l="28443" r="-562" t="0"/>
          <a:stretch/>
        </p:blipFill>
        <p:spPr>
          <a:xfrm>
            <a:off x="905175" y="2522900"/>
            <a:ext cx="6702925" cy="163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3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Formulating the Modified Pick Matrix</a:t>
            </a:r>
            <a:endParaRPr>
              <a:solidFill>
                <a:srgbClr val="0000FF"/>
              </a:solidFill>
            </a:endParaRPr>
          </a:p>
        </p:txBody>
      </p:sp>
      <p:sp>
        <p:nvSpPr>
          <p:cNvPr id="313" name="Google Shape;313;p30"/>
          <p:cNvSpPr txBox="1"/>
          <p:nvPr>
            <p:ph idx="1" type="body"/>
          </p:nvPr>
        </p:nvSpPr>
        <p:spPr>
          <a:xfrm>
            <a:off x="311700" y="1152475"/>
            <a:ext cx="8520600" cy="3712500"/>
          </a:xfrm>
          <a:prstGeom prst="rect">
            <a:avLst/>
          </a:prstGeom>
          <a:ln cap="flat" cmpd="sng" w="19050">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rPr>
              <a:t> </a:t>
            </a:r>
            <a:endParaRPr/>
          </a:p>
        </p:txBody>
      </p:sp>
      <p:pic>
        <p:nvPicPr>
          <p:cNvPr id="314" name="Google Shape;314;p30"/>
          <p:cNvPicPr preferRelativeResize="0"/>
          <p:nvPr/>
        </p:nvPicPr>
        <p:blipFill>
          <a:blip r:embed="rId3">
            <a:alphaModFix/>
          </a:blip>
          <a:stretch>
            <a:fillRect/>
          </a:stretch>
        </p:blipFill>
        <p:spPr>
          <a:xfrm>
            <a:off x="2284800" y="1675488"/>
            <a:ext cx="2479473" cy="269825"/>
          </a:xfrm>
          <a:prstGeom prst="rect">
            <a:avLst/>
          </a:prstGeom>
          <a:noFill/>
          <a:ln>
            <a:noFill/>
          </a:ln>
        </p:spPr>
      </p:pic>
      <p:sp>
        <p:nvSpPr>
          <p:cNvPr id="315" name="Google Shape;315;p30"/>
          <p:cNvSpPr txBox="1"/>
          <p:nvPr/>
        </p:nvSpPr>
        <p:spPr>
          <a:xfrm>
            <a:off x="375050" y="2104188"/>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Modified Pick Matrix of size </a:t>
            </a:r>
            <a:r>
              <a:rPr i="1" lang="en">
                <a:latin typeface="Proxima Nova"/>
                <a:ea typeface="Proxima Nova"/>
                <a:cs typeface="Proxima Nova"/>
                <a:sym typeface="Proxima Nova"/>
              </a:rPr>
              <a:t>nm x nm</a:t>
            </a:r>
            <a:r>
              <a:rPr lang="en">
                <a:latin typeface="Proxima Nova"/>
                <a:ea typeface="Proxima Nova"/>
                <a:cs typeface="Proxima Nova"/>
                <a:sym typeface="Proxima Nova"/>
              </a:rPr>
              <a:t> is defined as follows,</a:t>
            </a:r>
            <a:endParaRPr>
              <a:latin typeface="Proxima Nova"/>
              <a:ea typeface="Proxima Nova"/>
              <a:cs typeface="Proxima Nova"/>
              <a:sym typeface="Proxima Nova"/>
            </a:endParaRPr>
          </a:p>
        </p:txBody>
      </p:sp>
      <p:sp>
        <p:nvSpPr>
          <p:cNvPr id="316" name="Google Shape;316;p30"/>
          <p:cNvSpPr txBox="1"/>
          <p:nvPr/>
        </p:nvSpPr>
        <p:spPr>
          <a:xfrm>
            <a:off x="311700" y="34515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Sample Pick matrix : For n = 2 , (</a:t>
            </a:r>
            <a:r>
              <a:rPr i="1" lang="en">
                <a:latin typeface="Proxima Nova"/>
                <a:ea typeface="Proxima Nova"/>
                <a:cs typeface="Proxima Nova"/>
                <a:sym typeface="Proxima Nova"/>
              </a:rPr>
              <a:t>2m x 2m)</a:t>
            </a:r>
            <a:endParaRPr i="1">
              <a:latin typeface="Proxima Nova"/>
              <a:ea typeface="Proxima Nova"/>
              <a:cs typeface="Proxima Nova"/>
              <a:sym typeface="Proxima Nova"/>
            </a:endParaRPr>
          </a:p>
        </p:txBody>
      </p:sp>
      <p:pic>
        <p:nvPicPr>
          <p:cNvPr id="317" name="Google Shape;317;p30"/>
          <p:cNvPicPr preferRelativeResize="0"/>
          <p:nvPr/>
        </p:nvPicPr>
        <p:blipFill>
          <a:blip r:embed="rId4">
            <a:alphaModFix/>
          </a:blip>
          <a:stretch>
            <a:fillRect/>
          </a:stretch>
        </p:blipFill>
        <p:spPr>
          <a:xfrm>
            <a:off x="1220375" y="2504600"/>
            <a:ext cx="5285176" cy="649525"/>
          </a:xfrm>
          <a:prstGeom prst="rect">
            <a:avLst/>
          </a:prstGeom>
          <a:noFill/>
          <a:ln>
            <a:noFill/>
          </a:ln>
        </p:spPr>
      </p:pic>
      <p:sp>
        <p:nvSpPr>
          <p:cNvPr id="318" name="Google Shape;318;p30"/>
          <p:cNvSpPr txBox="1"/>
          <p:nvPr/>
        </p:nvSpPr>
        <p:spPr>
          <a:xfrm>
            <a:off x="7286650" y="2629263"/>
            <a:ext cx="8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roxima Nova"/>
                <a:ea typeface="Proxima Nova"/>
                <a:cs typeface="Proxima Nova"/>
                <a:sym typeface="Proxima Nova"/>
              </a:rPr>
              <a:t>( Eq. 2 )</a:t>
            </a:r>
            <a:endParaRPr b="1">
              <a:solidFill>
                <a:srgbClr val="434343"/>
              </a:solidFill>
              <a:latin typeface="Proxima Nova"/>
              <a:ea typeface="Proxima Nova"/>
              <a:cs typeface="Proxima Nova"/>
              <a:sym typeface="Proxima Nova"/>
            </a:endParaRPr>
          </a:p>
        </p:txBody>
      </p:sp>
      <p:pic>
        <p:nvPicPr>
          <p:cNvPr id="319" name="Google Shape;319;p30"/>
          <p:cNvPicPr preferRelativeResize="0"/>
          <p:nvPr/>
        </p:nvPicPr>
        <p:blipFill>
          <a:blip r:embed="rId5">
            <a:alphaModFix/>
          </a:blip>
          <a:stretch>
            <a:fillRect/>
          </a:stretch>
        </p:blipFill>
        <p:spPr>
          <a:xfrm>
            <a:off x="2677700" y="3851738"/>
            <a:ext cx="2743200" cy="828675"/>
          </a:xfrm>
          <a:prstGeom prst="rect">
            <a:avLst/>
          </a:prstGeom>
          <a:noFill/>
          <a:ln>
            <a:noFill/>
          </a:ln>
        </p:spPr>
      </p:pic>
      <p:sp>
        <p:nvSpPr>
          <p:cNvPr id="320" name="Google Shape;320;p30"/>
          <p:cNvSpPr txBox="1"/>
          <p:nvPr/>
        </p:nvSpPr>
        <p:spPr>
          <a:xfrm>
            <a:off x="311688" y="1152475"/>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Modify the data-set  to capture contractive subspace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Solvability Criteria</a:t>
            </a:r>
            <a:endParaRPr>
              <a:solidFill>
                <a:srgbClr val="0000FF"/>
              </a:solidFill>
            </a:endParaRPr>
          </a:p>
        </p:txBody>
      </p:sp>
      <p:sp>
        <p:nvSpPr>
          <p:cNvPr id="326" name="Google Shape;326;p31"/>
          <p:cNvSpPr txBox="1"/>
          <p:nvPr>
            <p:ph idx="1" type="body"/>
          </p:nvPr>
        </p:nvSpPr>
        <p:spPr>
          <a:xfrm>
            <a:off x="311700" y="1152475"/>
            <a:ext cx="8520600" cy="3416400"/>
          </a:xfrm>
          <a:prstGeom prst="rect">
            <a:avLst/>
          </a:prstGeom>
          <a:ln cap="flat" cmpd="sng" w="19050">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27" name="Google Shape;327;p31"/>
          <p:cNvPicPr preferRelativeResize="0"/>
          <p:nvPr/>
        </p:nvPicPr>
        <p:blipFill>
          <a:blip r:embed="rId3">
            <a:alphaModFix/>
          </a:blip>
          <a:stretch>
            <a:fillRect/>
          </a:stretch>
        </p:blipFill>
        <p:spPr>
          <a:xfrm>
            <a:off x="1093925" y="1334650"/>
            <a:ext cx="6074826" cy="680650"/>
          </a:xfrm>
          <a:prstGeom prst="rect">
            <a:avLst/>
          </a:prstGeom>
          <a:noFill/>
          <a:ln>
            <a:noFill/>
          </a:ln>
        </p:spPr>
      </p:pic>
      <p:sp>
        <p:nvSpPr>
          <p:cNvPr id="328" name="Google Shape;328;p31"/>
          <p:cNvSpPr txBox="1"/>
          <p:nvPr/>
        </p:nvSpPr>
        <p:spPr>
          <a:xfrm>
            <a:off x="409550" y="2178175"/>
            <a:ext cx="659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 </a:t>
            </a:r>
            <a:r>
              <a:rPr b="1" lang="en">
                <a:solidFill>
                  <a:srgbClr val="434343"/>
                </a:solidFill>
                <a:latin typeface="Proxima Nova"/>
                <a:ea typeface="Proxima Nova"/>
                <a:cs typeface="Proxima Nova"/>
                <a:sym typeface="Proxima Nova"/>
              </a:rPr>
              <a:t>Proof : </a:t>
            </a:r>
            <a:r>
              <a:rPr lang="en">
                <a:solidFill>
                  <a:srgbClr val="434343"/>
                </a:solidFill>
                <a:latin typeface="Proxima Nova"/>
                <a:ea typeface="Proxima Nova"/>
                <a:cs typeface="Proxima Nova"/>
                <a:sym typeface="Proxima Nova"/>
              </a:rPr>
              <a:t>For (only if) part , For  a lossless dissipative dynamical system </a:t>
            </a:r>
            <a:r>
              <a:rPr b="1" lang="en" sz="1600">
                <a:solidFill>
                  <a:srgbClr val="434343"/>
                </a:solidFill>
                <a:latin typeface="EB Garamond"/>
                <a:ea typeface="EB Garamond"/>
                <a:cs typeface="EB Garamond"/>
                <a:sym typeface="EB Garamond"/>
              </a:rPr>
              <a:t>G </a:t>
            </a:r>
            <a:endParaRPr b="1" sz="1600">
              <a:solidFill>
                <a:srgbClr val="434343"/>
              </a:solidFill>
              <a:latin typeface="EB Garamond"/>
              <a:ea typeface="EB Garamond"/>
              <a:cs typeface="EB Garamond"/>
              <a:sym typeface="EB Garamond"/>
            </a:endParaRPr>
          </a:p>
        </p:txBody>
      </p:sp>
      <p:pic>
        <p:nvPicPr>
          <p:cNvPr id="329" name="Google Shape;329;p31"/>
          <p:cNvPicPr preferRelativeResize="0"/>
          <p:nvPr/>
        </p:nvPicPr>
        <p:blipFill>
          <a:blip r:embed="rId4">
            <a:alphaModFix/>
          </a:blip>
          <a:stretch>
            <a:fillRect/>
          </a:stretch>
        </p:blipFill>
        <p:spPr>
          <a:xfrm>
            <a:off x="827813" y="2741225"/>
            <a:ext cx="6515100" cy="219075"/>
          </a:xfrm>
          <a:prstGeom prst="rect">
            <a:avLst/>
          </a:prstGeom>
          <a:noFill/>
          <a:ln>
            <a:noFill/>
          </a:ln>
        </p:spPr>
      </p:pic>
      <p:pic>
        <p:nvPicPr>
          <p:cNvPr id="330" name="Google Shape;330;p31"/>
          <p:cNvPicPr preferRelativeResize="0"/>
          <p:nvPr/>
        </p:nvPicPr>
        <p:blipFill>
          <a:blip r:embed="rId5">
            <a:alphaModFix/>
          </a:blip>
          <a:stretch>
            <a:fillRect/>
          </a:stretch>
        </p:blipFill>
        <p:spPr>
          <a:xfrm>
            <a:off x="1361825" y="3136052"/>
            <a:ext cx="1671024" cy="393503"/>
          </a:xfrm>
          <a:prstGeom prst="rect">
            <a:avLst/>
          </a:prstGeom>
          <a:noFill/>
          <a:ln cap="flat" cmpd="sng" w="9525">
            <a:solidFill>
              <a:schemeClr val="dk1"/>
            </a:solidFill>
            <a:prstDash val="solid"/>
            <a:round/>
            <a:headEnd len="sm" w="sm" type="none"/>
            <a:tailEnd len="sm" w="sm" type="none"/>
          </a:ln>
        </p:spPr>
      </p:pic>
      <p:pic>
        <p:nvPicPr>
          <p:cNvPr id="331" name="Google Shape;331;p31"/>
          <p:cNvPicPr preferRelativeResize="0"/>
          <p:nvPr/>
        </p:nvPicPr>
        <p:blipFill>
          <a:blip r:embed="rId6">
            <a:alphaModFix/>
          </a:blip>
          <a:stretch>
            <a:fillRect/>
          </a:stretch>
        </p:blipFill>
        <p:spPr>
          <a:xfrm>
            <a:off x="4863434" y="3136043"/>
            <a:ext cx="1383766" cy="393510"/>
          </a:xfrm>
          <a:prstGeom prst="rect">
            <a:avLst/>
          </a:prstGeom>
          <a:noFill/>
          <a:ln cap="flat" cmpd="sng" w="9525">
            <a:solidFill>
              <a:schemeClr val="dk1"/>
            </a:solidFill>
            <a:prstDash val="solid"/>
            <a:round/>
            <a:headEnd len="sm" w="sm" type="none"/>
            <a:tailEnd len="sm" w="sm" type="none"/>
          </a:ln>
        </p:spPr>
      </p:pic>
      <p:pic>
        <p:nvPicPr>
          <p:cNvPr id="332" name="Google Shape;332;p31"/>
          <p:cNvPicPr preferRelativeResize="0"/>
          <p:nvPr/>
        </p:nvPicPr>
        <p:blipFill>
          <a:blip r:embed="rId7">
            <a:alphaModFix/>
          </a:blip>
          <a:stretch>
            <a:fillRect/>
          </a:stretch>
        </p:blipFill>
        <p:spPr>
          <a:xfrm>
            <a:off x="850448" y="3865798"/>
            <a:ext cx="6469851" cy="495175"/>
          </a:xfrm>
          <a:prstGeom prst="rect">
            <a:avLst/>
          </a:prstGeom>
          <a:noFill/>
          <a:ln>
            <a:noFill/>
          </a:ln>
        </p:spPr>
      </p:pic>
      <p:cxnSp>
        <p:nvCxnSpPr>
          <p:cNvPr id="333" name="Google Shape;333;p31"/>
          <p:cNvCxnSpPr/>
          <p:nvPr/>
        </p:nvCxnSpPr>
        <p:spPr>
          <a:xfrm flipH="1" rot="10800000">
            <a:off x="3530368" y="3369298"/>
            <a:ext cx="1110000" cy="87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31"/>
          <p:cNvSpPr txBox="1"/>
          <p:nvPr/>
        </p:nvSpPr>
        <p:spPr>
          <a:xfrm>
            <a:off x="3579025" y="3080050"/>
            <a:ext cx="9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A4C2F4"/>
                </a:highlight>
                <a:latin typeface="Proxima Nova"/>
                <a:ea typeface="Proxima Nova"/>
                <a:cs typeface="Proxima Nova"/>
                <a:sym typeface="Proxima Nova"/>
              </a:rPr>
              <a:t>discretize</a:t>
            </a:r>
            <a:endParaRPr sz="1200">
              <a:highlight>
                <a:srgbClr val="A4C2F4"/>
              </a:highlight>
              <a:latin typeface="Proxima Nova"/>
              <a:ea typeface="Proxima Nova"/>
              <a:cs typeface="Proxima Nova"/>
              <a:sym typeface="Proxima Nova"/>
            </a:endParaRPr>
          </a:p>
        </p:txBody>
      </p:sp>
      <p:sp>
        <p:nvSpPr>
          <p:cNvPr id="335" name="Google Shape;335;p31"/>
          <p:cNvSpPr txBox="1"/>
          <p:nvPr/>
        </p:nvSpPr>
        <p:spPr>
          <a:xfrm>
            <a:off x="6397225" y="3289700"/>
            <a:ext cx="617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(hypothesis , yet to be proved)</a:t>
            </a:r>
            <a:endParaRPr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6" name="Google Shape;66;p1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050"/>
              <a:t>→ Use of multiple antennas at Tx and Rx (MIMO) enhances the rates in wireless communications .  </a:t>
            </a:r>
            <a:endParaRPr sz="3050"/>
          </a:p>
          <a:p>
            <a:pPr indent="0" lvl="0" marL="0" rtl="0" algn="l">
              <a:spcBef>
                <a:spcPts val="1200"/>
              </a:spcBef>
              <a:spcAft>
                <a:spcPts val="0"/>
              </a:spcAft>
              <a:buNone/>
            </a:pPr>
            <a:r>
              <a:rPr lang="en" sz="3050"/>
              <a:t>→ Optimal resource allocation requires channel state knowledge at transmitter - enabled by feedback from receiver .</a:t>
            </a:r>
            <a:r>
              <a:rPr lang="en" sz="1400">
                <a:solidFill>
                  <a:srgbClr val="434343"/>
                </a:solidFill>
              </a:rPr>
              <a:t>                                                             </a:t>
            </a:r>
            <a:r>
              <a:rPr lang="en" sz="3050"/>
              <a:t>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rPr lang="en" sz="3050"/>
              <a:t>                                                   </a:t>
            </a:r>
            <a:endParaRPr sz="3050"/>
          </a:p>
          <a:p>
            <a:pPr indent="0" lvl="0" marL="0" rtl="0" algn="l">
              <a:spcBef>
                <a:spcPts val="1200"/>
              </a:spcBef>
              <a:spcAft>
                <a:spcPts val="1200"/>
              </a:spcAft>
              <a:buNone/>
            </a:pPr>
            <a:r>
              <a:rPr lang="en" sz="3050"/>
              <a:t> </a:t>
            </a:r>
            <a:endParaRPr sz="3050"/>
          </a:p>
        </p:txBody>
      </p:sp>
      <p:sp>
        <p:nvSpPr>
          <p:cNvPr id="67" name="Google Shape;67;p14"/>
          <p:cNvSpPr/>
          <p:nvPr/>
        </p:nvSpPr>
        <p:spPr>
          <a:xfrm>
            <a:off x="791300" y="2291850"/>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aseline="-25000" lang="en"/>
              <a:t>x</a:t>
            </a:r>
            <a:endParaRPr baseline="-25000"/>
          </a:p>
        </p:txBody>
      </p:sp>
      <p:cxnSp>
        <p:nvCxnSpPr>
          <p:cNvPr id="68" name="Google Shape;68;p14"/>
          <p:cNvCxnSpPr>
            <a:endCxn id="69" idx="1"/>
          </p:cNvCxnSpPr>
          <p:nvPr/>
        </p:nvCxnSpPr>
        <p:spPr>
          <a:xfrm flipH="1" rot="10800000">
            <a:off x="1170050" y="2625750"/>
            <a:ext cx="1234800" cy="780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4"/>
          <p:cNvSpPr txBox="1"/>
          <p:nvPr/>
        </p:nvSpPr>
        <p:spPr>
          <a:xfrm>
            <a:off x="1329950" y="2336825"/>
            <a:ext cx="915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rgbClr val="00FFFF"/>
                </a:highlight>
                <a:latin typeface="Proxima Nova"/>
                <a:ea typeface="Proxima Nova"/>
                <a:cs typeface="Proxima Nova"/>
                <a:sym typeface="Proxima Nova"/>
              </a:rPr>
              <a:t>Data symbols</a:t>
            </a:r>
            <a:endParaRPr sz="900">
              <a:highlight>
                <a:srgbClr val="00FFFF"/>
              </a:highlight>
              <a:latin typeface="Proxima Nova"/>
              <a:ea typeface="Proxima Nova"/>
              <a:cs typeface="Proxima Nova"/>
              <a:sym typeface="Proxima Nova"/>
            </a:endParaRPr>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Proxima Nova"/>
                <a:ea typeface="Proxima Nova"/>
                <a:cs typeface="Proxima Nova"/>
                <a:sym typeface="Proxima Nova"/>
              </a:rPr>
              <a:t>‹#›</a:t>
            </a:fld>
            <a:endParaRPr>
              <a:latin typeface="Proxima Nova"/>
              <a:ea typeface="Proxima Nova"/>
              <a:cs typeface="Proxima Nova"/>
              <a:sym typeface="Proxima Nova"/>
            </a:endParaRPr>
          </a:p>
        </p:txBody>
      </p:sp>
      <p:sp>
        <p:nvSpPr>
          <p:cNvPr id="72" name="Google Shape;72;p14"/>
          <p:cNvSpPr/>
          <p:nvPr/>
        </p:nvSpPr>
        <p:spPr>
          <a:xfrm>
            <a:off x="3820575" y="2376875"/>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aseline="-25000" lang="en"/>
              <a:t>X</a:t>
            </a:r>
            <a:endParaRPr baseline="-25000"/>
          </a:p>
        </p:txBody>
      </p:sp>
      <p:sp>
        <p:nvSpPr>
          <p:cNvPr id="73" name="Google Shape;73;p14"/>
          <p:cNvSpPr/>
          <p:nvPr/>
        </p:nvSpPr>
        <p:spPr>
          <a:xfrm>
            <a:off x="6552975" y="2376875"/>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baseline="-25000" lang="en"/>
              <a:t>X</a:t>
            </a:r>
            <a:endParaRPr baseline="-25000"/>
          </a:p>
        </p:txBody>
      </p:sp>
      <p:sp>
        <p:nvSpPr>
          <p:cNvPr id="69" name="Google Shape;69;p14"/>
          <p:cNvSpPr/>
          <p:nvPr/>
        </p:nvSpPr>
        <p:spPr>
          <a:xfrm>
            <a:off x="2404850" y="2291850"/>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baseline="-25000" lang="en"/>
              <a:t>X</a:t>
            </a:r>
            <a:endParaRPr baseline="-25000"/>
          </a:p>
        </p:txBody>
      </p:sp>
      <p:cxnSp>
        <p:nvCxnSpPr>
          <p:cNvPr id="74" name="Google Shape;74;p14"/>
          <p:cNvCxnSpPr>
            <a:stCxn id="72" idx="0"/>
            <a:endCxn id="73" idx="0"/>
          </p:cNvCxnSpPr>
          <p:nvPr/>
        </p:nvCxnSpPr>
        <p:spPr>
          <a:xfrm flipH="1" rot="-5400000">
            <a:off x="5384325" y="1010975"/>
            <a:ext cx="600" cy="2732400"/>
          </a:xfrm>
          <a:prstGeom prst="bentConnector3">
            <a:avLst>
              <a:gd fmla="val -39687500" name="adj1"/>
            </a:avLst>
          </a:prstGeom>
          <a:noFill/>
          <a:ln cap="flat" cmpd="sng" w="9525">
            <a:solidFill>
              <a:schemeClr val="dk2"/>
            </a:solidFill>
            <a:prstDash val="solid"/>
            <a:round/>
            <a:headEnd len="med" w="med" type="stealth"/>
            <a:tailEnd len="med" w="med" type="none"/>
          </a:ln>
        </p:spPr>
      </p:cxnSp>
      <p:cxnSp>
        <p:nvCxnSpPr>
          <p:cNvPr id="75" name="Google Shape;75;p14"/>
          <p:cNvCxnSpPr>
            <a:stCxn id="72" idx="3"/>
            <a:endCxn id="73" idx="1"/>
          </p:cNvCxnSpPr>
          <p:nvPr/>
        </p:nvCxnSpPr>
        <p:spPr>
          <a:xfrm>
            <a:off x="4216275" y="2710775"/>
            <a:ext cx="2336700" cy="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4"/>
          <p:cNvSpPr txBox="1"/>
          <p:nvPr/>
        </p:nvSpPr>
        <p:spPr>
          <a:xfrm>
            <a:off x="4355356" y="2377475"/>
            <a:ext cx="1826700" cy="323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rgbClr val="00FF00"/>
                </a:highlight>
                <a:latin typeface="Proxima Nova"/>
                <a:ea typeface="Proxima Nova"/>
                <a:cs typeface="Proxima Nova"/>
                <a:sym typeface="Proxima Nova"/>
              </a:rPr>
              <a:t>Processed data symbols</a:t>
            </a:r>
            <a:endParaRPr sz="900">
              <a:highlight>
                <a:srgbClr val="00FF00"/>
              </a:highlight>
              <a:latin typeface="Proxima Nova"/>
              <a:ea typeface="Proxima Nova"/>
              <a:cs typeface="Proxima Nova"/>
              <a:sym typeface="Proxima Nova"/>
            </a:endParaRPr>
          </a:p>
        </p:txBody>
      </p:sp>
      <p:sp>
        <p:nvSpPr>
          <p:cNvPr id="77" name="Google Shape;77;p14"/>
          <p:cNvSpPr txBox="1"/>
          <p:nvPr/>
        </p:nvSpPr>
        <p:spPr>
          <a:xfrm>
            <a:off x="4385200" y="1872925"/>
            <a:ext cx="1767000" cy="323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rgbClr val="FFFF00"/>
                </a:highlight>
                <a:latin typeface="Proxima Nova"/>
                <a:ea typeface="Proxima Nova"/>
                <a:cs typeface="Proxima Nova"/>
                <a:sym typeface="Proxima Nova"/>
              </a:rPr>
              <a:t>Channel State Information</a:t>
            </a:r>
            <a:endParaRPr sz="900">
              <a:highlight>
                <a:srgbClr val="FFFF00"/>
              </a:highlight>
              <a:latin typeface="Proxima Nova"/>
              <a:ea typeface="Proxima Nova"/>
              <a:cs typeface="Proxima Nova"/>
              <a:sym typeface="Proxima Nova"/>
            </a:endParaRPr>
          </a:p>
        </p:txBody>
      </p:sp>
      <p:sp>
        <p:nvSpPr>
          <p:cNvPr id="78" name="Google Shape;78;p14"/>
          <p:cNvSpPr txBox="1"/>
          <p:nvPr/>
        </p:nvSpPr>
        <p:spPr>
          <a:xfrm>
            <a:off x="4956250" y="2659925"/>
            <a:ext cx="624900" cy="431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79" name="Google Shape;79;p14"/>
          <p:cNvSpPr txBox="1"/>
          <p:nvPr/>
        </p:nvSpPr>
        <p:spPr>
          <a:xfrm>
            <a:off x="1450250" y="2625875"/>
            <a:ext cx="548700" cy="431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80" name="Google Shape;80;p14"/>
          <p:cNvSpPr/>
          <p:nvPr/>
        </p:nvSpPr>
        <p:spPr>
          <a:xfrm>
            <a:off x="620925" y="3486700"/>
            <a:ext cx="458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baseline="-25000" lang="en"/>
              <a:t>X</a:t>
            </a:r>
            <a:endParaRPr baseline="-25000"/>
          </a:p>
        </p:txBody>
      </p:sp>
      <p:sp>
        <p:nvSpPr>
          <p:cNvPr id="81" name="Google Shape;81;p14"/>
          <p:cNvSpPr/>
          <p:nvPr/>
        </p:nvSpPr>
        <p:spPr>
          <a:xfrm>
            <a:off x="2800550" y="3486700"/>
            <a:ext cx="458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aseline="-25000" lang="en"/>
              <a:t>X</a:t>
            </a:r>
            <a:endParaRPr baseline="-25000"/>
          </a:p>
        </p:txBody>
      </p:sp>
      <p:sp>
        <p:nvSpPr>
          <p:cNvPr id="82" name="Google Shape;82;p14"/>
          <p:cNvSpPr/>
          <p:nvPr/>
        </p:nvSpPr>
        <p:spPr>
          <a:xfrm>
            <a:off x="1450250" y="3432675"/>
            <a:ext cx="861840" cy="770580"/>
          </a:xfrm>
          <a:prstGeom prst="irregularSeal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00"/>
              <a:t>Full Feedback</a:t>
            </a:r>
            <a:endParaRPr sz="500"/>
          </a:p>
        </p:txBody>
      </p:sp>
      <p:cxnSp>
        <p:nvCxnSpPr>
          <p:cNvPr id="83" name="Google Shape;83;p14"/>
          <p:cNvCxnSpPr>
            <a:endCxn id="82" idx="1"/>
          </p:cNvCxnSpPr>
          <p:nvPr/>
        </p:nvCxnSpPr>
        <p:spPr>
          <a:xfrm flipH="1" rot="10800000">
            <a:off x="1058150" y="3740015"/>
            <a:ext cx="392100" cy="1086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4"/>
          <p:cNvCxnSpPr>
            <a:stCxn id="82" idx="3"/>
            <a:endCxn id="81" idx="1"/>
          </p:cNvCxnSpPr>
          <p:nvPr/>
        </p:nvCxnSpPr>
        <p:spPr>
          <a:xfrm flipH="1" rot="10800000">
            <a:off x="2312090" y="3772996"/>
            <a:ext cx="488400" cy="133800"/>
          </a:xfrm>
          <a:prstGeom prst="straightConnector1">
            <a:avLst/>
          </a:prstGeom>
          <a:noFill/>
          <a:ln cap="flat" cmpd="sng" w="9525">
            <a:solidFill>
              <a:schemeClr val="dk2"/>
            </a:solidFill>
            <a:prstDash val="dot"/>
            <a:round/>
            <a:headEnd len="med" w="med" type="none"/>
            <a:tailEnd len="med" w="med" type="triangle"/>
          </a:ln>
        </p:spPr>
      </p:cxnSp>
      <p:sp>
        <p:nvSpPr>
          <p:cNvPr id="85" name="Google Shape;85;p14"/>
          <p:cNvSpPr/>
          <p:nvPr/>
        </p:nvSpPr>
        <p:spPr>
          <a:xfrm>
            <a:off x="4122175" y="3547600"/>
            <a:ext cx="3921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baseline="-25000" lang="en"/>
              <a:t>X</a:t>
            </a:r>
            <a:endParaRPr baseline="-25000"/>
          </a:p>
        </p:txBody>
      </p:sp>
      <p:sp>
        <p:nvSpPr>
          <p:cNvPr id="86" name="Google Shape;86;p14"/>
          <p:cNvSpPr/>
          <p:nvPr/>
        </p:nvSpPr>
        <p:spPr>
          <a:xfrm>
            <a:off x="6094575" y="3547600"/>
            <a:ext cx="458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aseline="-25000" lang="en"/>
              <a:t>X</a:t>
            </a:r>
            <a:endParaRPr baseline="-25000"/>
          </a:p>
        </p:txBody>
      </p:sp>
      <p:sp>
        <p:nvSpPr>
          <p:cNvPr id="87" name="Google Shape;87;p14"/>
          <p:cNvSpPr txBox="1"/>
          <p:nvPr/>
        </p:nvSpPr>
        <p:spPr>
          <a:xfrm>
            <a:off x="4662300" y="3498500"/>
            <a:ext cx="1111800" cy="3231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roxima Nova"/>
                <a:ea typeface="Proxima Nova"/>
                <a:cs typeface="Proxima Nova"/>
                <a:sym typeface="Proxima Nova"/>
              </a:rPr>
              <a:t>Limited Feedback</a:t>
            </a:r>
            <a:endParaRPr sz="900">
              <a:latin typeface="Proxima Nova"/>
              <a:ea typeface="Proxima Nova"/>
              <a:cs typeface="Proxima Nova"/>
              <a:sym typeface="Proxima Nova"/>
            </a:endParaRPr>
          </a:p>
        </p:txBody>
      </p:sp>
      <p:cxnSp>
        <p:nvCxnSpPr>
          <p:cNvPr id="88" name="Google Shape;88;p14"/>
          <p:cNvCxnSpPr>
            <a:endCxn id="86" idx="1"/>
          </p:cNvCxnSpPr>
          <p:nvPr/>
        </p:nvCxnSpPr>
        <p:spPr>
          <a:xfrm flipH="1" rot="10800000">
            <a:off x="4537575" y="3833950"/>
            <a:ext cx="1557000" cy="447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4"/>
          <p:cNvSpPr txBox="1"/>
          <p:nvPr/>
        </p:nvSpPr>
        <p:spPr>
          <a:xfrm>
            <a:off x="4980175" y="3821600"/>
            <a:ext cx="392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90" name="Google Shape;90;p14"/>
          <p:cNvSpPr txBox="1"/>
          <p:nvPr/>
        </p:nvSpPr>
        <p:spPr>
          <a:xfrm>
            <a:off x="2312100" y="3790700"/>
            <a:ext cx="45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91" name="Google Shape;91;p14"/>
          <p:cNvSpPr txBox="1"/>
          <p:nvPr/>
        </p:nvSpPr>
        <p:spPr>
          <a:xfrm>
            <a:off x="311700" y="3110113"/>
            <a:ext cx="6407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2"/>
                </a:solidFill>
                <a:latin typeface="Proxima Nova"/>
                <a:ea typeface="Proxima Nova"/>
                <a:cs typeface="Proxima Nova"/>
                <a:sym typeface="Proxima Nova"/>
              </a:rPr>
              <a:t>→ </a:t>
            </a:r>
            <a:r>
              <a:rPr b="1" lang="en" sz="1200">
                <a:solidFill>
                  <a:schemeClr val="dk2"/>
                </a:solidFill>
                <a:latin typeface="Proxima Nova"/>
                <a:ea typeface="Proxima Nova"/>
                <a:cs typeface="Proxima Nova"/>
                <a:sym typeface="Proxima Nova"/>
              </a:rPr>
              <a:t>Constraint </a:t>
            </a:r>
            <a:r>
              <a:rPr lang="en" sz="1200">
                <a:solidFill>
                  <a:schemeClr val="dk2"/>
                </a:solidFill>
                <a:latin typeface="Proxima Nova"/>
                <a:ea typeface="Proxima Nova"/>
                <a:cs typeface="Proxima Nova"/>
                <a:sym typeface="Proxima Nova"/>
              </a:rPr>
              <a:t>: Feedback link is highly limited in rate (Limited Feedback)</a:t>
            </a:r>
            <a:endParaRPr sz="12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2400"/>
                                        <p:tgtEl>
                                          <p:spTgt spid="79"/>
                                        </p:tgtEl>
                                        <p:attrNameLst>
                                          <p:attrName>ppt_w</p:attrName>
                                        </p:attrNameLst>
                                      </p:cBhvr>
                                      <p:tavLst>
                                        <p:tav fmla="" tm="0">
                                          <p:val>
                                            <p:strVal val="0"/>
                                          </p:val>
                                        </p:tav>
                                        <p:tav fmla="" tm="100000">
                                          <p:val>
                                            <p:strVal val="#ppt_w"/>
                                          </p:val>
                                        </p:tav>
                                      </p:tavLst>
                                    </p:anim>
                                    <p:anim calcmode="lin" valueType="num">
                                      <p:cBhvr additive="base">
                                        <p:cTn dur="2400"/>
                                        <p:tgtEl>
                                          <p:spTgt spid="7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36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2500"/>
                                        <p:tgtEl>
                                          <p:spTgt spid="78"/>
                                        </p:tgtEl>
                                        <p:attrNameLst>
                                          <p:attrName>ppt_w</p:attrName>
                                        </p:attrNameLst>
                                      </p:cBhvr>
                                      <p:tavLst>
                                        <p:tav fmla="" tm="0">
                                          <p:val>
                                            <p:strVal val="0"/>
                                          </p:val>
                                        </p:tav>
                                        <p:tav fmla="" tm="100000">
                                          <p:val>
                                            <p:strVal val="#ppt_w"/>
                                          </p:val>
                                        </p:tav>
                                      </p:tavLst>
                                    </p:anim>
                                    <p:anim calcmode="lin" valueType="num">
                                      <p:cBhvr additive="base">
                                        <p:cTn dur="2500"/>
                                        <p:tgtEl>
                                          <p:spTgt spid="7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5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par>
                          <p:cTn fill="hold">
                            <p:stCondLst>
                              <p:cond delay="6000"/>
                            </p:stCondLst>
                            <p:childTnLst>
                              <p:par>
                                <p:cTn fill="hold" nodeType="afterEffect" presetClass="entr" presetID="23" presetSubtype="16">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100"/>
                                        <p:tgtEl>
                                          <p:spTgt spid="90"/>
                                        </p:tgtEl>
                                        <p:attrNameLst>
                                          <p:attrName>ppt_w</p:attrName>
                                        </p:attrNameLst>
                                      </p:cBhvr>
                                      <p:tavLst>
                                        <p:tav fmla="" tm="0">
                                          <p:val>
                                            <p:strVal val="0"/>
                                          </p:val>
                                        </p:tav>
                                        <p:tav fmla="" tm="100000">
                                          <p:val>
                                            <p:strVal val="#ppt_w"/>
                                          </p:val>
                                        </p:tav>
                                      </p:tavLst>
                                    </p:anim>
                                    <p:anim calcmode="lin" valueType="num">
                                      <p:cBhvr additive="base">
                                        <p:cTn dur="1100"/>
                                        <p:tgtEl>
                                          <p:spTgt spid="9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3600"/>
                                        <p:tgtEl>
                                          <p:spTgt spid="89"/>
                                        </p:tgtEl>
                                        <p:attrNameLst>
                                          <p:attrName>ppt_w</p:attrName>
                                        </p:attrNameLst>
                                      </p:cBhvr>
                                      <p:tavLst>
                                        <p:tav fmla="" tm="0">
                                          <p:val>
                                            <p:strVal val="0"/>
                                          </p:val>
                                        </p:tav>
                                        <p:tav fmla="" tm="100000">
                                          <p:val>
                                            <p:strVal val="#ppt_w"/>
                                          </p:val>
                                        </p:tav>
                                      </p:tavLst>
                                    </p:anim>
                                    <p:anim calcmode="lin" valueType="num">
                                      <p:cBhvr additive="base">
                                        <p:cTn dur="3600"/>
                                        <p:tgtEl>
                                          <p:spTgt spid="8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Positive Definiteness of Pick matrix</a:t>
            </a:r>
            <a:endParaRPr>
              <a:solidFill>
                <a:srgbClr val="0000FF"/>
              </a:solidFill>
            </a:endParaRPr>
          </a:p>
        </p:txBody>
      </p:sp>
      <p:sp>
        <p:nvSpPr>
          <p:cNvPr id="341" name="Google Shape;341;p32"/>
          <p:cNvSpPr txBox="1"/>
          <p:nvPr>
            <p:ph idx="1" type="body"/>
          </p:nvPr>
        </p:nvSpPr>
        <p:spPr>
          <a:xfrm>
            <a:off x="311700" y="1152475"/>
            <a:ext cx="8520600" cy="3416400"/>
          </a:xfrm>
          <a:prstGeom prst="rect">
            <a:avLst/>
          </a:prstGeom>
          <a:ln cap="flat" cmpd="sng" w="19050">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342" name="Google Shape;342;p32"/>
          <p:cNvPicPr preferRelativeResize="0"/>
          <p:nvPr/>
        </p:nvPicPr>
        <p:blipFill>
          <a:blip r:embed="rId3">
            <a:alphaModFix/>
          </a:blip>
          <a:stretch>
            <a:fillRect/>
          </a:stretch>
        </p:blipFill>
        <p:spPr>
          <a:xfrm>
            <a:off x="311700" y="1152475"/>
            <a:ext cx="5365538" cy="262588"/>
          </a:xfrm>
          <a:prstGeom prst="rect">
            <a:avLst/>
          </a:prstGeom>
          <a:noFill/>
          <a:ln>
            <a:noFill/>
          </a:ln>
        </p:spPr>
      </p:pic>
      <p:pic>
        <p:nvPicPr>
          <p:cNvPr id="343" name="Google Shape;343;p32"/>
          <p:cNvPicPr preferRelativeResize="0"/>
          <p:nvPr/>
        </p:nvPicPr>
        <p:blipFill>
          <a:blip r:embed="rId4">
            <a:alphaModFix/>
          </a:blip>
          <a:stretch>
            <a:fillRect/>
          </a:stretch>
        </p:blipFill>
        <p:spPr>
          <a:xfrm>
            <a:off x="2038346" y="1598738"/>
            <a:ext cx="3808266" cy="425225"/>
          </a:xfrm>
          <a:prstGeom prst="rect">
            <a:avLst/>
          </a:prstGeom>
          <a:noFill/>
          <a:ln>
            <a:noFill/>
          </a:ln>
        </p:spPr>
      </p:pic>
      <p:pic>
        <p:nvPicPr>
          <p:cNvPr id="344" name="Google Shape;344;p32"/>
          <p:cNvPicPr preferRelativeResize="0"/>
          <p:nvPr/>
        </p:nvPicPr>
        <p:blipFill>
          <a:blip r:embed="rId5">
            <a:alphaModFix/>
          </a:blip>
          <a:stretch>
            <a:fillRect/>
          </a:stretch>
        </p:blipFill>
        <p:spPr>
          <a:xfrm>
            <a:off x="803625" y="2359138"/>
            <a:ext cx="3061620" cy="425225"/>
          </a:xfrm>
          <a:prstGeom prst="rect">
            <a:avLst/>
          </a:prstGeom>
          <a:noFill/>
          <a:ln>
            <a:noFill/>
          </a:ln>
        </p:spPr>
      </p:pic>
      <p:pic>
        <p:nvPicPr>
          <p:cNvPr id="345" name="Google Shape;345;p32"/>
          <p:cNvPicPr preferRelativeResize="0"/>
          <p:nvPr/>
        </p:nvPicPr>
        <p:blipFill>
          <a:blip r:embed="rId6">
            <a:alphaModFix/>
          </a:blip>
          <a:stretch>
            <a:fillRect/>
          </a:stretch>
        </p:blipFill>
        <p:spPr>
          <a:xfrm>
            <a:off x="4604121" y="2384150"/>
            <a:ext cx="2917821" cy="400200"/>
          </a:xfrm>
          <a:prstGeom prst="rect">
            <a:avLst/>
          </a:prstGeom>
          <a:noFill/>
          <a:ln>
            <a:noFill/>
          </a:ln>
        </p:spPr>
      </p:pic>
      <p:pic>
        <p:nvPicPr>
          <p:cNvPr id="346" name="Google Shape;346;p32"/>
          <p:cNvPicPr preferRelativeResize="0"/>
          <p:nvPr/>
        </p:nvPicPr>
        <p:blipFill>
          <a:blip r:embed="rId7">
            <a:alphaModFix/>
          </a:blip>
          <a:stretch>
            <a:fillRect/>
          </a:stretch>
        </p:blipFill>
        <p:spPr>
          <a:xfrm>
            <a:off x="1216538" y="3119525"/>
            <a:ext cx="5451874" cy="468125"/>
          </a:xfrm>
          <a:prstGeom prst="rect">
            <a:avLst/>
          </a:prstGeom>
          <a:noFill/>
          <a:ln>
            <a:noFill/>
          </a:ln>
        </p:spPr>
      </p:pic>
      <p:pic>
        <p:nvPicPr>
          <p:cNvPr id="347" name="Google Shape;347;p32"/>
          <p:cNvPicPr preferRelativeResize="0"/>
          <p:nvPr/>
        </p:nvPicPr>
        <p:blipFill>
          <a:blip r:embed="rId8">
            <a:alphaModFix/>
          </a:blip>
          <a:stretch>
            <a:fillRect/>
          </a:stretch>
        </p:blipFill>
        <p:spPr>
          <a:xfrm>
            <a:off x="803625" y="3996925"/>
            <a:ext cx="7564799" cy="527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3"/>
          <p:cNvSpPr txBox="1"/>
          <p:nvPr>
            <p:ph type="title"/>
          </p:nvPr>
        </p:nvSpPr>
        <p:spPr>
          <a:xfrm>
            <a:off x="311700" y="20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Induction Based Solution Construction</a:t>
            </a:r>
            <a:endParaRPr>
              <a:solidFill>
                <a:srgbClr val="0000FF"/>
              </a:solidFill>
            </a:endParaRPr>
          </a:p>
        </p:txBody>
      </p:sp>
      <p:sp>
        <p:nvSpPr>
          <p:cNvPr id="353" name="Google Shape;353;p33"/>
          <p:cNvSpPr txBox="1"/>
          <p:nvPr>
            <p:ph idx="1" type="body"/>
          </p:nvPr>
        </p:nvSpPr>
        <p:spPr>
          <a:xfrm>
            <a:off x="311700" y="835825"/>
            <a:ext cx="8520600" cy="39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354" name="Google Shape;354;p33"/>
          <p:cNvPicPr preferRelativeResize="0"/>
          <p:nvPr/>
        </p:nvPicPr>
        <p:blipFill>
          <a:blip r:embed="rId3">
            <a:alphaModFix/>
          </a:blip>
          <a:stretch>
            <a:fillRect/>
          </a:stretch>
        </p:blipFill>
        <p:spPr>
          <a:xfrm>
            <a:off x="397425" y="908813"/>
            <a:ext cx="4257675" cy="226783"/>
          </a:xfrm>
          <a:prstGeom prst="rect">
            <a:avLst/>
          </a:prstGeom>
          <a:noFill/>
          <a:ln>
            <a:noFill/>
          </a:ln>
        </p:spPr>
      </p:pic>
      <p:pic>
        <p:nvPicPr>
          <p:cNvPr id="355" name="Google Shape;355;p33"/>
          <p:cNvPicPr preferRelativeResize="0"/>
          <p:nvPr/>
        </p:nvPicPr>
        <p:blipFill>
          <a:blip r:embed="rId4">
            <a:alphaModFix/>
          </a:blip>
          <a:stretch>
            <a:fillRect/>
          </a:stretch>
        </p:blipFill>
        <p:spPr>
          <a:xfrm>
            <a:off x="757275" y="1350450"/>
            <a:ext cx="3281650" cy="437565"/>
          </a:xfrm>
          <a:prstGeom prst="rect">
            <a:avLst/>
          </a:prstGeom>
          <a:noFill/>
          <a:ln>
            <a:noFill/>
          </a:ln>
        </p:spPr>
      </p:pic>
      <p:pic>
        <p:nvPicPr>
          <p:cNvPr id="356" name="Google Shape;356;p33"/>
          <p:cNvPicPr preferRelativeResize="0"/>
          <p:nvPr/>
        </p:nvPicPr>
        <p:blipFill>
          <a:blip r:embed="rId5">
            <a:alphaModFix/>
          </a:blip>
          <a:stretch>
            <a:fillRect/>
          </a:stretch>
        </p:blipFill>
        <p:spPr>
          <a:xfrm>
            <a:off x="5156600" y="1350438"/>
            <a:ext cx="3070098" cy="437575"/>
          </a:xfrm>
          <a:prstGeom prst="rect">
            <a:avLst/>
          </a:prstGeom>
          <a:noFill/>
          <a:ln>
            <a:noFill/>
          </a:ln>
        </p:spPr>
      </p:pic>
      <p:sp>
        <p:nvSpPr>
          <p:cNvPr id="357" name="Google Shape;357;p33"/>
          <p:cNvSpPr txBox="1"/>
          <p:nvPr/>
        </p:nvSpPr>
        <p:spPr>
          <a:xfrm>
            <a:off x="311700" y="2057600"/>
            <a:ext cx="8786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roxima Nova"/>
                <a:ea typeface="Proxima Nova"/>
                <a:cs typeface="Proxima Nova"/>
                <a:sym typeface="Proxima Nova"/>
              </a:rPr>
              <a:t> </a:t>
            </a:r>
            <a:r>
              <a:rPr b="1" lang="en">
                <a:solidFill>
                  <a:srgbClr val="434343"/>
                </a:solidFill>
                <a:latin typeface="Proxima Nova"/>
                <a:ea typeface="Proxima Nova"/>
                <a:cs typeface="Proxima Nova"/>
                <a:sym typeface="Proxima Nova"/>
              </a:rPr>
              <a:t>Inductive Step</a:t>
            </a:r>
            <a:r>
              <a:rPr b="1" lang="en">
                <a:latin typeface="Proxima Nova"/>
                <a:ea typeface="Proxima Nova"/>
                <a:cs typeface="Proxima Nova"/>
                <a:sym typeface="Proxima Nova"/>
              </a:rPr>
              <a:t> :</a:t>
            </a:r>
            <a:r>
              <a:rPr lang="en">
                <a:latin typeface="Proxima Nova"/>
                <a:ea typeface="Proxima Nova"/>
                <a:cs typeface="Proxima Nova"/>
                <a:sym typeface="Proxima Nova"/>
              </a:rPr>
              <a:t> </a:t>
            </a:r>
            <a:r>
              <a:rPr lang="en" sz="1200">
                <a:latin typeface="Proxima Nova"/>
                <a:ea typeface="Proxima Nova"/>
                <a:cs typeface="Proxima Nova"/>
                <a:sym typeface="Proxima Nova"/>
              </a:rPr>
              <a:t>We assume that our problem is solvable for </a:t>
            </a:r>
            <a:r>
              <a:rPr i="1" lang="en" sz="1200">
                <a:latin typeface="Proxima Nova"/>
                <a:ea typeface="Proxima Nova"/>
                <a:cs typeface="Proxima Nova"/>
                <a:sym typeface="Proxima Nova"/>
              </a:rPr>
              <a:t>n - 1 </a:t>
            </a:r>
            <a:r>
              <a:rPr lang="en" sz="1200">
                <a:latin typeface="Proxima Nova"/>
                <a:ea typeface="Proxima Nova"/>
                <a:cs typeface="Proxima Nova"/>
                <a:sym typeface="Proxima Nova"/>
              </a:rPr>
              <a:t>points and prove that the problem is  </a:t>
            </a:r>
            <a:endParaRPr sz="1200">
              <a:latin typeface="Proxima Nova"/>
              <a:ea typeface="Proxima Nova"/>
              <a:cs typeface="Proxima Nova"/>
              <a:sym typeface="Proxima Nova"/>
            </a:endParaRPr>
          </a:p>
          <a:p>
            <a:pPr indent="0" lvl="0" marL="0" rtl="0" algn="l">
              <a:spcBef>
                <a:spcPts val="0"/>
              </a:spcBef>
              <a:spcAft>
                <a:spcPts val="0"/>
              </a:spcAft>
              <a:buNone/>
            </a:pPr>
            <a:r>
              <a:rPr lang="en" sz="1200">
                <a:latin typeface="Proxima Nova"/>
                <a:ea typeface="Proxima Nova"/>
                <a:cs typeface="Proxima Nova"/>
                <a:sym typeface="Proxima Nova"/>
              </a:rPr>
              <a:t>     </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a:t>
            </a:r>
            <a:r>
              <a:rPr lang="en" sz="1200">
                <a:latin typeface="Proxima Nova"/>
                <a:ea typeface="Proxima Nova"/>
                <a:cs typeface="Proxima Nova"/>
                <a:sym typeface="Proxima Nova"/>
              </a:rPr>
              <a:t>solvable for </a:t>
            </a:r>
            <a:r>
              <a:rPr i="1" lang="en" sz="1200">
                <a:latin typeface="Proxima Nova"/>
                <a:ea typeface="Proxima Nova"/>
                <a:cs typeface="Proxima Nova"/>
                <a:sym typeface="Proxima Nova"/>
              </a:rPr>
              <a:t>n </a:t>
            </a:r>
            <a:r>
              <a:rPr lang="en" sz="1200">
                <a:latin typeface="Proxima Nova"/>
                <a:ea typeface="Proxima Nova"/>
                <a:cs typeface="Proxima Nova"/>
                <a:sym typeface="Proxima Nova"/>
              </a:rPr>
              <a:t>points.</a:t>
            </a:r>
            <a:r>
              <a:rPr lang="en" sz="1200">
                <a:latin typeface="Proxima Nova"/>
                <a:ea typeface="Proxima Nova"/>
                <a:cs typeface="Proxima Nova"/>
                <a:sym typeface="Proxima Nova"/>
              </a:rPr>
              <a:t> For that define,</a:t>
            </a:r>
            <a:endParaRPr sz="12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358" name="Google Shape;358;p33"/>
          <p:cNvPicPr preferRelativeResize="0"/>
          <p:nvPr/>
        </p:nvPicPr>
        <p:blipFill>
          <a:blip r:embed="rId6">
            <a:alphaModFix/>
          </a:blip>
          <a:stretch>
            <a:fillRect/>
          </a:stretch>
        </p:blipFill>
        <p:spPr>
          <a:xfrm>
            <a:off x="1545400" y="2667200"/>
            <a:ext cx="5173300" cy="484350"/>
          </a:xfrm>
          <a:prstGeom prst="rect">
            <a:avLst/>
          </a:prstGeom>
          <a:noFill/>
          <a:ln>
            <a:noFill/>
          </a:ln>
        </p:spPr>
      </p:pic>
      <p:pic>
        <p:nvPicPr>
          <p:cNvPr id="359" name="Google Shape;359;p33"/>
          <p:cNvPicPr preferRelativeResize="0"/>
          <p:nvPr/>
        </p:nvPicPr>
        <p:blipFill>
          <a:blip r:embed="rId7">
            <a:alphaModFix/>
          </a:blip>
          <a:stretch>
            <a:fillRect/>
          </a:stretch>
        </p:blipFill>
        <p:spPr>
          <a:xfrm>
            <a:off x="2144475" y="4204524"/>
            <a:ext cx="3878741" cy="572700"/>
          </a:xfrm>
          <a:prstGeom prst="rect">
            <a:avLst/>
          </a:prstGeom>
          <a:noFill/>
          <a:ln>
            <a:noFill/>
          </a:ln>
        </p:spPr>
      </p:pic>
      <p:pic>
        <p:nvPicPr>
          <p:cNvPr id="360" name="Google Shape;360;p33"/>
          <p:cNvPicPr preferRelativeResize="0"/>
          <p:nvPr/>
        </p:nvPicPr>
        <p:blipFill>
          <a:blip r:embed="rId8">
            <a:alphaModFix/>
          </a:blip>
          <a:stretch>
            <a:fillRect/>
          </a:stretch>
        </p:blipFill>
        <p:spPr>
          <a:xfrm>
            <a:off x="2164437" y="3691162"/>
            <a:ext cx="4132033" cy="317837"/>
          </a:xfrm>
          <a:prstGeom prst="rect">
            <a:avLst/>
          </a:prstGeom>
          <a:noFill/>
          <a:ln>
            <a:noFill/>
          </a:ln>
        </p:spPr>
      </p:pic>
      <p:pic>
        <p:nvPicPr>
          <p:cNvPr id="361" name="Google Shape;361;p33"/>
          <p:cNvPicPr preferRelativeResize="0"/>
          <p:nvPr/>
        </p:nvPicPr>
        <p:blipFill rotWithShape="1">
          <a:blip r:embed="rId8">
            <a:alphaModFix/>
          </a:blip>
          <a:srcRect b="0" l="58111" r="0" t="0"/>
          <a:stretch/>
        </p:blipFill>
        <p:spPr>
          <a:xfrm>
            <a:off x="6579429" y="4331950"/>
            <a:ext cx="1730850" cy="317850"/>
          </a:xfrm>
          <a:prstGeom prst="rect">
            <a:avLst/>
          </a:prstGeom>
          <a:noFill/>
          <a:ln>
            <a:noFill/>
          </a:ln>
        </p:spPr>
      </p:pic>
      <p:sp>
        <p:nvSpPr>
          <p:cNvPr id="362" name="Google Shape;362;p33"/>
          <p:cNvSpPr txBox="1"/>
          <p:nvPr/>
        </p:nvSpPr>
        <p:spPr>
          <a:xfrm>
            <a:off x="757275" y="3346613"/>
            <a:ext cx="222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666666"/>
                </a:solidFill>
                <a:latin typeface="Proxima Nova"/>
                <a:ea typeface="Proxima Nova"/>
                <a:cs typeface="Proxima Nova"/>
                <a:sym typeface="Proxima Nova"/>
              </a:rPr>
              <a:t>Modify Data as follows : </a:t>
            </a:r>
            <a:endParaRPr b="1" sz="1200">
              <a:solidFill>
                <a:srgbClr val="666666"/>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4300"/>
                                        <p:tgtEl>
                                          <p:spTgt spid="355"/>
                                        </p:tgtEl>
                                      </p:cBhvr>
                                    </p:animEffect>
                                  </p:childTnLst>
                                </p:cTn>
                              </p:par>
                            </p:childTnLst>
                          </p:cTn>
                        </p:par>
                        <p:par>
                          <p:cTn fill="hold">
                            <p:stCondLst>
                              <p:cond delay="5300"/>
                            </p:stCondLst>
                            <p:childTnLst>
                              <p:par>
                                <p:cTn fill="hold" nodeType="after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8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2500"/>
                                        <p:tgtEl>
                                          <p:spTgt spid="36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4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Induction Based Solution Construction</a:t>
            </a:r>
            <a:endParaRPr>
              <a:solidFill>
                <a:srgbClr val="0000FF"/>
              </a:solidFill>
            </a:endParaRPr>
          </a:p>
        </p:txBody>
      </p:sp>
      <p:sp>
        <p:nvSpPr>
          <p:cNvPr id="368" name="Google Shape;368;p34"/>
          <p:cNvSpPr txBox="1"/>
          <p:nvPr>
            <p:ph idx="1" type="body"/>
          </p:nvPr>
        </p:nvSpPr>
        <p:spPr>
          <a:xfrm>
            <a:off x="311700" y="1152475"/>
            <a:ext cx="8520600" cy="3416400"/>
          </a:xfrm>
          <a:prstGeom prst="rect">
            <a:avLst/>
          </a:prstGeom>
          <a:ln cap="flat" cmpd="sng" w="19050">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369" name="Google Shape;369;p34"/>
          <p:cNvPicPr preferRelativeResize="0"/>
          <p:nvPr/>
        </p:nvPicPr>
        <p:blipFill>
          <a:blip r:embed="rId3">
            <a:alphaModFix/>
          </a:blip>
          <a:stretch>
            <a:fillRect/>
          </a:stretch>
        </p:blipFill>
        <p:spPr>
          <a:xfrm>
            <a:off x="516750" y="1198375"/>
            <a:ext cx="4694564" cy="259550"/>
          </a:xfrm>
          <a:prstGeom prst="rect">
            <a:avLst/>
          </a:prstGeom>
          <a:noFill/>
          <a:ln>
            <a:noFill/>
          </a:ln>
        </p:spPr>
      </p:pic>
      <p:pic>
        <p:nvPicPr>
          <p:cNvPr id="370" name="Google Shape;370;p34"/>
          <p:cNvPicPr preferRelativeResize="0"/>
          <p:nvPr/>
        </p:nvPicPr>
        <p:blipFill>
          <a:blip r:embed="rId4">
            <a:alphaModFix/>
          </a:blip>
          <a:stretch>
            <a:fillRect/>
          </a:stretch>
        </p:blipFill>
        <p:spPr>
          <a:xfrm>
            <a:off x="516750" y="1783325"/>
            <a:ext cx="7705725" cy="234600"/>
          </a:xfrm>
          <a:prstGeom prst="rect">
            <a:avLst/>
          </a:prstGeom>
          <a:noFill/>
          <a:ln>
            <a:noFill/>
          </a:ln>
        </p:spPr>
      </p:pic>
      <p:pic>
        <p:nvPicPr>
          <p:cNvPr id="371" name="Google Shape;371;p34"/>
          <p:cNvPicPr preferRelativeResize="0"/>
          <p:nvPr/>
        </p:nvPicPr>
        <p:blipFill>
          <a:blip r:embed="rId5">
            <a:alphaModFix/>
          </a:blip>
          <a:stretch>
            <a:fillRect/>
          </a:stretch>
        </p:blipFill>
        <p:spPr>
          <a:xfrm>
            <a:off x="1052475" y="2017925"/>
            <a:ext cx="5269666" cy="259550"/>
          </a:xfrm>
          <a:prstGeom prst="rect">
            <a:avLst/>
          </a:prstGeom>
          <a:noFill/>
          <a:ln>
            <a:noFill/>
          </a:ln>
        </p:spPr>
      </p:pic>
      <p:pic>
        <p:nvPicPr>
          <p:cNvPr id="372" name="Google Shape;372;p34"/>
          <p:cNvPicPr preferRelativeResize="0"/>
          <p:nvPr/>
        </p:nvPicPr>
        <p:blipFill>
          <a:blip r:embed="rId6">
            <a:alphaModFix/>
          </a:blip>
          <a:stretch>
            <a:fillRect/>
          </a:stretch>
        </p:blipFill>
        <p:spPr>
          <a:xfrm>
            <a:off x="1147750" y="3067112"/>
            <a:ext cx="5999313" cy="259550"/>
          </a:xfrm>
          <a:prstGeom prst="rect">
            <a:avLst/>
          </a:prstGeom>
          <a:noFill/>
          <a:ln>
            <a:noFill/>
          </a:ln>
        </p:spPr>
      </p:pic>
      <p:pic>
        <p:nvPicPr>
          <p:cNvPr id="373" name="Google Shape;373;p34"/>
          <p:cNvPicPr preferRelativeResize="0"/>
          <p:nvPr/>
        </p:nvPicPr>
        <p:blipFill>
          <a:blip r:embed="rId7">
            <a:alphaModFix/>
          </a:blip>
          <a:stretch>
            <a:fillRect/>
          </a:stretch>
        </p:blipFill>
        <p:spPr>
          <a:xfrm>
            <a:off x="1147749" y="3607824"/>
            <a:ext cx="5554371" cy="259550"/>
          </a:xfrm>
          <a:prstGeom prst="rect">
            <a:avLst/>
          </a:prstGeom>
          <a:noFill/>
          <a:ln>
            <a:noFill/>
          </a:ln>
        </p:spPr>
      </p:pic>
      <p:pic>
        <p:nvPicPr>
          <p:cNvPr id="374" name="Google Shape;374;p34"/>
          <p:cNvPicPr preferRelativeResize="0"/>
          <p:nvPr/>
        </p:nvPicPr>
        <p:blipFill>
          <a:blip r:embed="rId8">
            <a:alphaModFix/>
          </a:blip>
          <a:stretch>
            <a:fillRect/>
          </a:stretch>
        </p:blipFill>
        <p:spPr>
          <a:xfrm>
            <a:off x="2815400" y="4148550"/>
            <a:ext cx="1743820" cy="259550"/>
          </a:xfrm>
          <a:prstGeom prst="rect">
            <a:avLst/>
          </a:prstGeom>
          <a:noFill/>
          <a:ln>
            <a:noFill/>
          </a:ln>
        </p:spPr>
      </p:pic>
      <p:sp>
        <p:nvSpPr>
          <p:cNvPr id="375" name="Google Shape;375;p34"/>
          <p:cNvSpPr txBox="1"/>
          <p:nvPr/>
        </p:nvSpPr>
        <p:spPr>
          <a:xfrm>
            <a:off x="838275" y="1947600"/>
            <a:ext cx="2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pic>
        <p:nvPicPr>
          <p:cNvPr id="376" name="Google Shape;376;p34"/>
          <p:cNvPicPr preferRelativeResize="0"/>
          <p:nvPr/>
        </p:nvPicPr>
        <p:blipFill>
          <a:blip r:embed="rId9">
            <a:alphaModFix/>
          </a:blip>
          <a:stretch>
            <a:fillRect/>
          </a:stretch>
        </p:blipFill>
        <p:spPr>
          <a:xfrm>
            <a:off x="360750" y="2625450"/>
            <a:ext cx="6653113" cy="269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4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0"/>
                                        <p:tgtEl>
                                          <p:spTgt spid="37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5"/>
          <p:cNvSpPr txBox="1"/>
          <p:nvPr>
            <p:ph type="title"/>
          </p:nvPr>
        </p:nvSpPr>
        <p:spPr>
          <a:xfrm>
            <a:off x="311700" y="15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Simulation </a:t>
            </a:r>
            <a:r>
              <a:rPr lang="en">
                <a:solidFill>
                  <a:srgbClr val="0000FF"/>
                </a:solidFill>
              </a:rPr>
              <a:t>Results : 4X4 MIMO </a:t>
            </a:r>
            <a:endParaRPr>
              <a:solidFill>
                <a:srgbClr val="0000FF"/>
              </a:solidFill>
            </a:endParaRPr>
          </a:p>
        </p:txBody>
      </p:sp>
      <p:sp>
        <p:nvSpPr>
          <p:cNvPr id="382" name="Google Shape;382;p35"/>
          <p:cNvSpPr txBox="1"/>
          <p:nvPr>
            <p:ph idx="1" type="body"/>
          </p:nvPr>
        </p:nvSpPr>
        <p:spPr>
          <a:xfrm>
            <a:off x="311700" y="728400"/>
            <a:ext cx="8520600" cy="384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Unitary Matrix Data</a:t>
            </a:r>
            <a:r>
              <a:rPr lang="en"/>
              <a:t> : SVD of Channel Matrix (</a:t>
            </a:r>
            <a:r>
              <a:rPr b="1" i="1" lang="en">
                <a:latin typeface="EB Garamond"/>
                <a:ea typeface="EB Garamond"/>
                <a:cs typeface="EB Garamond"/>
                <a:sym typeface="EB Garamond"/>
              </a:rPr>
              <a:t>H </a:t>
            </a:r>
            <a:r>
              <a:rPr lang="en"/>
              <a:t>) of MIMO wireless system </a:t>
            </a:r>
            <a:endParaRPr/>
          </a:p>
          <a:p>
            <a:pPr indent="0" lvl="0" marL="0" rtl="0" algn="l">
              <a:spcBef>
                <a:spcPts val="1200"/>
              </a:spcBef>
              <a:spcAft>
                <a:spcPts val="1200"/>
              </a:spcAft>
              <a:buNone/>
            </a:pPr>
            <a:r>
              <a:t/>
            </a:r>
            <a:endParaRPr/>
          </a:p>
        </p:txBody>
      </p:sp>
      <p:pic>
        <p:nvPicPr>
          <p:cNvPr id="383" name="Google Shape;383;p35"/>
          <p:cNvPicPr preferRelativeResize="0"/>
          <p:nvPr/>
        </p:nvPicPr>
        <p:blipFill rotWithShape="1">
          <a:blip r:embed="rId3">
            <a:alphaModFix/>
          </a:blip>
          <a:srcRect b="5750" l="7505" r="8826" t="10173"/>
          <a:stretch/>
        </p:blipFill>
        <p:spPr>
          <a:xfrm>
            <a:off x="2700350" y="1794900"/>
            <a:ext cx="6131948" cy="2773975"/>
          </a:xfrm>
          <a:prstGeom prst="rect">
            <a:avLst/>
          </a:prstGeom>
          <a:noFill/>
          <a:ln>
            <a:noFill/>
          </a:ln>
        </p:spPr>
      </p:pic>
      <p:pic>
        <p:nvPicPr>
          <p:cNvPr id="384" name="Google Shape;384;p35"/>
          <p:cNvPicPr preferRelativeResize="0"/>
          <p:nvPr/>
        </p:nvPicPr>
        <p:blipFill>
          <a:blip r:embed="rId4">
            <a:alphaModFix/>
          </a:blip>
          <a:stretch>
            <a:fillRect/>
          </a:stretch>
        </p:blipFill>
        <p:spPr>
          <a:xfrm>
            <a:off x="2349125" y="1185250"/>
            <a:ext cx="3994525" cy="238750"/>
          </a:xfrm>
          <a:prstGeom prst="rect">
            <a:avLst/>
          </a:prstGeom>
          <a:noFill/>
          <a:ln>
            <a:noFill/>
          </a:ln>
        </p:spPr>
      </p:pic>
      <p:sp>
        <p:nvSpPr>
          <p:cNvPr id="385" name="Google Shape;385;p35"/>
          <p:cNvSpPr txBox="1"/>
          <p:nvPr/>
        </p:nvSpPr>
        <p:spPr>
          <a:xfrm>
            <a:off x="417900" y="1794900"/>
            <a:ext cx="199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Size of Data-set  = 4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86" name="Google Shape;386;p35"/>
          <p:cNvSpPr txBox="1"/>
          <p:nvPr/>
        </p:nvSpPr>
        <p:spPr>
          <a:xfrm>
            <a:off x="417900" y="2421725"/>
            <a:ext cx="186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 averaged over 1000 channel iterations</a:t>
            </a:r>
            <a:endParaRPr>
              <a:latin typeface="Proxima Nova"/>
              <a:ea typeface="Proxima Nova"/>
              <a:cs typeface="Proxima Nova"/>
              <a:sym typeface="Proxima Nova"/>
            </a:endParaRPr>
          </a:p>
        </p:txBody>
      </p:sp>
      <p:sp>
        <p:nvSpPr>
          <p:cNvPr id="387" name="Google Shape;387;p35"/>
          <p:cNvSpPr txBox="1"/>
          <p:nvPr/>
        </p:nvSpPr>
        <p:spPr>
          <a:xfrm>
            <a:off x="417900" y="4569000"/>
            <a:ext cx="306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Model : ITU_Vehicular_A wireless channel</a:t>
            </a:r>
            <a:endParaRPr sz="1000">
              <a:latin typeface="Proxima Nova"/>
              <a:ea typeface="Proxima Nova"/>
              <a:cs typeface="Proxima Nova"/>
              <a:sym typeface="Proxima Nova"/>
            </a:endParaRPr>
          </a:p>
        </p:txBody>
      </p:sp>
      <p:sp>
        <p:nvSpPr>
          <p:cNvPr id="388" name="Google Shape;388;p35"/>
          <p:cNvSpPr txBox="1"/>
          <p:nvPr/>
        </p:nvSpPr>
        <p:spPr>
          <a:xfrm>
            <a:off x="417900" y="3477000"/>
            <a:ext cx="161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 measure : </a:t>
            </a:r>
            <a:r>
              <a:rPr b="1" lang="en">
                <a:latin typeface="Proxima Nova"/>
                <a:ea typeface="Proxima Nova"/>
                <a:cs typeface="Proxima Nova"/>
                <a:sym typeface="Proxima Nova"/>
              </a:rPr>
              <a:t>Frobenius Norm</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389" name="Google Shape;389;p35"/>
          <p:cNvSpPr txBox="1"/>
          <p:nvPr/>
        </p:nvSpPr>
        <p:spPr>
          <a:xfrm>
            <a:off x="3611175" y="4704150"/>
            <a:ext cx="50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Proxima Nova"/>
                <a:ea typeface="Proxima Nova"/>
                <a:cs typeface="Proxima Nova"/>
                <a:sym typeface="Proxima Nova"/>
              </a:rPr>
              <a:t>Fig</a:t>
            </a:r>
            <a:r>
              <a:rPr lang="en">
                <a:latin typeface="Proxima Nova"/>
                <a:ea typeface="Proxima Nova"/>
                <a:cs typeface="Proxima Nova"/>
                <a:sym typeface="Proxima Nova"/>
              </a:rPr>
              <a:t> : </a:t>
            </a:r>
            <a:r>
              <a:rPr lang="en">
                <a:latin typeface="Proxima Nova"/>
                <a:ea typeface="Proxima Nova"/>
                <a:cs typeface="Proxima Nova"/>
                <a:sym typeface="Proxima Nova"/>
              </a:rPr>
              <a:t>Comparison</a:t>
            </a:r>
            <a:r>
              <a:rPr lang="en">
                <a:latin typeface="Proxima Nova"/>
                <a:ea typeface="Proxima Nova"/>
                <a:cs typeface="Proxima Nova"/>
                <a:sym typeface="Proxima Nova"/>
              </a:rPr>
              <a:t> of Error with Geodesic Interpolation</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3900"/>
                                        <p:tgtEl>
                                          <p:spTgt spid="384"/>
                                        </p:tgtEl>
                                      </p:cBhvr>
                                    </p:animEffect>
                                  </p:childTnLst>
                                </p:cTn>
                              </p:par>
                            </p:childTnLst>
                          </p:cTn>
                        </p:par>
                        <p:par>
                          <p:cTn fill="hold">
                            <p:stCondLst>
                              <p:cond delay="490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2900"/>
                                        <p:tgtEl>
                                          <p:spTgt spid="385"/>
                                        </p:tgtEl>
                                      </p:cBhvr>
                                    </p:animEffect>
                                  </p:childTnLst>
                                </p:cTn>
                              </p:par>
                            </p:childTnLst>
                          </p:cTn>
                        </p:par>
                        <p:par>
                          <p:cTn fill="hold">
                            <p:stCondLst>
                              <p:cond delay="7800"/>
                            </p:stCondLst>
                            <p:childTnLst>
                              <p:par>
                                <p:cTn fill="hold" nodeType="after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4100"/>
                                        <p:tgtEl>
                                          <p:spTgt spid="386"/>
                                        </p:tgtEl>
                                      </p:cBhvr>
                                    </p:animEffect>
                                  </p:childTnLst>
                                </p:cTn>
                              </p:par>
                            </p:childTnLst>
                          </p:cTn>
                        </p:par>
                        <p:par>
                          <p:cTn fill="hold">
                            <p:stCondLst>
                              <p:cond delay="11900"/>
                            </p:stCondLst>
                            <p:childTnLst>
                              <p:par>
                                <p:cTn fill="hold" nodeType="after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4200"/>
                                        <p:tgtEl>
                                          <p:spTgt spid="388"/>
                                        </p:tgtEl>
                                      </p:cBhvr>
                                    </p:animEffect>
                                  </p:childTnLst>
                                </p:cTn>
                              </p:par>
                            </p:childTnLst>
                          </p:cTn>
                        </p:par>
                        <p:par>
                          <p:cTn fill="hold">
                            <p:stCondLst>
                              <p:cond delay="16100"/>
                            </p:stCondLst>
                            <p:childTnLst>
                              <p:par>
                                <p:cTn fill="hold" nodeType="after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37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6"/>
          <p:cNvSpPr txBox="1"/>
          <p:nvPr>
            <p:ph type="title"/>
          </p:nvPr>
        </p:nvSpPr>
        <p:spPr>
          <a:xfrm>
            <a:off x="311700" y="19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Simulation Results : 4X4 MIMO </a:t>
            </a:r>
            <a:endParaRPr/>
          </a:p>
        </p:txBody>
      </p:sp>
      <p:sp>
        <p:nvSpPr>
          <p:cNvPr id="395" name="Google Shape;395;p36"/>
          <p:cNvSpPr txBox="1"/>
          <p:nvPr>
            <p:ph idx="1" type="body"/>
          </p:nvPr>
        </p:nvSpPr>
        <p:spPr>
          <a:xfrm>
            <a:off x="64300" y="932250"/>
            <a:ext cx="9001200" cy="38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6" name="Google Shape;396;p36"/>
          <p:cNvPicPr preferRelativeResize="0"/>
          <p:nvPr/>
        </p:nvPicPr>
        <p:blipFill rotWithShape="1">
          <a:blip r:embed="rId3">
            <a:alphaModFix/>
          </a:blip>
          <a:srcRect b="5490" l="8438" r="8827" t="9906"/>
          <a:stretch/>
        </p:blipFill>
        <p:spPr>
          <a:xfrm>
            <a:off x="107175" y="932238"/>
            <a:ext cx="5978373" cy="2752124"/>
          </a:xfrm>
          <a:prstGeom prst="rect">
            <a:avLst/>
          </a:prstGeom>
          <a:noFill/>
          <a:ln>
            <a:noFill/>
          </a:ln>
        </p:spPr>
      </p:pic>
      <p:sp>
        <p:nvSpPr>
          <p:cNvPr id="397" name="Google Shape;397;p36"/>
          <p:cNvSpPr txBox="1"/>
          <p:nvPr/>
        </p:nvSpPr>
        <p:spPr>
          <a:xfrm>
            <a:off x="6375913" y="1446625"/>
            <a:ext cx="233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 Measure : </a:t>
            </a:r>
            <a:endParaRPr>
              <a:latin typeface="Proxima Nova"/>
              <a:ea typeface="Proxima Nova"/>
              <a:cs typeface="Proxima Nova"/>
              <a:sym typeface="Proxima Nova"/>
            </a:endParaRPr>
          </a:p>
          <a:p>
            <a:pPr indent="0" lvl="0" marL="0" rtl="0" algn="l">
              <a:spcBef>
                <a:spcPts val="0"/>
              </a:spcBef>
              <a:spcAft>
                <a:spcPts val="0"/>
              </a:spcAft>
              <a:buNone/>
            </a:pPr>
            <a:r>
              <a:rPr b="1" lang="en">
                <a:latin typeface="Proxima Nova"/>
                <a:ea typeface="Proxima Nova"/>
                <a:cs typeface="Proxima Nova"/>
                <a:sym typeface="Proxima Nova"/>
              </a:rPr>
              <a:t>Flag Distance</a:t>
            </a:r>
            <a:r>
              <a:rPr b="1" baseline="30000" lang="en">
                <a:latin typeface="Proxima Nova"/>
                <a:ea typeface="Proxima Nova"/>
                <a:cs typeface="Proxima Nova"/>
                <a:sym typeface="Proxima Nova"/>
              </a:rPr>
              <a:t>[6]</a:t>
            </a:r>
            <a:endParaRPr b="1" baseline="30000">
              <a:latin typeface="Proxima Nova"/>
              <a:ea typeface="Proxima Nova"/>
              <a:cs typeface="Proxima Nova"/>
              <a:sym typeface="Proxima Nova"/>
            </a:endParaRPr>
          </a:p>
        </p:txBody>
      </p:sp>
      <p:pic>
        <p:nvPicPr>
          <p:cNvPr id="398" name="Google Shape;398;p36"/>
          <p:cNvPicPr preferRelativeResize="0"/>
          <p:nvPr/>
        </p:nvPicPr>
        <p:blipFill>
          <a:blip r:embed="rId4">
            <a:alphaModFix/>
          </a:blip>
          <a:stretch>
            <a:fillRect/>
          </a:stretch>
        </p:blipFill>
        <p:spPr>
          <a:xfrm>
            <a:off x="756822" y="4132050"/>
            <a:ext cx="3392833" cy="615600"/>
          </a:xfrm>
          <a:prstGeom prst="rect">
            <a:avLst/>
          </a:prstGeom>
          <a:noFill/>
          <a:ln>
            <a:noFill/>
          </a:ln>
        </p:spPr>
      </p:pic>
      <p:sp>
        <p:nvSpPr>
          <p:cNvPr id="399" name="Google Shape;399;p36"/>
          <p:cNvSpPr txBox="1"/>
          <p:nvPr/>
        </p:nvSpPr>
        <p:spPr>
          <a:xfrm>
            <a:off x="535775" y="3771900"/>
            <a:ext cx="53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Proxima Nova"/>
                <a:ea typeface="Proxima Nova"/>
                <a:cs typeface="Proxima Nova"/>
                <a:sym typeface="Proxima Nova"/>
              </a:rPr>
              <a:t>Fig</a:t>
            </a:r>
            <a:r>
              <a:rPr lang="en">
                <a:latin typeface="Proxima Nova"/>
                <a:ea typeface="Proxima Nova"/>
                <a:cs typeface="Proxima Nova"/>
                <a:sym typeface="Proxima Nova"/>
              </a:rPr>
              <a:t> : Comparison of Flag Distance  with Geodesic Interpolation</a:t>
            </a:r>
            <a:endParaRPr>
              <a:latin typeface="Proxima Nova"/>
              <a:ea typeface="Proxima Nova"/>
              <a:cs typeface="Proxima Nova"/>
              <a:sym typeface="Proxima Nova"/>
            </a:endParaRPr>
          </a:p>
        </p:txBody>
      </p:sp>
      <p:sp>
        <p:nvSpPr>
          <p:cNvPr id="400" name="Google Shape;400;p36"/>
          <p:cNvSpPr txBox="1"/>
          <p:nvPr/>
        </p:nvSpPr>
        <p:spPr>
          <a:xfrm>
            <a:off x="235750" y="4789950"/>
            <a:ext cx="859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[6]  S.  Nijhawan,  A.  Gupta,  K.  Appaiah,  R.  Vaze  and  N.  Karamchandani, "Flag  Manifold-Based  Precoder  Interpolation  Techniques  for  MIMO- OFDM  Systems,"  in  IEEE  Transactions  on  Communications,  vol.  69, no. 7, pp. 4347-4359, July 2021, doi: 10.1109/TCOMM.2021.3069015.</a:t>
            </a:r>
            <a:endParaRPr sz="6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Future Work </a:t>
            </a:r>
            <a:endParaRPr>
              <a:solidFill>
                <a:srgbClr val="0000FF"/>
              </a:solidFill>
            </a:endParaRPr>
          </a:p>
        </p:txBody>
      </p:sp>
      <p:sp>
        <p:nvSpPr>
          <p:cNvPr id="406" name="Google Shape;406;p37"/>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07" name="Google Shape;407;p37"/>
          <p:cNvSpPr txBox="1"/>
          <p:nvPr/>
        </p:nvSpPr>
        <p:spPr>
          <a:xfrm>
            <a:off x="311700" y="4703625"/>
            <a:ext cx="6708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Proxima Nova"/>
                <a:ea typeface="Proxima Nova"/>
                <a:cs typeface="Proxima Nova"/>
                <a:sym typeface="Proxima Nova"/>
              </a:rPr>
              <a:t>[2] </a:t>
            </a:r>
            <a:r>
              <a:rPr lang="en" sz="600"/>
              <a:t> K.  Appaiah  and  D.  Pal,  “All-pass  filter  design  using  blaschke  interpolation,” IEEE Signal Process. Lett., vol. 27, pp. 226–230, 2020.</a:t>
            </a:r>
            <a:endParaRPr sz="600">
              <a:latin typeface="Proxima Nova"/>
              <a:ea typeface="Proxima Nova"/>
              <a:cs typeface="Proxima Nova"/>
              <a:sym typeface="Proxima Nova"/>
            </a:endParaRPr>
          </a:p>
        </p:txBody>
      </p:sp>
      <p:sp>
        <p:nvSpPr>
          <p:cNvPr id="408" name="Google Shape;408;p37"/>
          <p:cNvSpPr txBox="1"/>
          <p:nvPr/>
        </p:nvSpPr>
        <p:spPr>
          <a:xfrm>
            <a:off x="311700" y="1152475"/>
            <a:ext cx="6172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 Extension to additional filter types .(Eg Skew-Hermitian)</a:t>
            </a:r>
            <a:endParaRPr>
              <a:latin typeface="Proxima Nova"/>
              <a:ea typeface="Proxima Nova"/>
              <a:cs typeface="Proxima Nova"/>
              <a:sym typeface="Proxima Nova"/>
            </a:endParaRPr>
          </a:p>
        </p:txBody>
      </p:sp>
      <p:sp>
        <p:nvSpPr>
          <p:cNvPr id="409" name="Google Shape;409;p37"/>
          <p:cNvSpPr txBox="1"/>
          <p:nvPr/>
        </p:nvSpPr>
        <p:spPr>
          <a:xfrm>
            <a:off x="311700" y="1653800"/>
            <a:ext cx="76608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Proxima Nova"/>
                <a:ea typeface="Proxima Nova"/>
                <a:cs typeface="Proxima Nova"/>
                <a:sym typeface="Proxima Nova"/>
              </a:rPr>
              <a:t>→ Base Step of our solution construction -  N(z) &amp; D(z) are polynomials of order 1.</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a:latin typeface="Proxima Nova"/>
              <a:ea typeface="Proxima Nova"/>
              <a:cs typeface="Proxima Nova"/>
              <a:sym typeface="Proxima Nova"/>
            </a:endParaRPr>
          </a:p>
        </p:txBody>
      </p:sp>
      <p:sp>
        <p:nvSpPr>
          <p:cNvPr id="410" name="Google Shape;410;p37"/>
          <p:cNvSpPr txBox="1"/>
          <p:nvPr/>
        </p:nvSpPr>
        <p:spPr>
          <a:xfrm>
            <a:off x="1644400" y="1995863"/>
            <a:ext cx="6172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                       ⇒  exploring different orders  for an optimal solution</a:t>
            </a:r>
            <a:endParaRPr>
              <a:latin typeface="Proxima Nova"/>
              <a:ea typeface="Proxima Nova"/>
              <a:cs typeface="Proxima Nova"/>
              <a:sym typeface="Proxima Nova"/>
            </a:endParaRPr>
          </a:p>
        </p:txBody>
      </p:sp>
      <p:sp>
        <p:nvSpPr>
          <p:cNvPr id="411" name="Google Shape;411;p37"/>
          <p:cNvSpPr txBox="1"/>
          <p:nvPr/>
        </p:nvSpPr>
        <p:spPr>
          <a:xfrm>
            <a:off x="311700" y="2556825"/>
            <a:ext cx="7865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 The group delays at the interpolating points in the problem statement can be optimized or tuned </a:t>
            </a:r>
            <a:endParaRPr>
              <a:latin typeface="Proxima Nova"/>
              <a:ea typeface="Proxima Nova"/>
              <a:cs typeface="Proxima Nova"/>
              <a:sym typeface="Proxima Nova"/>
            </a:endParaRPr>
          </a:p>
        </p:txBody>
      </p:sp>
      <p:sp>
        <p:nvSpPr>
          <p:cNvPr id="412" name="Google Shape;412;p37"/>
          <p:cNvSpPr txBox="1"/>
          <p:nvPr/>
        </p:nvSpPr>
        <p:spPr>
          <a:xfrm>
            <a:off x="1800300" y="2957775"/>
            <a:ext cx="61722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   --    to control the phase response for the remaining frequencies</a:t>
            </a:r>
            <a:r>
              <a:rPr baseline="30000" lang="en">
                <a:solidFill>
                  <a:schemeClr val="dk2"/>
                </a:solidFill>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413" name="Google Shape;413;p37"/>
          <p:cNvSpPr txBox="1"/>
          <p:nvPr/>
        </p:nvSpPr>
        <p:spPr>
          <a:xfrm>
            <a:off x="311700" y="3025775"/>
            <a:ext cx="8743200" cy="120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a:solidFill>
                  <a:schemeClr val="dk2"/>
                </a:solidFill>
                <a:latin typeface="Proxima Nova"/>
                <a:ea typeface="Proxima Nova"/>
                <a:cs typeface="Proxima Nova"/>
                <a:sym typeface="Proxima Nova"/>
              </a:rPr>
              <a:t>→ Model overfitting and undersampling for this discrete-time boundary SNIP</a:t>
            </a:r>
            <a:endParaRPr>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
        <p:nvSpPr>
          <p:cNvPr id="414" name="Google Shape;414;p37"/>
          <p:cNvSpPr txBox="1"/>
          <p:nvPr/>
        </p:nvSpPr>
        <p:spPr>
          <a:xfrm>
            <a:off x="311700" y="3773638"/>
            <a:ext cx="6172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 Explore the stability of filters </a:t>
            </a:r>
            <a:endParaRPr>
              <a:latin typeface="Proxima Nova"/>
              <a:ea typeface="Proxima Nova"/>
              <a:cs typeface="Proxima Nova"/>
              <a:sym typeface="Proxima Nova"/>
            </a:endParaRPr>
          </a:p>
        </p:txBody>
      </p:sp>
      <p:sp>
        <p:nvSpPr>
          <p:cNvPr id="415" name="Google Shape;415;p37"/>
          <p:cNvSpPr txBox="1"/>
          <p:nvPr/>
        </p:nvSpPr>
        <p:spPr>
          <a:xfrm>
            <a:off x="311700" y="4175875"/>
            <a:ext cx="8169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 Filter performance with additional constraints (Eg: SVD-specific unitary matrices with redundancy)</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References</a:t>
            </a:r>
            <a:endParaRPr>
              <a:solidFill>
                <a:srgbClr val="0000FF"/>
              </a:solidFill>
            </a:endParaRPr>
          </a:p>
        </p:txBody>
      </p:sp>
      <p:sp>
        <p:nvSpPr>
          <p:cNvPr id="421" name="Google Shape;42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[1]  V. Bolotnikov, “Boundary interpolation by finite Blaschke products,” in Complex Analysis and Dynamical Systems. Springer, 2018, pp. 39–65.</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[2]  K.  Appaiah  and  D.  Pal,  “All-pass  filter  design  using  blaschke  interpo lation,” IEEE Signal Process. Lett., vol. 27, pp. 226–230, 2020.</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[3]  P. Rapisarda and J. C. Willems, “The subspace nevalinna interpolation problem  and  the  most  powerful  unfalsified  model,”  in  Proceedings  of the  36th  IEEE  Conference  on  Decision  and  Control,  vol.  3,  1997,  pp. 2029–2033 vol.3.</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[4]  D. Gaharwar, K. Appaiah, and D. Pal. Design of MIMO All-Pass Filters via Subspace Nevanlinna Interpolation.</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[5]  J. C. Willems, “Dissipative dynamical systems part i: General theory,” Archive  for  Rational  Mechanics  and  Analysis,  vol.  45,  no.  5,  pp.  321– 351, Jan 1972. [Online]. Available: https://doi.org/10.1007/BF00276493</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[6]  S.  Nijhawan,  A.  Gupta,  K.  Appaiah,  R.  Vaze  and  N.  Karamchandani, "Flag  Manifold-Based  Precoder  Interpolation  Techniques  for  MIMO- OFDM  Systems,"  in  IEEE  Transactions  on  Communications,  vol.  69, no. 7, pp. 4347-4359, July 2021, doi: 10.1109/TCOMM.2021.3069015.</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[7]  D.  Tse  and  P.  Viswanath,  Fundamentals  of  Wireless  Communication. Cambridge University Press, 2005.</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[8]  D.  J.  Love  and  R.  W.  Heath,  “Limited  feedback  unitary  precoding  for spatial multiplexing systems,” vol. 51, no. 8, pp. 2967–2976, 2005.</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[9] D. J. Love, R. W. Heath, V. K. N. Lau, D. Gesbert, B. D. Rao and M. Andrews, "An overview of limited feedback in wireless communication systems," in IEEE Journal on Selected Areas in Communications, vol. 26, no. 8, pp. 1341-1365, October 2008, doi: 10.1109/JSAC.2008.081002</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950"/>
              <a:t>[10] 1J. Choi, B. Mondal, and R. W. Heath, \Interpolation based unitary pre-coding for spatial multiplexing MIMO-OFDM with limited feedback"</a:t>
            </a:r>
            <a:endParaRPr sz="950"/>
          </a:p>
          <a:p>
            <a:pPr indent="0" lvl="0" marL="0" rtl="0" algn="l">
              <a:lnSpc>
                <a:spcPct val="100000"/>
              </a:lnSpc>
              <a:spcBef>
                <a:spcPts val="0"/>
              </a:spcBef>
              <a:spcAft>
                <a:spcPts val="0"/>
              </a:spcAft>
              <a:buNone/>
            </a:pPr>
            <a:r>
              <a:t/>
            </a:r>
            <a:endParaRPr sz="950"/>
          </a:p>
          <a:p>
            <a:pPr indent="0" lvl="0" marL="0" rtl="0" algn="l">
              <a:lnSpc>
                <a:spcPct val="100000"/>
              </a:lnSpc>
              <a:spcBef>
                <a:spcPts val="0"/>
              </a:spcBef>
              <a:spcAft>
                <a:spcPts val="0"/>
              </a:spcAft>
              <a:buNone/>
            </a:pPr>
            <a:r>
              <a:rPr lang="en" sz="950"/>
              <a:t>[11] D. J. Love, R. W. Heath, W. Santipach, and M. L. Honig, \What is the value of limited feedback for MIMO channels?"</a:t>
            </a:r>
            <a:endParaRPr sz="950"/>
          </a:p>
          <a:p>
            <a:pPr indent="0" lvl="0" marL="0" rtl="0" algn="l">
              <a:lnSpc>
                <a:spcPct val="100000"/>
              </a:lnSpc>
              <a:spcBef>
                <a:spcPts val="0"/>
              </a:spcBef>
              <a:spcAft>
                <a:spcPts val="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Importance of</a:t>
            </a:r>
            <a:r>
              <a:rPr lang="en">
                <a:solidFill>
                  <a:srgbClr val="0000FF"/>
                </a:solidFill>
              </a:rPr>
              <a:t> Unitary Matrices</a:t>
            </a:r>
            <a:endParaRPr>
              <a:solidFill>
                <a:srgbClr val="0000FF"/>
              </a:solidFill>
            </a:endParaRPr>
          </a:p>
        </p:txBody>
      </p:sp>
      <p:sp>
        <p:nvSpPr>
          <p:cNvPr id="97" name="Google Shape;97;p15"/>
          <p:cNvSpPr txBox="1"/>
          <p:nvPr>
            <p:ph idx="1" type="body"/>
          </p:nvPr>
        </p:nvSpPr>
        <p:spPr>
          <a:xfrm>
            <a:off x="311700" y="1152475"/>
            <a:ext cx="8520600" cy="359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 </a:t>
            </a:r>
            <a:endParaRPr/>
          </a:p>
        </p:txBody>
      </p:sp>
      <p:pic>
        <p:nvPicPr>
          <p:cNvPr id="98" name="Google Shape;98;p15"/>
          <p:cNvPicPr preferRelativeResize="0"/>
          <p:nvPr/>
        </p:nvPicPr>
        <p:blipFill rotWithShape="1">
          <a:blip r:embed="rId3">
            <a:alphaModFix/>
          </a:blip>
          <a:srcRect b="5472" l="7186" r="6338" t="6398"/>
          <a:stretch/>
        </p:blipFill>
        <p:spPr>
          <a:xfrm>
            <a:off x="4768866" y="1206050"/>
            <a:ext cx="3988435" cy="2179750"/>
          </a:xfrm>
          <a:prstGeom prst="rect">
            <a:avLst/>
          </a:prstGeom>
          <a:noFill/>
          <a:ln>
            <a:noFill/>
          </a:ln>
        </p:spPr>
      </p:pic>
      <p:sp>
        <p:nvSpPr>
          <p:cNvPr id="99" name="Google Shape;99;p15"/>
          <p:cNvSpPr txBox="1"/>
          <p:nvPr/>
        </p:nvSpPr>
        <p:spPr>
          <a:xfrm>
            <a:off x="284400" y="4743300"/>
            <a:ext cx="8575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Image Source : </a:t>
            </a:r>
            <a:r>
              <a:rPr lang="en" sz="600"/>
              <a:t>https://www.researchgate.net/figure/Block-diagram-for-SVD-in-MIMO-OFDM_fig1_273824105 </a:t>
            </a:r>
            <a:endParaRPr sz="600"/>
          </a:p>
        </p:txBody>
      </p:sp>
      <p:sp>
        <p:nvSpPr>
          <p:cNvPr id="100" name="Google Shape;100;p15"/>
          <p:cNvSpPr txBox="1"/>
          <p:nvPr/>
        </p:nvSpPr>
        <p:spPr>
          <a:xfrm>
            <a:off x="450050" y="1404950"/>
            <a:ext cx="3214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 MIMO - OFDM System</a:t>
            </a:r>
            <a:endParaRPr>
              <a:latin typeface="Proxima Nova"/>
              <a:ea typeface="Proxima Nova"/>
              <a:cs typeface="Proxima Nova"/>
              <a:sym typeface="Proxima Nova"/>
            </a:endParaRPr>
          </a:p>
        </p:txBody>
      </p:sp>
      <p:sp>
        <p:nvSpPr>
          <p:cNvPr id="101" name="Google Shape;101;p15"/>
          <p:cNvSpPr txBox="1"/>
          <p:nvPr/>
        </p:nvSpPr>
        <p:spPr>
          <a:xfrm>
            <a:off x="450050" y="1971700"/>
            <a:ext cx="24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Multiple subcarriers</a:t>
            </a:r>
            <a:endParaRPr>
              <a:latin typeface="Proxima Nova"/>
              <a:ea typeface="Proxima Nova"/>
              <a:cs typeface="Proxima Nova"/>
              <a:sym typeface="Proxima Nova"/>
            </a:endParaRPr>
          </a:p>
        </p:txBody>
      </p:sp>
      <p:sp>
        <p:nvSpPr>
          <p:cNvPr id="102" name="Google Shape;102;p15"/>
          <p:cNvSpPr txBox="1"/>
          <p:nvPr/>
        </p:nvSpPr>
        <p:spPr>
          <a:xfrm>
            <a:off x="450050" y="2640863"/>
            <a:ext cx="42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Unitary matrix feedback   -   used as precoder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the transmitter</a:t>
            </a:r>
            <a:endParaRPr>
              <a:latin typeface="Proxima Nova"/>
              <a:ea typeface="Proxima Nova"/>
              <a:cs typeface="Proxima Nova"/>
              <a:sym typeface="Proxima Nova"/>
            </a:endParaRPr>
          </a:p>
        </p:txBody>
      </p:sp>
      <p:sp>
        <p:nvSpPr>
          <p:cNvPr id="103" name="Google Shape;103;p15"/>
          <p:cNvSpPr txBox="1"/>
          <p:nvPr/>
        </p:nvSpPr>
        <p:spPr>
          <a:xfrm>
            <a:off x="460725" y="3743500"/>
            <a:ext cx="78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Large amount of  feedback required to send precoder(V) </a:t>
            </a:r>
            <a:r>
              <a:rPr lang="en">
                <a:latin typeface="Proxima Nova"/>
                <a:ea typeface="Proxima Nova"/>
                <a:cs typeface="Proxima Nova"/>
                <a:sym typeface="Proxima Nova"/>
              </a:rPr>
              <a:t>for every sub-carrier frequency</a:t>
            </a:r>
            <a:endParaRPr>
              <a:latin typeface="Proxima Nova"/>
              <a:ea typeface="Proxima Nova"/>
              <a:cs typeface="Proxima Nova"/>
              <a:sym typeface="Proxima Nova"/>
            </a:endParaRPr>
          </a:p>
        </p:txBody>
      </p:sp>
      <p:sp>
        <p:nvSpPr>
          <p:cNvPr id="104" name="Google Shape;104;p15"/>
          <p:cNvSpPr txBox="1"/>
          <p:nvPr/>
        </p:nvSpPr>
        <p:spPr>
          <a:xfrm>
            <a:off x="5036325" y="3332225"/>
            <a:ext cx="328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Figure: Block Diagram for SVD in MIMO-OFDM</a:t>
            </a:r>
            <a:endParaRPr sz="1100">
              <a:latin typeface="Proxima Nova"/>
              <a:ea typeface="Proxima Nova"/>
              <a:cs typeface="Proxima Nova"/>
              <a:sym typeface="Proxima Nova"/>
            </a:endParaRPr>
          </a:p>
        </p:txBody>
      </p:sp>
      <p:sp>
        <p:nvSpPr>
          <p:cNvPr id="105" name="Google Shape;105;p15"/>
          <p:cNvSpPr txBox="1"/>
          <p:nvPr/>
        </p:nvSpPr>
        <p:spPr>
          <a:xfrm>
            <a:off x="450050" y="4243400"/>
            <a:ext cx="77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Need a technique to reduce </a:t>
            </a:r>
            <a:r>
              <a:rPr lang="en">
                <a:latin typeface="Proxima Nova"/>
                <a:ea typeface="Proxima Nova"/>
                <a:cs typeface="Proxima Nova"/>
                <a:sym typeface="Proxima Nova"/>
              </a:rPr>
              <a:t>unitary</a:t>
            </a:r>
            <a:r>
              <a:rPr lang="en">
                <a:latin typeface="Proxima Nova"/>
                <a:ea typeface="Proxima Nova"/>
                <a:cs typeface="Proxima Nova"/>
                <a:sym typeface="Proxima Nova"/>
              </a:rPr>
              <a:t> matrix feedback rate</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6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Possible Solutions</a:t>
            </a:r>
            <a:endParaRPr>
              <a:solidFill>
                <a:srgbClr val="0000FF"/>
              </a:solidFill>
            </a:endParaRPr>
          </a:p>
        </p:txBody>
      </p:sp>
      <p:sp>
        <p:nvSpPr>
          <p:cNvPr id="111" name="Google Shape;111;p1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2" name="Google Shape;112;p16"/>
          <p:cNvSpPr txBox="1"/>
          <p:nvPr/>
        </p:nvSpPr>
        <p:spPr>
          <a:xfrm>
            <a:off x="535775" y="1318025"/>
            <a:ext cx="4457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roxima Nova"/>
              <a:buAutoNum type="arabicPeriod"/>
            </a:pPr>
            <a:r>
              <a:rPr b="1" lang="en" sz="1800">
                <a:solidFill>
                  <a:schemeClr val="dk2"/>
                </a:solidFill>
                <a:latin typeface="Proxima Nova"/>
                <a:ea typeface="Proxima Nova"/>
                <a:cs typeface="Proxima Nova"/>
                <a:sym typeface="Proxima Nova"/>
              </a:rPr>
              <a:t>Frequency Domain Interpolation</a:t>
            </a:r>
            <a:r>
              <a:rPr b="1" baseline="30000" lang="en" sz="1800">
                <a:solidFill>
                  <a:schemeClr val="dk2"/>
                </a:solidFill>
                <a:latin typeface="Proxima Nova"/>
                <a:ea typeface="Proxima Nova"/>
                <a:cs typeface="Proxima Nova"/>
                <a:sym typeface="Proxima Nova"/>
              </a:rPr>
              <a:t>[9],[10]</a:t>
            </a:r>
            <a:endParaRPr b="1" baseline="30000">
              <a:latin typeface="Proxima Nova"/>
              <a:ea typeface="Proxima Nova"/>
              <a:cs typeface="Proxima Nova"/>
              <a:sym typeface="Proxima Nova"/>
            </a:endParaRPr>
          </a:p>
        </p:txBody>
      </p:sp>
      <p:sp>
        <p:nvSpPr>
          <p:cNvPr id="113" name="Google Shape;113;p16"/>
          <p:cNvSpPr txBox="1"/>
          <p:nvPr/>
        </p:nvSpPr>
        <p:spPr>
          <a:xfrm>
            <a:off x="535775" y="2876575"/>
            <a:ext cx="418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latin typeface="Proxima Nova"/>
                <a:ea typeface="Proxima Nova"/>
                <a:cs typeface="Proxima Nova"/>
                <a:sym typeface="Proxima Nova"/>
              </a:rPr>
              <a:t> 2.    Filter Design method</a:t>
            </a:r>
            <a:endParaRPr b="1"/>
          </a:p>
        </p:txBody>
      </p:sp>
      <p:sp>
        <p:nvSpPr>
          <p:cNvPr id="114" name="Google Shape;114;p16"/>
          <p:cNvSpPr txBox="1"/>
          <p:nvPr/>
        </p:nvSpPr>
        <p:spPr>
          <a:xfrm>
            <a:off x="744775" y="1691050"/>
            <a:ext cx="50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Send precoder (unitary) matrices for some subcarriers</a:t>
            </a:r>
            <a:endParaRPr>
              <a:latin typeface="Proxima Nova"/>
              <a:ea typeface="Proxima Nova"/>
              <a:cs typeface="Proxima Nova"/>
              <a:sym typeface="Proxima Nova"/>
            </a:endParaRPr>
          </a:p>
        </p:txBody>
      </p:sp>
      <p:sp>
        <p:nvSpPr>
          <p:cNvPr id="115" name="Google Shape;115;p16"/>
          <p:cNvSpPr txBox="1"/>
          <p:nvPr/>
        </p:nvSpPr>
        <p:spPr>
          <a:xfrm>
            <a:off x="744775" y="2020050"/>
            <a:ext cx="61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Interpolate precoder for other subcarriers in frequency domain </a:t>
            </a:r>
            <a:endParaRPr>
              <a:latin typeface="Proxima Nova"/>
              <a:ea typeface="Proxima Nova"/>
              <a:cs typeface="Proxima Nova"/>
              <a:sym typeface="Proxima Nova"/>
            </a:endParaRPr>
          </a:p>
        </p:txBody>
      </p:sp>
      <p:sp>
        <p:nvSpPr>
          <p:cNvPr id="116" name="Google Shape;116;p16"/>
          <p:cNvSpPr txBox="1"/>
          <p:nvPr/>
        </p:nvSpPr>
        <p:spPr>
          <a:xfrm>
            <a:off x="5775775" y="13487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Proxima Nova"/>
                <a:ea typeface="Proxima Nova"/>
                <a:cs typeface="Proxima Nova"/>
                <a:sym typeface="Proxima Nova"/>
              </a:rPr>
              <a:t>→ </a:t>
            </a:r>
            <a:r>
              <a:rPr b="1" lang="en">
                <a:solidFill>
                  <a:srgbClr val="0000FF"/>
                </a:solidFill>
                <a:latin typeface="Proxima Nova"/>
                <a:ea typeface="Proxima Nova"/>
                <a:cs typeface="Proxima Nova"/>
                <a:sym typeface="Proxima Nova"/>
              </a:rPr>
              <a:t>OLD</a:t>
            </a:r>
            <a:endParaRPr b="1">
              <a:solidFill>
                <a:srgbClr val="0000FF"/>
              </a:solidFill>
              <a:latin typeface="Proxima Nova"/>
              <a:ea typeface="Proxima Nova"/>
              <a:cs typeface="Proxima Nova"/>
              <a:sym typeface="Proxima Nova"/>
            </a:endParaRPr>
          </a:p>
        </p:txBody>
      </p:sp>
      <p:sp>
        <p:nvSpPr>
          <p:cNvPr id="117" name="Google Shape;117;p16"/>
          <p:cNvSpPr txBox="1"/>
          <p:nvPr/>
        </p:nvSpPr>
        <p:spPr>
          <a:xfrm>
            <a:off x="5781175" y="29073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Proxima Nova"/>
                <a:ea typeface="Proxima Nova"/>
                <a:cs typeface="Proxima Nova"/>
                <a:sym typeface="Proxima Nova"/>
              </a:rPr>
              <a:t>→ NEW , our work</a:t>
            </a:r>
            <a:endParaRPr/>
          </a:p>
        </p:txBody>
      </p:sp>
      <p:sp>
        <p:nvSpPr>
          <p:cNvPr id="118" name="Google Shape;118;p16"/>
          <p:cNvSpPr txBox="1"/>
          <p:nvPr/>
        </p:nvSpPr>
        <p:spPr>
          <a:xfrm>
            <a:off x="889400" y="3275500"/>
            <a:ext cx="39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Unitary matrix    ≣     All-Pass system </a:t>
            </a:r>
            <a:endParaRPr>
              <a:latin typeface="Proxima Nova"/>
              <a:ea typeface="Proxima Nova"/>
              <a:cs typeface="Proxima Nova"/>
              <a:sym typeface="Proxima Nova"/>
            </a:endParaRPr>
          </a:p>
        </p:txBody>
      </p:sp>
      <p:sp>
        <p:nvSpPr>
          <p:cNvPr id="119" name="Google Shape;119;p16"/>
          <p:cNvSpPr txBox="1"/>
          <p:nvPr/>
        </p:nvSpPr>
        <p:spPr>
          <a:xfrm>
            <a:off x="889400" y="3712350"/>
            <a:ext cx="60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Design all-pass filter and send its coefficient values as feedback</a:t>
            </a:r>
            <a:endParaRPr>
              <a:latin typeface="Proxima Nova"/>
              <a:ea typeface="Proxima Nova"/>
              <a:cs typeface="Proxima Nova"/>
              <a:sym typeface="Proxima Nova"/>
            </a:endParaRPr>
          </a:p>
        </p:txBody>
      </p:sp>
      <p:sp>
        <p:nvSpPr>
          <p:cNvPr id="120" name="Google Shape;120;p16"/>
          <p:cNvSpPr txBox="1"/>
          <p:nvPr/>
        </p:nvSpPr>
        <p:spPr>
          <a:xfrm>
            <a:off x="535775" y="4568875"/>
            <a:ext cx="8025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Proxima Nova"/>
                <a:ea typeface="Proxima Nova"/>
                <a:cs typeface="Proxima Nova"/>
                <a:sym typeface="Proxima Nova"/>
              </a:rPr>
              <a:t>[9] D. J. Love, R. W. Heath, V. K. N. Lau, D. Gesbert, B. D. Rao and M. Andrews, "An overview of limited feedback in wireless communication systems," in IEEE Journal on Selected Areas in Communications, vol. 26, no. 8, pp. 1341-1365, October 2008, doi: 10.1109/JSAC.2008.081002</a:t>
            </a:r>
            <a:endParaRPr sz="6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600">
                <a:solidFill>
                  <a:schemeClr val="dk2"/>
                </a:solidFill>
                <a:latin typeface="Proxima Nova"/>
                <a:ea typeface="Proxima Nova"/>
                <a:cs typeface="Proxima Nova"/>
                <a:sym typeface="Proxima Nova"/>
              </a:rPr>
              <a:t>[10] J. Choi, B. Mondal, and R. W. Heath, \Interpolation based unitary pre-coding for spatial multiplexing MIMO-OFDM with limited feedback"</a:t>
            </a:r>
            <a:endParaRPr sz="6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600">
                <a:solidFill>
                  <a:schemeClr val="dk2"/>
                </a:solidFill>
                <a:latin typeface="Proxima Nova"/>
                <a:ea typeface="Proxima Nova"/>
                <a:cs typeface="Proxima Nova"/>
                <a:sym typeface="Proxima Nova"/>
              </a:rPr>
              <a:t>[11] D. J. Love, R. W. Heath, W. Santipach, and M. L. Honig, \What is the value of limited feedback for MIMO channels?"</a:t>
            </a:r>
            <a:endParaRPr sz="6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dk2"/>
              </a:solidFill>
              <a:latin typeface="Proxima Nova"/>
              <a:ea typeface="Proxima Nova"/>
              <a:cs typeface="Proxima Nova"/>
              <a:sym typeface="Proxima Nova"/>
            </a:endParaRPr>
          </a:p>
        </p:txBody>
      </p:sp>
      <p:sp>
        <p:nvSpPr>
          <p:cNvPr id="121" name="Google Shape;121;p16"/>
          <p:cNvSpPr txBox="1"/>
          <p:nvPr/>
        </p:nvSpPr>
        <p:spPr>
          <a:xfrm>
            <a:off x="1071550" y="4099500"/>
            <a:ext cx="71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Advantage : Realizable filter - compact representation  &amp; less </a:t>
            </a:r>
            <a:r>
              <a:rPr lang="en">
                <a:latin typeface="Proxima Nova"/>
                <a:ea typeface="Proxima Nova"/>
                <a:cs typeface="Proxima Nova"/>
                <a:sym typeface="Proxima Nova"/>
              </a:rPr>
              <a:t>complex</a:t>
            </a:r>
            <a:r>
              <a:rPr lang="en">
                <a:latin typeface="Proxima Nova"/>
                <a:ea typeface="Proxima Nova"/>
                <a:cs typeface="Proxima Nova"/>
                <a:sym typeface="Proxima Nova"/>
              </a:rPr>
              <a:t> implementation </a:t>
            </a:r>
            <a:endParaRPr>
              <a:latin typeface="Proxima Nova"/>
              <a:ea typeface="Proxima Nova"/>
              <a:cs typeface="Proxima Nova"/>
              <a:sym typeface="Proxima Nova"/>
            </a:endParaRPr>
          </a:p>
        </p:txBody>
      </p:sp>
      <p:sp>
        <p:nvSpPr>
          <p:cNvPr id="122" name="Google Shape;122;p16"/>
          <p:cNvSpPr txBox="1"/>
          <p:nvPr/>
        </p:nvSpPr>
        <p:spPr>
          <a:xfrm>
            <a:off x="1012550" y="2358513"/>
            <a:ext cx="61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Disadvantage : Error prone if sufficient precoders are not fed back </a:t>
            </a:r>
            <a:r>
              <a:rPr baseline="30000" lang="en">
                <a:latin typeface="Proxima Nova"/>
                <a:ea typeface="Proxima Nova"/>
                <a:cs typeface="Proxima Nova"/>
                <a:sym typeface="Proxima Nova"/>
              </a:rPr>
              <a:t>[11]</a:t>
            </a:r>
            <a:endParaRPr baseline="30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Block Diagram of functioning of our method</a:t>
            </a:r>
            <a:endParaRPr>
              <a:solidFill>
                <a:srgbClr val="0000FF"/>
              </a:solidFill>
            </a:endParaRPr>
          </a:p>
        </p:txBody>
      </p:sp>
      <p:sp>
        <p:nvSpPr>
          <p:cNvPr id="128" name="Google Shape;128;p17"/>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9" name="Google Shape;129;p17"/>
          <p:cNvSpPr/>
          <p:nvPr/>
        </p:nvSpPr>
        <p:spPr>
          <a:xfrm>
            <a:off x="2014675" y="1558750"/>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aseline="-25000" lang="en"/>
              <a:t>x</a:t>
            </a:r>
            <a:endParaRPr baseline="-25000"/>
          </a:p>
        </p:txBody>
      </p:sp>
      <p:cxnSp>
        <p:nvCxnSpPr>
          <p:cNvPr id="130" name="Google Shape;130;p17"/>
          <p:cNvCxnSpPr>
            <a:endCxn id="131" idx="1"/>
          </p:cNvCxnSpPr>
          <p:nvPr/>
        </p:nvCxnSpPr>
        <p:spPr>
          <a:xfrm flipH="1" rot="10800000">
            <a:off x="2393425" y="1892650"/>
            <a:ext cx="1234800" cy="78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17"/>
          <p:cNvSpPr txBox="1"/>
          <p:nvPr/>
        </p:nvSpPr>
        <p:spPr>
          <a:xfrm>
            <a:off x="2553325" y="1603725"/>
            <a:ext cx="915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rgbClr val="00FFFF"/>
                </a:highlight>
                <a:latin typeface="Proxima Nova"/>
                <a:ea typeface="Proxima Nova"/>
                <a:cs typeface="Proxima Nova"/>
                <a:sym typeface="Proxima Nova"/>
              </a:rPr>
              <a:t>Pilot </a:t>
            </a:r>
            <a:r>
              <a:rPr lang="en" sz="900">
                <a:highlight>
                  <a:srgbClr val="00FFFF"/>
                </a:highlight>
                <a:latin typeface="Proxima Nova"/>
                <a:ea typeface="Proxima Nova"/>
                <a:cs typeface="Proxima Nova"/>
                <a:sym typeface="Proxima Nova"/>
              </a:rPr>
              <a:t>symbols</a:t>
            </a:r>
            <a:endParaRPr sz="900">
              <a:highlight>
                <a:srgbClr val="00FFFF"/>
              </a:highlight>
              <a:latin typeface="Proxima Nova"/>
              <a:ea typeface="Proxima Nova"/>
              <a:cs typeface="Proxima Nova"/>
              <a:sym typeface="Proxima Nova"/>
            </a:endParaRPr>
          </a:p>
        </p:txBody>
      </p:sp>
      <p:sp>
        <p:nvSpPr>
          <p:cNvPr id="131" name="Google Shape;131;p17"/>
          <p:cNvSpPr/>
          <p:nvPr/>
        </p:nvSpPr>
        <p:spPr>
          <a:xfrm>
            <a:off x="3628225" y="1558750"/>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baseline="-25000" lang="en"/>
              <a:t>X</a:t>
            </a:r>
            <a:endParaRPr baseline="-25000"/>
          </a:p>
        </p:txBody>
      </p:sp>
      <p:sp>
        <p:nvSpPr>
          <p:cNvPr id="133" name="Google Shape;133;p17"/>
          <p:cNvSpPr/>
          <p:nvPr/>
        </p:nvSpPr>
        <p:spPr>
          <a:xfrm>
            <a:off x="4492725" y="1436250"/>
            <a:ext cx="3825600" cy="132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4621325" y="1596975"/>
            <a:ext cx="1467900" cy="323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Estimate  channel matrix</a:t>
            </a:r>
            <a:endParaRPr sz="800"/>
          </a:p>
        </p:txBody>
      </p:sp>
      <p:sp>
        <p:nvSpPr>
          <p:cNvPr id="135" name="Google Shape;135;p17"/>
          <p:cNvSpPr/>
          <p:nvPr/>
        </p:nvSpPr>
        <p:spPr>
          <a:xfrm>
            <a:off x="6365325" y="1596975"/>
            <a:ext cx="1467900" cy="323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Compute all precoders</a:t>
            </a:r>
            <a:endParaRPr sz="800"/>
          </a:p>
        </p:txBody>
      </p:sp>
      <p:sp>
        <p:nvSpPr>
          <p:cNvPr id="136" name="Google Shape;136;p17"/>
          <p:cNvSpPr/>
          <p:nvPr/>
        </p:nvSpPr>
        <p:spPr>
          <a:xfrm>
            <a:off x="6365325" y="2226550"/>
            <a:ext cx="1467900" cy="4026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Pick few </a:t>
            </a:r>
            <a:r>
              <a:rPr lang="en" sz="800"/>
              <a:t> precoders    </a:t>
            </a:r>
            <a:r>
              <a:rPr lang="en" sz="800"/>
              <a:t>&amp; design filter</a:t>
            </a:r>
            <a:endParaRPr sz="800"/>
          </a:p>
        </p:txBody>
      </p:sp>
      <p:sp>
        <p:nvSpPr>
          <p:cNvPr id="137" name="Google Shape;137;p17"/>
          <p:cNvSpPr/>
          <p:nvPr/>
        </p:nvSpPr>
        <p:spPr>
          <a:xfrm>
            <a:off x="4621325" y="2326000"/>
            <a:ext cx="1467900" cy="323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Coefficients</a:t>
            </a:r>
            <a:r>
              <a:rPr lang="en" sz="800"/>
              <a:t>  all-pass filter</a:t>
            </a:r>
            <a:endParaRPr sz="800"/>
          </a:p>
        </p:txBody>
      </p:sp>
      <p:cxnSp>
        <p:nvCxnSpPr>
          <p:cNvPr id="138" name="Google Shape;138;p17"/>
          <p:cNvCxnSpPr>
            <a:stCxn id="134" idx="1"/>
            <a:endCxn id="131" idx="3"/>
          </p:cNvCxnSpPr>
          <p:nvPr/>
        </p:nvCxnSpPr>
        <p:spPr>
          <a:xfrm flipH="1">
            <a:off x="4024025" y="1758525"/>
            <a:ext cx="597300" cy="1341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139" name="Google Shape;139;p17"/>
          <p:cNvCxnSpPr>
            <a:endCxn id="134" idx="1"/>
          </p:cNvCxnSpPr>
          <p:nvPr/>
        </p:nvCxnSpPr>
        <p:spPr>
          <a:xfrm>
            <a:off x="4342625" y="1757625"/>
            <a:ext cx="278700" cy="9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7"/>
          <p:cNvCxnSpPr>
            <a:stCxn id="134" idx="3"/>
            <a:endCxn id="135" idx="1"/>
          </p:cNvCxnSpPr>
          <p:nvPr/>
        </p:nvCxnSpPr>
        <p:spPr>
          <a:xfrm>
            <a:off x="6089225" y="1758525"/>
            <a:ext cx="276000" cy="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7"/>
          <p:cNvCxnSpPr/>
          <p:nvPr/>
        </p:nvCxnSpPr>
        <p:spPr>
          <a:xfrm flipH="1">
            <a:off x="7844038" y="2460900"/>
            <a:ext cx="281100" cy="135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7"/>
          <p:cNvCxnSpPr>
            <a:endCxn id="137" idx="3"/>
          </p:cNvCxnSpPr>
          <p:nvPr/>
        </p:nvCxnSpPr>
        <p:spPr>
          <a:xfrm rot="10800000">
            <a:off x="6089225" y="2487550"/>
            <a:ext cx="278700" cy="81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7"/>
          <p:cNvCxnSpPr/>
          <p:nvPr/>
        </p:nvCxnSpPr>
        <p:spPr>
          <a:xfrm flipH="1">
            <a:off x="1178725" y="2467750"/>
            <a:ext cx="3442500" cy="39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44" name="Google Shape;144;p17"/>
          <p:cNvCxnSpPr/>
          <p:nvPr/>
        </p:nvCxnSpPr>
        <p:spPr>
          <a:xfrm flipH="1" rot="10800000">
            <a:off x="1189425" y="2256450"/>
            <a:ext cx="1800" cy="2403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17"/>
          <p:cNvSpPr txBox="1"/>
          <p:nvPr/>
        </p:nvSpPr>
        <p:spPr>
          <a:xfrm>
            <a:off x="2410375" y="2460900"/>
            <a:ext cx="167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rgbClr val="FFFF00"/>
                </a:highlight>
                <a:latin typeface="Proxima Nova"/>
                <a:ea typeface="Proxima Nova"/>
                <a:cs typeface="Proxima Nova"/>
                <a:sym typeface="Proxima Nova"/>
              </a:rPr>
              <a:t>Feedback </a:t>
            </a:r>
            <a:r>
              <a:rPr lang="en" sz="900">
                <a:highlight>
                  <a:srgbClr val="FFFF00"/>
                </a:highlight>
                <a:latin typeface="Proxima Nova"/>
                <a:ea typeface="Proxima Nova"/>
                <a:cs typeface="Proxima Nova"/>
                <a:sym typeface="Proxima Nova"/>
              </a:rPr>
              <a:t> coefficients</a:t>
            </a:r>
            <a:endParaRPr sz="900">
              <a:highlight>
                <a:srgbClr val="FFFF00"/>
              </a:highlight>
              <a:latin typeface="Proxima Nova"/>
              <a:ea typeface="Proxima Nova"/>
              <a:cs typeface="Proxima Nova"/>
              <a:sym typeface="Proxima Nova"/>
            </a:endParaRPr>
          </a:p>
        </p:txBody>
      </p:sp>
      <p:cxnSp>
        <p:nvCxnSpPr>
          <p:cNvPr id="146" name="Google Shape;146;p17"/>
          <p:cNvCxnSpPr>
            <a:endCxn id="135" idx="3"/>
          </p:cNvCxnSpPr>
          <p:nvPr/>
        </p:nvCxnSpPr>
        <p:spPr>
          <a:xfrm flipH="1" rot="5400000">
            <a:off x="7608675" y="1983075"/>
            <a:ext cx="727500" cy="278400"/>
          </a:xfrm>
          <a:prstGeom prst="bentConnector2">
            <a:avLst/>
          </a:prstGeom>
          <a:noFill/>
          <a:ln cap="flat" cmpd="sng" w="9525">
            <a:solidFill>
              <a:schemeClr val="dk2"/>
            </a:solidFill>
            <a:prstDash val="solid"/>
            <a:round/>
            <a:headEnd len="med" w="med" type="none"/>
            <a:tailEnd len="med" w="med" type="none"/>
          </a:ln>
        </p:spPr>
      </p:cxnSp>
      <p:sp>
        <p:nvSpPr>
          <p:cNvPr id="147" name="Google Shape;147;p17"/>
          <p:cNvSpPr/>
          <p:nvPr/>
        </p:nvSpPr>
        <p:spPr>
          <a:xfrm>
            <a:off x="403825" y="1528900"/>
            <a:ext cx="1467900" cy="7275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Construct the filter</a:t>
            </a:r>
            <a:endParaRPr sz="900"/>
          </a:p>
          <a:p>
            <a:pPr indent="0" lvl="0" marL="0" rtl="0" algn="l">
              <a:spcBef>
                <a:spcPts val="0"/>
              </a:spcBef>
              <a:spcAft>
                <a:spcPts val="0"/>
              </a:spcAft>
              <a:buNone/>
            </a:pPr>
            <a:r>
              <a:rPr lang="en" sz="900"/>
              <a:t>              &amp;</a:t>
            </a:r>
            <a:endParaRPr sz="900"/>
          </a:p>
          <a:p>
            <a:pPr indent="0" lvl="0" marL="0" rtl="0" algn="l">
              <a:spcBef>
                <a:spcPts val="0"/>
              </a:spcBef>
              <a:spcAft>
                <a:spcPts val="0"/>
              </a:spcAft>
              <a:buNone/>
            </a:pPr>
            <a:r>
              <a:rPr lang="en" sz="900"/>
              <a:t>Generate  precoders  </a:t>
            </a:r>
            <a:endParaRPr sz="900"/>
          </a:p>
        </p:txBody>
      </p:sp>
      <p:cxnSp>
        <p:nvCxnSpPr>
          <p:cNvPr id="148" name="Google Shape;148;p17"/>
          <p:cNvCxnSpPr>
            <a:stCxn id="147" idx="3"/>
            <a:endCxn id="129" idx="1"/>
          </p:cNvCxnSpPr>
          <p:nvPr/>
        </p:nvCxnSpPr>
        <p:spPr>
          <a:xfrm>
            <a:off x="1871725" y="1892650"/>
            <a:ext cx="1431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17"/>
          <p:cNvSpPr txBox="1"/>
          <p:nvPr/>
        </p:nvSpPr>
        <p:spPr>
          <a:xfrm>
            <a:off x="403825" y="2968250"/>
            <a:ext cx="70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Limited feedback achieved  &amp; less  implementation complexity on Tx side</a:t>
            </a:r>
            <a:endParaRPr>
              <a:latin typeface="Proxima Nova"/>
              <a:ea typeface="Proxima Nova"/>
              <a:cs typeface="Proxima Nova"/>
              <a:sym typeface="Proxima Nova"/>
            </a:endParaRPr>
          </a:p>
        </p:txBody>
      </p:sp>
      <p:sp>
        <p:nvSpPr>
          <p:cNvPr id="150" name="Google Shape;150;p17"/>
          <p:cNvSpPr txBox="1"/>
          <p:nvPr/>
        </p:nvSpPr>
        <p:spPr>
          <a:xfrm>
            <a:off x="379325" y="3552700"/>
            <a:ext cx="78867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Proxima Nova"/>
                <a:ea typeface="Proxima Nova"/>
                <a:cs typeface="Proxima Nova"/>
                <a:sym typeface="Proxima Nova"/>
              </a:rPr>
              <a:t>→ Thus we consider the problem of interpolating "vector" discrete-time (DT) all-pass filters,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a:solidFill>
                  <a:schemeClr val="dk2"/>
                </a:solidFill>
                <a:latin typeface="Proxima Nova"/>
                <a:ea typeface="Proxima Nova"/>
                <a:cs typeface="Proxima Nova"/>
                <a:sym typeface="Proxima Nova"/>
              </a:rPr>
              <a:t>    satisfying some constraints</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4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Prior Work / Literature Review</a:t>
            </a:r>
            <a:endParaRPr>
              <a:solidFill>
                <a:srgbClr val="0000FF"/>
              </a:solidFill>
            </a:endParaRPr>
          </a:p>
        </p:txBody>
      </p:sp>
      <p:sp>
        <p:nvSpPr>
          <p:cNvPr id="156" name="Google Shape;156;p18"/>
          <p:cNvSpPr txBox="1"/>
          <p:nvPr>
            <p:ph idx="1" type="body"/>
          </p:nvPr>
        </p:nvSpPr>
        <p:spPr>
          <a:xfrm>
            <a:off x="311700" y="1017725"/>
            <a:ext cx="8520600" cy="3804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a:t>.</a:t>
            </a:r>
            <a:endParaRPr b="1"/>
          </a:p>
        </p:txBody>
      </p:sp>
      <p:sp>
        <p:nvSpPr>
          <p:cNvPr id="157" name="Google Shape;157;p18"/>
          <p:cNvSpPr/>
          <p:nvPr/>
        </p:nvSpPr>
        <p:spPr>
          <a:xfrm>
            <a:off x="1125150" y="1913875"/>
            <a:ext cx="996600" cy="964500"/>
          </a:xfrm>
          <a:prstGeom prst="ellipse">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1328750" y="2464600"/>
            <a:ext cx="128700" cy="107100"/>
          </a:xfrm>
          <a:prstGeom prst="ellipse">
            <a:avLst/>
          </a:prstGeom>
          <a:solidFill>
            <a:srgbClr val="000000"/>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1729375" y="2264075"/>
            <a:ext cx="128700" cy="107100"/>
          </a:xfrm>
          <a:prstGeom prst="ellipse">
            <a:avLst/>
          </a:prstGeom>
          <a:solidFill>
            <a:srgbClr val="000000"/>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648275" y="2628750"/>
            <a:ext cx="128700" cy="107100"/>
          </a:xfrm>
          <a:prstGeom prst="ellipse">
            <a:avLst/>
          </a:prstGeom>
          <a:solidFill>
            <a:srgbClr val="000000"/>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nvSpPr>
        <p:spPr>
          <a:xfrm flipH="1">
            <a:off x="1137925" y="2252850"/>
            <a:ext cx="286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1</a:t>
            </a:r>
            <a:endParaRPr baseline="-25000" sz="800">
              <a:latin typeface="Proxima Nova"/>
              <a:ea typeface="Proxima Nova"/>
              <a:cs typeface="Proxima Nova"/>
              <a:sym typeface="Proxima Nova"/>
            </a:endParaRPr>
          </a:p>
        </p:txBody>
      </p:sp>
      <p:sp>
        <p:nvSpPr>
          <p:cNvPr id="162" name="Google Shape;162;p18"/>
          <p:cNvSpPr txBox="1"/>
          <p:nvPr/>
        </p:nvSpPr>
        <p:spPr>
          <a:xfrm flipH="1">
            <a:off x="1536050" y="2059025"/>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600">
                <a:latin typeface="Proxima Nova"/>
                <a:ea typeface="Proxima Nova"/>
                <a:cs typeface="Proxima Nova"/>
                <a:sym typeface="Proxima Nova"/>
              </a:rPr>
              <a:t>3</a:t>
            </a:r>
            <a:endParaRPr baseline="-25000" sz="600">
              <a:latin typeface="Proxima Nova"/>
              <a:ea typeface="Proxima Nova"/>
              <a:cs typeface="Proxima Nova"/>
              <a:sym typeface="Proxima Nova"/>
            </a:endParaRPr>
          </a:p>
        </p:txBody>
      </p:sp>
      <p:sp>
        <p:nvSpPr>
          <p:cNvPr id="163" name="Google Shape;163;p18"/>
          <p:cNvSpPr txBox="1"/>
          <p:nvPr/>
        </p:nvSpPr>
        <p:spPr>
          <a:xfrm flipH="1">
            <a:off x="1448200" y="2520675"/>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2</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p:txBody>
      </p:sp>
      <p:sp>
        <p:nvSpPr>
          <p:cNvPr id="164" name="Google Shape;164;p18"/>
          <p:cNvSpPr/>
          <p:nvPr/>
        </p:nvSpPr>
        <p:spPr>
          <a:xfrm>
            <a:off x="2701025" y="1913863"/>
            <a:ext cx="996600" cy="96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flipH="1">
            <a:off x="2698950" y="2242213"/>
            <a:ext cx="3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a:t>
            </a: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1</a:t>
            </a:r>
            <a:r>
              <a:rPr lang="en" sz="800">
                <a:latin typeface="Proxima Nova"/>
                <a:ea typeface="Proxima Nova"/>
                <a:cs typeface="Proxima Nova"/>
                <a:sym typeface="Proxima Nova"/>
              </a:rPr>
              <a:t>)</a:t>
            </a:r>
            <a:endParaRPr sz="800">
              <a:latin typeface="Proxima Nova"/>
              <a:ea typeface="Proxima Nova"/>
              <a:cs typeface="Proxima Nova"/>
              <a:sym typeface="Proxima Nova"/>
            </a:endParaRPr>
          </a:p>
        </p:txBody>
      </p:sp>
      <p:sp>
        <p:nvSpPr>
          <p:cNvPr id="166" name="Google Shape;166;p18"/>
          <p:cNvSpPr txBox="1"/>
          <p:nvPr/>
        </p:nvSpPr>
        <p:spPr>
          <a:xfrm flipH="1">
            <a:off x="3035100" y="1837938"/>
            <a:ext cx="458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a:t>
            </a:r>
            <a:r>
              <a:rPr lang="en" sz="800">
                <a:latin typeface="Proxima Nova"/>
                <a:ea typeface="Proxima Nova"/>
                <a:cs typeface="Proxima Nova"/>
                <a:sym typeface="Proxima Nova"/>
              </a:rPr>
              <a:t>z</a:t>
            </a:r>
            <a:r>
              <a:rPr baseline="-25000" lang="en" sz="600">
                <a:latin typeface="Proxima Nova"/>
                <a:ea typeface="Proxima Nova"/>
                <a:cs typeface="Proxima Nova"/>
                <a:sym typeface="Proxima Nova"/>
              </a:rPr>
              <a:t>3</a:t>
            </a:r>
            <a:r>
              <a:rPr lang="en" sz="600">
                <a:latin typeface="Proxima Nova"/>
                <a:ea typeface="Proxima Nova"/>
                <a:cs typeface="Proxima Nova"/>
                <a:sym typeface="Proxima Nova"/>
              </a:rPr>
              <a:t>)</a:t>
            </a:r>
            <a:endParaRPr sz="600">
              <a:latin typeface="Proxima Nova"/>
              <a:ea typeface="Proxima Nova"/>
              <a:cs typeface="Proxima Nova"/>
              <a:sym typeface="Proxima Nova"/>
            </a:endParaRPr>
          </a:p>
        </p:txBody>
      </p:sp>
      <p:sp>
        <p:nvSpPr>
          <p:cNvPr id="167" name="Google Shape;167;p18"/>
          <p:cNvSpPr txBox="1"/>
          <p:nvPr/>
        </p:nvSpPr>
        <p:spPr>
          <a:xfrm flipH="1">
            <a:off x="3037425" y="2579888"/>
            <a:ext cx="587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a:t>
            </a: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2</a:t>
            </a:r>
            <a:r>
              <a:rPr lang="en" sz="800">
                <a:latin typeface="Proxima Nova"/>
                <a:ea typeface="Proxima Nova"/>
                <a:cs typeface="Proxima Nova"/>
                <a:sym typeface="Proxima Nova"/>
              </a:rPr>
              <a:t>)</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p:txBody>
      </p:sp>
      <p:sp>
        <p:nvSpPr>
          <p:cNvPr id="168" name="Google Shape;168;p18"/>
          <p:cNvSpPr/>
          <p:nvPr/>
        </p:nvSpPr>
        <p:spPr>
          <a:xfrm>
            <a:off x="2856450" y="2527050"/>
            <a:ext cx="82200" cy="89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223350" y="2115350"/>
            <a:ext cx="82200" cy="89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3339175" y="2743700"/>
            <a:ext cx="82200" cy="89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nvSpPr>
        <p:spPr>
          <a:xfrm>
            <a:off x="4694700" y="1513663"/>
            <a:ext cx="413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NP has a solution iff</a:t>
            </a:r>
            <a:br>
              <a:rPr lang="en">
                <a:solidFill>
                  <a:srgbClr val="434343"/>
                </a:solidFill>
                <a:latin typeface="Proxima Nova"/>
                <a:ea typeface="Proxima Nova"/>
                <a:cs typeface="Proxima Nova"/>
                <a:sym typeface="Proxima Nova"/>
              </a:rPr>
            </a:br>
            <a:r>
              <a:rPr lang="en">
                <a:solidFill>
                  <a:srgbClr val="434343"/>
                </a:solidFill>
                <a:latin typeface="Proxima Nova"/>
                <a:ea typeface="Proxima Nova"/>
                <a:cs typeface="Proxima Nova"/>
                <a:sym typeface="Proxima Nova"/>
              </a:rPr>
              <a:t> the Pick matrix P is positive semi definite ( P≥ 0)</a:t>
            </a:r>
            <a:endParaRPr>
              <a:solidFill>
                <a:srgbClr val="434343"/>
              </a:solidFill>
              <a:latin typeface="Proxima Nova"/>
              <a:ea typeface="Proxima Nova"/>
              <a:cs typeface="Proxima Nova"/>
              <a:sym typeface="Proxima Nova"/>
            </a:endParaRPr>
          </a:p>
        </p:txBody>
      </p:sp>
      <p:sp>
        <p:nvSpPr>
          <p:cNvPr id="172" name="Google Shape;172;p18"/>
          <p:cNvSpPr txBox="1"/>
          <p:nvPr/>
        </p:nvSpPr>
        <p:spPr>
          <a:xfrm>
            <a:off x="460700" y="1465675"/>
            <a:ext cx="36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roxima Nova"/>
                <a:ea typeface="Proxima Nova"/>
                <a:cs typeface="Proxima Nova"/>
                <a:sym typeface="Proxima Nova"/>
              </a:rPr>
              <a:t>- </a:t>
            </a:r>
            <a:r>
              <a:rPr b="1" lang="en">
                <a:solidFill>
                  <a:srgbClr val="434343"/>
                </a:solidFill>
                <a:latin typeface="Proxima Nova"/>
                <a:ea typeface="Proxima Nova"/>
                <a:cs typeface="Proxima Nova"/>
                <a:sym typeface="Proxima Nova"/>
              </a:rPr>
              <a:t>Classical Nevanlinna - Pick problem (NP)</a:t>
            </a:r>
            <a:endParaRPr b="1">
              <a:solidFill>
                <a:srgbClr val="434343"/>
              </a:solidFill>
              <a:latin typeface="Proxima Nova"/>
              <a:ea typeface="Proxima Nova"/>
              <a:cs typeface="Proxima Nova"/>
              <a:sym typeface="Proxima Nova"/>
            </a:endParaRPr>
          </a:p>
        </p:txBody>
      </p:sp>
      <p:sp>
        <p:nvSpPr>
          <p:cNvPr id="173" name="Google Shape;173;p18"/>
          <p:cNvSpPr txBox="1"/>
          <p:nvPr/>
        </p:nvSpPr>
        <p:spPr>
          <a:xfrm>
            <a:off x="525050" y="3188788"/>
            <a:ext cx="33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roxima Nova"/>
                <a:ea typeface="Proxima Nova"/>
                <a:cs typeface="Proxima Nova"/>
                <a:sym typeface="Proxima Nova"/>
              </a:rPr>
              <a:t>- </a:t>
            </a:r>
            <a:r>
              <a:rPr b="1" lang="en">
                <a:solidFill>
                  <a:srgbClr val="434343"/>
                </a:solidFill>
                <a:latin typeface="Proxima Nova"/>
                <a:ea typeface="Proxima Nova"/>
                <a:cs typeface="Proxima Nova"/>
                <a:sym typeface="Proxima Nova"/>
              </a:rPr>
              <a:t>Boundary version of  NP</a:t>
            </a:r>
            <a:r>
              <a:rPr b="1" baseline="30000" lang="en">
                <a:solidFill>
                  <a:srgbClr val="434343"/>
                </a:solidFill>
                <a:latin typeface="Proxima Nova"/>
                <a:ea typeface="Proxima Nova"/>
                <a:cs typeface="Proxima Nova"/>
                <a:sym typeface="Proxima Nova"/>
              </a:rPr>
              <a:t>[1]</a:t>
            </a:r>
            <a:endParaRPr b="1" baseline="30000">
              <a:solidFill>
                <a:srgbClr val="434343"/>
              </a:solidFill>
              <a:latin typeface="Proxima Nova"/>
              <a:ea typeface="Proxima Nova"/>
              <a:cs typeface="Proxima Nova"/>
              <a:sym typeface="Proxima Nova"/>
            </a:endParaRPr>
          </a:p>
        </p:txBody>
      </p:sp>
      <p:sp>
        <p:nvSpPr>
          <p:cNvPr id="174" name="Google Shape;174;p18"/>
          <p:cNvSpPr txBox="1"/>
          <p:nvPr/>
        </p:nvSpPr>
        <p:spPr>
          <a:xfrm>
            <a:off x="407200" y="4822075"/>
            <a:ext cx="617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Proxima Nova"/>
                <a:ea typeface="Proxima Nova"/>
                <a:cs typeface="Proxima Nova"/>
                <a:sym typeface="Proxima Nova"/>
              </a:rPr>
              <a:t>[1]  V. Bolotnikov, “Boundary interpolation by finite Blaschke products,” in Complex Analysis and Dynamical Systems. Springer, 2018, pp. 39–65.</a:t>
            </a:r>
            <a:endParaRPr sz="600">
              <a:latin typeface="Proxima Nova"/>
              <a:ea typeface="Proxima Nova"/>
              <a:cs typeface="Proxima Nova"/>
              <a:sym typeface="Proxima Nova"/>
            </a:endParaRPr>
          </a:p>
          <a:p>
            <a:pPr indent="0" lvl="0" marL="0" rtl="0" algn="l">
              <a:spcBef>
                <a:spcPts val="0"/>
              </a:spcBef>
              <a:spcAft>
                <a:spcPts val="0"/>
              </a:spcAft>
              <a:buNone/>
            </a:pPr>
            <a:r>
              <a:t/>
            </a:r>
            <a:endParaRPr sz="600">
              <a:latin typeface="Proxima Nova"/>
              <a:ea typeface="Proxima Nova"/>
              <a:cs typeface="Proxima Nova"/>
              <a:sym typeface="Proxima Nova"/>
            </a:endParaRPr>
          </a:p>
        </p:txBody>
      </p:sp>
      <p:sp>
        <p:nvSpPr>
          <p:cNvPr id="175" name="Google Shape;175;p18"/>
          <p:cNvSpPr/>
          <p:nvPr/>
        </p:nvSpPr>
        <p:spPr>
          <a:xfrm>
            <a:off x="996200" y="3629650"/>
            <a:ext cx="996600" cy="964500"/>
          </a:xfrm>
          <a:prstGeom prst="ellipse">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txBox="1"/>
          <p:nvPr/>
        </p:nvSpPr>
        <p:spPr>
          <a:xfrm flipH="1">
            <a:off x="996200" y="4033600"/>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1</a:t>
            </a:r>
            <a:endParaRPr baseline="-25000" sz="800">
              <a:latin typeface="Proxima Nova"/>
              <a:ea typeface="Proxima Nova"/>
              <a:cs typeface="Proxima Nova"/>
              <a:sym typeface="Proxima Nova"/>
            </a:endParaRPr>
          </a:p>
        </p:txBody>
      </p:sp>
      <p:sp>
        <p:nvSpPr>
          <p:cNvPr id="177" name="Google Shape;177;p18"/>
          <p:cNvSpPr txBox="1"/>
          <p:nvPr/>
        </p:nvSpPr>
        <p:spPr>
          <a:xfrm flipH="1">
            <a:off x="1424725" y="3553063"/>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600">
                <a:latin typeface="Proxima Nova"/>
                <a:ea typeface="Proxima Nova"/>
                <a:cs typeface="Proxima Nova"/>
                <a:sym typeface="Proxima Nova"/>
              </a:rPr>
              <a:t>3</a:t>
            </a:r>
            <a:endParaRPr baseline="-25000" sz="600">
              <a:latin typeface="Proxima Nova"/>
              <a:ea typeface="Proxima Nova"/>
              <a:cs typeface="Proxima Nova"/>
              <a:sym typeface="Proxima Nova"/>
            </a:endParaRPr>
          </a:p>
        </p:txBody>
      </p:sp>
      <p:sp>
        <p:nvSpPr>
          <p:cNvPr id="178" name="Google Shape;178;p18"/>
          <p:cNvSpPr txBox="1"/>
          <p:nvPr/>
        </p:nvSpPr>
        <p:spPr>
          <a:xfrm flipH="1">
            <a:off x="1328750" y="4289325"/>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2</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p:txBody>
      </p:sp>
      <p:sp>
        <p:nvSpPr>
          <p:cNvPr id="179" name="Google Shape;179;p18"/>
          <p:cNvSpPr/>
          <p:nvPr/>
        </p:nvSpPr>
        <p:spPr>
          <a:xfrm>
            <a:off x="2572075" y="3629638"/>
            <a:ext cx="996600" cy="96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txBox="1"/>
          <p:nvPr/>
        </p:nvSpPr>
        <p:spPr>
          <a:xfrm flipH="1">
            <a:off x="2570000" y="3957988"/>
            <a:ext cx="3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a:t>
            </a: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1</a:t>
            </a:r>
            <a:r>
              <a:rPr lang="en" sz="800">
                <a:latin typeface="Proxima Nova"/>
                <a:ea typeface="Proxima Nova"/>
                <a:cs typeface="Proxima Nova"/>
                <a:sym typeface="Proxima Nova"/>
              </a:rPr>
              <a:t>)</a:t>
            </a:r>
            <a:endParaRPr sz="800">
              <a:latin typeface="Proxima Nova"/>
              <a:ea typeface="Proxima Nova"/>
              <a:cs typeface="Proxima Nova"/>
              <a:sym typeface="Proxima Nova"/>
            </a:endParaRPr>
          </a:p>
        </p:txBody>
      </p:sp>
      <p:sp>
        <p:nvSpPr>
          <p:cNvPr id="181" name="Google Shape;181;p18"/>
          <p:cNvSpPr txBox="1"/>
          <p:nvPr/>
        </p:nvSpPr>
        <p:spPr>
          <a:xfrm flipH="1">
            <a:off x="2906150" y="3553713"/>
            <a:ext cx="458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a:t>
            </a:r>
            <a:r>
              <a:rPr lang="en" sz="800">
                <a:latin typeface="Proxima Nova"/>
                <a:ea typeface="Proxima Nova"/>
                <a:cs typeface="Proxima Nova"/>
                <a:sym typeface="Proxima Nova"/>
              </a:rPr>
              <a:t>(z</a:t>
            </a:r>
            <a:r>
              <a:rPr baseline="-25000" lang="en" sz="600">
                <a:latin typeface="Proxima Nova"/>
                <a:ea typeface="Proxima Nova"/>
                <a:cs typeface="Proxima Nova"/>
                <a:sym typeface="Proxima Nova"/>
              </a:rPr>
              <a:t>3</a:t>
            </a:r>
            <a:r>
              <a:rPr lang="en" sz="600">
                <a:latin typeface="Proxima Nova"/>
                <a:ea typeface="Proxima Nova"/>
                <a:cs typeface="Proxima Nova"/>
                <a:sym typeface="Proxima Nova"/>
              </a:rPr>
              <a:t>)</a:t>
            </a:r>
            <a:endParaRPr sz="600">
              <a:latin typeface="Proxima Nova"/>
              <a:ea typeface="Proxima Nova"/>
              <a:cs typeface="Proxima Nova"/>
              <a:sym typeface="Proxima Nova"/>
            </a:endParaRPr>
          </a:p>
        </p:txBody>
      </p:sp>
      <p:sp>
        <p:nvSpPr>
          <p:cNvPr id="182" name="Google Shape;182;p18"/>
          <p:cNvSpPr txBox="1"/>
          <p:nvPr/>
        </p:nvSpPr>
        <p:spPr>
          <a:xfrm flipH="1">
            <a:off x="2908475" y="4295663"/>
            <a:ext cx="587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a:t>
            </a: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2</a:t>
            </a:r>
            <a:r>
              <a:rPr lang="en" sz="800">
                <a:latin typeface="Proxima Nova"/>
                <a:ea typeface="Proxima Nova"/>
                <a:cs typeface="Proxima Nova"/>
                <a:sym typeface="Proxima Nova"/>
              </a:rPr>
              <a:t>)</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p:txBody>
      </p:sp>
      <p:sp>
        <p:nvSpPr>
          <p:cNvPr id="183" name="Google Shape;183;p18"/>
          <p:cNvSpPr/>
          <p:nvPr/>
        </p:nvSpPr>
        <p:spPr>
          <a:xfrm>
            <a:off x="2527925" y="406720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205575" y="362965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029275" y="454240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387200" y="453555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1453400" y="3592325"/>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970125" y="417640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txBox="1"/>
          <p:nvPr/>
        </p:nvSpPr>
        <p:spPr>
          <a:xfrm>
            <a:off x="4094375" y="3767413"/>
            <a:ext cx="39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Diagonal Elements of </a:t>
            </a:r>
            <a:r>
              <a:rPr b="1" i="1" lang="en">
                <a:solidFill>
                  <a:srgbClr val="434343"/>
                </a:solidFill>
                <a:latin typeface="Proxima Nova"/>
                <a:ea typeface="Proxima Nova"/>
                <a:cs typeface="Proxima Nova"/>
                <a:sym typeface="Proxima Nova"/>
              </a:rPr>
              <a:t>P </a:t>
            </a:r>
            <a:r>
              <a:rPr lang="en">
                <a:solidFill>
                  <a:srgbClr val="434343"/>
                </a:solidFill>
                <a:latin typeface="Proxima Nova"/>
                <a:ea typeface="Proxima Nova"/>
                <a:cs typeface="Proxima Nova"/>
                <a:sym typeface="Proxima Nova"/>
              </a:rPr>
              <a:t> =         ⇒ NP fails here </a:t>
            </a:r>
            <a:endParaRPr>
              <a:solidFill>
                <a:srgbClr val="434343"/>
              </a:solidFill>
              <a:latin typeface="Proxima Nova"/>
              <a:ea typeface="Proxima Nova"/>
              <a:cs typeface="Proxima Nova"/>
              <a:sym typeface="Proxima Nova"/>
            </a:endParaRPr>
          </a:p>
        </p:txBody>
      </p:sp>
      <p:pic>
        <p:nvPicPr>
          <p:cNvPr id="190" name="Google Shape;190;p18"/>
          <p:cNvPicPr preferRelativeResize="0"/>
          <p:nvPr/>
        </p:nvPicPr>
        <p:blipFill>
          <a:blip r:embed="rId3">
            <a:alphaModFix/>
          </a:blip>
          <a:stretch>
            <a:fillRect/>
          </a:stretch>
        </p:blipFill>
        <p:spPr>
          <a:xfrm>
            <a:off x="6290093" y="3765700"/>
            <a:ext cx="116282" cy="364350"/>
          </a:xfrm>
          <a:prstGeom prst="rect">
            <a:avLst/>
          </a:prstGeom>
          <a:noFill/>
          <a:ln>
            <a:noFill/>
          </a:ln>
        </p:spPr>
      </p:pic>
      <p:sp>
        <p:nvSpPr>
          <p:cNvPr id="191" name="Google Shape;191;p18"/>
          <p:cNvSpPr txBox="1"/>
          <p:nvPr/>
        </p:nvSpPr>
        <p:spPr>
          <a:xfrm>
            <a:off x="3959575" y="3198875"/>
            <a:ext cx="1735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latin typeface="Proxima Nova"/>
                <a:ea typeface="Proxima Nova"/>
                <a:cs typeface="Proxima Nova"/>
                <a:sym typeface="Proxima Nova"/>
              </a:rPr>
              <a:t>Solved using </a:t>
            </a:r>
            <a:endParaRPr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434343"/>
                </a:solidFill>
                <a:latin typeface="Proxima Nova"/>
                <a:ea typeface="Proxima Nova"/>
                <a:cs typeface="Proxima Nova"/>
                <a:sym typeface="Proxima Nova"/>
              </a:rPr>
              <a:t>Blaschke Product  </a:t>
            </a:r>
            <a:endParaRPr sz="1200">
              <a:solidFill>
                <a:srgbClr val="434343"/>
              </a:solidFill>
              <a:latin typeface="Proxima Nova"/>
              <a:ea typeface="Proxima Nova"/>
              <a:cs typeface="Proxima Nova"/>
              <a:sym typeface="Proxima Nova"/>
            </a:endParaRPr>
          </a:p>
        </p:txBody>
      </p:sp>
      <p:pic>
        <p:nvPicPr>
          <p:cNvPr id="192" name="Google Shape;192;p18"/>
          <p:cNvPicPr preferRelativeResize="0"/>
          <p:nvPr/>
        </p:nvPicPr>
        <p:blipFill>
          <a:blip r:embed="rId4">
            <a:alphaModFix/>
          </a:blip>
          <a:stretch>
            <a:fillRect/>
          </a:stretch>
        </p:blipFill>
        <p:spPr>
          <a:xfrm>
            <a:off x="5052849" y="2096225"/>
            <a:ext cx="2257862" cy="647475"/>
          </a:xfrm>
          <a:prstGeom prst="rect">
            <a:avLst/>
          </a:prstGeom>
          <a:noFill/>
          <a:ln>
            <a:noFill/>
          </a:ln>
        </p:spPr>
      </p:pic>
      <p:pic>
        <p:nvPicPr>
          <p:cNvPr id="193" name="Google Shape;193;p18"/>
          <p:cNvPicPr preferRelativeResize="0"/>
          <p:nvPr/>
        </p:nvPicPr>
        <p:blipFill>
          <a:blip r:embed="rId5">
            <a:alphaModFix/>
          </a:blip>
          <a:stretch>
            <a:fillRect/>
          </a:stretch>
        </p:blipFill>
        <p:spPr>
          <a:xfrm>
            <a:off x="5634575" y="3125600"/>
            <a:ext cx="2257850" cy="526591"/>
          </a:xfrm>
          <a:prstGeom prst="rect">
            <a:avLst/>
          </a:prstGeom>
          <a:noFill/>
          <a:ln>
            <a:noFill/>
          </a:ln>
        </p:spPr>
      </p:pic>
      <p:pic>
        <p:nvPicPr>
          <p:cNvPr id="194" name="Google Shape;194;p18"/>
          <p:cNvPicPr preferRelativeResize="0"/>
          <p:nvPr/>
        </p:nvPicPr>
        <p:blipFill>
          <a:blip r:embed="rId6">
            <a:alphaModFix/>
          </a:blip>
          <a:stretch>
            <a:fillRect/>
          </a:stretch>
        </p:blipFill>
        <p:spPr>
          <a:xfrm>
            <a:off x="4935250" y="4225638"/>
            <a:ext cx="2257850" cy="538410"/>
          </a:xfrm>
          <a:prstGeom prst="rect">
            <a:avLst/>
          </a:prstGeom>
          <a:noFill/>
          <a:ln>
            <a:noFill/>
          </a:ln>
        </p:spPr>
      </p:pic>
      <p:sp>
        <p:nvSpPr>
          <p:cNvPr id="195" name="Google Shape;195;p18"/>
          <p:cNvSpPr txBox="1"/>
          <p:nvPr/>
        </p:nvSpPr>
        <p:spPr>
          <a:xfrm>
            <a:off x="5379225" y="3188800"/>
            <a:ext cx="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96" name="Google Shape;196;p18"/>
          <p:cNvSpPr txBox="1"/>
          <p:nvPr/>
        </p:nvSpPr>
        <p:spPr>
          <a:xfrm>
            <a:off x="311700" y="1029450"/>
            <a:ext cx="75807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2"/>
                </a:solidFill>
                <a:latin typeface="Proxima Nova"/>
                <a:ea typeface="Proxima Nova"/>
                <a:cs typeface="Proxima Nova"/>
                <a:sym typeface="Proxima Nova"/>
              </a:rPr>
              <a:t>→ First we look at scalar version of our  problem</a:t>
            </a:r>
            <a:endParaRPr b="1" sz="18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Prior Work / Literature Review</a:t>
            </a:r>
            <a:endParaRPr>
              <a:solidFill>
                <a:srgbClr val="0000FF"/>
              </a:solidFill>
            </a:endParaRPr>
          </a:p>
        </p:txBody>
      </p:sp>
      <p:sp>
        <p:nvSpPr>
          <p:cNvPr id="202" name="Google Shape;202;p19"/>
          <p:cNvSpPr txBox="1"/>
          <p:nvPr>
            <p:ph idx="1" type="body"/>
          </p:nvPr>
        </p:nvSpPr>
        <p:spPr>
          <a:xfrm>
            <a:off x="311700" y="1152475"/>
            <a:ext cx="8520600" cy="3658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203" name="Google Shape;203;p19"/>
          <p:cNvSpPr txBox="1"/>
          <p:nvPr/>
        </p:nvSpPr>
        <p:spPr>
          <a:xfrm>
            <a:off x="482175" y="2099400"/>
            <a:ext cx="628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B5394"/>
                </a:solidFill>
                <a:latin typeface="Proxima Nova"/>
                <a:ea typeface="Proxima Nova"/>
                <a:cs typeface="Proxima Nova"/>
                <a:sym typeface="Proxima Nova"/>
              </a:rPr>
              <a:t>→ </a:t>
            </a:r>
            <a:r>
              <a:rPr b="1" lang="en" sz="2000">
                <a:solidFill>
                  <a:srgbClr val="0B5394"/>
                </a:solidFill>
                <a:latin typeface="Proxima Nova"/>
                <a:ea typeface="Proxima Nova"/>
                <a:cs typeface="Proxima Nova"/>
                <a:sym typeface="Proxima Nova"/>
              </a:rPr>
              <a:t>All-Pass Filter Design for scalar (SISO) case </a:t>
            </a:r>
            <a:r>
              <a:rPr b="1" baseline="30000" lang="en" sz="2000">
                <a:solidFill>
                  <a:srgbClr val="0B5394"/>
                </a:solidFill>
                <a:latin typeface="Proxima Nova"/>
                <a:ea typeface="Proxima Nova"/>
                <a:cs typeface="Proxima Nova"/>
                <a:sym typeface="Proxima Nova"/>
              </a:rPr>
              <a:t>[2]</a:t>
            </a:r>
            <a:endParaRPr b="1" baseline="30000" sz="2000">
              <a:solidFill>
                <a:srgbClr val="0B5394"/>
              </a:solidFill>
              <a:latin typeface="Proxima Nova"/>
              <a:ea typeface="Proxima Nova"/>
              <a:cs typeface="Proxima Nova"/>
              <a:sym typeface="Proxima Nova"/>
            </a:endParaRPr>
          </a:p>
        </p:txBody>
      </p:sp>
      <p:sp>
        <p:nvSpPr>
          <p:cNvPr id="204" name="Google Shape;204;p19"/>
          <p:cNvSpPr txBox="1"/>
          <p:nvPr/>
        </p:nvSpPr>
        <p:spPr>
          <a:xfrm>
            <a:off x="385775" y="4757750"/>
            <a:ext cx="6708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Proxima Nova"/>
                <a:ea typeface="Proxima Nova"/>
                <a:cs typeface="Proxima Nova"/>
                <a:sym typeface="Proxima Nova"/>
              </a:rPr>
              <a:t>[2] </a:t>
            </a:r>
            <a:r>
              <a:rPr lang="en" sz="600"/>
              <a:t> K.  Appaiah  and  D.  Pal,  “All-pass  filter  design  using  blaschke  interpolation,” IEEE Signal Process. Lett., vol. 27, pp. 226–230, 2020.</a:t>
            </a:r>
            <a:endParaRPr sz="600">
              <a:latin typeface="Proxima Nova"/>
              <a:ea typeface="Proxima Nova"/>
              <a:cs typeface="Proxima Nova"/>
              <a:sym typeface="Proxima Nova"/>
            </a:endParaRPr>
          </a:p>
        </p:txBody>
      </p:sp>
      <p:pic>
        <p:nvPicPr>
          <p:cNvPr id="205" name="Google Shape;205;p19"/>
          <p:cNvPicPr preferRelativeResize="0"/>
          <p:nvPr/>
        </p:nvPicPr>
        <p:blipFill>
          <a:blip r:embed="rId3">
            <a:alphaModFix/>
          </a:blip>
          <a:stretch>
            <a:fillRect/>
          </a:stretch>
        </p:blipFill>
        <p:spPr>
          <a:xfrm>
            <a:off x="4920850" y="2697500"/>
            <a:ext cx="2991575" cy="341600"/>
          </a:xfrm>
          <a:prstGeom prst="rect">
            <a:avLst/>
          </a:prstGeom>
          <a:noFill/>
          <a:ln>
            <a:noFill/>
          </a:ln>
        </p:spPr>
      </p:pic>
      <p:sp>
        <p:nvSpPr>
          <p:cNvPr id="206" name="Google Shape;206;p19"/>
          <p:cNvSpPr txBox="1"/>
          <p:nvPr/>
        </p:nvSpPr>
        <p:spPr>
          <a:xfrm>
            <a:off x="450050" y="2668200"/>
            <a:ext cx="459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Causal, Stable All-pass filter with rational </a:t>
            </a:r>
            <a:r>
              <a:rPr b="1" i="1" lang="en">
                <a:latin typeface="EB Garamond"/>
                <a:ea typeface="EB Garamond"/>
                <a:cs typeface="EB Garamond"/>
                <a:sym typeface="EB Garamond"/>
              </a:rPr>
              <a:t>H(z) </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207" name="Google Shape;207;p19"/>
          <p:cNvSpPr txBox="1"/>
          <p:nvPr/>
        </p:nvSpPr>
        <p:spPr>
          <a:xfrm>
            <a:off x="385775" y="3237000"/>
            <a:ext cx="5604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Filter design problem </a:t>
            </a:r>
            <a:r>
              <a:rPr lang="en">
                <a:latin typeface="Proxima Nova"/>
                <a:ea typeface="Proxima Nova"/>
                <a:cs typeface="Proxima Nova"/>
                <a:sym typeface="Proxima Nova"/>
              </a:rPr>
              <a:t>≣  </a:t>
            </a:r>
            <a:r>
              <a:rPr lang="en">
                <a:latin typeface="Proxima Nova"/>
                <a:ea typeface="Proxima Nova"/>
                <a:cs typeface="Proxima Nova"/>
                <a:sym typeface="Proxima Nova"/>
              </a:rPr>
              <a:t>Blaschke interpolation problem</a:t>
            </a:r>
            <a:endParaRPr>
              <a:latin typeface="Proxima Nova"/>
              <a:ea typeface="Proxima Nova"/>
              <a:cs typeface="Proxima Nova"/>
              <a:sym typeface="Proxima Nova"/>
            </a:endParaRPr>
          </a:p>
        </p:txBody>
      </p:sp>
      <p:pic>
        <p:nvPicPr>
          <p:cNvPr id="208" name="Google Shape;208;p19"/>
          <p:cNvPicPr preferRelativeResize="0"/>
          <p:nvPr/>
        </p:nvPicPr>
        <p:blipFill>
          <a:blip r:embed="rId4">
            <a:alphaModFix/>
          </a:blip>
          <a:stretch>
            <a:fillRect/>
          </a:stretch>
        </p:blipFill>
        <p:spPr>
          <a:xfrm>
            <a:off x="881425" y="3773900"/>
            <a:ext cx="3078000" cy="218775"/>
          </a:xfrm>
          <a:prstGeom prst="rect">
            <a:avLst/>
          </a:prstGeom>
          <a:noFill/>
          <a:ln>
            <a:noFill/>
          </a:ln>
          <a:effectLst>
            <a:outerShdw blurRad="1428750" rotWithShape="0" algn="bl" dir="21540000" dist="952500">
              <a:srgbClr val="000000">
                <a:alpha val="0"/>
              </a:srgbClr>
            </a:outerShdw>
          </a:effectLst>
        </p:spPr>
      </p:pic>
      <p:pic>
        <p:nvPicPr>
          <p:cNvPr id="209" name="Google Shape;209;p19"/>
          <p:cNvPicPr preferRelativeResize="0"/>
          <p:nvPr/>
        </p:nvPicPr>
        <p:blipFill>
          <a:blip r:embed="rId5">
            <a:alphaModFix/>
          </a:blip>
          <a:stretch>
            <a:fillRect/>
          </a:stretch>
        </p:blipFill>
        <p:spPr>
          <a:xfrm>
            <a:off x="2081200" y="4176000"/>
            <a:ext cx="4235066" cy="276900"/>
          </a:xfrm>
          <a:prstGeom prst="rect">
            <a:avLst/>
          </a:prstGeom>
          <a:noFill/>
          <a:ln>
            <a:noFill/>
          </a:ln>
        </p:spPr>
      </p:pic>
      <p:sp>
        <p:nvSpPr>
          <p:cNvPr id="210" name="Google Shape;210;p19"/>
          <p:cNvSpPr txBox="1"/>
          <p:nvPr/>
        </p:nvSpPr>
        <p:spPr>
          <a:xfrm>
            <a:off x="385775" y="1457063"/>
            <a:ext cx="357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666666"/>
                </a:solidFill>
                <a:latin typeface="Proxima Nova"/>
                <a:ea typeface="Proxima Nova"/>
                <a:cs typeface="Proxima Nova"/>
                <a:sym typeface="Proxima Nova"/>
              </a:rPr>
              <a:t>Schwarz - Pick Matrix is defined as </a:t>
            </a:r>
            <a:endParaRPr b="1" sz="1500">
              <a:solidFill>
                <a:srgbClr val="666666"/>
              </a:solidFill>
              <a:latin typeface="Proxima Nova"/>
              <a:ea typeface="Proxima Nova"/>
              <a:cs typeface="Proxima Nova"/>
              <a:sym typeface="Proxima Nova"/>
            </a:endParaRPr>
          </a:p>
        </p:txBody>
      </p:sp>
      <p:pic>
        <p:nvPicPr>
          <p:cNvPr id="211" name="Google Shape;211;p19"/>
          <p:cNvPicPr preferRelativeResize="0"/>
          <p:nvPr/>
        </p:nvPicPr>
        <p:blipFill>
          <a:blip r:embed="rId6">
            <a:alphaModFix/>
          </a:blip>
          <a:stretch>
            <a:fillRect/>
          </a:stretch>
        </p:blipFill>
        <p:spPr>
          <a:xfrm>
            <a:off x="3601625" y="1298100"/>
            <a:ext cx="4533900" cy="733425"/>
          </a:xfrm>
          <a:prstGeom prst="rect">
            <a:avLst/>
          </a:prstGeom>
          <a:noFill/>
          <a:ln>
            <a:noFill/>
          </a:ln>
        </p:spPr>
      </p:pic>
      <p:pic>
        <p:nvPicPr>
          <p:cNvPr id="212" name="Google Shape;212;p19"/>
          <p:cNvPicPr preferRelativeResize="0"/>
          <p:nvPr/>
        </p:nvPicPr>
        <p:blipFill>
          <a:blip r:embed="rId7">
            <a:alphaModFix/>
          </a:blip>
          <a:stretch>
            <a:fillRect/>
          </a:stretch>
        </p:blipFill>
        <p:spPr>
          <a:xfrm>
            <a:off x="7280673" y="4075698"/>
            <a:ext cx="1080658" cy="477500"/>
          </a:xfrm>
          <a:prstGeom prst="rect">
            <a:avLst/>
          </a:prstGeom>
          <a:noFill/>
          <a:ln>
            <a:noFill/>
          </a:ln>
        </p:spPr>
      </p:pic>
      <p:sp>
        <p:nvSpPr>
          <p:cNvPr id="213" name="Google Shape;213;p19"/>
          <p:cNvSpPr txBox="1"/>
          <p:nvPr/>
        </p:nvSpPr>
        <p:spPr>
          <a:xfrm>
            <a:off x="6622250" y="4114350"/>
            <a:ext cx="1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&amp;</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Prior Work / Literature Review</a:t>
            </a:r>
            <a:endParaRPr>
              <a:solidFill>
                <a:srgbClr val="0000FF"/>
              </a:solidFill>
            </a:endParaRPr>
          </a:p>
        </p:txBody>
      </p:sp>
      <p:sp>
        <p:nvSpPr>
          <p:cNvPr id="219" name="Google Shape;219;p20"/>
          <p:cNvSpPr txBox="1"/>
          <p:nvPr>
            <p:ph idx="1" type="body"/>
          </p:nvPr>
        </p:nvSpPr>
        <p:spPr>
          <a:xfrm>
            <a:off x="311700" y="1112025"/>
            <a:ext cx="8520600" cy="3456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B5394"/>
                </a:solidFill>
              </a:rPr>
              <a:t>→ </a:t>
            </a:r>
            <a:r>
              <a:rPr b="1" lang="en" sz="2000">
                <a:solidFill>
                  <a:srgbClr val="0B5394"/>
                </a:solidFill>
              </a:rPr>
              <a:t>Subspace Nevanlinna Interpolation (SNIP) </a:t>
            </a:r>
            <a:r>
              <a:rPr baseline="30000" lang="en" sz="2000">
                <a:solidFill>
                  <a:srgbClr val="0B5394"/>
                </a:solidFill>
              </a:rPr>
              <a:t>[3]</a:t>
            </a:r>
            <a:endParaRPr sz="2000">
              <a:solidFill>
                <a:srgbClr val="0B5394"/>
              </a:solidFill>
            </a:endParaRPr>
          </a:p>
        </p:txBody>
      </p:sp>
      <p:sp>
        <p:nvSpPr>
          <p:cNvPr id="220" name="Google Shape;220;p20"/>
          <p:cNvSpPr txBox="1"/>
          <p:nvPr/>
        </p:nvSpPr>
        <p:spPr>
          <a:xfrm>
            <a:off x="432750" y="1595925"/>
            <a:ext cx="20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Proxima Nova"/>
                <a:ea typeface="Proxima Nova"/>
                <a:cs typeface="Proxima Nova"/>
                <a:sym typeface="Proxima Nova"/>
              </a:rPr>
              <a:t>Problem Statement :</a:t>
            </a:r>
            <a:endParaRPr b="1">
              <a:solidFill>
                <a:schemeClr val="dk2"/>
              </a:solidFill>
              <a:latin typeface="Proxima Nova"/>
              <a:ea typeface="Proxima Nova"/>
              <a:cs typeface="Proxima Nova"/>
              <a:sym typeface="Proxima Nova"/>
            </a:endParaRPr>
          </a:p>
        </p:txBody>
      </p:sp>
      <p:pic>
        <p:nvPicPr>
          <p:cNvPr id="221" name="Google Shape;221;p20"/>
          <p:cNvPicPr preferRelativeResize="0"/>
          <p:nvPr/>
        </p:nvPicPr>
        <p:blipFill rotWithShape="1">
          <a:blip r:embed="rId3">
            <a:alphaModFix/>
          </a:blip>
          <a:srcRect b="0" l="0" r="36069" t="0"/>
          <a:stretch/>
        </p:blipFill>
        <p:spPr>
          <a:xfrm>
            <a:off x="749497" y="2150000"/>
            <a:ext cx="4687599" cy="247650"/>
          </a:xfrm>
          <a:prstGeom prst="rect">
            <a:avLst/>
          </a:prstGeom>
          <a:noFill/>
          <a:ln>
            <a:noFill/>
          </a:ln>
        </p:spPr>
      </p:pic>
      <p:pic>
        <p:nvPicPr>
          <p:cNvPr id="222" name="Google Shape;222;p20"/>
          <p:cNvPicPr preferRelativeResize="0"/>
          <p:nvPr/>
        </p:nvPicPr>
        <p:blipFill>
          <a:blip r:embed="rId4">
            <a:alphaModFix/>
          </a:blip>
          <a:stretch>
            <a:fillRect/>
          </a:stretch>
        </p:blipFill>
        <p:spPr>
          <a:xfrm>
            <a:off x="1728150" y="2574325"/>
            <a:ext cx="5476375" cy="485873"/>
          </a:xfrm>
          <a:prstGeom prst="rect">
            <a:avLst/>
          </a:prstGeom>
          <a:noFill/>
          <a:ln>
            <a:noFill/>
          </a:ln>
        </p:spPr>
      </p:pic>
      <p:pic>
        <p:nvPicPr>
          <p:cNvPr id="223" name="Google Shape;223;p20"/>
          <p:cNvPicPr preferRelativeResize="0"/>
          <p:nvPr/>
        </p:nvPicPr>
        <p:blipFill>
          <a:blip r:embed="rId5">
            <a:alphaModFix/>
          </a:blip>
          <a:stretch>
            <a:fillRect/>
          </a:stretch>
        </p:blipFill>
        <p:spPr>
          <a:xfrm>
            <a:off x="749500" y="3356475"/>
            <a:ext cx="3268687" cy="201150"/>
          </a:xfrm>
          <a:prstGeom prst="rect">
            <a:avLst/>
          </a:prstGeom>
          <a:noFill/>
          <a:ln>
            <a:noFill/>
          </a:ln>
        </p:spPr>
      </p:pic>
      <p:pic>
        <p:nvPicPr>
          <p:cNvPr id="224" name="Google Shape;224;p20"/>
          <p:cNvPicPr preferRelativeResize="0"/>
          <p:nvPr/>
        </p:nvPicPr>
        <p:blipFill>
          <a:blip r:embed="rId6">
            <a:alphaModFix/>
          </a:blip>
          <a:stretch>
            <a:fillRect/>
          </a:stretch>
        </p:blipFill>
        <p:spPr>
          <a:xfrm>
            <a:off x="4121450" y="3356475"/>
            <a:ext cx="2068971" cy="201150"/>
          </a:xfrm>
          <a:prstGeom prst="rect">
            <a:avLst/>
          </a:prstGeom>
          <a:noFill/>
          <a:ln>
            <a:noFill/>
          </a:ln>
        </p:spPr>
      </p:pic>
      <p:sp>
        <p:nvSpPr>
          <p:cNvPr id="225" name="Google Shape;225;p20"/>
          <p:cNvSpPr txBox="1"/>
          <p:nvPr/>
        </p:nvSpPr>
        <p:spPr>
          <a:xfrm>
            <a:off x="311700" y="3767075"/>
            <a:ext cx="6892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 </a:t>
            </a:r>
            <a:r>
              <a:rPr b="1" lang="en">
                <a:solidFill>
                  <a:srgbClr val="666666"/>
                </a:solidFill>
                <a:latin typeface="Proxima Nova"/>
                <a:ea typeface="Proxima Nova"/>
                <a:cs typeface="Proxima Nova"/>
                <a:sym typeface="Proxima Nova"/>
              </a:rPr>
              <a:t>Uses iterative approach to pass the model through all data points</a:t>
            </a:r>
            <a:endParaRPr b="1">
              <a:solidFill>
                <a:srgbClr val="666666"/>
              </a:solidFill>
              <a:latin typeface="Proxima Nova"/>
              <a:ea typeface="Proxima Nova"/>
              <a:cs typeface="Proxima Nova"/>
              <a:sym typeface="Proxima Nova"/>
            </a:endParaRPr>
          </a:p>
        </p:txBody>
      </p:sp>
      <p:pic>
        <p:nvPicPr>
          <p:cNvPr id="226" name="Google Shape;226;p20"/>
          <p:cNvPicPr preferRelativeResize="0"/>
          <p:nvPr/>
        </p:nvPicPr>
        <p:blipFill>
          <a:blip r:embed="rId7">
            <a:alphaModFix/>
          </a:blip>
          <a:stretch>
            <a:fillRect/>
          </a:stretch>
        </p:blipFill>
        <p:spPr>
          <a:xfrm>
            <a:off x="1728150" y="4211350"/>
            <a:ext cx="4309297" cy="201150"/>
          </a:xfrm>
          <a:prstGeom prst="rect">
            <a:avLst/>
          </a:prstGeom>
          <a:noFill/>
          <a:ln>
            <a:noFill/>
          </a:ln>
        </p:spPr>
      </p:pic>
      <p:sp>
        <p:nvSpPr>
          <p:cNvPr id="227" name="Google Shape;227;p20"/>
          <p:cNvSpPr txBox="1"/>
          <p:nvPr/>
        </p:nvSpPr>
        <p:spPr>
          <a:xfrm>
            <a:off x="348750" y="4703625"/>
            <a:ext cx="844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[3] </a:t>
            </a:r>
            <a:r>
              <a:rPr lang="en" sz="800"/>
              <a:t>P. Rapisarda and J. C. Willems, “The subspace nevanlinna interpolation problem  and  the  most  powerful  unfalsified  model,”  in  Proceedings  of the  36th  IEEE  Conference  on  Decision  and  Control,  vol.  3,  1997,  pp. 2029–2033 vol.3.</a:t>
            </a:r>
            <a:endParaRPr sz="800">
              <a:latin typeface="Proxima Nova"/>
              <a:ea typeface="Proxima Nova"/>
              <a:cs typeface="Proxima Nova"/>
              <a:sym typeface="Proxima Nova"/>
            </a:endParaRPr>
          </a:p>
        </p:txBody>
      </p:sp>
      <p:sp>
        <p:nvSpPr>
          <p:cNvPr id="228" name="Google Shape;228;p20"/>
          <p:cNvSpPr txBox="1"/>
          <p:nvPr/>
        </p:nvSpPr>
        <p:spPr>
          <a:xfrm>
            <a:off x="5687325" y="2073725"/>
            <a:ext cx="2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&amp;</a:t>
            </a:r>
            <a:endParaRPr>
              <a:latin typeface="Proxima Nova"/>
              <a:ea typeface="Proxima Nova"/>
              <a:cs typeface="Proxima Nova"/>
              <a:sym typeface="Proxima Nova"/>
            </a:endParaRPr>
          </a:p>
        </p:txBody>
      </p:sp>
      <p:pic>
        <p:nvPicPr>
          <p:cNvPr id="229" name="Google Shape;229;p20"/>
          <p:cNvPicPr preferRelativeResize="0"/>
          <p:nvPr/>
        </p:nvPicPr>
        <p:blipFill>
          <a:blip r:embed="rId8">
            <a:alphaModFix/>
          </a:blip>
          <a:stretch>
            <a:fillRect/>
          </a:stretch>
        </p:blipFill>
        <p:spPr>
          <a:xfrm>
            <a:off x="6190425" y="2173250"/>
            <a:ext cx="2196548" cy="20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Prior Work / Literature Review</a:t>
            </a:r>
            <a:endParaRPr>
              <a:solidFill>
                <a:srgbClr val="0000FF"/>
              </a:solidFill>
            </a:endParaRPr>
          </a:p>
        </p:txBody>
      </p:sp>
      <p:sp>
        <p:nvSpPr>
          <p:cNvPr id="235" name="Google Shape;235;p21"/>
          <p:cNvSpPr txBox="1"/>
          <p:nvPr>
            <p:ph idx="1" type="body"/>
          </p:nvPr>
        </p:nvSpPr>
        <p:spPr>
          <a:xfrm>
            <a:off x="311700" y="964150"/>
            <a:ext cx="8520600" cy="3772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rgbClr val="0B5394"/>
                </a:solidFill>
              </a:rPr>
              <a:t>→ Boundary SNIP (</a:t>
            </a:r>
            <a:r>
              <a:rPr b="1" lang="en" sz="2000">
                <a:solidFill>
                  <a:srgbClr val="0B5394"/>
                </a:solidFill>
              </a:rPr>
              <a:t>Continuous </a:t>
            </a:r>
            <a:r>
              <a:rPr b="1" lang="en" sz="2000">
                <a:solidFill>
                  <a:srgbClr val="0B5394"/>
                </a:solidFill>
              </a:rPr>
              <a:t>- time )</a:t>
            </a:r>
            <a:r>
              <a:rPr b="1" baseline="30000" lang="en" sz="2000">
                <a:solidFill>
                  <a:srgbClr val="0B5394"/>
                </a:solidFill>
              </a:rPr>
              <a:t>[4]</a:t>
            </a:r>
            <a:endParaRPr b="1" baseline="30000" sz="2000">
              <a:solidFill>
                <a:srgbClr val="0B5394"/>
              </a:solidFill>
            </a:endParaRPr>
          </a:p>
        </p:txBody>
      </p:sp>
      <p:sp>
        <p:nvSpPr>
          <p:cNvPr id="236" name="Google Shape;236;p21"/>
          <p:cNvSpPr txBox="1"/>
          <p:nvPr/>
        </p:nvSpPr>
        <p:spPr>
          <a:xfrm>
            <a:off x="567925" y="1562500"/>
            <a:ext cx="47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Proxima Nova"/>
                <a:ea typeface="Proxima Nova"/>
                <a:cs typeface="Proxima Nova"/>
                <a:sym typeface="Proxima Nova"/>
              </a:rPr>
              <a:t>- </a:t>
            </a:r>
            <a:r>
              <a:rPr b="1" lang="en">
                <a:solidFill>
                  <a:srgbClr val="666666"/>
                </a:solidFill>
                <a:latin typeface="Proxima Nova"/>
                <a:ea typeface="Proxima Nova"/>
                <a:cs typeface="Proxima Nova"/>
                <a:sym typeface="Proxima Nova"/>
              </a:rPr>
              <a:t>Boundary ver</a:t>
            </a:r>
            <a:r>
              <a:rPr b="1" lang="en">
                <a:solidFill>
                  <a:srgbClr val="666666"/>
                </a:solidFill>
                <a:latin typeface="Proxima Nova"/>
                <a:ea typeface="Proxima Nova"/>
                <a:cs typeface="Proxima Nova"/>
                <a:sym typeface="Proxima Nova"/>
              </a:rPr>
              <a:t>sion</a:t>
            </a:r>
            <a:r>
              <a:rPr b="1" lang="en">
                <a:solidFill>
                  <a:srgbClr val="666666"/>
                </a:solidFill>
                <a:latin typeface="Proxima Nova"/>
                <a:ea typeface="Proxima Nova"/>
                <a:cs typeface="Proxima Nova"/>
                <a:sym typeface="Proxima Nova"/>
              </a:rPr>
              <a:t> of NP ⇒ Blaschke Interpolation</a:t>
            </a:r>
            <a:endParaRPr b="1">
              <a:solidFill>
                <a:srgbClr val="666666"/>
              </a:solidFill>
              <a:latin typeface="Proxima Nova"/>
              <a:ea typeface="Proxima Nova"/>
              <a:cs typeface="Proxima Nova"/>
              <a:sym typeface="Proxima Nova"/>
            </a:endParaRPr>
          </a:p>
        </p:txBody>
      </p:sp>
      <p:sp>
        <p:nvSpPr>
          <p:cNvPr id="237" name="Google Shape;237;p21"/>
          <p:cNvSpPr txBox="1"/>
          <p:nvPr/>
        </p:nvSpPr>
        <p:spPr>
          <a:xfrm>
            <a:off x="567925" y="1962700"/>
            <a:ext cx="47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Proxima Nova"/>
                <a:ea typeface="Proxima Nova"/>
                <a:cs typeface="Proxima Nova"/>
                <a:sym typeface="Proxima Nova"/>
              </a:rPr>
              <a:t>- Boundary</a:t>
            </a:r>
            <a:r>
              <a:rPr b="1" lang="en">
                <a:solidFill>
                  <a:srgbClr val="666666"/>
                </a:solidFill>
                <a:latin typeface="Proxima Nova"/>
                <a:ea typeface="Proxima Nova"/>
                <a:cs typeface="Proxima Nova"/>
                <a:sym typeface="Proxima Nova"/>
              </a:rPr>
              <a:t> version of SNIP ⇒ Vector all pass filter design</a:t>
            </a:r>
            <a:endParaRPr b="1">
              <a:solidFill>
                <a:srgbClr val="666666"/>
              </a:solidFill>
              <a:latin typeface="Proxima Nova"/>
              <a:ea typeface="Proxima Nova"/>
              <a:cs typeface="Proxima Nova"/>
              <a:sym typeface="Proxima Nova"/>
            </a:endParaRPr>
          </a:p>
        </p:txBody>
      </p:sp>
      <p:sp>
        <p:nvSpPr>
          <p:cNvPr id="238" name="Google Shape;238;p21"/>
          <p:cNvSpPr txBox="1"/>
          <p:nvPr/>
        </p:nvSpPr>
        <p:spPr>
          <a:xfrm>
            <a:off x="567925" y="2340900"/>
            <a:ext cx="251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666666"/>
                </a:solidFill>
                <a:latin typeface="Proxima Nova"/>
                <a:ea typeface="Proxima Nova"/>
                <a:cs typeface="Proxima Nova"/>
                <a:sym typeface="Proxima Nova"/>
              </a:rPr>
              <a:t>Problem Statement :</a:t>
            </a:r>
            <a:r>
              <a:rPr b="1" lang="en" sz="1800">
                <a:solidFill>
                  <a:srgbClr val="666666"/>
                </a:solidFill>
                <a:latin typeface="Proxima Nova"/>
                <a:ea typeface="Proxima Nova"/>
                <a:cs typeface="Proxima Nova"/>
                <a:sym typeface="Proxima Nova"/>
              </a:rPr>
              <a:t> </a:t>
            </a:r>
            <a:endParaRPr b="1" sz="1800">
              <a:solidFill>
                <a:srgbClr val="666666"/>
              </a:solidFill>
              <a:latin typeface="Proxima Nova"/>
              <a:ea typeface="Proxima Nova"/>
              <a:cs typeface="Proxima Nova"/>
              <a:sym typeface="Proxima Nova"/>
            </a:endParaRPr>
          </a:p>
        </p:txBody>
      </p:sp>
      <p:pic>
        <p:nvPicPr>
          <p:cNvPr id="239" name="Google Shape;239;p21"/>
          <p:cNvPicPr preferRelativeResize="0"/>
          <p:nvPr/>
        </p:nvPicPr>
        <p:blipFill>
          <a:blip r:embed="rId3">
            <a:alphaModFix/>
          </a:blip>
          <a:stretch>
            <a:fillRect/>
          </a:stretch>
        </p:blipFill>
        <p:spPr>
          <a:xfrm>
            <a:off x="749275" y="2782388"/>
            <a:ext cx="6364850" cy="242875"/>
          </a:xfrm>
          <a:prstGeom prst="rect">
            <a:avLst/>
          </a:prstGeom>
          <a:noFill/>
          <a:ln>
            <a:noFill/>
          </a:ln>
        </p:spPr>
      </p:pic>
      <p:sp>
        <p:nvSpPr>
          <p:cNvPr id="240" name="Google Shape;240;p21"/>
          <p:cNvSpPr txBox="1"/>
          <p:nvPr/>
        </p:nvSpPr>
        <p:spPr>
          <a:xfrm>
            <a:off x="655325" y="4337363"/>
            <a:ext cx="5283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Solvability </a:t>
            </a:r>
            <a:r>
              <a:rPr lang="en">
                <a:latin typeface="Proxima Nova"/>
                <a:ea typeface="Proxima Nova"/>
                <a:cs typeface="Proxima Nova"/>
                <a:sym typeface="Proxima Nova"/>
              </a:rPr>
              <a:t>criteria</a:t>
            </a:r>
            <a:r>
              <a:rPr lang="en">
                <a:latin typeface="Proxima Nova"/>
                <a:ea typeface="Proxima Nova"/>
                <a:cs typeface="Proxima Nova"/>
                <a:sym typeface="Proxima Nova"/>
              </a:rPr>
              <a:t> - derived using dissipative equation </a:t>
            </a:r>
            <a:endParaRPr>
              <a:latin typeface="Proxima Nova"/>
              <a:ea typeface="Proxima Nova"/>
              <a:cs typeface="Proxima Nova"/>
              <a:sym typeface="Proxima Nova"/>
            </a:endParaRPr>
          </a:p>
        </p:txBody>
      </p:sp>
      <p:sp>
        <p:nvSpPr>
          <p:cNvPr id="241" name="Google Shape;241;p21"/>
          <p:cNvSpPr txBox="1"/>
          <p:nvPr/>
        </p:nvSpPr>
        <p:spPr>
          <a:xfrm>
            <a:off x="273750" y="4789925"/>
            <a:ext cx="859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[4]  D. Gaharwar, K. Appaiah, and D. Pal. Design of MIMO All-Pass Filters via Subspace Nevanlinna Interpolation . 2021</a:t>
            </a:r>
            <a:endParaRPr sz="10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42" name="Google Shape;242;p21"/>
          <p:cNvPicPr preferRelativeResize="0"/>
          <p:nvPr/>
        </p:nvPicPr>
        <p:blipFill>
          <a:blip r:embed="rId4">
            <a:alphaModFix/>
          </a:blip>
          <a:stretch>
            <a:fillRect/>
          </a:stretch>
        </p:blipFill>
        <p:spPr>
          <a:xfrm>
            <a:off x="5360200" y="2077888"/>
            <a:ext cx="3177907" cy="169813"/>
          </a:xfrm>
          <a:prstGeom prst="rect">
            <a:avLst/>
          </a:prstGeom>
          <a:noFill/>
          <a:ln>
            <a:noFill/>
          </a:ln>
        </p:spPr>
      </p:pic>
      <p:pic>
        <p:nvPicPr>
          <p:cNvPr id="243" name="Google Shape;243;p21"/>
          <p:cNvPicPr preferRelativeResize="0"/>
          <p:nvPr/>
        </p:nvPicPr>
        <p:blipFill>
          <a:blip r:embed="rId5">
            <a:alphaModFix/>
          </a:blip>
          <a:stretch>
            <a:fillRect/>
          </a:stretch>
        </p:blipFill>
        <p:spPr>
          <a:xfrm>
            <a:off x="1917600" y="3180800"/>
            <a:ext cx="3183032" cy="114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