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0" r:id="rId4"/>
    <p:sldId id="303" r:id="rId5"/>
    <p:sldId id="30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9" r:id="rId17"/>
    <p:sldId id="296" r:id="rId18"/>
    <p:sldId id="280" r:id="rId19"/>
    <p:sldId id="281" r:id="rId20"/>
    <p:sldId id="282" r:id="rId21"/>
    <p:sldId id="283" r:id="rId22"/>
    <p:sldId id="284" r:id="rId23"/>
    <p:sldId id="285" r:id="rId24"/>
    <p:sldId id="299" r:id="rId25"/>
    <p:sldId id="286" r:id="rId26"/>
    <p:sldId id="287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41F2-52BB-B813-7793-FEBE3417B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B98F2-F994-7A25-408D-4806F0BF5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CFC6B-0141-7972-7A5C-C0510550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702E-3065-46EA-A7E7-830B7BA27A7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E471-2F0A-7412-010A-488ACECC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6701-2602-A075-D6B9-7EC83B64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C728-2813-46B8-BCC1-16B76C981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8A3E-5ABD-593C-11B9-CD21E64C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49115-EA66-37FD-89A4-2E18884A9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D14F5-D048-32F6-6B07-F4A74715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702E-3065-46EA-A7E7-830B7BA27A7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6A43-2D3F-0762-4473-B117B60F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B383-912A-3666-5F49-1552C5F6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C728-2813-46B8-BCC1-16B76C981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2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3052E-BC9A-2D7E-2B2F-07E9AFB8D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AF803-A9B1-C0B0-BAE0-57333F383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8882-57CB-40AF-230F-4CDF909B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702E-3065-46EA-A7E7-830B7BA27A7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5C6B-9E53-278E-8959-44EF1E80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E0E33-E437-F7B0-984F-E274CDC5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C728-2813-46B8-BCC1-16B76C981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7045-AC9D-35C2-15D7-A54E58DF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24D5-DDB0-79D3-2597-0875DCF4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1229-CC2F-E469-350F-52C5CBE2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702E-3065-46EA-A7E7-830B7BA27A7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11AA3-BF4D-343D-85DD-3FF4B1E7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02FD-6679-C8F5-749E-B902100D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C728-2813-46B8-BCC1-16B76C981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6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DF6F-2A28-1F65-762C-9D6E8A99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776CB-1D19-02E8-8C3E-39548926C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5D9E-5907-9B1E-41D1-2DF4D03D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702E-3065-46EA-A7E7-830B7BA27A7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441D-22C3-A2D2-CECB-38E8A51B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86C5-A17A-72D6-6BF6-D77E75C3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C728-2813-46B8-BCC1-16B76C981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8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C702-5008-D7B8-42A7-50132801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5EDA-851B-D97F-1F2C-41E2FBF19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807B-BBDE-519E-A056-FCD58F637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7B365-9AC1-C387-CC3D-3B663AB7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702E-3065-46EA-A7E7-830B7BA27A7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5409-0BFD-EDA5-FD61-EBE224B7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8DACF-473E-921F-1539-A927861F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C728-2813-46B8-BCC1-16B76C981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6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B818-D69C-3E2A-C348-FC6CF3CA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0CB1D-5D12-9C1D-D35A-3535BED82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1CE47-7815-8D58-10A2-CB5E8F02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7A37A-2FC1-0B81-D7C7-6C4055E5B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0DA04-AC20-BCE4-97C7-2B4B0FD01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BD6EB-0932-03C5-44F6-BA31B218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702E-3065-46EA-A7E7-830B7BA27A7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C29F7-2BE5-A155-5247-57611F9C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583EC-DA29-0558-A8DB-D9B19A4E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C728-2813-46B8-BCC1-16B76C981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9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C3D6-213C-E36C-26F0-398738C1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BF7E9-8AE1-4081-6D14-54C86E75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702E-3065-46EA-A7E7-830B7BA27A7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34783-8C5D-5485-E62F-4026A681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C1CD7-15A6-C807-3D62-441FF609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C728-2813-46B8-BCC1-16B76C981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3394B-9BB7-8C83-23D1-A154008B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702E-3065-46EA-A7E7-830B7BA27A7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01C75-1793-2A39-D18C-9FAD3ADE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D4650-C441-DE7A-0646-716C7D0B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C728-2813-46B8-BCC1-16B76C981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9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AA6-1F85-13DD-DE94-44C7DA86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4899-4507-B766-C7FE-2BA1ADE73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B63E3-D4E1-0574-7503-0BDB74636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589D7-3973-062E-C1EC-4189BD0B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702E-3065-46EA-A7E7-830B7BA27A7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C6B3-F9F0-9CCA-9B76-333E0418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6BC09-C50D-2622-5AF9-0C61E7B8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C728-2813-46B8-BCC1-16B76C981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DA44-CF61-AE44-6196-F8B96272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2192A-51D6-2962-7484-3F36CE491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8E2F0-0F32-A276-9CF0-59A1D1586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F41FF-37E0-B5B3-7041-B151F4DA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702E-3065-46EA-A7E7-830B7BA27A7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E7F6-A85B-B065-E12B-C86B8151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C966F-A48C-67B4-4542-C5D2A571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C728-2813-46B8-BCC1-16B76C981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3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D8BB2-5DE7-1033-4967-817399A9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B6329-DB8F-6325-3FD2-517740B5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4D15-2C6E-B99B-354F-F41292028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5702E-3065-46EA-A7E7-830B7BA27A7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0A51-A31A-9492-D627-C11E14539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A626-8CDF-377D-4C5A-E9229DCDA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4C728-2813-46B8-BCC1-16B76C981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2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82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C3E0A-70CD-2699-9C37-EAF04713A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8C01BC-7F2B-4DE0-8D92-73F530C24B77}"/>
              </a:ext>
            </a:extLst>
          </p:cNvPr>
          <p:cNvSpPr txBox="1"/>
          <p:nvPr/>
        </p:nvSpPr>
        <p:spPr>
          <a:xfrm>
            <a:off x="805542" y="357896"/>
            <a:ext cx="886097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800" b="1" i="0" dirty="0">
                <a:effectLst/>
                <a:latin typeface="Segoe UI" panose="020B0502040204020203" pitchFamily="34" charset="0"/>
              </a:rPr>
              <a:t>Java Operators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endParaRPr lang="en-US" sz="2800" b="1" i="0" dirty="0"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Operators are used to perform operations on variables and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1431-AA71-E664-A125-52101C8CA639}"/>
              </a:ext>
            </a:extLst>
          </p:cNvPr>
          <p:cNvSpPr txBox="1"/>
          <p:nvPr/>
        </p:nvSpPr>
        <p:spPr>
          <a:xfrm>
            <a:off x="914400" y="2195624"/>
            <a:ext cx="6096000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divides the operators into the following groups:</a:t>
            </a:r>
          </a:p>
          <a:p>
            <a:pPr algn="l">
              <a:buNone/>
            </a:pPr>
            <a:endParaRPr lang="en-US" sz="105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Arithmetic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Assignment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Comparison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Logical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48257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91537-61FC-421E-7605-63A4592F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D9FF64-CD31-D3E6-CA8E-35630AA3BAE0}"/>
              </a:ext>
            </a:extLst>
          </p:cNvPr>
          <p:cNvSpPr txBox="1"/>
          <p:nvPr/>
        </p:nvSpPr>
        <p:spPr>
          <a:xfrm>
            <a:off x="859971" y="47936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String Concatenation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ABA4C8-C94B-0D96-D411-6596864AD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29" y="1465928"/>
            <a:ext cx="716093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Concatenation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means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joining two or more strings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into 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Ways to concatenate strings in Java: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operator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StringBuilder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StringBuffer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 performance)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8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33BE6-1C4F-01BC-79A9-FF48CE28D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FCBA47-5D93-4A7A-4774-03CE1E56D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38036"/>
            <a:ext cx="559525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Using + Operator</a:t>
            </a: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(most common)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public class </a:t>
            </a:r>
            <a:r>
              <a:rPr lang="en-US" altLang="en-US" sz="2000" dirty="0" err="1">
                <a:latin typeface="Arial" panose="020B0604020202020204" pitchFamily="34" charset="0"/>
              </a:rPr>
              <a:t>StringPlusExample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  public static void main(String[] </a:t>
            </a:r>
            <a:r>
              <a:rPr lang="en-US" altLang="en-US" sz="2000" dirty="0" err="1">
                <a:latin typeface="Arial" panose="020B0604020202020204" pitchFamily="34" charset="0"/>
              </a:rPr>
              <a:t>args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      String first = "Hello";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      String last = "World";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      String full = first + " " + last;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      </a:t>
            </a:r>
            <a:r>
              <a:rPr lang="en-US" altLang="en-US" sz="2000" dirty="0" err="1">
                <a:latin typeface="Arial" panose="020B0604020202020204" pitchFamily="34" charset="0"/>
              </a:rPr>
              <a:t>System.out.println</a:t>
            </a:r>
            <a:r>
              <a:rPr lang="en-US" altLang="en-US" sz="2000" dirty="0">
                <a:latin typeface="Arial" panose="020B0604020202020204" pitchFamily="34" charset="0"/>
              </a:rPr>
              <a:t>(full);  // Hello World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E276E-F9CB-ADE8-F76B-079096E98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5729292"/>
            <a:ext cx="86548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When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, Java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creates a new String 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because Strings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immutable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5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225F3-52F1-F27C-6FCE-9D22A57D8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06FB8-177A-03B2-7AED-CD42EDE11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86" y="543934"/>
            <a:ext cx="36744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2800" b="1" i="0" u="sng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()</a:t>
            </a: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D5F34-2DA1-8FF0-9D4F-D5319BD8723C}"/>
              </a:ext>
            </a:extLst>
          </p:cNvPr>
          <p:cNvSpPr txBox="1"/>
          <p:nvPr/>
        </p:nvSpPr>
        <p:spPr>
          <a:xfrm>
            <a:off x="849086" y="167467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public class </a:t>
            </a:r>
            <a:r>
              <a:rPr lang="en-IN" sz="2000" dirty="0" err="1"/>
              <a:t>StringConcatExample</a:t>
            </a:r>
            <a:r>
              <a:rPr lang="en-IN" sz="2000" dirty="0"/>
              <a:t> {</a:t>
            </a:r>
          </a:p>
          <a:p>
            <a:r>
              <a:rPr lang="en-IN" sz="2000" dirty="0"/>
              <a:t>  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    String s1 = "Java";</a:t>
            </a:r>
          </a:p>
          <a:p>
            <a:r>
              <a:rPr lang="en-IN" sz="2000" dirty="0"/>
              <a:t>        String s2 = "Programming";</a:t>
            </a:r>
          </a:p>
          <a:p>
            <a:r>
              <a:rPr lang="en-IN" sz="2000" dirty="0"/>
              <a:t>        String result = s1.concat(" ").</a:t>
            </a:r>
            <a:r>
              <a:rPr lang="en-IN" sz="2000" dirty="0" err="1"/>
              <a:t>concat</a:t>
            </a:r>
            <a:r>
              <a:rPr lang="en-IN" sz="2000" dirty="0"/>
              <a:t>(s2);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(result);  // Java Programming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657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E8D96-E184-68EE-CE93-A713FC465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BD3A58-3FC0-F413-9D15-F8058525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5" y="581094"/>
            <a:ext cx="717260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sng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Using StringBuilder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(Best for loops or performance)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32298-D4E9-2C92-1B14-7FAD559615F4}"/>
              </a:ext>
            </a:extLst>
          </p:cNvPr>
          <p:cNvSpPr txBox="1"/>
          <p:nvPr/>
        </p:nvSpPr>
        <p:spPr>
          <a:xfrm>
            <a:off x="1602380" y="1448110"/>
            <a:ext cx="61232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public class </a:t>
            </a:r>
            <a:r>
              <a:rPr lang="en-IN" sz="2000" dirty="0" err="1"/>
              <a:t>StringBuilderExample</a:t>
            </a:r>
            <a:r>
              <a:rPr lang="en-IN" sz="2000" dirty="0"/>
              <a:t> {</a:t>
            </a:r>
          </a:p>
          <a:p>
            <a:r>
              <a:rPr lang="en-IN" sz="2000" dirty="0"/>
              <a:t>  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    StringBuilder </a:t>
            </a:r>
            <a:r>
              <a:rPr lang="en-IN" sz="2000" dirty="0" err="1"/>
              <a:t>sb</a:t>
            </a:r>
            <a:r>
              <a:rPr lang="en-IN" sz="2000" dirty="0"/>
              <a:t> = new StringBuilder();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sb.append</a:t>
            </a:r>
            <a:r>
              <a:rPr lang="en-IN" sz="2000" dirty="0"/>
              <a:t>("Java");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sb.append</a:t>
            </a:r>
            <a:r>
              <a:rPr lang="en-IN" sz="2000" dirty="0"/>
              <a:t>(" ");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sb.append</a:t>
            </a:r>
            <a:r>
              <a:rPr lang="en-IN" sz="2000" dirty="0"/>
              <a:t>("Rocks!");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</a:t>
            </a:r>
            <a:r>
              <a:rPr lang="en-IN" sz="2000" dirty="0" err="1"/>
              <a:t>sb.toString</a:t>
            </a:r>
            <a:r>
              <a:rPr lang="en-IN" sz="2000" dirty="0"/>
              <a:t>());  // Java Rocks!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39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784B6-B0BE-8E9B-70B7-8602908A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82F9E1-C676-8DDB-2FCC-CD09BCA8C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5" y="29329"/>
            <a:ext cx="1134073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String 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 means all the useful methods provided by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to work with text.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7D0B6-5720-C66B-A576-4369E1CAC6E4}"/>
              </a:ext>
            </a:extLst>
          </p:cNvPr>
          <p:cNvSpPr txBox="1"/>
          <p:nvPr/>
        </p:nvSpPr>
        <p:spPr>
          <a:xfrm>
            <a:off x="1316081" y="1358516"/>
            <a:ext cx="8229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StringApiExample</a:t>
            </a:r>
            <a:endParaRPr lang="en-IN" dirty="0"/>
          </a:p>
          <a:p>
            <a:r>
              <a:rPr lang="en-IN" dirty="0"/>
              <a:t>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     String name = "  Surya Bhaskar  ";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name.length</a:t>
            </a:r>
            <a:r>
              <a:rPr lang="en-IN" dirty="0"/>
              <a:t>());           // 17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name.trim</a:t>
            </a:r>
            <a:r>
              <a:rPr lang="en-IN" dirty="0"/>
              <a:t>());             // "Surya Bhaskar" (removes extra spaces)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name.toUpperCase</a:t>
            </a:r>
            <a:r>
              <a:rPr lang="en-IN" dirty="0"/>
              <a:t>());      // "  SURYA BHASKAR  "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name.toLowerCase</a:t>
            </a:r>
            <a:r>
              <a:rPr lang="en-IN" dirty="0"/>
              <a:t>());      // "  surya bhaskar  "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name.charAt</a:t>
            </a:r>
            <a:r>
              <a:rPr lang="en-IN" dirty="0"/>
              <a:t>(2));          // 'S'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name.contains</a:t>
            </a:r>
            <a:r>
              <a:rPr lang="en-IN" dirty="0"/>
              <a:t>("Bha"));    // true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name.indexOf</a:t>
            </a:r>
            <a:r>
              <a:rPr lang="en-IN" dirty="0"/>
              <a:t>("a"));       // 5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name.replace</a:t>
            </a:r>
            <a:r>
              <a:rPr lang="en-IN" dirty="0"/>
              <a:t>("a", "@"));  // "  Sury@ </a:t>
            </a:r>
            <a:r>
              <a:rPr lang="en-IN" dirty="0" err="1"/>
              <a:t>Bh@sk@r</a:t>
            </a:r>
            <a:r>
              <a:rPr lang="en-IN" dirty="0"/>
              <a:t>  "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name.substring</a:t>
            </a:r>
            <a:r>
              <a:rPr lang="en-IN" dirty="0"/>
              <a:t>(2, 7));    // "Surya"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name.isEmpty</a:t>
            </a:r>
            <a:r>
              <a:rPr lang="en-IN" dirty="0"/>
              <a:t>());          // false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75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AEB71-CF7A-B438-FA6E-F20BFC47F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89A1A-90E3-4D40-7AEF-33523025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1" y="742575"/>
            <a:ext cx="11518745" cy="52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927B0-D4AF-3708-6CEB-80E982E1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25" y="1494180"/>
            <a:ext cx="9019750" cy="318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8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C7028-3AE5-5F78-DC2F-48201658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5A316-5610-D943-643E-B901FC98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5" y="246289"/>
            <a:ext cx="10353675" cy="207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9FDB9-1247-5DA7-A85C-A45876D6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3" y="2807153"/>
            <a:ext cx="9830481" cy="295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3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DAA7E-489B-15AD-3B59-234CFF7A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41A0A-1EA2-F8B6-2FE9-8E359B6E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42" y="311604"/>
            <a:ext cx="11074172" cy="600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170C5-F9E9-7211-2B6F-AEFEEFE3E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EF791BB-C86B-DD9E-B7BC-AF91F1E670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01163-AD88-A5F3-291D-55D775040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" r="1764" b="56112"/>
          <a:stretch>
            <a:fillRect/>
          </a:stretch>
        </p:blipFill>
        <p:spPr>
          <a:xfrm>
            <a:off x="1397000" y="552450"/>
            <a:ext cx="82169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6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0647B-D204-D800-1C4D-C458589B2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02E3E-0768-4D70-9AF8-CB89FF38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92" y="523875"/>
            <a:ext cx="8792938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7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5EDB7-6893-E2FF-511E-FF21A0DA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0F39E0-90EA-9A54-F1A2-CA05ED091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7" y="519112"/>
            <a:ext cx="8699726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6753B-F126-F9E5-27C4-74A9E9B6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B4344-CB41-279E-B65D-33C98444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1" y="269081"/>
            <a:ext cx="8677275" cy="63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8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7E76F-BD93-7490-3CE4-319E48E30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2762F-1047-DDE1-1D55-7FB78CFE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79" y="715055"/>
            <a:ext cx="9229725" cy="54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7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F32C4-6A05-FC29-8F3E-9DDEE9DB1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6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6782A-DBF8-58B3-4ED5-E00EA1A3E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731FB-0CE1-E8CD-D3EE-F34DED17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34" y="0"/>
            <a:ext cx="461010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A0026-273D-5953-5FAB-D26528B41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34" y="923926"/>
            <a:ext cx="5842909" cy="53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18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A45D9-0EF5-FEED-F158-4654ED26F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8824B1-F285-57B7-73FA-7AC68D48A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6" y="897390"/>
            <a:ext cx="11144250" cy="15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2E632-75C1-2A81-BCD0-0DBF414F4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54" y="2923494"/>
            <a:ext cx="7448550" cy="83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30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571CB-A269-B33E-80B8-5BB59BD35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8C117-BE6D-8E2B-32DB-8911B711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9" y="669147"/>
            <a:ext cx="4381750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64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D5127-A7C1-7930-5667-A2F0D43DD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20B6A-0B4B-9168-FDBF-35AF7703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60" y="527276"/>
            <a:ext cx="9772650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9B623E-85AF-3340-E1CC-52A7B415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6" y="2434096"/>
            <a:ext cx="3623582" cy="319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021E5-E8D1-5171-C7C9-E36DACD0B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986" y="2312921"/>
            <a:ext cx="4077614" cy="30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5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FBC79-0008-629C-091C-349CE547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4ED59-197F-E4F5-6A9C-B8C09288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32" y="476930"/>
            <a:ext cx="3295650" cy="80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E7420-3722-0C7C-B976-4ACFB9FC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6" y="1547812"/>
            <a:ext cx="6134100" cy="227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49BF9-9094-DEB5-3433-53E1738E5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15" y="4258614"/>
            <a:ext cx="5161190" cy="16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BF242-680C-07FC-894B-C3BA82F51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E4498-A2A3-D5A2-3783-80E0E415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27" y="853047"/>
            <a:ext cx="521623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82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0253-32A9-B3DB-D52A-13C570411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0934E-74AB-D0CE-6F59-4810BBEE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9" y="160525"/>
            <a:ext cx="6258798" cy="57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86F89-E98A-0911-49DE-A0B487FCC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57" y="946456"/>
            <a:ext cx="49149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84F9C-B3C0-C750-F008-82FC4CBD6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57" y="2122832"/>
            <a:ext cx="5045528" cy="96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840164-D953-C627-1F8D-72D10634B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57" y="3237702"/>
            <a:ext cx="6503971" cy="962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8CD4D3-9ADA-8A1C-CB37-D5256F3F1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32" y="4414078"/>
            <a:ext cx="492442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C55459-90B8-CFFC-ABFF-B0C93CB28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332" y="5590454"/>
            <a:ext cx="4000500" cy="7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3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6326B-32D8-53EF-1374-F7689571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E30D75-D4A6-E5C9-2194-9B8CCB079FAC}"/>
              </a:ext>
            </a:extLst>
          </p:cNvPr>
          <p:cNvSpPr txBox="1"/>
          <p:nvPr/>
        </p:nvSpPr>
        <p:spPr>
          <a:xfrm>
            <a:off x="2068286" y="168767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.</a:t>
            </a:r>
            <a:r>
              <a:rPr lang="en-IN" dirty="0" err="1"/>
              <a:t>nextInt</a:t>
            </a:r>
            <a:r>
              <a:rPr lang="en-IN" dirty="0"/>
              <a:t>();</a:t>
            </a:r>
          </a:p>
          <a:p>
            <a:r>
              <a:rPr lang="en-IN" dirty="0"/>
              <a:t>.</a:t>
            </a:r>
            <a:r>
              <a:rPr lang="en-IN" dirty="0" err="1"/>
              <a:t>nextDouble</a:t>
            </a:r>
            <a:r>
              <a:rPr lang="en-IN" dirty="0"/>
              <a:t>();</a:t>
            </a:r>
          </a:p>
          <a:p>
            <a:r>
              <a:rPr lang="en-US" dirty="0"/>
              <a:t>.next();  // stops at space</a:t>
            </a:r>
          </a:p>
          <a:p>
            <a:r>
              <a:rPr lang="en-IN" dirty="0"/>
              <a:t>.</a:t>
            </a:r>
            <a:r>
              <a:rPr lang="en-IN" dirty="0" err="1"/>
              <a:t>nextLine</a:t>
            </a:r>
            <a:r>
              <a:rPr lang="en-IN" dirty="0"/>
              <a:t>();</a:t>
            </a:r>
          </a:p>
          <a:p>
            <a:r>
              <a:rPr lang="en-US" dirty="0"/>
              <a:t>.next().</a:t>
            </a:r>
            <a:r>
              <a:rPr lang="en-US" dirty="0" err="1"/>
              <a:t>charAt</a:t>
            </a:r>
            <a:r>
              <a:rPr lang="en-US" dirty="0"/>
              <a:t>(0); // reads first character of input</a:t>
            </a:r>
          </a:p>
          <a:p>
            <a:r>
              <a:rPr lang="en-US" dirty="0"/>
              <a:t>.</a:t>
            </a:r>
            <a:r>
              <a:rPr lang="en-US" dirty="0" err="1"/>
              <a:t>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IN" dirty="0"/>
              <a:t>.</a:t>
            </a:r>
            <a:r>
              <a:rPr lang="en-IN" dirty="0" err="1"/>
              <a:t>nextBoolean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70839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9634D-5843-6DAC-46DC-6F23F5F56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9126EE-D840-B06F-39DD-2BBE2478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59" y="2529908"/>
            <a:ext cx="4982255" cy="3104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D65C8D-1A7A-83E2-003A-A2F5D538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424543"/>
            <a:ext cx="11106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5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CCD39-FC2C-BACB-80D3-A63F681A4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B2986-1318-2CE0-A140-6DBEFE1B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" y="297997"/>
            <a:ext cx="10591800" cy="599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63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14ECC-395F-81F3-0B25-830D4B6B5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A76B3-74F6-518C-E2ED-32730BA6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75848"/>
            <a:ext cx="11430000" cy="22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46F6F8-79F2-D91F-6D66-C72849F1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6" y="3290961"/>
            <a:ext cx="2339691" cy="57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BCB41-47ED-09F7-E634-E0D7125A0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84" y="4007994"/>
            <a:ext cx="613410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CA470-4910-B90F-C412-45F294BEA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21" y="4613357"/>
            <a:ext cx="6296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69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ECC80-AD64-A261-2932-41F52F249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BEC2C-1836-2E0D-9E3E-A853ECC2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00" y="681881"/>
            <a:ext cx="631507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1B3E3-16C7-4E00-C060-6CAEF12C3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54" y="2590800"/>
            <a:ext cx="63436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3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F4F9F-DFB6-A290-425B-C9803E484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82B257-10BC-0777-D81A-2A3B3B56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12" y="585009"/>
            <a:ext cx="901190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31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8F5CE-E49F-A3A9-2D3E-7855021AB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10161-F453-5CE2-9255-92B32D95FE79}"/>
              </a:ext>
            </a:extLst>
          </p:cNvPr>
          <p:cNvSpPr txBox="1"/>
          <p:nvPr/>
        </p:nvSpPr>
        <p:spPr>
          <a:xfrm>
            <a:off x="1518385" y="1976205"/>
            <a:ext cx="677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Reading Elements from user in arrays and printing</a:t>
            </a:r>
          </a:p>
        </p:txBody>
      </p:sp>
    </p:spTree>
    <p:extLst>
      <p:ext uri="{BB962C8B-B14F-4D97-AF65-F5344CB8AC3E}">
        <p14:creationId xmlns:p14="http://schemas.microsoft.com/office/powerpoint/2010/main" val="3893320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E1538-E433-84A7-A127-D694331FE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7931D-3505-3F7C-C841-EEFF327B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2" y="88382"/>
            <a:ext cx="3990975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5808C-7B36-948B-6EE6-C90426C11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2" y="1428274"/>
            <a:ext cx="7352549" cy="954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0E263-D314-B7F3-2E99-4A2F28BD0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251" y="2816192"/>
            <a:ext cx="5962650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6B2779-769F-8B93-0CE0-8B7559D90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971" y="4059856"/>
            <a:ext cx="20478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15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8DEE5-E38F-3269-7D5D-40D7A72BB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3E503-9BEF-D733-8C82-919FB40F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7" y="319135"/>
            <a:ext cx="5839640" cy="752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C1DD0-0A76-69CE-4D56-C22BD9F5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12" y="1566092"/>
            <a:ext cx="6064766" cy="41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0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441AF-DB80-2F4E-7679-D3511DA7B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0D7581-6100-F5CC-9EF3-4A494F70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" t="40184" r="1482" b="6112"/>
          <a:stretch>
            <a:fillRect/>
          </a:stretch>
        </p:blipFill>
        <p:spPr>
          <a:xfrm>
            <a:off x="1448296" y="387350"/>
            <a:ext cx="8559304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51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CE91B-2326-30A4-33BA-8CB83BC0E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FE6F64-5F0F-3821-D75F-13104760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79" y="1356761"/>
            <a:ext cx="83724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37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A75BC-2A2A-24B4-15D9-60D723C6B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41841D-E11A-FCDB-51AE-9A085619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77" y="1362525"/>
            <a:ext cx="5514975" cy="3604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44283-DB20-DBFB-304E-6488FADDF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89" y="0"/>
            <a:ext cx="306747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51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86032-8584-CEE8-706B-EBE11328A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F4950-2124-077A-734D-F3717137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5" y="301140"/>
            <a:ext cx="4381500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29FBC-8C7C-4940-5B05-37F6C2AA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40" y="1512519"/>
            <a:ext cx="5305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53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4189B-937B-C1B5-0FA1-2B0B6EB0C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EBF05-5232-C881-9A5F-235CAE2296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6883" b="9236"/>
          <a:stretch>
            <a:fillRect/>
          </a:stretch>
        </p:blipFill>
        <p:spPr>
          <a:xfrm>
            <a:off x="1313236" y="0"/>
            <a:ext cx="8941107" cy="60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27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C73F9-D38F-246D-9665-74695C483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604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ADFD5-EC73-3CE0-77CB-4B6A0E9CB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643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1D751-CCC9-1153-D037-03557C1CC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0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BA60D-8FE2-B985-9244-9FF021E11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E0633F-0325-9034-AF4F-D90AF526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4" y="475655"/>
            <a:ext cx="10046655" cy="61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2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5E67E-6B46-7EDF-C137-077473C6C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625F768-41B7-DCE5-521F-F26FEEFED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87" y="1733139"/>
            <a:ext cx="669471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types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divided into two groups: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Primitive data types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155419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4FA50-8CC3-04DA-9937-806043978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Types in Java | Java Tutorial - Software Testing Material">
            <a:extLst>
              <a:ext uri="{FF2B5EF4-FFF2-40B4-BE49-F238E27FC236}">
                <a16:creationId xmlns:a16="http://schemas.microsoft.com/office/drawing/2014/main" id="{B50A084F-67C0-FE71-678D-69CF63D4F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" t="1430" r="935" b="1587"/>
          <a:stretch>
            <a:fillRect/>
          </a:stretch>
        </p:blipFill>
        <p:spPr bwMode="auto">
          <a:xfrm>
            <a:off x="250371" y="103413"/>
            <a:ext cx="11691257" cy="665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3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85560-0079-DA40-2AD0-11DB4FB7D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's the Difference Between Primitive and Non-Primitive Data Types In Java?  | by Michael's Development EcomVerse | Medium">
            <a:extLst>
              <a:ext uri="{FF2B5EF4-FFF2-40B4-BE49-F238E27FC236}">
                <a16:creationId xmlns:a16="http://schemas.microsoft.com/office/drawing/2014/main" id="{5413BC5A-1C06-D8F8-62E9-40AE6E055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283029"/>
            <a:ext cx="10580914" cy="60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8AF51-D71A-D1CA-B627-581869D64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D3B0E0-5189-35D3-B321-3332C0804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53" y="998983"/>
            <a:ext cx="11129448" cy="40215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Java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are containers for storing data values.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Java, there are different 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variables, 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text, such as "Hello". String values are surrounded by double quotes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integers (whole numbers), without decimals, such as 123 or -123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floating point numbers, with decimals, such as 19.99 or -19.99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single characters, such as 'a' or 'B'. Char values are surrounded by single quotes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stores values with two states: true or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9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657</Words>
  <Application>Microsoft Office PowerPoint</Application>
  <PresentationFormat>Widescreen</PresentationFormat>
  <Paragraphs>98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Aptos</vt:lpstr>
      <vt:lpstr>Aptos Display</vt:lpstr>
      <vt:lpstr>Arial</vt:lpstr>
      <vt:lpstr>Arial Unicode MS</vt:lpstr>
      <vt:lpstr>Consolas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bhaskar</dc:creator>
  <cp:lastModifiedBy>surya bhaskar</cp:lastModifiedBy>
  <cp:revision>24</cp:revision>
  <dcterms:created xsi:type="dcterms:W3CDTF">2025-07-20T15:01:51Z</dcterms:created>
  <dcterms:modified xsi:type="dcterms:W3CDTF">2025-07-22T11:07:21Z</dcterms:modified>
</cp:coreProperties>
</file>