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29" autoAdjust="0"/>
  </p:normalViewPr>
  <p:slideViewPr>
    <p:cSldViewPr snapToGrid="0">
      <p:cViewPr varScale="1">
        <p:scale>
          <a:sx n="90" d="100"/>
          <a:sy n="90" d="100"/>
        </p:scale>
        <p:origin x="11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r>
              <a:rPr lang="en"/>
              <a:t>Here, we can see each data point relating to the speed variable sent from the car to the cloud. We have the timestamp, the speed, and any related messages. This data collection and warehousing is very important, because this data can be used for data analytics. For example, if we also send the location data whenever our car has to step in to avoid a collision, we can identify patterns and find roads that are accident prone. Or, tracking the speeds of multiple cars will allow maps services like Google Maps or Waze to find faster routes. This is only going to be more and more useful as more and more cars connect to the cloud, allowing us to use data science to find safer, faster, and more efficient ways to drive. But this is all part of the future scope of our project, more practically something we’ve implemented is a speed limit warning.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Ubidots has a useful feature that allows you to triggers an alert based on your data. For example, if we speed and go over 70 on the freeway, then Ubidots will automatically send a text alert to your phone number. While it may not be useful to text you specifically since it is illegal to use your phone while driving, this is practical if you have this setup to text your parents, spouse, or whoever may be in the passenger seat so that they can tell you to slow down. This accountability encourages safe driving habits, especially for young teens who are still learning how to drive and are too reckless to follow the speed limit. Our car also displays an orange light when speeding to provide immediate visual feedback to the driver. We hope future implementations of this can reduce the number of car related deaths.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Using our braking distance formula, we can detect when a collision is about to occur. Whenever this happens, we upload the car’s speed and distance to the cloud. We chose to use Ubidots as our cloud backend because of its simplicity. As the other group showed us in class a few weeks ago, using Ubidots is incredibly easy. The API is simple, clean and has a lot of documentation. In addition, generating graphs of your data and creating triggered alerts is very quick and easy to do. This graph shows some summary data from one of our test runs. We can also drill down into the data.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179353"/>
            <a:ext cx="7772400" cy="784800"/>
          </a:xfrm>
          <a:prstGeom prst="rect">
            <a:avLst/>
          </a:prstGeom>
        </p:spPr>
        <p:txBody>
          <a:bodyPr wrap="square" lIns="91425" tIns="91425" rIns="91425" bIns="91425" anchor="t" anchorCtr="0"/>
          <a:lstStyle>
            <a:lvl1pPr lvl="0" algn="ctr" rtl="0">
              <a:spcBef>
                <a:spcPts val="0"/>
              </a:spcBef>
              <a:buClr>
                <a:schemeClr val="lt2"/>
              </a:buClr>
              <a:buSzPts val="3000"/>
              <a:buNone/>
              <a:defRPr>
                <a:solidFill>
                  <a:srgbClr val="FFFFFF"/>
                </a:solidFill>
                <a:latin typeface="Droid Serif"/>
                <a:ea typeface="Droid Serif"/>
                <a:cs typeface="Droid Serif"/>
                <a:sym typeface="Droid Serif"/>
              </a:defRPr>
            </a:lvl1pPr>
            <a:lvl2pPr lvl="1" algn="ctr" rtl="0">
              <a:spcBef>
                <a:spcPts val="0"/>
              </a:spcBef>
              <a:buClr>
                <a:schemeClr val="lt2"/>
              </a:buClr>
              <a:buSzPts val="3000"/>
              <a:buNone/>
              <a:defRPr sz="3000">
                <a:solidFill>
                  <a:schemeClr val="lt2"/>
                </a:solidFill>
              </a:defRPr>
            </a:lvl2pPr>
            <a:lvl3pPr lvl="2" algn="ctr" rtl="0">
              <a:spcBef>
                <a:spcPts val="0"/>
              </a:spcBef>
              <a:buClr>
                <a:schemeClr val="lt2"/>
              </a:buClr>
              <a:buSzPts val="3000"/>
              <a:buNone/>
              <a:defRPr sz="3000">
                <a:solidFill>
                  <a:schemeClr val="lt2"/>
                </a:solidFill>
              </a:defRPr>
            </a:lvl3pPr>
            <a:lvl4pPr lvl="3" algn="ctr" rtl="0">
              <a:spcBef>
                <a:spcPts val="0"/>
              </a:spcBef>
              <a:buClr>
                <a:schemeClr val="lt2"/>
              </a:buClr>
              <a:buSzPts val="3000"/>
              <a:buNone/>
              <a:defRPr sz="3000">
                <a:solidFill>
                  <a:schemeClr val="lt2"/>
                </a:solidFill>
              </a:defRPr>
            </a:lvl4pPr>
            <a:lvl5pPr lvl="4" algn="ctr" rtl="0">
              <a:spcBef>
                <a:spcPts val="0"/>
              </a:spcBef>
              <a:buClr>
                <a:schemeClr val="lt2"/>
              </a:buClr>
              <a:buSzPts val="3000"/>
              <a:buNone/>
              <a:defRPr sz="3000">
                <a:solidFill>
                  <a:schemeClr val="lt2"/>
                </a:solidFill>
              </a:defRPr>
            </a:lvl5pPr>
            <a:lvl6pPr lvl="5" algn="ctr" rtl="0">
              <a:spcBef>
                <a:spcPts val="0"/>
              </a:spcBef>
              <a:buClr>
                <a:schemeClr val="lt2"/>
              </a:buClr>
              <a:buSzPts val="3000"/>
              <a:buNone/>
              <a:defRPr sz="3000">
                <a:solidFill>
                  <a:schemeClr val="lt2"/>
                </a:solidFill>
              </a:defRPr>
            </a:lvl6pPr>
            <a:lvl7pPr lvl="6" algn="ctr" rtl="0">
              <a:spcBef>
                <a:spcPts val="0"/>
              </a:spcBef>
              <a:buClr>
                <a:schemeClr val="lt2"/>
              </a:buClr>
              <a:buSzPts val="3000"/>
              <a:buNone/>
              <a:defRPr sz="3000">
                <a:solidFill>
                  <a:schemeClr val="lt2"/>
                </a:solidFill>
              </a:defRPr>
            </a:lvl7pPr>
            <a:lvl8pPr lvl="7" algn="ctr" rtl="0">
              <a:spcBef>
                <a:spcPts val="0"/>
              </a:spcBef>
              <a:buClr>
                <a:schemeClr val="lt2"/>
              </a:buClr>
              <a:buSzPts val="3000"/>
              <a:buNone/>
              <a:defRPr sz="3000">
                <a:solidFill>
                  <a:schemeClr val="lt2"/>
                </a:solidFill>
              </a:defRPr>
            </a:lvl8pPr>
            <a:lvl9pPr lvl="8" algn="ctr" rtl="0">
              <a:spcBef>
                <a:spcPts val="0"/>
              </a:spcBef>
              <a:buClr>
                <a:schemeClr val="lt2"/>
              </a:buClr>
              <a:buSzPts val="3000"/>
              <a:buNone/>
              <a:defRPr sz="3000">
                <a:solidFill>
                  <a:schemeClr val="lt2"/>
                </a:solidFill>
              </a:defRPr>
            </a:lvl9pPr>
          </a:lstStyle>
          <a:p>
            <a:endParaRPr/>
          </a:p>
        </p:txBody>
      </p:sp>
      <p:sp>
        <p:nvSpPr>
          <p:cNvPr id="10" name="Shape 10"/>
          <p:cNvSpPr txBox="1">
            <a:spLocks noGrp="1"/>
          </p:cNvSpPr>
          <p:nvPr>
            <p:ph type="ctrTitle"/>
          </p:nvPr>
        </p:nvSpPr>
        <p:spPr>
          <a:xfrm>
            <a:off x="685800" y="948817"/>
            <a:ext cx="7772400" cy="1159800"/>
          </a:xfrm>
          <a:prstGeom prst="rect">
            <a:avLst/>
          </a:prstGeom>
        </p:spPr>
        <p:txBody>
          <a:bodyPr wrap="square" lIns="91425" tIns="91425" rIns="91425" bIns="91425" anchor="b" anchorCtr="0"/>
          <a:lstStyle>
            <a:lvl1pPr lvl="0" algn="ctr" rtl="0">
              <a:spcBef>
                <a:spcPts val="0"/>
              </a:spcBef>
              <a:buSzPts val="4800"/>
              <a:buNone/>
              <a:defRPr sz="4800">
                <a:solidFill>
                  <a:srgbClr val="FFFFFF"/>
                </a:solidFill>
                <a:latin typeface="Droid Serif"/>
                <a:ea typeface="Droid Serif"/>
                <a:cs typeface="Droid Serif"/>
                <a:sym typeface="Droid Serif"/>
              </a:defRPr>
            </a:lvl1pPr>
            <a:lvl2pPr lvl="1" algn="ctr" rtl="0">
              <a:spcBef>
                <a:spcPts val="0"/>
              </a:spcBef>
              <a:buSzPts val="4800"/>
              <a:buNone/>
              <a:defRPr sz="4800"/>
            </a:lvl2pPr>
            <a:lvl3pPr lvl="2" algn="ctr" rtl="0">
              <a:spcBef>
                <a:spcPts val="0"/>
              </a:spcBef>
              <a:buSzPts val="4800"/>
              <a:buNone/>
              <a:defRPr sz="4800"/>
            </a:lvl3pPr>
            <a:lvl4pPr lvl="3" algn="ctr" rtl="0">
              <a:spcBef>
                <a:spcPts val="0"/>
              </a:spcBef>
              <a:buSzPts val="4800"/>
              <a:buNone/>
              <a:defRPr sz="4800"/>
            </a:lvl4pPr>
            <a:lvl5pPr lvl="4" algn="ctr" rtl="0">
              <a:spcBef>
                <a:spcPts val="0"/>
              </a:spcBef>
              <a:buSzPts val="4800"/>
              <a:buNone/>
              <a:defRPr sz="4800"/>
            </a:lvl5pPr>
            <a:lvl6pPr lvl="5" algn="ctr" rtl="0">
              <a:spcBef>
                <a:spcPts val="0"/>
              </a:spcBef>
              <a:buSzPts val="4800"/>
              <a:buNone/>
              <a:defRPr sz="4800"/>
            </a:lvl6pPr>
            <a:lvl7pPr lvl="6" algn="ctr" rtl="0">
              <a:spcBef>
                <a:spcPts val="0"/>
              </a:spcBef>
              <a:buSzPts val="4800"/>
              <a:buNone/>
              <a:defRPr sz="4800"/>
            </a:lvl7pPr>
            <a:lvl8pPr lvl="7" algn="ctr" rtl="0">
              <a:spcBef>
                <a:spcPts val="0"/>
              </a:spcBef>
              <a:buSzPts val="4800"/>
              <a:buNone/>
              <a:defRPr sz="4800"/>
            </a:lvl8pPr>
            <a:lvl9pPr lvl="8" algn="ctr" rtl="0">
              <a:spcBef>
                <a:spcPts val="0"/>
              </a:spcBef>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3"/>
            <a:ext cx="8229600" cy="857400"/>
          </a:xfrm>
          <a:prstGeom prst="rect">
            <a:avLst/>
          </a:prstGeom>
        </p:spPr>
        <p:txBody>
          <a:bodyPr wrap="square" lIns="91425" tIns="91425" rIns="91425" bIns="91425" anchor="b" anchorCtr="0"/>
          <a:lstStyle>
            <a:lvl1pPr lvl="0" rtl="0">
              <a:spcBef>
                <a:spcPts val="0"/>
              </a:spcBef>
              <a:buSzPts val="3600"/>
              <a:buNone/>
              <a:defRPr>
                <a:latin typeface="Droid Serif"/>
                <a:ea typeface="Droid Serif"/>
                <a:cs typeface="Droid Serif"/>
                <a:sym typeface="Droid Serif"/>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a:endParaRPr/>
          </a:p>
        </p:txBody>
      </p:sp>
      <p:sp>
        <p:nvSpPr>
          <p:cNvPr id="13" name="Shape 13"/>
          <p:cNvSpPr txBox="1">
            <a:spLocks noGrp="1"/>
          </p:cNvSpPr>
          <p:nvPr>
            <p:ph type="body" idx="1"/>
          </p:nvPr>
        </p:nvSpPr>
        <p:spPr>
          <a:xfrm>
            <a:off x="457200" y="665125"/>
            <a:ext cx="8229600" cy="4040100"/>
          </a:xfrm>
          <a:prstGeom prst="rect">
            <a:avLst/>
          </a:prstGeom>
        </p:spPr>
        <p:txBody>
          <a:bodyPr wrap="square" lIns="91425" tIns="91425" rIns="91425" bIns="91425" anchor="t" anchorCtr="0"/>
          <a:lstStyle>
            <a:lvl1pPr lvl="0" rtl="0">
              <a:lnSpc>
                <a:spcPct val="115000"/>
              </a:lnSpc>
              <a:spcBef>
                <a:spcPts val="0"/>
              </a:spcBef>
              <a:buSzPts val="3000"/>
              <a:buChar char="●"/>
              <a:defRPr sz="2200">
                <a:latin typeface="Droid Serif"/>
                <a:ea typeface="Droid Serif"/>
                <a:cs typeface="Droid Serif"/>
                <a:sym typeface="Droid Serif"/>
              </a:defRPr>
            </a:lvl1pPr>
            <a:lvl2pPr lvl="1" rtl="0">
              <a:spcBef>
                <a:spcPts val="0"/>
              </a:spcBef>
              <a:buSzPts val="2400"/>
              <a:buChar char="○"/>
              <a:defRPr sz="2200">
                <a:latin typeface="Droid Serif"/>
                <a:ea typeface="Droid Serif"/>
                <a:cs typeface="Droid Serif"/>
                <a:sym typeface="Droid Serif"/>
              </a:defRPr>
            </a:lvl2pPr>
            <a:lvl3pPr lvl="2" rtl="0">
              <a:spcBef>
                <a:spcPts val="0"/>
              </a:spcBef>
              <a:buSzPts val="24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3"/>
            <a:ext cx="8229600" cy="857400"/>
          </a:xfrm>
          <a:prstGeom prst="rect">
            <a:avLst/>
          </a:prstGeom>
        </p:spPr>
        <p:txBody>
          <a:bodyPr wrap="square" lIns="91425" tIns="91425" rIns="91425" bIns="91425" anchor="b" anchorCtr="0"/>
          <a:lstStyle>
            <a:lvl1pPr lvl="0" rtl="0">
              <a:spcBef>
                <a:spcPts val="0"/>
              </a:spcBef>
              <a:buSzPts val="3600"/>
              <a:buNone/>
              <a:defRPr>
                <a:latin typeface="Droid Serif"/>
                <a:ea typeface="Droid Serif"/>
                <a:cs typeface="Droid Serif"/>
                <a:sym typeface="Droid Serif"/>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a:endParaRPr/>
          </a:p>
        </p:txBody>
      </p:sp>
      <p:sp>
        <p:nvSpPr>
          <p:cNvPr id="16" name="Shape 16"/>
          <p:cNvSpPr txBox="1">
            <a:spLocks noGrp="1"/>
          </p:cNvSpPr>
          <p:nvPr>
            <p:ph type="body" idx="1"/>
          </p:nvPr>
        </p:nvSpPr>
        <p:spPr>
          <a:xfrm>
            <a:off x="457200" y="857400"/>
            <a:ext cx="8229600" cy="4068600"/>
          </a:xfrm>
          <a:prstGeom prst="rect">
            <a:avLst/>
          </a:prstGeom>
        </p:spPr>
        <p:txBody>
          <a:bodyPr wrap="square" lIns="91425" tIns="91425" rIns="91425" bIns="91425" anchor="t" anchorCtr="0"/>
          <a:lstStyle>
            <a:lvl1pPr lvl="0" rtl="0">
              <a:lnSpc>
                <a:spcPct val="200000"/>
              </a:lnSpc>
              <a:spcBef>
                <a:spcPts val="0"/>
              </a:spcBef>
              <a:buSzPts val="3000"/>
              <a:buAutoNum type="arabicPeriod"/>
              <a:defRPr>
                <a:latin typeface="Droid Serif"/>
                <a:ea typeface="Droid Serif"/>
                <a:cs typeface="Droid Serif"/>
                <a:sym typeface="Droid Serif"/>
              </a:defRPr>
            </a:lvl1pPr>
            <a:lvl2pPr lvl="1" rtl="0">
              <a:spcBef>
                <a:spcPts val="0"/>
              </a:spcBef>
              <a:buSzPts val="2400"/>
              <a:buAutoNum type="alphaLcPeriod"/>
              <a:defRPr/>
            </a:lvl2pPr>
            <a:lvl3pPr lvl="2" rtl="0">
              <a:spcBef>
                <a:spcPts val="0"/>
              </a:spcBef>
              <a:buSzPts val="2400"/>
              <a:buAutoNum type="romanLcPeriod"/>
              <a:defRPr/>
            </a:lvl3pPr>
            <a:lvl4pPr lvl="3" rtl="0">
              <a:spcBef>
                <a:spcPts val="0"/>
              </a:spcBef>
              <a:buSzPts val="1800"/>
              <a:buAutoNum type="arabicPeriod"/>
              <a:defRPr/>
            </a:lvl4pPr>
            <a:lvl5pPr lvl="4" rtl="0">
              <a:spcBef>
                <a:spcPts val="0"/>
              </a:spcBef>
              <a:buSzPts val="1800"/>
              <a:buAutoNum type="alphaLcPeriod"/>
              <a:defRPr/>
            </a:lvl5pPr>
            <a:lvl6pPr lvl="5" rtl="0">
              <a:spcBef>
                <a:spcPts val="0"/>
              </a:spcBef>
              <a:buSzPts val="1800"/>
              <a:buAutoNum type="romanLcPeriod"/>
              <a:defRPr/>
            </a:lvl6pPr>
            <a:lvl7pPr lvl="6" rtl="0">
              <a:spcBef>
                <a:spcPts val="0"/>
              </a:spcBef>
              <a:buSzPts val="1800"/>
              <a:buAutoNum type="arabicPeriod"/>
              <a:defRPr/>
            </a:lvl7pPr>
            <a:lvl8pPr lvl="7" rtl="0">
              <a:spcBef>
                <a:spcPts val="0"/>
              </a:spcBef>
              <a:buSzPts val="1800"/>
              <a:buAutoNum type="alphaLcPeriod"/>
              <a:defRPr/>
            </a:lvl8pPr>
            <a:lvl9pPr lvl="8" rtl="0">
              <a:spcBef>
                <a:spcPts val="0"/>
              </a:spcBef>
              <a:buSzPts val="1800"/>
              <a:buAutoNum type="romanLcPeriod"/>
              <a:defRPr/>
            </a:lvl9pPr>
          </a:lstStyle>
          <a:p>
            <a:endParaRPr/>
          </a:p>
        </p:txBody>
      </p:sp>
      <p:sp>
        <p:nvSpPr>
          <p:cNvPr id="17" name="Shape 17"/>
          <p:cNvSpPr txBox="1">
            <a:spLocks noGrp="1"/>
          </p:cNvSpPr>
          <p:nvPr>
            <p:ph type="body" idx="2"/>
          </p:nvPr>
        </p:nvSpPr>
        <p:spPr>
          <a:xfrm>
            <a:off x="4692274" y="857400"/>
            <a:ext cx="3994500" cy="3725700"/>
          </a:xfrm>
          <a:prstGeom prst="rect">
            <a:avLst/>
          </a:prstGeom>
        </p:spPr>
        <p:txBody>
          <a:bodyPr wrap="square" lIns="91425" tIns="91425" rIns="91425" bIns="91425" anchor="t" anchorCtr="0"/>
          <a:lstStyle>
            <a:lvl1pPr lvl="0" rtl="0">
              <a:lnSpc>
                <a:spcPct val="115000"/>
              </a:lnSpc>
              <a:spcBef>
                <a:spcPts val="0"/>
              </a:spcBef>
              <a:buSzPts val="3000"/>
              <a:buChar char="●"/>
              <a:defRPr sz="2200">
                <a:latin typeface="Droid Serif"/>
                <a:ea typeface="Droid Serif"/>
                <a:cs typeface="Droid Serif"/>
                <a:sym typeface="Droid Serif"/>
              </a:defRPr>
            </a:lvl1pPr>
            <a:lvl2pPr lvl="1" rtl="0">
              <a:spcBef>
                <a:spcPts val="0"/>
              </a:spcBef>
              <a:buSzPts val="2400"/>
              <a:buChar char="○"/>
              <a:defRPr/>
            </a:lvl2pPr>
            <a:lvl3pPr lvl="2" rtl="0">
              <a:spcBef>
                <a:spcPts val="0"/>
              </a:spcBef>
              <a:buSzPts val="2400"/>
              <a:buChar char="■"/>
              <a:defRPr/>
            </a:lvl3pPr>
            <a:lvl4pPr lvl="3" rtl="0">
              <a:spcBef>
                <a:spcPts val="0"/>
              </a:spcBef>
              <a:buSzPts val="18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1485600"/>
            <a:ext cx="8229600" cy="1962000"/>
          </a:xfrm>
          <a:prstGeom prst="rect">
            <a:avLst/>
          </a:prstGeom>
        </p:spPr>
        <p:txBody>
          <a:bodyPr wrap="square" lIns="91425" tIns="91425" rIns="91425" bIns="91425" anchor="t" anchorCtr="0"/>
          <a:lstStyle>
            <a:lvl1pPr lvl="0" algn="ctr" rtl="0">
              <a:spcBef>
                <a:spcPts val="0"/>
              </a:spcBef>
              <a:buSzPts val="3600"/>
              <a:buChar char="●"/>
              <a:defRPr sz="4800" b="0">
                <a:latin typeface="Droid Serif"/>
                <a:ea typeface="Droid Serif"/>
                <a:cs typeface="Droid Serif"/>
                <a:sym typeface="Droid Serif"/>
              </a:defRPr>
            </a:lvl1pPr>
            <a:lvl2pPr lvl="1" rtl="0">
              <a:spcBef>
                <a:spcPts val="0"/>
              </a:spcBef>
              <a:buSzPts val="3600"/>
              <a:buChar char="○"/>
              <a:defRPr/>
            </a:lvl2pPr>
            <a:lvl3pPr lvl="2" rtl="0">
              <a:spcBef>
                <a:spcPts val="0"/>
              </a:spcBef>
              <a:buSzPts val="3600"/>
              <a:buChar char="■"/>
              <a:defRPr/>
            </a:lvl3pPr>
            <a:lvl4pPr lvl="3" rtl="0">
              <a:spcBef>
                <a:spcPts val="0"/>
              </a:spcBef>
              <a:buSzPts val="3600"/>
              <a:buChar char="●"/>
              <a:defRPr/>
            </a:lvl4pPr>
            <a:lvl5pPr lvl="4" rtl="0">
              <a:spcBef>
                <a:spcPts val="0"/>
              </a:spcBef>
              <a:buSzPts val="3600"/>
              <a:buChar char="○"/>
              <a:defRPr/>
            </a:lvl5pPr>
            <a:lvl6pPr lvl="5" rtl="0">
              <a:spcBef>
                <a:spcPts val="0"/>
              </a:spcBef>
              <a:buSzPts val="3600"/>
              <a:buChar char="■"/>
              <a:defRPr/>
            </a:lvl6pPr>
            <a:lvl7pPr lvl="6" rtl="0">
              <a:spcBef>
                <a:spcPts val="0"/>
              </a:spcBef>
              <a:buSzPts val="3600"/>
              <a:buChar char="●"/>
              <a:defRPr/>
            </a:lvl7pPr>
            <a:lvl8pPr lvl="7" rtl="0">
              <a:spcBef>
                <a:spcPts val="0"/>
              </a:spcBef>
              <a:buSzPts val="3600"/>
              <a:buChar char="○"/>
              <a:defRPr/>
            </a:lvl8pPr>
            <a:lvl9pPr lvl="8" rtl="0">
              <a:spcBef>
                <a:spcPts val="0"/>
              </a:spcBef>
              <a:buSzPts val="36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4406309"/>
            <a:ext cx="8229600" cy="519600"/>
          </a:xfrm>
          <a:prstGeom prst="rect">
            <a:avLst/>
          </a:prstGeom>
        </p:spPr>
        <p:txBody>
          <a:bodyPr wrap="square" lIns="91425" tIns="91425" rIns="91425" bIns="91425" anchor="t" anchorCtr="0"/>
          <a:lstStyle>
            <a:lvl1pPr lvl="0" algn="ctr" rtl="0">
              <a:spcBef>
                <a:spcPts val="0"/>
              </a:spcBef>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ark-gradient">
    <p:bg>
      <p:bgPr>
        <a:solidFill>
          <a:srgbClr val="000000"/>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wrap="square" lIns="91425" tIns="91425" rIns="91425" bIns="91425" anchor="b" anchorCtr="0"/>
          <a:lstStyle>
            <a:lvl1pPr lvl="0" rtl="0">
              <a:spcBef>
                <a:spcPts val="0"/>
              </a:spcBef>
              <a:buClr>
                <a:schemeClr val="lt1"/>
              </a:buClr>
              <a:buSzPts val="3600"/>
              <a:buNone/>
              <a:defRPr sz="3600" b="1">
                <a:solidFill>
                  <a:schemeClr val="lt1"/>
                </a:solidFill>
              </a:defRPr>
            </a:lvl1pPr>
            <a:lvl2pPr lvl="1" rtl="0">
              <a:spcBef>
                <a:spcPts val="0"/>
              </a:spcBef>
              <a:buClr>
                <a:schemeClr val="lt1"/>
              </a:buClr>
              <a:buSzPts val="3600"/>
              <a:buNone/>
              <a:defRPr sz="3600" b="1">
                <a:solidFill>
                  <a:schemeClr val="lt1"/>
                </a:solidFill>
              </a:defRPr>
            </a:lvl2pPr>
            <a:lvl3pPr lvl="2" rtl="0">
              <a:spcBef>
                <a:spcPts val="0"/>
              </a:spcBef>
              <a:buClr>
                <a:schemeClr val="lt1"/>
              </a:buClr>
              <a:buSzPts val="3600"/>
              <a:buNone/>
              <a:defRPr sz="3600" b="1">
                <a:solidFill>
                  <a:schemeClr val="lt1"/>
                </a:solidFill>
              </a:defRPr>
            </a:lvl3pPr>
            <a:lvl4pPr lvl="3" rtl="0">
              <a:spcBef>
                <a:spcPts val="0"/>
              </a:spcBef>
              <a:buClr>
                <a:schemeClr val="lt1"/>
              </a:buClr>
              <a:buSzPts val="3600"/>
              <a:buNone/>
              <a:defRPr sz="3600" b="1">
                <a:solidFill>
                  <a:schemeClr val="lt1"/>
                </a:solidFill>
              </a:defRPr>
            </a:lvl4pPr>
            <a:lvl5pPr lvl="4" rtl="0">
              <a:spcBef>
                <a:spcPts val="0"/>
              </a:spcBef>
              <a:buClr>
                <a:schemeClr val="lt1"/>
              </a:buClr>
              <a:buSzPts val="3600"/>
              <a:buNone/>
              <a:defRPr sz="3600" b="1">
                <a:solidFill>
                  <a:schemeClr val="lt1"/>
                </a:solidFill>
              </a:defRPr>
            </a:lvl5pPr>
            <a:lvl6pPr lvl="5" rtl="0">
              <a:spcBef>
                <a:spcPts val="0"/>
              </a:spcBef>
              <a:buClr>
                <a:schemeClr val="lt1"/>
              </a:buClr>
              <a:buSzPts val="3600"/>
              <a:buNone/>
              <a:defRPr sz="3600" b="1">
                <a:solidFill>
                  <a:schemeClr val="lt1"/>
                </a:solidFill>
              </a:defRPr>
            </a:lvl6pPr>
            <a:lvl7pPr lvl="6" rtl="0">
              <a:spcBef>
                <a:spcPts val="0"/>
              </a:spcBef>
              <a:buClr>
                <a:schemeClr val="lt1"/>
              </a:buClr>
              <a:buSzPts val="3600"/>
              <a:buNone/>
              <a:defRPr sz="3600" b="1">
                <a:solidFill>
                  <a:schemeClr val="lt1"/>
                </a:solidFill>
              </a:defRPr>
            </a:lvl7pPr>
            <a:lvl8pPr lvl="7" rtl="0">
              <a:spcBef>
                <a:spcPts val="0"/>
              </a:spcBef>
              <a:buClr>
                <a:schemeClr val="lt1"/>
              </a:buClr>
              <a:buSzPts val="3600"/>
              <a:buNone/>
              <a:defRPr sz="3600" b="1">
                <a:solidFill>
                  <a:schemeClr val="lt1"/>
                </a:solidFill>
              </a:defRPr>
            </a:lvl8pPr>
            <a:lvl9pPr lvl="8" rtl="0">
              <a:spcBef>
                <a:spcPts val="0"/>
              </a:spcBef>
              <a:buClr>
                <a:schemeClr val="lt1"/>
              </a:buClr>
              <a:buSzPts val="3600"/>
              <a:buNone/>
              <a:defRPr sz="3600" b="1">
                <a:solidFill>
                  <a:schemeClr val="lt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wrap="square" lIns="91425" tIns="91425" rIns="91425" bIns="91425" anchor="t" anchorCtr="0"/>
          <a:lstStyle>
            <a:lvl1pPr lvl="0" rtl="0">
              <a:spcBef>
                <a:spcPts val="600"/>
              </a:spcBef>
              <a:buClr>
                <a:schemeClr val="lt1"/>
              </a:buClr>
              <a:buSzPts val="3000"/>
              <a:buChar char="●"/>
              <a:defRPr sz="3000">
                <a:solidFill>
                  <a:schemeClr val="lt1"/>
                </a:solidFill>
              </a:defRPr>
            </a:lvl1pPr>
            <a:lvl2pPr lvl="1" rtl="0">
              <a:spcBef>
                <a:spcPts val="480"/>
              </a:spcBef>
              <a:buClr>
                <a:schemeClr val="lt1"/>
              </a:buClr>
              <a:buSzPts val="2400"/>
              <a:buChar char="○"/>
              <a:defRPr sz="2400">
                <a:solidFill>
                  <a:schemeClr val="lt1"/>
                </a:solidFill>
              </a:defRPr>
            </a:lvl2pPr>
            <a:lvl3pPr lvl="2" rtl="0">
              <a:spcBef>
                <a:spcPts val="480"/>
              </a:spcBef>
              <a:buClr>
                <a:schemeClr val="lt1"/>
              </a:buClr>
              <a:buSzPts val="2400"/>
              <a:buChar char="■"/>
              <a:defRPr sz="2400">
                <a:solidFill>
                  <a:schemeClr val="lt1"/>
                </a:solidFill>
              </a:defRPr>
            </a:lvl3pPr>
            <a:lvl4pPr lvl="3" rtl="0">
              <a:spcBef>
                <a:spcPts val="360"/>
              </a:spcBef>
              <a:buClr>
                <a:schemeClr val="lt1"/>
              </a:buClr>
              <a:buSzPts val="1800"/>
              <a:buChar char="●"/>
              <a:defRPr sz="1800">
                <a:solidFill>
                  <a:schemeClr val="lt1"/>
                </a:solidFill>
              </a:defRPr>
            </a:lvl4pPr>
            <a:lvl5pPr lvl="4" rtl="0">
              <a:spcBef>
                <a:spcPts val="360"/>
              </a:spcBef>
              <a:buClr>
                <a:schemeClr val="lt1"/>
              </a:buClr>
              <a:buSzPts val="1800"/>
              <a:buChar char="○"/>
              <a:defRPr sz="1800">
                <a:solidFill>
                  <a:schemeClr val="lt1"/>
                </a:solidFill>
              </a:defRPr>
            </a:lvl5pPr>
            <a:lvl6pPr lvl="5" rtl="0">
              <a:spcBef>
                <a:spcPts val="360"/>
              </a:spcBef>
              <a:buClr>
                <a:schemeClr val="lt1"/>
              </a:buClr>
              <a:buSzPts val="1800"/>
              <a:buChar char="■"/>
              <a:defRPr sz="1800">
                <a:solidFill>
                  <a:schemeClr val="lt1"/>
                </a:solidFill>
              </a:defRPr>
            </a:lvl6pPr>
            <a:lvl7pPr lvl="6" rtl="0">
              <a:spcBef>
                <a:spcPts val="360"/>
              </a:spcBef>
              <a:buClr>
                <a:schemeClr val="lt1"/>
              </a:buClr>
              <a:buSzPts val="1800"/>
              <a:buChar char="●"/>
              <a:defRPr sz="1800">
                <a:solidFill>
                  <a:schemeClr val="lt1"/>
                </a:solidFill>
              </a:defRPr>
            </a:lvl7pPr>
            <a:lvl8pPr lvl="7" rtl="0">
              <a:spcBef>
                <a:spcPts val="360"/>
              </a:spcBef>
              <a:buClr>
                <a:schemeClr val="lt1"/>
              </a:buClr>
              <a:buSzPts val="1800"/>
              <a:buChar char="○"/>
              <a:defRPr sz="1800">
                <a:solidFill>
                  <a:schemeClr val="lt1"/>
                </a:solidFill>
              </a:defRPr>
            </a:lvl8pPr>
            <a:lvl9pPr lvl="8" rtl="0">
              <a:spcBef>
                <a:spcPts val="360"/>
              </a:spcBef>
              <a:buClr>
                <a:schemeClr val="lt1"/>
              </a:buClr>
              <a:buSzPts val="1800"/>
              <a:buChar char="■"/>
              <a:defRPr sz="18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685800" y="485622"/>
            <a:ext cx="7772400" cy="784800"/>
          </a:xfrm>
          <a:prstGeom prst="rect">
            <a:avLst/>
          </a:prstGeom>
        </p:spPr>
        <p:txBody>
          <a:bodyPr wrap="square" lIns="91425" tIns="91425" rIns="91425" bIns="91425" anchor="b" anchorCtr="0">
            <a:noAutofit/>
          </a:bodyPr>
          <a:lstStyle/>
          <a:p>
            <a:pPr marL="0" lvl="0" indent="0">
              <a:spcBef>
                <a:spcPts val="0"/>
              </a:spcBef>
              <a:buNone/>
            </a:pPr>
            <a:r>
              <a:rPr lang="en"/>
              <a:t>PiSmart-car</a:t>
            </a:r>
          </a:p>
        </p:txBody>
      </p:sp>
      <p:sp>
        <p:nvSpPr>
          <p:cNvPr id="28" name="Shape 28"/>
          <p:cNvSpPr txBox="1">
            <a:spLocks noGrp="1"/>
          </p:cNvSpPr>
          <p:nvPr>
            <p:ph type="subTitle" idx="1"/>
          </p:nvPr>
        </p:nvSpPr>
        <p:spPr>
          <a:xfrm>
            <a:off x="685800" y="2788953"/>
            <a:ext cx="7772400" cy="784800"/>
          </a:xfrm>
          <a:prstGeom prst="rect">
            <a:avLst/>
          </a:prstGeom>
        </p:spPr>
        <p:txBody>
          <a:bodyPr wrap="square" lIns="91425" tIns="91425" rIns="91425" bIns="91425" anchor="t" anchorCtr="0">
            <a:noAutofit/>
          </a:bodyPr>
          <a:lstStyle/>
          <a:p>
            <a:pPr marL="0" lvl="0" indent="0">
              <a:spcBef>
                <a:spcPts val="0"/>
              </a:spcBef>
              <a:buNone/>
            </a:pPr>
            <a:r>
              <a:rPr lang="en"/>
              <a:t>Sujith Polpaya</a:t>
            </a:r>
          </a:p>
          <a:p>
            <a:pPr marL="0" lvl="0" indent="0">
              <a:spcBef>
                <a:spcPts val="0"/>
              </a:spcBef>
              <a:buNone/>
            </a:pPr>
            <a:r>
              <a:rPr lang="en"/>
              <a:t>Vikas Shetty</a:t>
            </a:r>
            <a:br>
              <a:rPr lang="en"/>
            </a:br>
            <a:r>
              <a:rPr lang="en">
                <a:solidFill>
                  <a:schemeClr val="lt1"/>
                </a:solidFill>
              </a:rPr>
              <a:t>Nicholas Fong</a:t>
            </a:r>
          </a:p>
          <a:p>
            <a:pPr marL="0" lvl="0" indent="0" rtl="0">
              <a:spcBef>
                <a:spcPts val="0"/>
              </a:spcBef>
              <a:buNone/>
            </a:pPr>
            <a:r>
              <a:rPr lang="en">
                <a:solidFill>
                  <a:schemeClr val="lt1"/>
                </a:solidFill>
              </a:rPr>
              <a:t>Surya Chandrasekaran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Cloud Data</a:t>
            </a:r>
          </a:p>
        </p:txBody>
      </p:sp>
      <p:sp>
        <p:nvSpPr>
          <p:cNvPr id="86" name="Shape 86"/>
          <p:cNvSpPr txBox="1">
            <a:spLocks noGrp="1"/>
          </p:cNvSpPr>
          <p:nvPr>
            <p:ph type="body" idx="2"/>
          </p:nvPr>
        </p:nvSpPr>
        <p:spPr>
          <a:xfrm>
            <a:off x="4806575" y="933600"/>
            <a:ext cx="3880200" cy="37257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1900"/>
              <a:t>Data sent by the car can facilitate data mining and analytics.</a:t>
            </a:r>
            <a:br>
              <a:rPr lang="en" sz="1900"/>
            </a:br>
            <a:endParaRPr lang="en" sz="1900"/>
          </a:p>
          <a:p>
            <a:pPr marL="457200" lvl="0" indent="-349250" rtl="0">
              <a:spcBef>
                <a:spcPts val="0"/>
              </a:spcBef>
              <a:spcAft>
                <a:spcPts val="0"/>
              </a:spcAft>
              <a:buSzPts val="1900"/>
              <a:buChar char="●"/>
            </a:pPr>
            <a:r>
              <a:rPr lang="en" sz="1900"/>
              <a:t>Connected services allows for more efficient routing and congestion control.</a:t>
            </a:r>
            <a:br>
              <a:rPr lang="en" sz="1900"/>
            </a:br>
            <a:endParaRPr lang="en" sz="1900"/>
          </a:p>
          <a:p>
            <a:pPr marL="457200" lvl="0" indent="-349250" rtl="0">
              <a:spcBef>
                <a:spcPts val="0"/>
              </a:spcBef>
              <a:buSzPts val="1900"/>
              <a:buChar char="●"/>
            </a:pPr>
            <a:r>
              <a:rPr lang="en" sz="1900"/>
              <a:t>Smart network =&gt; faster, safer and energy efficient cars.</a:t>
            </a:r>
          </a:p>
          <a:p>
            <a:pPr marL="0" lvl="0" indent="0" rtl="0">
              <a:spcBef>
                <a:spcPts val="0"/>
              </a:spcBef>
              <a:buNone/>
            </a:pPr>
            <a:endParaRPr sz="1900"/>
          </a:p>
        </p:txBody>
      </p:sp>
      <p:pic>
        <p:nvPicPr>
          <p:cNvPr id="87" name="Shape 87"/>
          <p:cNvPicPr preferRelativeResize="0"/>
          <p:nvPr/>
        </p:nvPicPr>
        <p:blipFill>
          <a:blip r:embed="rId3">
            <a:alphaModFix/>
          </a:blip>
          <a:stretch>
            <a:fillRect/>
          </a:stretch>
        </p:blipFill>
        <p:spPr>
          <a:xfrm>
            <a:off x="704275" y="1009800"/>
            <a:ext cx="4102300" cy="3725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Speed Limit Warning</a:t>
            </a:r>
          </a:p>
        </p:txBody>
      </p:sp>
      <p:sp>
        <p:nvSpPr>
          <p:cNvPr id="93" name="Shape 93"/>
          <p:cNvSpPr txBox="1">
            <a:spLocks noGrp="1"/>
          </p:cNvSpPr>
          <p:nvPr>
            <p:ph type="body" idx="2"/>
          </p:nvPr>
        </p:nvSpPr>
        <p:spPr>
          <a:xfrm>
            <a:off x="4815225" y="1009800"/>
            <a:ext cx="3871500" cy="3725700"/>
          </a:xfrm>
          <a:prstGeom prst="rect">
            <a:avLst/>
          </a:prstGeom>
        </p:spPr>
        <p:txBody>
          <a:bodyPr wrap="square" lIns="91425" tIns="91425" rIns="91425" bIns="91425" anchor="t" anchorCtr="0">
            <a:noAutofit/>
          </a:bodyPr>
          <a:lstStyle/>
          <a:p>
            <a:pPr marL="457200" lvl="0" indent="-349250" rtl="0">
              <a:spcBef>
                <a:spcPts val="0"/>
              </a:spcBef>
              <a:buSzPts val="1900"/>
              <a:buChar char="●"/>
            </a:pPr>
            <a:r>
              <a:rPr lang="en" sz="1900"/>
              <a:t>Speed Limit Warning (SLW): a visual alert on the car and another form of alert (ex: SMS), when the speed goes above a preset limit.</a:t>
            </a:r>
            <a:br>
              <a:rPr lang="en" sz="1900"/>
            </a:br>
            <a:endParaRPr lang="en" sz="1900"/>
          </a:p>
          <a:p>
            <a:pPr marL="457200" lvl="0" indent="-349250" rtl="0">
              <a:spcBef>
                <a:spcPts val="0"/>
              </a:spcBef>
              <a:buSzPts val="1900"/>
              <a:buChar char="●"/>
            </a:pPr>
            <a:r>
              <a:rPr lang="en" sz="1900"/>
              <a:t>Great tool for parents with new teenage drivers to advocate safe driving habits.</a:t>
            </a:r>
          </a:p>
        </p:txBody>
      </p:sp>
      <p:pic>
        <p:nvPicPr>
          <p:cNvPr id="94" name="Shape 94"/>
          <p:cNvPicPr preferRelativeResize="0"/>
          <p:nvPr/>
        </p:nvPicPr>
        <p:blipFill>
          <a:blip r:embed="rId3">
            <a:alphaModFix/>
          </a:blip>
          <a:stretch>
            <a:fillRect/>
          </a:stretch>
        </p:blipFill>
        <p:spPr>
          <a:xfrm>
            <a:off x="637013" y="1009801"/>
            <a:ext cx="4178213" cy="3544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Challenges / Lessons Learned</a:t>
            </a:r>
          </a:p>
        </p:txBody>
      </p:sp>
      <p:sp>
        <p:nvSpPr>
          <p:cNvPr id="100" name="Shape 100"/>
          <p:cNvSpPr txBox="1">
            <a:spLocks noGrp="1"/>
          </p:cNvSpPr>
          <p:nvPr>
            <p:ph type="body" idx="1"/>
          </p:nvPr>
        </p:nvSpPr>
        <p:spPr>
          <a:xfrm>
            <a:off x="457200" y="893725"/>
            <a:ext cx="8229600" cy="40401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1900"/>
              <a:t>Ultrasonic sensor has accuracy and reliability issues. Must use camera + multiple sensors for better accuracy.</a:t>
            </a:r>
            <a:br>
              <a:rPr lang="en" sz="1900"/>
            </a:br>
            <a:endParaRPr lang="en" sz="1900"/>
          </a:p>
          <a:p>
            <a:pPr marL="457200" lvl="0" indent="-349250" rtl="0">
              <a:spcBef>
                <a:spcPts val="0"/>
              </a:spcBef>
              <a:spcAft>
                <a:spcPts val="0"/>
              </a:spcAft>
              <a:buSzPts val="1900"/>
              <a:buChar char="●"/>
            </a:pPr>
            <a:r>
              <a:rPr lang="en" sz="1900"/>
              <a:t>Raspbian + Python performance (ex: threading) not ideal. Mission critical applications like PiSmart-car must use RTOS + C/C++.</a:t>
            </a:r>
            <a:br>
              <a:rPr lang="en" sz="1900"/>
            </a:br>
            <a:endParaRPr lang="en" sz="1900"/>
          </a:p>
          <a:p>
            <a:pPr marL="457200" lvl="0" indent="-349250" rtl="0">
              <a:spcBef>
                <a:spcPts val="0"/>
              </a:spcBef>
              <a:spcAft>
                <a:spcPts val="0"/>
              </a:spcAft>
              <a:buSzPts val="1900"/>
              <a:buChar char="●"/>
            </a:pPr>
            <a:r>
              <a:rPr lang="en" sz="1900"/>
              <a:t>Challenging to calculate stopping distance w/ traditional physics formulas because of prototype h/w limitations.</a:t>
            </a:r>
            <a:br>
              <a:rPr lang="en" sz="1900"/>
            </a:br>
            <a:endParaRPr lang="en" sz="1900"/>
          </a:p>
          <a:p>
            <a:pPr marL="457200" lvl="0" indent="-349250">
              <a:spcBef>
                <a:spcPts val="0"/>
              </a:spcBef>
              <a:buSzPts val="1900"/>
              <a:buChar char="●"/>
            </a:pPr>
            <a:r>
              <a:rPr lang="en" sz="1900"/>
              <a:t>Ubidots has latency issues, but passable as long as Ubidots thread given lower priority (lower QoS).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Roles</a:t>
            </a:r>
          </a:p>
        </p:txBody>
      </p:sp>
      <p:sp>
        <p:nvSpPr>
          <p:cNvPr id="106" name="Shape 106"/>
          <p:cNvSpPr txBox="1">
            <a:spLocks noGrp="1"/>
          </p:cNvSpPr>
          <p:nvPr>
            <p:ph type="body" idx="1"/>
          </p:nvPr>
        </p:nvSpPr>
        <p:spPr>
          <a:xfrm>
            <a:off x="457200" y="893725"/>
            <a:ext cx="8229600" cy="32211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2400"/>
              <a:t>Sujith - H/W &amp; collision detection + avoidance logic.</a:t>
            </a:r>
            <a:br>
              <a:rPr lang="en" sz="1900"/>
            </a:br>
            <a:endParaRPr lang="en" sz="1900"/>
          </a:p>
          <a:p>
            <a:pPr marL="457200" lvl="0" indent="-349250" rtl="0">
              <a:spcBef>
                <a:spcPts val="0"/>
              </a:spcBef>
              <a:spcAft>
                <a:spcPts val="0"/>
              </a:spcAft>
              <a:buSzPts val="1900"/>
              <a:buChar char="●"/>
            </a:pPr>
            <a:r>
              <a:rPr lang="en" sz="2400"/>
              <a:t>Vikas - Stopping distance calculation.</a:t>
            </a:r>
            <a:br>
              <a:rPr lang="en" sz="1900"/>
            </a:br>
            <a:endParaRPr lang="en" sz="1900"/>
          </a:p>
          <a:p>
            <a:pPr marL="457200" lvl="0" indent="-349250" rtl="0">
              <a:spcBef>
                <a:spcPts val="0"/>
              </a:spcBef>
              <a:spcAft>
                <a:spcPts val="0"/>
              </a:spcAft>
              <a:buSzPts val="1900"/>
              <a:buChar char="●"/>
            </a:pPr>
            <a:r>
              <a:rPr lang="en" sz="2400"/>
              <a:t>Nicholas - Ubidots / MQTT.</a:t>
            </a:r>
            <a:br>
              <a:rPr lang="en" sz="1900"/>
            </a:br>
            <a:endParaRPr lang="en" sz="1900"/>
          </a:p>
          <a:p>
            <a:pPr marL="457200" lvl="0" indent="-349250" rtl="0">
              <a:lnSpc>
                <a:spcPct val="100000"/>
              </a:lnSpc>
              <a:spcBef>
                <a:spcPts val="0"/>
              </a:spcBef>
              <a:buSzPts val="1900"/>
              <a:buChar char="●"/>
            </a:pPr>
            <a:r>
              <a:rPr lang="en" sz="2400"/>
              <a:t>Surya - Some help w/ stopping distance calculation.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714222"/>
            <a:ext cx="7772400" cy="784800"/>
          </a:xfrm>
          <a:prstGeom prst="rect">
            <a:avLst/>
          </a:prstGeom>
        </p:spPr>
        <p:txBody>
          <a:bodyPr wrap="square" lIns="91425" tIns="91425" rIns="91425" bIns="91425" anchor="b" anchorCtr="0">
            <a:noAutofit/>
          </a:bodyPr>
          <a:lstStyle/>
          <a:p>
            <a:pPr marL="0" lvl="0" indent="0" rtl="0">
              <a:spcBef>
                <a:spcPts val="0"/>
              </a:spcBef>
              <a:buNone/>
            </a:pPr>
            <a:r>
              <a:rPr lang="en"/>
              <a:t>Demo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1485600"/>
            <a:ext cx="8229600" cy="1962000"/>
          </a:xfrm>
          <a:prstGeom prst="rect">
            <a:avLst/>
          </a:prstGeom>
        </p:spPr>
        <p:txBody>
          <a:bodyPr wrap="square" lIns="91425" tIns="91425" rIns="91425" bIns="91425" anchor="t" anchorCtr="0">
            <a:noAutofit/>
          </a:bodyPr>
          <a:lstStyle/>
          <a:p>
            <a:pPr marL="0" lvl="0" indent="0" rtl="0">
              <a:spcBef>
                <a:spcPts val="0"/>
              </a:spcBef>
              <a:buNone/>
            </a:pPr>
            <a:r>
              <a:rPr lang="en"/>
              <a:t>Thanks for Listening!</a:t>
            </a:r>
          </a:p>
          <a:p>
            <a:pPr marL="0" lvl="0" indent="0" rtl="0">
              <a:spcBef>
                <a:spcPts val="0"/>
              </a:spcBef>
              <a:buNone/>
            </a:pPr>
            <a:r>
              <a:rPr lang="en"/>
              <a:t>Questions?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References</a:t>
            </a:r>
          </a:p>
        </p:txBody>
      </p:sp>
      <p:sp>
        <p:nvSpPr>
          <p:cNvPr id="122" name="Shape 122"/>
          <p:cNvSpPr txBox="1">
            <a:spLocks noGrp="1"/>
          </p:cNvSpPr>
          <p:nvPr>
            <p:ph type="body" idx="1"/>
          </p:nvPr>
        </p:nvSpPr>
        <p:spPr>
          <a:xfrm>
            <a:off x="457200" y="741325"/>
            <a:ext cx="8229600" cy="4040100"/>
          </a:xfrm>
          <a:prstGeom prst="rect">
            <a:avLst/>
          </a:prstGeom>
        </p:spPr>
        <p:txBody>
          <a:bodyPr wrap="square" lIns="91425" tIns="91425" rIns="91425" bIns="91425" anchor="t" anchorCtr="0">
            <a:noAutofit/>
          </a:bodyPr>
          <a:lstStyle/>
          <a:p>
            <a:pPr marL="0" lvl="0" indent="0" rtl="0">
              <a:spcBef>
                <a:spcPts val="0"/>
              </a:spcBef>
              <a:buNone/>
            </a:pPr>
            <a:r>
              <a:rPr lang="en" sz="1000"/>
              <a:t>“Automatic Emergency Braking .” Accessed 1 Dec 2017</a:t>
            </a:r>
            <a:br>
              <a:rPr lang="en" sz="1000"/>
            </a:br>
            <a:r>
              <a:rPr lang="en" sz="1000"/>
              <a:t>       www.safercar.gov/Vehicle-Shoppers/Safety-Technology/AEB/aeb</a:t>
            </a:r>
            <a:br>
              <a:rPr lang="en" sz="1000"/>
            </a:br>
            <a:endParaRPr lang="en" sz="1000"/>
          </a:p>
          <a:p>
            <a:pPr marL="0" lvl="0" indent="0" rtl="0">
              <a:spcBef>
                <a:spcPts val="0"/>
              </a:spcBef>
              <a:buNone/>
            </a:pPr>
            <a:r>
              <a:rPr lang="en" sz="1000"/>
              <a:t>“Cars With Advanced Safety Systems.” Consumer Reports, 13 Sep 2017,</a:t>
            </a:r>
            <a:br>
              <a:rPr lang="en" sz="1000"/>
            </a:br>
            <a:r>
              <a:rPr lang="en" sz="1000"/>
              <a:t>       www.consumerreports.org/car-safety/cars-with-advanced-safety-systems/</a:t>
            </a:r>
          </a:p>
          <a:p>
            <a:pPr marL="0" lvl="0" indent="0" rtl="0">
              <a:spcBef>
                <a:spcPts val="0"/>
              </a:spcBef>
              <a:buNone/>
            </a:pPr>
            <a:endParaRPr sz="600"/>
          </a:p>
          <a:p>
            <a:pPr marL="0" lvl="0" indent="0" rtl="0">
              <a:spcBef>
                <a:spcPts val="0"/>
              </a:spcBef>
              <a:buNone/>
            </a:pPr>
            <a:r>
              <a:rPr lang="en" sz="1000"/>
              <a:t>“Collision Avoidance System.” Wikipedia, Wikimedia Foundation, 16 Nov 2017,</a:t>
            </a:r>
          </a:p>
          <a:p>
            <a:pPr marL="0" lvl="0" indent="0" rtl="0">
              <a:spcBef>
                <a:spcPts val="0"/>
              </a:spcBef>
              <a:buNone/>
            </a:pPr>
            <a:r>
              <a:rPr lang="en" sz="1000"/>
              <a:t>       https://en.wikipedia.org/wiki/Collision_avoidance_system</a:t>
            </a:r>
          </a:p>
          <a:p>
            <a:pPr marL="0" lvl="0" indent="0" rtl="0">
              <a:spcBef>
                <a:spcPts val="0"/>
              </a:spcBef>
              <a:buNone/>
            </a:pPr>
            <a:endParaRPr sz="600"/>
          </a:p>
          <a:p>
            <a:pPr marL="0" lvl="0" indent="0" rtl="0">
              <a:spcBef>
                <a:spcPts val="0"/>
              </a:spcBef>
              <a:buNone/>
            </a:pPr>
            <a:r>
              <a:rPr lang="en" sz="1000"/>
              <a:t>“Front Crash Prevention Cuts Rear-Enders.” IIHS HLDI, 28 Jan 2017,</a:t>
            </a:r>
            <a:br>
              <a:rPr lang="en" sz="1000"/>
            </a:br>
            <a:r>
              <a:rPr lang="en" sz="1000"/>
              <a:t>       www.iihs.org/iihs/news/desktopnews/crashes-avoided-front-crash-prevention-slashes-police-reported-rear-end-crashes</a:t>
            </a:r>
          </a:p>
          <a:p>
            <a:pPr marL="0" lvl="0" indent="0" rtl="0">
              <a:spcBef>
                <a:spcPts val="0"/>
              </a:spcBef>
              <a:buNone/>
            </a:pPr>
            <a:endParaRPr sz="600"/>
          </a:p>
          <a:p>
            <a:pPr marL="0" lvl="0" indent="0" rtl="0">
              <a:spcBef>
                <a:spcPts val="0"/>
              </a:spcBef>
              <a:buNone/>
            </a:pPr>
            <a:r>
              <a:rPr lang="en" sz="1000"/>
              <a:t>Golson, Jordan. “Rear-End Crashes Go Way down When Cars Can Brake Themselves.” The Verge, The Verge, 27 Jan. 2016,</a:t>
            </a:r>
            <a:br>
              <a:rPr lang="en" sz="1000"/>
            </a:br>
            <a:r>
              <a:rPr lang="en" sz="1000"/>
              <a:t>       www.theverge.com/2016/1/27/10854478/iihs-collision-warning-autobrake-volvo-city-safety-research</a:t>
            </a:r>
          </a:p>
          <a:p>
            <a:pPr marL="0" lvl="0" indent="0" rtl="0">
              <a:spcBef>
                <a:spcPts val="0"/>
              </a:spcBef>
              <a:buNone/>
            </a:pPr>
            <a:endParaRPr sz="600"/>
          </a:p>
          <a:p>
            <a:pPr marL="0" lvl="0" indent="0" rtl="0">
              <a:spcBef>
                <a:spcPts val="0"/>
              </a:spcBef>
              <a:buNone/>
            </a:pPr>
            <a:r>
              <a:rPr lang="en" sz="1000"/>
              <a:t>Halsey III, Ashley. “There Are about 1.7 Million Rear-End Collisions on U.S. Roads Each Year. Here’s How to Stop Them.”</a:t>
            </a:r>
            <a:br>
              <a:rPr lang="en" sz="1000"/>
            </a:br>
            <a:r>
              <a:rPr lang="en" sz="1000"/>
              <a:t>       The Washington Post, WP Company, 8 Jun. 2015,</a:t>
            </a:r>
            <a:br>
              <a:rPr lang="en" sz="1000"/>
            </a:br>
            <a:r>
              <a:rPr lang="en" sz="1000"/>
              <a:t>       www.washingtonpost.com/news/dr-gridlock/wp/2015/06/08/there-are-about-1-7-million-rear-end-collisions-on-u-s-roads-each-year-</a:t>
            </a:r>
          </a:p>
          <a:p>
            <a:pPr marL="0" lvl="0" indent="0" rtl="0">
              <a:spcBef>
                <a:spcPts val="0"/>
              </a:spcBef>
              <a:buNone/>
            </a:pPr>
            <a:r>
              <a:rPr lang="en" sz="1000"/>
              <a:t>       heres-how-to-stop-them/</a:t>
            </a:r>
          </a:p>
          <a:p>
            <a:pPr marL="0" lvl="0" indent="0" rtl="0">
              <a:spcBef>
                <a:spcPts val="0"/>
              </a:spcBef>
              <a:buNone/>
            </a:pPr>
            <a:endParaRPr sz="600"/>
          </a:p>
          <a:p>
            <a:pPr marL="0" lvl="0" indent="0" rtl="0">
              <a:spcBef>
                <a:spcPts val="0"/>
              </a:spcBef>
              <a:buNone/>
            </a:pPr>
            <a:r>
              <a:rPr lang="en" sz="1000"/>
              <a:t>“Rear-End Collisions: The Most Common Type of Auto Accident in the U.S.” Tennessee Personal Injury Attorney Blog: Gilreath &amp;</a:t>
            </a:r>
            <a:br>
              <a:rPr lang="en" sz="1000"/>
            </a:br>
            <a:r>
              <a:rPr lang="en" sz="1000"/>
              <a:t>       Associates, 13 Apr. 2017,</a:t>
            </a:r>
            <a:br>
              <a:rPr lang="en" sz="1000"/>
            </a:br>
            <a:r>
              <a:rPr lang="en" sz="1000"/>
              <a:t>       www.blog.sidgilreath.com/safety/rear-end-collisions-the-most-common-type-of-auto-accident-in-the-u-s.html</a:t>
            </a:r>
          </a:p>
          <a:p>
            <a:pPr marL="0" lvl="0" indent="0" rtl="0">
              <a:spcBef>
                <a:spcPts val="0"/>
              </a:spcBef>
              <a:buNone/>
            </a:pPr>
            <a:endParaRPr sz="600"/>
          </a:p>
          <a:p>
            <a:pPr marL="0" lvl="0" indent="0" rtl="0">
              <a:spcBef>
                <a:spcPts val="0"/>
              </a:spcBef>
              <a:buNone/>
            </a:pPr>
            <a:r>
              <a:rPr lang="en" sz="1000"/>
              <a:t>Shankleman, Jess. “The Electric Car Revolution Is Accelerating.” Bloomberg.com, Bloomberg, 6 July 2017,</a:t>
            </a:r>
            <a:br>
              <a:rPr lang="en" sz="1000"/>
            </a:br>
            <a:r>
              <a:rPr lang="en" sz="1000"/>
              <a:t>       www.bloomberg.com/news/articles/2017-07-06/the-electric-car-revolution-is-accelerating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The Problem</a:t>
            </a:r>
          </a:p>
        </p:txBody>
      </p:sp>
      <p:sp>
        <p:nvSpPr>
          <p:cNvPr id="34" name="Shape 34"/>
          <p:cNvSpPr txBox="1">
            <a:spLocks noGrp="1"/>
          </p:cNvSpPr>
          <p:nvPr>
            <p:ph type="body" idx="1"/>
          </p:nvPr>
        </p:nvSpPr>
        <p:spPr>
          <a:xfrm>
            <a:off x="457200" y="817525"/>
            <a:ext cx="8229600" cy="40401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1900" dirty="0"/>
              <a:t>NHTSA: Nearly one-third of the 6 million auto accidents every year are rear-end collisions.</a:t>
            </a:r>
          </a:p>
          <a:p>
            <a:pPr marL="457200" lvl="0" indent="-349250" rtl="0">
              <a:spcBef>
                <a:spcPts val="0"/>
              </a:spcBef>
              <a:spcAft>
                <a:spcPts val="0"/>
              </a:spcAft>
              <a:buSzPts val="1900"/>
              <a:buChar char="●"/>
            </a:pPr>
            <a:endParaRPr lang="en" sz="1000" dirty="0"/>
          </a:p>
          <a:p>
            <a:pPr marL="457200" lvl="0" indent="-349250" rtl="0">
              <a:spcBef>
                <a:spcPts val="0"/>
              </a:spcBef>
              <a:spcAft>
                <a:spcPts val="0"/>
              </a:spcAft>
              <a:buSzPts val="1900"/>
              <a:buChar char="●"/>
            </a:pPr>
            <a:r>
              <a:rPr lang="en" sz="1900" dirty="0"/>
              <a:t>IIHS: Automatic Emergency Braking (AEB) reduces crashes &amp; injuries by ~40%, and Forward Collision Warning (FCW) by ~23%.</a:t>
            </a:r>
          </a:p>
          <a:p>
            <a:pPr marL="457200" lvl="0" indent="-349250" rtl="0">
              <a:spcBef>
                <a:spcPts val="0"/>
              </a:spcBef>
              <a:spcAft>
                <a:spcPts val="0"/>
              </a:spcAft>
              <a:buSzPts val="1900"/>
              <a:buChar char="●"/>
            </a:pPr>
            <a:endParaRPr lang="en" sz="1000" dirty="0"/>
          </a:p>
          <a:p>
            <a:pPr marL="457200" lvl="0" indent="-349250" rtl="0">
              <a:spcBef>
                <a:spcPts val="0"/>
              </a:spcBef>
              <a:spcAft>
                <a:spcPts val="0"/>
              </a:spcAft>
              <a:buSzPts val="1900"/>
              <a:buChar char="●"/>
            </a:pPr>
            <a:r>
              <a:rPr lang="en" sz="1900" dirty="0"/>
              <a:t>2016: &lt; 40% new cars offered FCW as standard, and only half of them had AEB as an option. By 2022 99% of new cars to have AEB.</a:t>
            </a:r>
          </a:p>
          <a:p>
            <a:pPr marL="457200" lvl="0" indent="-349250" rtl="0">
              <a:spcBef>
                <a:spcPts val="0"/>
              </a:spcBef>
              <a:spcAft>
                <a:spcPts val="0"/>
              </a:spcAft>
              <a:buSzPts val="1900"/>
              <a:buChar char="●"/>
            </a:pPr>
            <a:endParaRPr lang="en" sz="1000" dirty="0"/>
          </a:p>
          <a:p>
            <a:pPr marL="457200" lvl="0" indent="-349250" rtl="0">
              <a:spcBef>
                <a:spcPts val="0"/>
              </a:spcBef>
              <a:spcAft>
                <a:spcPts val="0"/>
              </a:spcAft>
              <a:buSzPts val="1900"/>
              <a:buChar char="●"/>
            </a:pPr>
            <a:r>
              <a:rPr lang="en" sz="1900" dirty="0"/>
              <a:t>BEV + autonomous cars to be mainstream and cheaper by 2020 - 2025. AEB well suited for BEV drivetrain w/ autonomous cars.</a:t>
            </a:r>
          </a:p>
          <a:p>
            <a:pPr marL="457200" lvl="0" indent="-349250" rtl="0">
              <a:spcBef>
                <a:spcPts val="0"/>
              </a:spcBef>
              <a:spcAft>
                <a:spcPts val="0"/>
              </a:spcAft>
              <a:buSzPts val="1900"/>
              <a:buChar char="●"/>
            </a:pPr>
            <a:endParaRPr lang="en" sz="1000" dirty="0"/>
          </a:p>
          <a:p>
            <a:pPr marL="457200" lvl="0" indent="-349250">
              <a:spcBef>
                <a:spcPts val="0"/>
              </a:spcBef>
              <a:buSzPts val="1900"/>
              <a:buChar char="●"/>
            </a:pPr>
            <a:r>
              <a:rPr lang="en" sz="1900" dirty="0"/>
              <a:t>Speed, collision data can be shared across a connected car smart network.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The Thing: Our Car</a:t>
            </a:r>
          </a:p>
        </p:txBody>
      </p:sp>
      <p:sp>
        <p:nvSpPr>
          <p:cNvPr id="40" name="Shape 40"/>
          <p:cNvSpPr txBox="1">
            <a:spLocks noGrp="1"/>
          </p:cNvSpPr>
          <p:nvPr>
            <p:ph type="body" idx="1"/>
          </p:nvPr>
        </p:nvSpPr>
        <p:spPr>
          <a:xfrm>
            <a:off x="457200" y="817525"/>
            <a:ext cx="8229600" cy="4040100"/>
          </a:xfrm>
          <a:prstGeom prst="rect">
            <a:avLst/>
          </a:prstGeom>
        </p:spPr>
        <p:txBody>
          <a:bodyPr wrap="square" lIns="91425" tIns="91425" rIns="91425" bIns="91425" anchor="t" anchorCtr="0">
            <a:noAutofit/>
          </a:bodyPr>
          <a:lstStyle/>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0" lvl="0" indent="0">
              <a:spcBef>
                <a:spcPts val="0"/>
              </a:spcBef>
              <a:buNone/>
            </a:pPr>
            <a:endParaRPr/>
          </a:p>
          <a:p>
            <a:pPr marL="457200" lvl="0" indent="-349250" rtl="0">
              <a:spcBef>
                <a:spcPts val="0"/>
              </a:spcBef>
              <a:spcAft>
                <a:spcPts val="0"/>
              </a:spcAft>
              <a:buSzPts val="1900"/>
              <a:buChar char="●"/>
            </a:pPr>
            <a:r>
              <a:rPr lang="en" sz="1900"/>
              <a:t>Connected car w/ collision prevention &amp; avoidance, and SLW.</a:t>
            </a:r>
          </a:p>
          <a:p>
            <a:pPr marL="457200" lvl="0" indent="-349250" rtl="0">
              <a:spcBef>
                <a:spcPts val="0"/>
              </a:spcBef>
              <a:spcAft>
                <a:spcPts val="0"/>
              </a:spcAft>
              <a:buSzPts val="1900"/>
              <a:buChar char="●"/>
            </a:pPr>
            <a:r>
              <a:rPr lang="en" sz="1900"/>
              <a:t>H/W: PiCar kit with Raspberry Pi 3 Model B powered by 2x 18650 Li-ion 3.7V 2600mAh batteries.</a:t>
            </a:r>
          </a:p>
          <a:p>
            <a:pPr marL="457200" lvl="0" indent="-349250">
              <a:spcBef>
                <a:spcPts val="0"/>
              </a:spcBef>
              <a:buSzPts val="1900"/>
              <a:buChar char="●"/>
            </a:pPr>
            <a:r>
              <a:rPr lang="en" sz="1900"/>
              <a:t>S/W: Raspbian Stretch w/ Python (drivers and logic).</a:t>
            </a:r>
          </a:p>
        </p:txBody>
      </p:sp>
      <p:pic>
        <p:nvPicPr>
          <p:cNvPr id="41" name="Shape 41"/>
          <p:cNvPicPr preferRelativeResize="0"/>
          <p:nvPr/>
        </p:nvPicPr>
        <p:blipFill rotWithShape="1">
          <a:blip r:embed="rId3">
            <a:alphaModFix/>
          </a:blip>
          <a:srcRect/>
          <a:stretch/>
        </p:blipFill>
        <p:spPr>
          <a:xfrm>
            <a:off x="600075" y="931825"/>
            <a:ext cx="3510525" cy="2494674"/>
          </a:xfrm>
          <a:prstGeom prst="rect">
            <a:avLst/>
          </a:prstGeom>
          <a:noFill/>
          <a:ln>
            <a:noFill/>
          </a:ln>
        </p:spPr>
      </p:pic>
      <p:pic>
        <p:nvPicPr>
          <p:cNvPr id="42" name="Shape 42"/>
          <p:cNvPicPr preferRelativeResize="0"/>
          <p:nvPr/>
        </p:nvPicPr>
        <p:blipFill>
          <a:blip r:embed="rId4">
            <a:alphaModFix/>
          </a:blip>
          <a:stretch>
            <a:fillRect/>
          </a:stretch>
        </p:blipFill>
        <p:spPr>
          <a:xfrm>
            <a:off x="4381686" y="931825"/>
            <a:ext cx="4152715" cy="249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Bill of Materials</a:t>
            </a:r>
          </a:p>
        </p:txBody>
      </p:sp>
      <p:pic>
        <p:nvPicPr>
          <p:cNvPr id="48" name="Shape 48"/>
          <p:cNvPicPr preferRelativeResize="0"/>
          <p:nvPr/>
        </p:nvPicPr>
        <p:blipFill rotWithShape="1">
          <a:blip r:embed="rId3">
            <a:alphaModFix/>
          </a:blip>
          <a:srcRect t="1267" b="1267"/>
          <a:stretch/>
        </p:blipFill>
        <p:spPr>
          <a:xfrm>
            <a:off x="556100" y="857400"/>
            <a:ext cx="8006874" cy="367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Collision Detection &amp; Prevention</a:t>
            </a:r>
          </a:p>
        </p:txBody>
      </p:sp>
      <p:sp>
        <p:nvSpPr>
          <p:cNvPr id="54" name="Shape 54"/>
          <p:cNvSpPr txBox="1">
            <a:spLocks noGrp="1"/>
          </p:cNvSpPr>
          <p:nvPr>
            <p:ph type="body" idx="1"/>
          </p:nvPr>
        </p:nvSpPr>
        <p:spPr>
          <a:xfrm>
            <a:off x="457200" y="893725"/>
            <a:ext cx="8229600" cy="40401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1900"/>
              <a:t>Collision Detection and Prevention logic based on production AEB features: Audi Pre Sense, BMW i series Driving Assistance features.</a:t>
            </a:r>
            <a:br>
              <a:rPr lang="en" sz="1900"/>
            </a:br>
            <a:endParaRPr lang="en" sz="1900"/>
          </a:p>
          <a:p>
            <a:pPr marL="457200" lvl="0" indent="-349250" rtl="0">
              <a:spcBef>
                <a:spcPts val="0"/>
              </a:spcBef>
              <a:spcAft>
                <a:spcPts val="0"/>
              </a:spcAft>
              <a:buSzPts val="1900"/>
              <a:buChar char="●"/>
            </a:pPr>
            <a:r>
              <a:rPr lang="en" sz="1900"/>
              <a:t>Upon detecting an obstacle in front, the car would first give a visual and audible warning (FCW), but if the driver still doesn’t respond, apply brake (AEB) when a crash is imminent  (non-standardized implementations).</a:t>
            </a:r>
            <a:br>
              <a:rPr lang="en" sz="1900"/>
            </a:br>
            <a:endParaRPr lang="en" sz="1900"/>
          </a:p>
          <a:p>
            <a:pPr marL="457200" lvl="0" indent="-349250" rtl="0">
              <a:spcBef>
                <a:spcPts val="0"/>
              </a:spcBef>
              <a:spcAft>
                <a:spcPts val="0"/>
              </a:spcAft>
              <a:buSzPts val="1900"/>
              <a:buChar char="●"/>
            </a:pPr>
            <a:r>
              <a:rPr lang="en" sz="1900"/>
              <a:t>Real-world systems use arrays of sensors (ex: LiDAR).</a:t>
            </a:r>
            <a:br>
              <a:rPr lang="en" sz="1900"/>
            </a:br>
            <a:endParaRPr lang="en" sz="1900"/>
          </a:p>
          <a:p>
            <a:pPr marL="457200" lvl="0" indent="-349250" rtl="0">
              <a:spcBef>
                <a:spcPts val="0"/>
              </a:spcBef>
              <a:buSzPts val="1900"/>
              <a:buChar char="●"/>
            </a:pPr>
            <a:r>
              <a:rPr lang="en" sz="1900"/>
              <a:t>PiSmart-car uses an ultrasonic proximity sensor.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Collision Avoidance</a:t>
            </a:r>
          </a:p>
        </p:txBody>
      </p:sp>
      <p:sp>
        <p:nvSpPr>
          <p:cNvPr id="60" name="Shape 60"/>
          <p:cNvSpPr txBox="1">
            <a:spLocks noGrp="1"/>
          </p:cNvSpPr>
          <p:nvPr>
            <p:ph type="body" idx="1"/>
          </p:nvPr>
        </p:nvSpPr>
        <p:spPr>
          <a:xfrm>
            <a:off x="457200" y="893725"/>
            <a:ext cx="8229600" cy="40401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Char char="●"/>
            </a:pPr>
            <a:r>
              <a:rPr lang="en" sz="1900"/>
              <a:t>Collision Avoidance is a autonomous driving feature.</a:t>
            </a:r>
            <a:br>
              <a:rPr lang="en" sz="1900"/>
            </a:br>
            <a:endParaRPr lang="en" sz="1900"/>
          </a:p>
          <a:p>
            <a:pPr marL="457200" lvl="0" indent="-349250" rtl="0">
              <a:spcBef>
                <a:spcPts val="0"/>
              </a:spcBef>
              <a:spcAft>
                <a:spcPts val="0"/>
              </a:spcAft>
              <a:buSzPts val="1900"/>
              <a:buChar char="●"/>
            </a:pPr>
            <a:r>
              <a:rPr lang="en" sz="1900"/>
              <a:t>This is still experimental technology (Ex: Tesla, Waymo).</a:t>
            </a:r>
            <a:br>
              <a:rPr lang="en" sz="1900"/>
            </a:br>
            <a:endParaRPr lang="en" sz="1900"/>
          </a:p>
          <a:p>
            <a:pPr marL="457200" lvl="0" indent="-349250" rtl="0">
              <a:spcBef>
                <a:spcPts val="0"/>
              </a:spcBef>
              <a:spcAft>
                <a:spcPts val="0"/>
              </a:spcAft>
              <a:buSzPts val="1900"/>
              <a:buChar char="●"/>
            </a:pPr>
            <a:r>
              <a:rPr lang="en" sz="1900"/>
              <a:t>Use predictive algorithms to sense obstacles from far away, and then avoid it by turning away from the obstacle (ex: change lane).</a:t>
            </a:r>
            <a:br>
              <a:rPr lang="en" sz="1900"/>
            </a:br>
            <a:endParaRPr lang="en" sz="1900"/>
          </a:p>
          <a:p>
            <a:pPr marL="457200" lvl="0" indent="-349250" rtl="0">
              <a:spcBef>
                <a:spcPts val="0"/>
              </a:spcBef>
              <a:spcAft>
                <a:spcPts val="0"/>
              </a:spcAft>
              <a:buSzPts val="1900"/>
              <a:buChar char="●"/>
            </a:pPr>
            <a:r>
              <a:rPr lang="en" sz="1900"/>
              <a:t>This is implemented using sensors (Radar, LiDAR), sensor networks as well as advance map algorithms.</a:t>
            </a:r>
            <a:br>
              <a:rPr lang="en" sz="1900"/>
            </a:br>
            <a:endParaRPr lang="en" sz="1900"/>
          </a:p>
          <a:p>
            <a:pPr marL="457200" lvl="0" indent="-349250" rtl="0">
              <a:spcBef>
                <a:spcPts val="0"/>
              </a:spcBef>
              <a:buSzPts val="1900"/>
              <a:buChar char="●"/>
            </a:pPr>
            <a:r>
              <a:rPr lang="en" sz="1900"/>
              <a:t>PiSmart-car uses the sensor distance to turn away.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Braking Distance Calculation</a:t>
            </a:r>
          </a:p>
        </p:txBody>
      </p:sp>
      <p:sp>
        <p:nvSpPr>
          <p:cNvPr id="66" name="Shape 66"/>
          <p:cNvSpPr txBox="1">
            <a:spLocks noGrp="1"/>
          </p:cNvSpPr>
          <p:nvPr>
            <p:ph type="body" idx="1"/>
          </p:nvPr>
        </p:nvSpPr>
        <p:spPr>
          <a:xfrm>
            <a:off x="457200" y="893725"/>
            <a:ext cx="8229600" cy="3602100"/>
          </a:xfrm>
          <a:prstGeom prst="rect">
            <a:avLst/>
          </a:prstGeom>
        </p:spPr>
        <p:txBody>
          <a:bodyPr wrap="square" lIns="91425" tIns="91425" rIns="91425" bIns="91425" anchor="t" anchorCtr="0">
            <a:noAutofit/>
          </a:bodyPr>
          <a:lstStyle/>
          <a:p>
            <a:pPr marL="457200" lvl="0" indent="-349250" rtl="0">
              <a:spcBef>
                <a:spcPts val="0"/>
              </a:spcBef>
              <a:buSzPts val="1900"/>
              <a:buChar char="●"/>
            </a:pPr>
            <a:r>
              <a:rPr lang="en" sz="1900"/>
              <a:t>Braking distance is the safe distance at which brake needs to be applied, so that vehicle will come to complete stop without colliding with an obstacle.</a:t>
            </a:r>
            <a:br>
              <a:rPr lang="en" sz="1900"/>
            </a:br>
            <a:endParaRPr lang="en" sz="1900"/>
          </a:p>
          <a:p>
            <a:pPr marL="457200" lvl="0" indent="-349250" rtl="0">
              <a:spcBef>
                <a:spcPts val="0"/>
              </a:spcBef>
              <a:buSzPts val="1900"/>
              <a:buChar char="●"/>
            </a:pPr>
            <a:r>
              <a:rPr lang="en" sz="1900"/>
              <a:t>Braking distance is primarily affected by velocity of the vehicle (v), and the coefficient of friction (𝛍) between the tires and the road surface.</a:t>
            </a:r>
            <a:br>
              <a:rPr lang="en" sz="1900"/>
            </a:br>
            <a:endParaRPr lang="en" sz="1900"/>
          </a:p>
          <a:p>
            <a:pPr marL="457200" lvl="0" indent="-349250" rtl="0">
              <a:spcBef>
                <a:spcPts val="0"/>
              </a:spcBef>
              <a:buSzPts val="1900"/>
              <a:buChar char="●"/>
            </a:pPr>
            <a:r>
              <a:rPr lang="en" sz="1900"/>
              <a:t>Value of coefficient of friction (𝛍) is also dependent on vehicle mass, wind resistance etc.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rtl="0">
              <a:spcBef>
                <a:spcPts val="0"/>
              </a:spcBef>
              <a:buNone/>
            </a:pPr>
            <a:r>
              <a:rPr lang="en"/>
              <a:t>Braking Distance Formula</a:t>
            </a:r>
          </a:p>
        </p:txBody>
      </p:sp>
      <p:sp>
        <p:nvSpPr>
          <p:cNvPr id="72" name="Shape 72"/>
          <p:cNvSpPr txBox="1">
            <a:spLocks noGrp="1"/>
          </p:cNvSpPr>
          <p:nvPr>
            <p:ph type="body" idx="1"/>
          </p:nvPr>
        </p:nvSpPr>
        <p:spPr>
          <a:xfrm>
            <a:off x="457200" y="893725"/>
            <a:ext cx="8229600" cy="3506700"/>
          </a:xfrm>
          <a:prstGeom prst="rect">
            <a:avLst/>
          </a:prstGeom>
        </p:spPr>
        <p:txBody>
          <a:bodyPr wrap="square" lIns="91425" tIns="91425" rIns="91425" bIns="91425" anchor="t" anchorCtr="0">
            <a:noAutofit/>
          </a:bodyPr>
          <a:lstStyle/>
          <a:p>
            <a:pPr marL="0" lvl="0" indent="0" rtl="0">
              <a:spcBef>
                <a:spcPts val="0"/>
              </a:spcBef>
              <a:buNone/>
            </a:pPr>
            <a:r>
              <a:rPr lang="en" sz="1900"/>
              <a:t>Formula used to calculate the braking distance:</a:t>
            </a:r>
            <a:br>
              <a:rPr lang="en" sz="1900"/>
            </a:br>
            <a:r>
              <a:rPr lang="en" sz="1900"/>
              <a:t> </a:t>
            </a:r>
          </a:p>
          <a:p>
            <a:pPr marL="0" lvl="0" indent="0" rtl="0">
              <a:spcBef>
                <a:spcPts val="0"/>
              </a:spcBef>
              <a:buNone/>
            </a:pPr>
            <a:endParaRPr sz="2300"/>
          </a:p>
          <a:p>
            <a:pPr marL="0" lvl="0" indent="457200" rtl="0">
              <a:spcBef>
                <a:spcPts val="0"/>
              </a:spcBef>
              <a:buNone/>
            </a:pPr>
            <a:endParaRPr/>
          </a:p>
          <a:p>
            <a:pPr marL="457200" lvl="0" indent="-349250" rtl="0">
              <a:spcBef>
                <a:spcPts val="0"/>
              </a:spcBef>
              <a:buSzPts val="1900"/>
              <a:buChar char="●"/>
            </a:pPr>
            <a:r>
              <a:rPr lang="en" sz="1900"/>
              <a:t>d = minimum stopping distance</a:t>
            </a:r>
          </a:p>
          <a:p>
            <a:pPr marL="457200" lvl="0" indent="-349250" rtl="0">
              <a:spcBef>
                <a:spcPts val="0"/>
              </a:spcBef>
              <a:buSzPts val="1900"/>
              <a:buChar char="●"/>
            </a:pPr>
            <a:r>
              <a:rPr lang="en" sz="1900"/>
              <a:t>v = velocity of the vehicle</a:t>
            </a:r>
          </a:p>
          <a:p>
            <a:pPr marL="457200" lvl="0" indent="-349250" rtl="0">
              <a:spcBef>
                <a:spcPts val="0"/>
              </a:spcBef>
              <a:buSzPts val="1900"/>
              <a:buChar char="●"/>
            </a:pPr>
            <a:r>
              <a:rPr lang="en" sz="1900"/>
              <a:t>𝛍 = coefficient of friction between tires and the road</a:t>
            </a:r>
          </a:p>
          <a:p>
            <a:pPr marL="457200" lvl="0" indent="-349250" rtl="0">
              <a:spcBef>
                <a:spcPts val="0"/>
              </a:spcBef>
              <a:buSzPts val="1900"/>
              <a:buChar char="●"/>
            </a:pPr>
            <a:r>
              <a:rPr lang="en" sz="1900"/>
              <a:t>g = gravitational constant</a:t>
            </a:r>
          </a:p>
        </p:txBody>
      </p:sp>
      <p:pic>
        <p:nvPicPr>
          <p:cNvPr id="73" name="Shape 73"/>
          <p:cNvPicPr preferRelativeResize="0"/>
          <p:nvPr/>
        </p:nvPicPr>
        <p:blipFill>
          <a:blip r:embed="rId3">
            <a:alphaModFix/>
          </a:blip>
          <a:stretch>
            <a:fillRect/>
          </a:stretch>
        </p:blipFill>
        <p:spPr>
          <a:xfrm>
            <a:off x="638600" y="1416325"/>
            <a:ext cx="1366625" cy="80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3"/>
            <a:ext cx="8229600" cy="857400"/>
          </a:xfrm>
          <a:prstGeom prst="rect">
            <a:avLst/>
          </a:prstGeom>
        </p:spPr>
        <p:txBody>
          <a:bodyPr wrap="square" lIns="91425" tIns="91425" rIns="91425" bIns="91425" anchor="b" anchorCtr="0">
            <a:noAutofit/>
          </a:bodyPr>
          <a:lstStyle/>
          <a:p>
            <a:pPr marL="0" lvl="0" indent="0">
              <a:spcBef>
                <a:spcPts val="0"/>
              </a:spcBef>
              <a:buNone/>
            </a:pPr>
            <a:r>
              <a:rPr lang="en"/>
              <a:t>Connecting to the Cloud</a:t>
            </a:r>
          </a:p>
        </p:txBody>
      </p:sp>
      <p:sp>
        <p:nvSpPr>
          <p:cNvPr id="79" name="Shape 79"/>
          <p:cNvSpPr txBox="1">
            <a:spLocks noGrp="1"/>
          </p:cNvSpPr>
          <p:nvPr>
            <p:ph type="body" idx="2"/>
          </p:nvPr>
        </p:nvSpPr>
        <p:spPr>
          <a:xfrm>
            <a:off x="4806575" y="1009800"/>
            <a:ext cx="3880200" cy="3725700"/>
          </a:xfrm>
          <a:prstGeom prst="rect">
            <a:avLst/>
          </a:prstGeom>
        </p:spPr>
        <p:txBody>
          <a:bodyPr wrap="square" lIns="91425" tIns="91425" rIns="91425" bIns="91425" anchor="t" anchorCtr="0">
            <a:noAutofit/>
          </a:bodyPr>
          <a:lstStyle/>
          <a:p>
            <a:pPr marL="457200" lvl="0" indent="-349250" rtl="0">
              <a:spcBef>
                <a:spcPts val="0"/>
              </a:spcBef>
              <a:spcAft>
                <a:spcPts val="0"/>
              </a:spcAft>
              <a:buSzPts val="1900"/>
              <a:buFont typeface="Droid Serif"/>
              <a:buChar char="●"/>
            </a:pPr>
            <a:r>
              <a:rPr lang="en" sz="1900"/>
              <a:t>Cloud backend with Ubidots.</a:t>
            </a:r>
            <a:br>
              <a:rPr lang="en" sz="1900"/>
            </a:br>
            <a:endParaRPr lang="en" sz="1900"/>
          </a:p>
          <a:p>
            <a:pPr marL="457200" lvl="0" indent="-349250" rtl="0">
              <a:spcBef>
                <a:spcPts val="0"/>
              </a:spcBef>
              <a:buSzPts val="1900"/>
              <a:buChar char="●"/>
            </a:pPr>
            <a:r>
              <a:rPr lang="en" sz="1900"/>
              <a:t>Simple API to connect, display data, and perform actions using MQTT.</a:t>
            </a:r>
          </a:p>
        </p:txBody>
      </p:sp>
      <p:pic>
        <p:nvPicPr>
          <p:cNvPr id="80" name="Shape 80"/>
          <p:cNvPicPr preferRelativeResize="0"/>
          <p:nvPr/>
        </p:nvPicPr>
        <p:blipFill>
          <a:blip r:embed="rId3">
            <a:alphaModFix/>
          </a:blip>
          <a:stretch>
            <a:fillRect/>
          </a:stretch>
        </p:blipFill>
        <p:spPr>
          <a:xfrm>
            <a:off x="571501" y="1009788"/>
            <a:ext cx="4235075" cy="3669070"/>
          </a:xfrm>
          <a:prstGeom prst="rect">
            <a:avLst/>
          </a:prstGeom>
          <a:noFill/>
          <a:ln>
            <a:noFill/>
          </a:ln>
        </p:spPr>
      </p:pic>
    </p:spTree>
  </p:cSld>
  <p:clrMapOvr>
    <a:masterClrMapping/>
  </p:clrMapOvr>
</p:sld>
</file>

<file path=ppt/theme/theme1.xml><?xml version="1.0" encoding="utf-8"?>
<a:theme xmlns:a="http://schemas.openxmlformats.org/drawingml/2006/main" name="Dark 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92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Droid Serif</vt:lpstr>
      <vt:lpstr>Dark Gradient</vt:lpstr>
      <vt:lpstr>PiSmart-car</vt:lpstr>
      <vt:lpstr>The Problem</vt:lpstr>
      <vt:lpstr>The Thing: Our Car</vt:lpstr>
      <vt:lpstr>Bill of Materials</vt:lpstr>
      <vt:lpstr>Collision Detection &amp; Prevention</vt:lpstr>
      <vt:lpstr>Collision Avoidance</vt:lpstr>
      <vt:lpstr>Braking Distance Calculation</vt:lpstr>
      <vt:lpstr>Braking Distance Formula</vt:lpstr>
      <vt:lpstr>Connecting to the Cloud</vt:lpstr>
      <vt:lpstr>Cloud Data</vt:lpstr>
      <vt:lpstr>Speed Limit Warning</vt:lpstr>
      <vt:lpstr>Challenges / Lessons Learned</vt:lpstr>
      <vt:lpstr>Roles</vt:lpstr>
      <vt:lpstr>Demo</vt:lpstr>
      <vt:lpstr>Thanks for Listening!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PiSmart-car</dc:title>
  <cp:lastModifiedBy>Nicholas Fong</cp:lastModifiedBy>
  <cp:revision>1</cp:revision>
  <dcterms:modified xsi:type="dcterms:W3CDTF">2017-12-08T21:05:22Z</dcterms:modified>
</cp:coreProperties>
</file>