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6" r:id="rId14"/>
    <p:sldId id="267" r:id="rId15"/>
    <p:sldId id="275" r:id="rId16"/>
    <p:sldId id="274" r:id="rId17"/>
    <p:sldId id="268" r:id="rId18"/>
    <p:sldId id="273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6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F7D6819-8A3A-4A17-980D-C7660E1D4F0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F95C4D4-F61A-4161-B08A-1F339B84CF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88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6819-8A3A-4A17-980D-C7660E1D4F0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C4D4-F61A-4161-B08A-1F339B84C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5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6819-8A3A-4A17-980D-C7660E1D4F0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C4D4-F61A-4161-B08A-1F339B84CF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83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6819-8A3A-4A17-980D-C7660E1D4F0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C4D4-F61A-4161-B08A-1F339B84CF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730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6819-8A3A-4A17-980D-C7660E1D4F0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C4D4-F61A-4161-B08A-1F339B84C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62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6819-8A3A-4A17-980D-C7660E1D4F0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C4D4-F61A-4161-B08A-1F339B84CF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102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6819-8A3A-4A17-980D-C7660E1D4F0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C4D4-F61A-4161-B08A-1F339B84CF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88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6819-8A3A-4A17-980D-C7660E1D4F0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C4D4-F61A-4161-B08A-1F339B84CF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646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6819-8A3A-4A17-980D-C7660E1D4F0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C4D4-F61A-4161-B08A-1F339B84CF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6819-8A3A-4A17-980D-C7660E1D4F0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C4D4-F61A-4161-B08A-1F339B84C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1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6819-8A3A-4A17-980D-C7660E1D4F0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C4D4-F61A-4161-B08A-1F339B84CF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3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6819-8A3A-4A17-980D-C7660E1D4F0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C4D4-F61A-4161-B08A-1F339B84C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6819-8A3A-4A17-980D-C7660E1D4F0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C4D4-F61A-4161-B08A-1F339B84CF7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1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6819-8A3A-4A17-980D-C7660E1D4F0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C4D4-F61A-4161-B08A-1F339B84CF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8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6819-8A3A-4A17-980D-C7660E1D4F0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C4D4-F61A-4161-B08A-1F339B84C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6819-8A3A-4A17-980D-C7660E1D4F0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C4D4-F61A-4161-B08A-1F339B84CF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7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6819-8A3A-4A17-980D-C7660E1D4F0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C4D4-F61A-4161-B08A-1F339B84C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5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7D6819-8A3A-4A17-980D-C7660E1D4F04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95C4D4-F61A-4161-B08A-1F339B84C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7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Efficient K-means Clustering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An analysis and Implementation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619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73" y="1004549"/>
            <a:ext cx="8630854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6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5021" y="1004710"/>
            <a:ext cx="990035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2. Importance of Work in Pattern Analysis and Machine Intelligence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2.1 Applications of k-means clustering:</a:t>
            </a:r>
            <a:endParaRPr lang="en-US" sz="2000" b="1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 Quantization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Recommendation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Fraud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Earthquake 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4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30489"/>
            <a:ext cx="7086600" cy="124178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Image Segmentation Results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4" t="6953" r="16447" b="10466"/>
          <a:stretch>
            <a:fillRect/>
          </a:stretch>
        </p:blipFill>
        <p:spPr bwMode="auto">
          <a:xfrm>
            <a:off x="1417115" y="2085446"/>
            <a:ext cx="2819400" cy="270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071511" y="5034844"/>
            <a:ext cx="13102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An image (</a:t>
            </a:r>
            <a:r>
              <a:rPr lang="en-US" altLang="en-US" i="1" dirty="0"/>
              <a:t>I</a:t>
            </a:r>
            <a:r>
              <a:rPr lang="en-US" altLang="en-US" dirty="0"/>
              <a:t>)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5" t="6953" r="16447" b="10466"/>
          <a:stretch>
            <a:fillRect/>
          </a:stretch>
        </p:blipFill>
        <p:spPr bwMode="auto">
          <a:xfrm>
            <a:off x="6928031" y="2085446"/>
            <a:ext cx="2743200" cy="268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010400" y="4792135"/>
            <a:ext cx="25784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dirty="0"/>
              <a:t>Three-cluster image (</a:t>
            </a:r>
            <a:r>
              <a:rPr lang="en-US" altLang="en-US" i="1" dirty="0"/>
              <a:t>J</a:t>
            </a:r>
            <a:r>
              <a:rPr lang="en-US" altLang="en-US" dirty="0"/>
              <a:t>) on </a:t>
            </a:r>
          </a:p>
          <a:p>
            <a:pPr algn="ctr"/>
            <a:r>
              <a:rPr lang="en-US" altLang="en-US" dirty="0"/>
              <a:t>gray values of </a:t>
            </a:r>
            <a:r>
              <a:rPr lang="en-US" altLang="en-US" i="1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17058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7583" y="1094704"/>
            <a:ext cx="6014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Color Quantization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3" y="2247900"/>
            <a:ext cx="2600817" cy="26542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099" y="2438400"/>
            <a:ext cx="2438401" cy="233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4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3111" y="767645"/>
            <a:ext cx="983262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2. Importance </a:t>
            </a:r>
            <a:r>
              <a:rPr lang="en-US" sz="2400" b="1" dirty="0"/>
              <a:t>of Work in Pattern Analysis and Machine </a:t>
            </a:r>
            <a:r>
              <a:rPr lang="en-US" sz="2400" b="1" dirty="0" smtClean="0"/>
              <a:t>Intelligence</a:t>
            </a:r>
          </a:p>
          <a:p>
            <a:endParaRPr lang="en-US" sz="2400" b="1" dirty="0"/>
          </a:p>
          <a:p>
            <a:r>
              <a:rPr lang="en-US" sz="2000" b="1" dirty="0" smtClean="0"/>
              <a:t>2.2 Problems with Existing variants of </a:t>
            </a:r>
            <a:r>
              <a:rPr lang="en-US" sz="2000" b="1" dirty="0" err="1" smtClean="0"/>
              <a:t>Llyod’s</a:t>
            </a:r>
            <a:r>
              <a:rPr lang="en-US" sz="2000" b="1" dirty="0" smtClean="0"/>
              <a:t> algorithm: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Straightforward Implementation of </a:t>
            </a:r>
            <a:r>
              <a:rPr lang="en-US" dirty="0" err="1" smtClean="0"/>
              <a:t>Llyod’s</a:t>
            </a:r>
            <a:r>
              <a:rPr lang="en-US" dirty="0" smtClean="0"/>
              <a:t> algorithm can be quite slow.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due to the cost of computing the nearest neighbors from the data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Real life Applications have many more data points and higher k value. Hence clustering algorithms should be scalable both in terms of n and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the Existing variants are not decently scalable if the </a:t>
            </a:r>
            <a:r>
              <a:rPr lang="en-US" b="1" dirty="0" smtClean="0"/>
              <a:t>value of k or n increases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Brute Force Approach</a:t>
            </a:r>
            <a:r>
              <a:rPr lang="en-US" dirty="0" smtClean="0"/>
              <a:t>: Computes the distance from every data point to every center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Kd</a:t>
            </a:r>
            <a:r>
              <a:rPr lang="en-US" b="1" dirty="0" smtClean="0"/>
              <a:t>-center Algorithm </a:t>
            </a:r>
            <a:r>
              <a:rPr lang="en-US" dirty="0" smtClean="0"/>
              <a:t>: operates by building </a:t>
            </a:r>
            <a:r>
              <a:rPr lang="en-US" dirty="0" err="1" smtClean="0"/>
              <a:t>kd</a:t>
            </a:r>
            <a:r>
              <a:rPr lang="en-US" dirty="0" smtClean="0"/>
              <a:t>-tree with respect to the center points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Hence this paper provides an efficient implementation of Lloyd’s algorithm called </a:t>
            </a:r>
            <a:r>
              <a:rPr lang="en-US" sz="2000" b="1" u="sng" dirty="0" smtClean="0"/>
              <a:t>Filtering/Pruning</a:t>
            </a:r>
            <a:r>
              <a:rPr lang="en-US" dirty="0" smtClean="0"/>
              <a:t>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6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2133" y="838200"/>
            <a:ext cx="10138585" cy="394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3. Efficient Implementation of k-means</a:t>
            </a:r>
          </a:p>
          <a:p>
            <a:endParaRPr lang="en-US" sz="2400" b="1" dirty="0" smtClean="0"/>
          </a:p>
          <a:p>
            <a:r>
              <a:rPr lang="en-US" sz="2000" b="1" dirty="0" smtClean="0"/>
              <a:t>3.1 K- Dimensional Tree:</a:t>
            </a:r>
          </a:p>
          <a:p>
            <a:endParaRPr lang="en-US" sz="2000" b="1" dirty="0"/>
          </a:p>
          <a:p>
            <a:r>
              <a:rPr lang="en-US" dirty="0" smtClean="0"/>
              <a:t>Ex: k = 2;</a:t>
            </a:r>
          </a:p>
          <a:p>
            <a:endParaRPr lang="en-US" dirty="0"/>
          </a:p>
          <a:p>
            <a:r>
              <a:rPr lang="en-US" dirty="0" smtClean="0"/>
              <a:t>K-d tree decomposition for the point set</a:t>
            </a:r>
          </a:p>
          <a:p>
            <a:r>
              <a:rPr lang="en-US" dirty="0" smtClean="0"/>
              <a:t>(2,3) , (5,4) , (9,6) , (4,7) , (8,1) , (7,2)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53" y="1198455"/>
            <a:ext cx="3562847" cy="3579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3730188"/>
            <a:ext cx="3934374" cy="20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2133" y="685595"/>
            <a:ext cx="101258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3. Efficient Implementation of k-means</a:t>
            </a:r>
          </a:p>
          <a:p>
            <a:r>
              <a:rPr lang="en-US" sz="2400" b="1" dirty="0"/>
              <a:t>	</a:t>
            </a:r>
            <a:endParaRPr lang="en-US" sz="2400" b="1" dirty="0" smtClean="0"/>
          </a:p>
          <a:p>
            <a:r>
              <a:rPr lang="en-US" sz="2400" b="1" dirty="0" smtClean="0"/>
              <a:t>     </a:t>
            </a:r>
            <a:r>
              <a:rPr lang="en-US" sz="2400" dirty="0" smtClean="0"/>
              <a:t>split </a:t>
            </a:r>
            <a:r>
              <a:rPr lang="en-US" sz="2400" dirty="0"/>
              <a:t>into two hyper rectangles by an </a:t>
            </a:r>
            <a:endParaRPr lang="en-US" sz="2400" dirty="0" smtClean="0"/>
          </a:p>
          <a:p>
            <a:r>
              <a:rPr lang="en-US" sz="2400" dirty="0" smtClean="0"/>
              <a:t>	axis-orthogonal </a:t>
            </a:r>
            <a:r>
              <a:rPr lang="en-US" sz="2400" dirty="0"/>
              <a:t>hyperplane </a:t>
            </a:r>
          </a:p>
          <a:p>
            <a:r>
              <a:rPr lang="en-US" sz="2400" dirty="0"/>
              <a:t>   </a:t>
            </a:r>
            <a:r>
              <a:rPr lang="en-US" sz="2400" dirty="0" smtClean="0"/>
              <a:t> </a:t>
            </a:r>
            <a:r>
              <a:rPr lang="en-US" sz="2400" dirty="0"/>
              <a:t>passing through the </a:t>
            </a:r>
            <a:r>
              <a:rPr lang="en-US" sz="2400" dirty="0">
                <a:solidFill>
                  <a:srgbClr val="FF0000"/>
                </a:solidFill>
              </a:rPr>
              <a:t>median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of the associated data points</a:t>
            </a:r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89" y="1214195"/>
            <a:ext cx="3562847" cy="3579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3730188"/>
            <a:ext cx="3934374" cy="209651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9779000" y="965200"/>
            <a:ext cx="12700" cy="425450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1650" contourW="50800">
            <a:bevelT prst="relaxedInset"/>
            <a:bevelB w="101600" prst="riblet"/>
            <a:extrusionClr>
              <a:srgbClr val="FFFF00"/>
            </a:extrusionClr>
            <a:contourClr>
              <a:srgbClr val="00B05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70700" y="3238500"/>
            <a:ext cx="3111500" cy="0"/>
          </a:xfrm>
          <a:prstGeom prst="line">
            <a:avLst/>
          </a:prstGeom>
          <a:scene3d>
            <a:camera prst="orthographicFront"/>
            <a:lightRig rig="threePt" dir="t"/>
          </a:scene3d>
          <a:sp3d contourW="38100">
            <a:contourClr>
              <a:srgbClr val="C0000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296400" y="2717800"/>
            <a:ext cx="1811618" cy="1"/>
          </a:xfrm>
          <a:prstGeom prst="line">
            <a:avLst/>
          </a:prstGeom>
          <a:scene3d>
            <a:camera prst="orthographicFront"/>
            <a:lightRig rig="threePt" dir="t"/>
          </a:scene3d>
          <a:sp3d contourW="44450">
            <a:contourClr>
              <a:srgbClr val="0070C0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43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3422" y="1151467"/>
            <a:ext cx="1019386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3. Efficient Implementation of K-means</a:t>
            </a:r>
          </a:p>
          <a:p>
            <a:r>
              <a:rPr lang="en-US" sz="2400" b="1" dirty="0" smtClean="0"/>
              <a:t> </a:t>
            </a:r>
          </a:p>
          <a:p>
            <a:r>
              <a:rPr lang="en-US" sz="2000" b="1" dirty="0" smtClean="0"/>
              <a:t>3.2 Storing data points in </a:t>
            </a:r>
            <a:r>
              <a:rPr lang="en-US" sz="2000" b="1" dirty="0" err="1" smtClean="0"/>
              <a:t>kd</a:t>
            </a:r>
            <a:r>
              <a:rPr lang="en-US" sz="2000" b="1" dirty="0" smtClean="0"/>
              <a:t>-tree:</a:t>
            </a:r>
          </a:p>
          <a:p>
            <a:endParaRPr lang="en-US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Algorithm stores the multi-dimensional data points in a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 smtClean="0"/>
              <a:t>Box </a:t>
            </a:r>
            <a:r>
              <a:rPr lang="en-US" dirty="0" smtClean="0">
                <a:sym typeface="Wingdings" panose="05000000000000000000" pitchFamily="2" charset="2"/>
              </a:rPr>
              <a:t> axis-aligned hyper-rectangle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 smtClean="0">
                <a:sym typeface="Wingdings" panose="05000000000000000000" pitchFamily="2" charset="2"/>
              </a:rPr>
              <a:t>Bounding Box of a point set smallest box containing all the points</a:t>
            </a:r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Each Node of the </a:t>
            </a:r>
            <a:r>
              <a:rPr lang="en-US" dirty="0" err="1" smtClean="0"/>
              <a:t>kd</a:t>
            </a:r>
            <a:r>
              <a:rPr lang="en-US" dirty="0" smtClean="0"/>
              <a:t>-tree is associated with a closed box called a cell C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 smtClean="0"/>
              <a:t>Root node’s cell C is a bounding box of the given point set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the cell contains at most 1 point , then it is a </a:t>
            </a:r>
            <a:r>
              <a:rPr lang="en-US" b="1" dirty="0" smtClean="0"/>
              <a:t>leaf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Otherwise </a:t>
            </a:r>
            <a:r>
              <a:rPr lang="en-US" dirty="0"/>
              <a:t>split into </a:t>
            </a:r>
            <a:r>
              <a:rPr lang="en-US" dirty="0" smtClean="0"/>
              <a:t>two </a:t>
            </a:r>
            <a:r>
              <a:rPr lang="en-US" dirty="0"/>
              <a:t>hyper rectangles by an axis-orthogonal hyperplane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passing </a:t>
            </a:r>
            <a:r>
              <a:rPr lang="en-US" dirty="0"/>
              <a:t>through the median of </a:t>
            </a:r>
            <a:r>
              <a:rPr lang="en-US" dirty="0" smtClean="0"/>
              <a:t>the associated data points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09" y="1151467"/>
            <a:ext cx="267689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4215" y="851870"/>
            <a:ext cx="10138585" cy="394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3. Efficient Implementation of k-means</a:t>
            </a:r>
          </a:p>
          <a:p>
            <a:endParaRPr lang="en-US" sz="2400" b="1" dirty="0" smtClean="0"/>
          </a:p>
          <a:p>
            <a:r>
              <a:rPr lang="en-US" sz="2000" b="1" dirty="0" smtClean="0"/>
              <a:t>3.1 K- Dimensional Tree:</a:t>
            </a:r>
          </a:p>
          <a:p>
            <a:endParaRPr lang="en-US" sz="2000" b="1" dirty="0"/>
          </a:p>
          <a:p>
            <a:r>
              <a:rPr lang="en-US" dirty="0" smtClean="0"/>
              <a:t>Ex: k = 2;</a:t>
            </a:r>
          </a:p>
          <a:p>
            <a:endParaRPr lang="en-US" dirty="0"/>
          </a:p>
          <a:p>
            <a:r>
              <a:rPr lang="en-US" dirty="0" smtClean="0"/>
              <a:t>K-d tree decomposition for the point set</a:t>
            </a:r>
          </a:p>
          <a:p>
            <a:r>
              <a:rPr lang="en-US" dirty="0" smtClean="0"/>
              <a:t>(2,3) , (5,4) , (9,6) , (4,7) , (8,1) , (7,2)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09" y="1228715"/>
            <a:ext cx="3562847" cy="3579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3730188"/>
            <a:ext cx="3934374" cy="209651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3" idx="1"/>
          </p:cNvCxnSpPr>
          <p:nvPr/>
        </p:nvCxnSpPr>
        <p:spPr>
          <a:xfrm flipV="1">
            <a:off x="3790245" y="3018710"/>
            <a:ext cx="3347364" cy="819138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 contourW="31750">
            <a:contourClr>
              <a:schemeClr val="accent5"/>
            </a:contourClr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344274" y="1372199"/>
            <a:ext cx="1356182" cy="35094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extrusionH="25400" contourW="44450">
            <a:contourClr>
              <a:srgbClr val="7030A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rved Up Arrow 22"/>
          <p:cNvSpPr/>
          <p:nvPr/>
        </p:nvSpPr>
        <p:spPr>
          <a:xfrm>
            <a:off x="4916507" y="5025113"/>
            <a:ext cx="5268893" cy="801590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37608" y="1063728"/>
            <a:ext cx="3821355" cy="3909963"/>
          </a:xfrm>
          <a:prstGeom prst="rect">
            <a:avLst/>
          </a:prstGeom>
          <a:solidFill>
            <a:schemeClr val="accent1">
              <a:alpha val="0"/>
            </a:schemeClr>
          </a:solidFill>
          <a:scene3d>
            <a:camera prst="orthographicFront"/>
            <a:lightRig rig="threePt" dir="t"/>
          </a:scene3d>
          <a:sp3d contourW="57150">
            <a:contourClr>
              <a:schemeClr val="accent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463754" y="2616200"/>
            <a:ext cx="1092200" cy="2162245"/>
          </a:xfrm>
          <a:prstGeom prst="rect">
            <a:avLst/>
          </a:prstGeom>
          <a:solidFill>
            <a:schemeClr val="accent1">
              <a:alpha val="0"/>
            </a:schemeClr>
          </a:solidFill>
          <a:scene3d>
            <a:camera prst="orthographicFront"/>
            <a:lightRig rig="threePt" dir="t"/>
          </a:scene3d>
          <a:sp3d contourW="50800"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445000" y="3837848"/>
            <a:ext cx="5031265" cy="1775552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 contourW="19050">
            <a:contourClr>
              <a:schemeClr val="accent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43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1" animBg="1"/>
      <p:bldP spid="24" grpId="1" animBg="1"/>
      <p:bldP spid="2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4089" y="790222"/>
            <a:ext cx="10363199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3.3 Pruning</a:t>
            </a:r>
            <a:r>
              <a:rPr lang="en-US" sz="2000" b="1" dirty="0"/>
              <a:t>/ </a:t>
            </a:r>
            <a:r>
              <a:rPr lang="en-US" sz="2000" b="1" dirty="0" smtClean="0"/>
              <a:t>Filtering Algorithm:     </a:t>
            </a:r>
          </a:p>
          <a:p>
            <a:endParaRPr lang="en-US" sz="2000" b="1" dirty="0" smtClean="0"/>
          </a:p>
          <a:p>
            <a:r>
              <a:rPr lang="en-US" dirty="0" smtClean="0"/>
              <a:t>For each node of the </a:t>
            </a:r>
            <a:r>
              <a:rPr lang="en-US" dirty="0" err="1" smtClean="0"/>
              <a:t>kd</a:t>
            </a:r>
            <a:r>
              <a:rPr lang="en-US" dirty="0" smtClean="0"/>
              <a:t>-tree , we maintain a set of candidate centers Z.</a:t>
            </a:r>
          </a:p>
          <a:p>
            <a:r>
              <a:rPr lang="en-US" dirty="0" smtClean="0"/>
              <a:t>Z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subset of center points that might serve as nearest neighbor for some point lying within the associated cell</a:t>
            </a:r>
          </a:p>
          <a:p>
            <a:r>
              <a:rPr lang="en-US" dirty="0" smtClean="0"/>
              <a:t>z* </a:t>
            </a:r>
            <a:r>
              <a:rPr lang="en-US" dirty="0" smtClean="0">
                <a:sym typeface="Wingdings" panose="05000000000000000000" pitchFamily="2" charset="2"/>
              </a:rPr>
              <a:t> closest point in Z to C’s midpoint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For each (z belongs to Z \ {z*})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 smtClean="0"/>
              <a:t>If no part of C is closer to z than it is to z* </a:t>
            </a:r>
            <a:r>
              <a:rPr lang="en-US" dirty="0" smtClean="0">
                <a:sym typeface="Wingdings" panose="05000000000000000000" pitchFamily="2" charset="2"/>
              </a:rPr>
              <a:t>, then </a:t>
            </a:r>
            <a:r>
              <a:rPr lang="en-US" b="1" dirty="0" smtClean="0">
                <a:sym typeface="Wingdings" panose="05000000000000000000" pitchFamily="2" charset="2"/>
              </a:rPr>
              <a:t>z </a:t>
            </a:r>
            <a:r>
              <a:rPr lang="en-US" dirty="0" smtClean="0">
                <a:sym typeface="Wingdings" panose="05000000000000000000" pitchFamily="2" charset="2"/>
              </a:rPr>
              <a:t>can be </a:t>
            </a:r>
            <a:r>
              <a:rPr lang="en-US" b="1" dirty="0" smtClean="0">
                <a:sym typeface="Wingdings" panose="05000000000000000000" pitchFamily="2" charset="2"/>
              </a:rPr>
              <a:t>pruned </a:t>
            </a:r>
            <a:r>
              <a:rPr lang="en-US" dirty="0" smtClean="0">
                <a:sym typeface="Wingdings" panose="05000000000000000000" pitchFamily="2" charset="2"/>
              </a:rPr>
              <a:t>or</a:t>
            </a:r>
            <a:r>
              <a:rPr lang="en-US" b="1" dirty="0" smtClean="0">
                <a:sym typeface="Wingdings" panose="05000000000000000000" pitchFamily="2" charset="2"/>
              </a:rPr>
              <a:t> removed from the Z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Determining if z is closer to any point in Z than from z* to that point: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If </a:t>
            </a:r>
            <a:r>
              <a:rPr lang="en-US" dirty="0"/>
              <a:t>cell lies entirely on one side of the bisecting plane H then the </a:t>
            </a:r>
            <a:r>
              <a:rPr lang="en-US" dirty="0" smtClean="0"/>
              <a:t>center </a:t>
            </a:r>
            <a:r>
              <a:rPr lang="en-US" dirty="0"/>
              <a:t>z lying on the other side is pruned or removed from the set of candidate centers.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If </a:t>
            </a:r>
            <a:r>
              <a:rPr lang="en-US" dirty="0"/>
              <a:t>cell lies partially on the both sides of bisecting hyper plane H, then the both centers lying on either sides are retained. No pruning takes place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For each internal node u in the tree, </a:t>
            </a:r>
            <a:endParaRPr lang="en-US" dirty="0" smtClean="0"/>
          </a:p>
          <a:p>
            <a:r>
              <a:rPr lang="en-US" dirty="0" err="1" smtClean="0"/>
              <a:t>u.Count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en-US" dirty="0" smtClean="0"/>
              <a:t>  </a:t>
            </a:r>
            <a:r>
              <a:rPr lang="en-US" dirty="0"/>
              <a:t>associated data points    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u.wgtCent</a:t>
            </a:r>
            <a:r>
              <a:rPr lang="en-US" dirty="0" smtClean="0"/>
              <a:t>  	</a:t>
            </a:r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en-US" dirty="0" smtClean="0"/>
              <a:t>  </a:t>
            </a:r>
            <a:r>
              <a:rPr lang="en-US" dirty="0"/>
              <a:t>vector sum of all the associated points </a:t>
            </a:r>
            <a:r>
              <a:rPr lang="en-US" dirty="0" smtClean="0"/>
              <a:t> </a:t>
            </a:r>
          </a:p>
          <a:p>
            <a:r>
              <a:rPr lang="en-US" dirty="0" smtClean="0"/>
              <a:t>Actual Centroid	</a:t>
            </a:r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en-US" dirty="0" smtClean="0"/>
              <a:t>  </a:t>
            </a:r>
            <a:r>
              <a:rPr lang="en-US" dirty="0" err="1"/>
              <a:t>u.wgtCent</a:t>
            </a:r>
            <a:r>
              <a:rPr lang="en-US" dirty="0"/>
              <a:t>/</a:t>
            </a:r>
            <a:r>
              <a:rPr lang="en-US" dirty="0" err="1"/>
              <a:t>u.count</a:t>
            </a:r>
            <a:r>
              <a:rPr lang="en-US" dirty="0"/>
              <a:t>. 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0" y="4501771"/>
            <a:ext cx="2302933" cy="170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2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3733" y="993422"/>
            <a:ext cx="8794045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Contents: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Introduction to K-means clustering Algorithm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Importance of work in Pattern Analysis and Machine Intelligence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Efficient Implementation of K-means clustering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Results of the work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Pros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Cons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Future work proposed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Work planning to take up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1823" y="699912"/>
            <a:ext cx="100809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4. Results: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Filtering algorithm significantly outperformed the Brute Force and </a:t>
            </a:r>
            <a:r>
              <a:rPr lang="en-US" dirty="0" err="1"/>
              <a:t>kd</a:t>
            </a:r>
            <a:r>
              <a:rPr lang="en-US" dirty="0"/>
              <a:t>-center algorithms in all the cases for both synthetic data and real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experiments have shown that the filtering algorithm significantly outperforms the brute force and </a:t>
            </a:r>
            <a:r>
              <a:rPr lang="en-US" dirty="0" err="1"/>
              <a:t>kd</a:t>
            </a:r>
            <a:r>
              <a:rPr lang="en-US" dirty="0"/>
              <a:t>-center algorithm in all the cases provided the dimensions are moderate between 1 to 20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the cluster separation increases, the running time of the algorithm decreases.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Filtering Algorithm’s running time increases exponentially with dimension. </a:t>
            </a:r>
          </a:p>
          <a:p>
            <a:endParaRPr lang="en-US" dirty="0"/>
          </a:p>
          <a:p>
            <a:r>
              <a:rPr lang="en-US" sz="2400" b="1" dirty="0" smtClean="0"/>
              <a:t>5. 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this Algorithm, </a:t>
            </a:r>
            <a:r>
              <a:rPr lang="en-US" dirty="0" err="1" smtClean="0"/>
              <a:t>kd</a:t>
            </a:r>
            <a:r>
              <a:rPr lang="en-US" dirty="0" smtClean="0"/>
              <a:t>-tree data structure does not need to be recomputed at each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simple and efficient and does better than Brute force and </a:t>
            </a:r>
            <a:r>
              <a:rPr lang="en-US" dirty="0" err="1" smtClean="0"/>
              <a:t>kd</a:t>
            </a:r>
            <a:r>
              <a:rPr lang="en-US" dirty="0" smtClean="0"/>
              <a:t>-center approach</a:t>
            </a:r>
          </a:p>
          <a:p>
            <a:endParaRPr lang="en-US" dirty="0"/>
          </a:p>
          <a:p>
            <a:r>
              <a:rPr lang="en-US" sz="2400" b="1" dirty="0" smtClean="0"/>
              <a:t>6. Cons: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Algorithm might encounter scenarios in which it degenerates to brute-force </a:t>
            </a:r>
            <a:r>
              <a:rPr lang="en-US" dirty="0" smtClean="0"/>
              <a:t>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Filtering algorithm’s running time increases exponentially with dimension. Thus, as the dimension increases, the speed advantage would tend to diminish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0178" y="1298222"/>
            <a:ext cx="95616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7. Future Work: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In the later stages of </a:t>
            </a:r>
            <a:r>
              <a:rPr lang="en-US" dirty="0" err="1"/>
              <a:t>Llyod’s</a:t>
            </a:r>
            <a:r>
              <a:rPr lang="en-US" dirty="0"/>
              <a:t> algorithm as the centers are converging to their final positions, the most number of the data points have the same closest center from one stage to the </a:t>
            </a:r>
            <a:r>
              <a:rPr lang="en-US" dirty="0" smtClean="0"/>
              <a:t>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Filtering algorithm does not exploit this coherence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Kinetic method was proposed along these lines but this algorithm is quite complex and does not have faster running time in practice.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Hence </a:t>
            </a:r>
            <a:r>
              <a:rPr lang="en-US" dirty="0"/>
              <a:t>the Future work would be to combine the best elements of kinetic and filtering approaches.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97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6311" y="1298222"/>
            <a:ext cx="977617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8. Work planning to take up: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I’m planning to implement this efficient k-means Lloyd’s Filtering algorithm using </a:t>
            </a:r>
            <a:r>
              <a:rPr lang="en-US" dirty="0" err="1"/>
              <a:t>kd</a:t>
            </a:r>
            <a:r>
              <a:rPr lang="en-US" dirty="0"/>
              <a:t>-tree data structure to store the multi-dimensional data points. Hence Faster running time can be achieved as the data structure does not have to be recomputed at each stage and also because of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iltering </a:t>
            </a:r>
            <a:r>
              <a:rPr lang="en-US" dirty="0"/>
              <a:t>or pruning the </a:t>
            </a:r>
            <a:r>
              <a:rPr lang="en-US" dirty="0" smtClean="0"/>
              <a:t>candidate set of the nodes as they are propagated down the </a:t>
            </a:r>
            <a:r>
              <a:rPr lang="en-US" dirty="0" err="1" smtClean="0"/>
              <a:t>kd</a:t>
            </a:r>
            <a:r>
              <a:rPr lang="en-US" dirty="0" smtClean="0"/>
              <a:t>-tree.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I’m also planning to use </a:t>
            </a:r>
            <a:r>
              <a:rPr lang="en-US" dirty="0" err="1" smtClean="0"/>
              <a:t>kmeans</a:t>
            </a:r>
            <a:r>
              <a:rPr lang="en-US" dirty="0" smtClean="0"/>
              <a:t>++ to initialize the cluster centers before proceeding with the standard k-means optimization iterations.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7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7644" y="982134"/>
            <a:ext cx="107357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 smtClean="0"/>
              <a:t>Introduction to K-means Clustering Algorithm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algorithm partitions n observations into k clusters in which each observation belongs to the cluster whose center is nearest from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Focus is on one of the popular variant of K-means clustering Algorithm called </a:t>
            </a:r>
            <a:r>
              <a:rPr lang="en-US" dirty="0" err="1"/>
              <a:t>Llyod’s</a:t>
            </a:r>
            <a:r>
              <a:rPr lang="en-US" dirty="0"/>
              <a:t> </a:t>
            </a:r>
            <a:r>
              <a:rPr lang="en-US" dirty="0" smtClean="0"/>
              <a:t>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Objective Function : </a:t>
            </a:r>
            <a:r>
              <a:rPr lang="en-US" dirty="0" smtClean="0"/>
              <a:t>	Determine K centers so as To minimize the mean squared distance from each 			                data point to its nearest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Llyod’s</a:t>
            </a:r>
            <a:r>
              <a:rPr lang="en-US" b="1" dirty="0" smtClean="0"/>
              <a:t> Algorithm</a:t>
            </a:r>
            <a:r>
              <a:rPr lang="en-US" dirty="0" smtClean="0"/>
              <a:t>: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Sample the centers at random from the data points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For each stage of </a:t>
            </a:r>
            <a:r>
              <a:rPr lang="en-US" dirty="0" err="1" smtClean="0"/>
              <a:t>Llyod’s</a:t>
            </a:r>
            <a:r>
              <a:rPr lang="en-US" dirty="0" smtClean="0"/>
              <a:t> Algorithm: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For each of the k centers, compute the centroid of the set of data points for which this center is closest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Move this center to the computed centroid and proceed to next stage.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00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09" y="1023830"/>
            <a:ext cx="2200582" cy="16685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872" y="1023830"/>
            <a:ext cx="2191056" cy="16685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861" y="1061936"/>
            <a:ext cx="2249639" cy="1514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99" y="3543301"/>
            <a:ext cx="2095792" cy="1676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66" y="3581405"/>
            <a:ext cx="2082933" cy="1500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266" y="3543300"/>
            <a:ext cx="2121033" cy="15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98" y="699706"/>
            <a:ext cx="9697803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14" y="918812"/>
            <a:ext cx="8926171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51" y="914049"/>
            <a:ext cx="8935697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25" y="961680"/>
            <a:ext cx="8773749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51" y="971207"/>
            <a:ext cx="8754697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950</TotalTime>
  <Words>981</Words>
  <Application>Microsoft Office PowerPoint</Application>
  <PresentationFormat>Widescreen</PresentationFormat>
  <Paragraphs>171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Garamond</vt:lpstr>
      <vt:lpstr>Wingdings</vt:lpstr>
      <vt:lpstr>Organic</vt:lpstr>
      <vt:lpstr>An Efficient K-means Clustering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Segmentation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K-means Clustering Algorithm</dc:title>
  <dc:creator>surya dev reddy gouru</dc:creator>
  <cp:lastModifiedBy>surya dev reddy gouru</cp:lastModifiedBy>
  <cp:revision>206</cp:revision>
  <dcterms:created xsi:type="dcterms:W3CDTF">2017-09-05T03:06:08Z</dcterms:created>
  <dcterms:modified xsi:type="dcterms:W3CDTF">2017-09-07T11:48:41Z</dcterms:modified>
</cp:coreProperties>
</file>