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10"/>
  </p:notesMasterIdLst>
  <p:sldIdLst>
    <p:sldId id="256" r:id="rId2"/>
    <p:sldId id="356" r:id="rId3"/>
    <p:sldId id="357" r:id="rId4"/>
    <p:sldId id="359" r:id="rId5"/>
    <p:sldId id="360" r:id="rId6"/>
    <p:sldId id="361" r:id="rId7"/>
    <p:sldId id="3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C40"/>
    <a:srgbClr val="2384AF"/>
    <a:srgbClr val="EE9108"/>
    <a:srgbClr val="E96717"/>
    <a:srgbClr val="EEE026"/>
    <a:srgbClr val="F29B4C"/>
    <a:srgbClr val="FB3919"/>
    <a:srgbClr val="9DB4E7"/>
    <a:srgbClr val="49BCBF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73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63813-9840-4FC1-9D75-19457ED5CD50}" type="datetimeFigureOut">
              <a:rPr lang="en-IN" smtClean="0"/>
              <a:t>04-11-2021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C7C18-429B-4D95-987C-363AEA7C5E2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971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C7C18-429B-4D95-987C-363AEA7C5E21}" type="slidenum">
              <a:rPr lang="en-IN" smtClean="0"/>
              <a:t>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49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1468581" y="3429000"/>
            <a:ext cx="9254837" cy="1932709"/>
          </a:xfrm>
          <a:prstGeom prst="roundRect">
            <a:avLst/>
          </a:prstGeom>
          <a:ln w="38100">
            <a:solidFill>
              <a:srgbClr val="2384A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2384AF"/>
                </a:solidFill>
              </a:ln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21777" y="6463147"/>
            <a:ext cx="3148445" cy="394853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600" b="0" i="0" u="none" strike="noStrike" cap="none">
                <a:solidFill>
                  <a:srgbClr val="142C40"/>
                </a:solidFill>
                <a:latin typeface="Bahnschrift SemiCondensed" panose="020B0502040204020203" pitchFamily="34" charset="0"/>
                <a:ea typeface="Arial"/>
                <a:cs typeface="Arial"/>
                <a:sym typeface="Arial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400"/>
            <a:r>
              <a:rPr lang="en-IN" sz="2400" b="1" kern="0" dirty="0" smtClean="0">
                <a:solidFill>
                  <a:srgbClr val="2384AF"/>
                </a:solidFill>
              </a:rPr>
              <a:t>www.technoelevate.com</a:t>
            </a:r>
            <a:endParaRPr lang="en-US" sz="2400" b="1" kern="0" dirty="0">
              <a:solidFill>
                <a:srgbClr val="2384A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90" y="-800083"/>
            <a:ext cx="5834129" cy="312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4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Norm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63;p10"/>
          <p:cNvSpPr txBox="1">
            <a:spLocks noGrp="1"/>
          </p:cNvSpPr>
          <p:nvPr>
            <p:ph type="sldNum" idx="4"/>
          </p:nvPr>
        </p:nvSpPr>
        <p:spPr>
          <a:xfrm>
            <a:off x="11374750" y="93411"/>
            <a:ext cx="806636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2800" b="1">
                <a:solidFill>
                  <a:schemeClr val="accent1">
                    <a:lumMod val="50000"/>
                  </a:schemeClr>
                </a:solidFill>
                <a:latin typeface="Bahnschrift SemiCondensed" panose="020B0502040204020203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FE59A5-F4B4-47F3-8C4B-BD6C0C97D86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278833" y="674785"/>
            <a:ext cx="11762913" cy="5975397"/>
          </a:xfrm>
          <a:prstGeom prst="rect">
            <a:avLst/>
          </a:prstGeom>
        </p:spPr>
        <p:txBody>
          <a:bodyPr/>
          <a:lstStyle>
            <a:lvl1pPr>
              <a:buClr>
                <a:srgbClr val="19212F"/>
              </a:buClr>
              <a:defRPr sz="2400">
                <a:latin typeface="Bahnschrift SemiCondense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396" y="31798"/>
            <a:ext cx="2885911" cy="584802"/>
          </a:xfrm>
          <a:prstGeom prst="rect">
            <a:avLst/>
          </a:prstGeom>
        </p:spPr>
      </p:pic>
      <p:grpSp>
        <p:nvGrpSpPr>
          <p:cNvPr id="10" name="Google Shape;67;p5"/>
          <p:cNvGrpSpPr/>
          <p:nvPr userDrawn="1"/>
        </p:nvGrpSpPr>
        <p:grpSpPr>
          <a:xfrm rot="10800000" flipH="1">
            <a:off x="278833" y="6854"/>
            <a:ext cx="7039120" cy="595745"/>
            <a:chOff x="-9092084" y="330075"/>
            <a:chExt cx="15560570" cy="1699501"/>
          </a:xfrm>
          <a:solidFill>
            <a:schemeClr val="accent1">
              <a:lumMod val="50000"/>
            </a:schemeClr>
          </a:solidFill>
        </p:grpSpPr>
        <p:sp>
          <p:nvSpPr>
            <p:cNvPr id="11" name="Google Shape;68;p5"/>
            <p:cNvSpPr/>
            <p:nvPr userDrawn="1"/>
          </p:nvSpPr>
          <p:spPr>
            <a:xfrm>
              <a:off x="-9092084" y="330076"/>
              <a:ext cx="13882200" cy="1699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2" name="Google Shape;69;p5"/>
            <p:cNvSpPr/>
            <p:nvPr userDrawn="1"/>
          </p:nvSpPr>
          <p:spPr>
            <a:xfrm>
              <a:off x="4768986" y="330075"/>
              <a:ext cx="1699500" cy="1699501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75534" y="1"/>
            <a:ext cx="6151562" cy="602598"/>
          </a:xfrm>
          <a:prstGeom prst="rect">
            <a:avLst/>
          </a:prstGeom>
        </p:spPr>
        <p:txBody>
          <a:bodyPr anchor="ctr"/>
          <a:lstStyle>
            <a:lvl1pPr marL="101596" indent="0">
              <a:buNone/>
              <a:defRPr sz="3600" b="1">
                <a:solidFill>
                  <a:schemeClr val="bg1"/>
                </a:solidFill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575464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U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972402" y="2377147"/>
            <a:ext cx="43075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2384AF"/>
                </a:solidFill>
                <a:latin typeface="Bahnschrift SemiCondensed" panose="020B0502040204020203" pitchFamily="34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Thank You !!!</a:t>
            </a:r>
            <a:endParaRPr lang="en-GB" sz="6600" b="1" dirty="0">
              <a:solidFill>
                <a:srgbClr val="2384AF"/>
              </a:solidFill>
              <a:latin typeface="Bahnschrift SemiCondensed" panose="020B0502040204020203" pitchFamily="34" charset="0"/>
              <a:ea typeface="Roboto Condensed" pitchFamily="2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0" y="132168"/>
            <a:ext cx="4409809" cy="974765"/>
          </a:xfrm>
          <a:prstGeom prst="rect">
            <a:avLst/>
          </a:prstGeom>
        </p:spPr>
      </p:pic>
      <p:pic>
        <p:nvPicPr>
          <p:cNvPr id="1026" name="Picture 2" descr="Download Contacts Icon Android Lollipop PNG Image for Fre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035" y="0"/>
            <a:ext cx="1106933" cy="110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61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30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6" r:id="rId3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609570" marR="0" lvl="0" indent="-50797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Wingdings" panose="05000000000000000000" pitchFamily="2" charset="2"/>
        <a:buChar char="§"/>
        <a:defRPr sz="1867" b="0" i="0" u="none" strike="noStrike" cap="none">
          <a:solidFill>
            <a:srgbClr val="000000"/>
          </a:solidFill>
          <a:latin typeface="Roboto Condensed" pitchFamily="2" charset="0"/>
          <a:ea typeface="Roboto Condensed" pitchFamily="2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607127" y="3844636"/>
            <a:ext cx="8977745" cy="101831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5400" b="1" dirty="0" err="1" smtClean="0">
                <a:solidFill>
                  <a:srgbClr val="EE9108"/>
                </a:solidFill>
                <a:latin typeface="Bahnschrift SemiCondensed" panose="020B0502040204020203" pitchFamily="34" charset="0"/>
              </a:rPr>
              <a:t>SonarLint</a:t>
            </a:r>
            <a:endParaRPr lang="en-US" sz="5400" b="1" dirty="0">
              <a:solidFill>
                <a:srgbClr val="EE9108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95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SonarLint</a:t>
            </a:r>
            <a:r>
              <a:rPr lang="en-US" dirty="0"/>
              <a:t> is a Free and Open Source IDE extension that identifies and helps you fix quality and security issues as you code</a:t>
            </a:r>
            <a:r>
              <a:rPr lang="en-US" dirty="0" smtClean="0"/>
              <a:t>. (</a:t>
            </a:r>
            <a:r>
              <a:rPr lang="en-US" dirty="0"/>
              <a:t>on the go</a:t>
            </a:r>
            <a:r>
              <a:rPr lang="en-US" dirty="0" smtClean="0"/>
              <a:t>) </a:t>
            </a:r>
          </a:p>
          <a:p>
            <a:endParaRPr lang="en-US" dirty="0"/>
          </a:p>
          <a:p>
            <a:pPr marL="101596" indent="0">
              <a:buNone/>
            </a:pPr>
            <a:r>
              <a:rPr lang="en-US" dirty="0" smtClean="0"/>
              <a:t>[OR]</a:t>
            </a:r>
          </a:p>
          <a:p>
            <a:endParaRPr lang="en-US" dirty="0"/>
          </a:p>
          <a:p>
            <a:r>
              <a:rPr lang="en-US" dirty="0" err="1" smtClean="0"/>
              <a:t>SonarLint</a:t>
            </a:r>
            <a:r>
              <a:rPr lang="en-US" dirty="0" smtClean="0"/>
              <a:t> </a:t>
            </a:r>
            <a:r>
              <a:rPr lang="en-US" dirty="0"/>
              <a:t>is a free IDE extension that lets you fix coding issues before they really exist.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SonarLint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6643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Shows code related issues on the go.</a:t>
            </a:r>
          </a:p>
          <a:p>
            <a:endParaRPr lang="en-US" dirty="0" smtClean="0"/>
          </a:p>
          <a:p>
            <a:r>
              <a:rPr lang="en-US" dirty="0" smtClean="0"/>
              <a:t>Available across most IDE’s like Eclipse, </a:t>
            </a:r>
            <a:r>
              <a:rPr lang="en-US" dirty="0" err="1" smtClean="0"/>
              <a:t>JetBrains</a:t>
            </a:r>
            <a:r>
              <a:rPr lang="en-US" dirty="0" smtClean="0"/>
              <a:t>, </a:t>
            </a:r>
            <a:r>
              <a:rPr lang="en-US" dirty="0" err="1" smtClean="0"/>
              <a:t>VisualStudio</a:t>
            </a:r>
            <a:r>
              <a:rPr lang="en-US" dirty="0" smtClean="0"/>
              <a:t>, VS Code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Analyses the code quality</a:t>
            </a:r>
          </a:p>
          <a:p>
            <a:endParaRPr lang="en-US" dirty="0"/>
          </a:p>
          <a:p>
            <a:r>
              <a:rPr lang="en-US" dirty="0" smtClean="0"/>
              <a:t>Identifies certain issues </a:t>
            </a:r>
            <a:r>
              <a:rPr lang="en-US" dirty="0" err="1" smtClean="0"/>
              <a:t>wrt</a:t>
            </a:r>
            <a:r>
              <a:rPr lang="en-US" dirty="0" smtClean="0"/>
              <a:t> code on the fly</a:t>
            </a:r>
          </a:p>
          <a:p>
            <a:endParaRPr lang="en-US" dirty="0"/>
          </a:p>
          <a:p>
            <a:r>
              <a:rPr lang="en-US" dirty="0"/>
              <a:t>Official website - https://www.sonarlint.org/</a:t>
            </a:r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Few facts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75232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pPr marL="101596" indent="0">
              <a:buNone/>
            </a:pPr>
            <a:r>
              <a:rPr lang="en-US" dirty="0" smtClean="0"/>
              <a:t>Use </a:t>
            </a:r>
            <a:r>
              <a:rPr lang="en-US" dirty="0" err="1"/>
              <a:t>VSCode's</a:t>
            </a:r>
            <a:r>
              <a:rPr lang="en-US" dirty="0"/>
              <a:t> built-in “Extensions” view</a:t>
            </a:r>
            <a:r>
              <a:rPr lang="en-US" dirty="0" smtClean="0"/>
              <a:t>:</a:t>
            </a:r>
          </a:p>
          <a:p>
            <a:pPr marL="101596" indent="0">
              <a:buNone/>
            </a:pPr>
            <a:endParaRPr lang="en-US" dirty="0"/>
          </a:p>
          <a:p>
            <a:r>
              <a:rPr lang="en-US" dirty="0"/>
              <a:t>Click on the “Extensions” icon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In the input box on the top, enter “</a:t>
            </a:r>
            <a:r>
              <a:rPr lang="en-US" dirty="0" err="1"/>
              <a:t>sonarlint</a:t>
            </a:r>
            <a:r>
              <a:rPr lang="en-US" dirty="0" smtClean="0"/>
              <a:t>”</a:t>
            </a:r>
            <a:endParaRPr lang="en-US" dirty="0"/>
          </a:p>
          <a:p>
            <a:pPr marL="101596" indent="0">
              <a:buNone/>
            </a:pPr>
            <a:endParaRPr lang="en-US" dirty="0"/>
          </a:p>
          <a:p>
            <a:r>
              <a:rPr lang="en-US" dirty="0"/>
              <a:t>Click the “Install” button.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 VS code,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9789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Go to Help in the </a:t>
            </a:r>
            <a:r>
              <a:rPr lang="en-US" dirty="0" err="1" smtClean="0"/>
              <a:t>menubar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Eclipse Marketplace</a:t>
            </a:r>
          </a:p>
          <a:p>
            <a:endParaRPr lang="en-US" dirty="0"/>
          </a:p>
          <a:p>
            <a:r>
              <a:rPr lang="en-US" dirty="0" smtClean="0"/>
              <a:t>Find Sonar – click on search</a:t>
            </a:r>
          </a:p>
          <a:p>
            <a:endParaRPr lang="en-US" dirty="0"/>
          </a:p>
          <a:p>
            <a:r>
              <a:rPr lang="en-US" dirty="0" err="1" smtClean="0"/>
              <a:t>SonarLint</a:t>
            </a:r>
            <a:r>
              <a:rPr lang="en-US" dirty="0" smtClean="0"/>
              <a:t> 3.2.0 -&gt; Install</a:t>
            </a:r>
          </a:p>
          <a:p>
            <a:endParaRPr lang="en-US" dirty="0"/>
          </a:p>
          <a:p>
            <a:r>
              <a:rPr lang="en-US" dirty="0" smtClean="0"/>
              <a:t>Restart Eclipse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 Eclipse,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9550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Right-click on Project – Analyze – </a:t>
            </a:r>
            <a:r>
              <a:rPr lang="en-US" dirty="0" err="1" smtClean="0"/>
              <a:t>SonarLint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Report view will show the report of analysis in detail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Usage in Eclipse,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56785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SonarQube</a:t>
            </a:r>
            <a:r>
              <a:rPr lang="en-US" dirty="0"/>
              <a:t> is a server where you can host your projects and execute analysis, </a:t>
            </a:r>
          </a:p>
          <a:p>
            <a:pPr marL="101596" indent="0">
              <a:buNone/>
            </a:pPr>
            <a:r>
              <a:rPr lang="en-US" dirty="0"/>
              <a:t>whereas </a:t>
            </a:r>
            <a:r>
              <a:rPr lang="en-US" dirty="0" err="1"/>
              <a:t>SonarLint</a:t>
            </a:r>
            <a:r>
              <a:rPr lang="en-US" dirty="0"/>
              <a:t> is an </a:t>
            </a:r>
            <a:r>
              <a:rPr lang="en-US" dirty="0" smtClean="0"/>
              <a:t>agent/plugin </a:t>
            </a:r>
            <a:r>
              <a:rPr lang="en-US" dirty="0"/>
              <a:t>that allow us to connect with this </a:t>
            </a:r>
            <a:r>
              <a:rPr lang="en-US" dirty="0" err="1"/>
              <a:t>SonarQube</a:t>
            </a:r>
            <a:r>
              <a:rPr lang="en-US" dirty="0"/>
              <a:t> and </a:t>
            </a:r>
          </a:p>
          <a:p>
            <a:pPr marL="101596" indent="0">
              <a:buNone/>
            </a:pPr>
            <a:r>
              <a:rPr lang="en-US" dirty="0"/>
              <a:t>execute the analysis remotely.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SonarLint</a:t>
            </a:r>
            <a:r>
              <a:rPr lang="en-US" dirty="0" smtClean="0"/>
              <a:t> vs </a:t>
            </a:r>
            <a:r>
              <a:rPr lang="en-US" dirty="0" err="1" smtClean="0"/>
              <a:t>SonarQube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98129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1040" y="104503"/>
            <a:ext cx="347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142C40"/>
                </a:solidFill>
                <a:latin typeface="Bahnschrift SemiCondensed" panose="020B0502040204020203" pitchFamily="34" charset="0"/>
              </a:rPr>
              <a:t>Deepthi S</a:t>
            </a:r>
          </a:p>
          <a:p>
            <a:r>
              <a:rPr lang="en-IN" b="1" dirty="0" smtClean="0">
                <a:solidFill>
                  <a:srgbClr val="142C40"/>
                </a:solidFill>
                <a:latin typeface="Bahnschrift SemiCondensed" panose="020B0502040204020203" pitchFamily="34" charset="0"/>
              </a:rPr>
              <a:t>+91 9986256252</a:t>
            </a:r>
          </a:p>
          <a:p>
            <a:r>
              <a:rPr lang="en-IN" b="1" dirty="0">
                <a:solidFill>
                  <a:srgbClr val="142C40"/>
                </a:solidFill>
                <a:latin typeface="Bahnschrift SemiCondensed" panose="020B0502040204020203" pitchFamily="34" charset="0"/>
              </a:rPr>
              <a:t>d</a:t>
            </a:r>
            <a:r>
              <a:rPr lang="en-IN" b="1" dirty="0" smtClean="0">
                <a:solidFill>
                  <a:srgbClr val="142C40"/>
                </a:solidFill>
                <a:latin typeface="Bahnschrift SemiCondensed" panose="020B0502040204020203" pitchFamily="34" charset="0"/>
              </a:rPr>
              <a:t>eepthi.s@testyantra.com</a:t>
            </a:r>
            <a:endParaRPr lang="en-US" b="1" dirty="0">
              <a:solidFill>
                <a:srgbClr val="142C4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61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YSS_2019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A692904-7DD0-4B3D-BF46-9B766DB95F27}" vid="{D00B10FD-57D4-47B0-A782-19711B3275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14065</TotalTime>
  <Words>229</Words>
  <Application>Microsoft Office PowerPoint</Application>
  <PresentationFormat>Widescreen</PresentationFormat>
  <Paragraphs>55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Arvo</vt:lpstr>
      <vt:lpstr>Bahnschrift SemiCondensed</vt:lpstr>
      <vt:lpstr>Calibri</vt:lpstr>
      <vt:lpstr>Roboto Condensed</vt:lpstr>
      <vt:lpstr>Wingdings</vt:lpstr>
      <vt:lpstr>TYSS_2019</vt:lpstr>
      <vt:lpstr>SonarLint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</dc:creator>
  <cp:lastModifiedBy>Deepthi</cp:lastModifiedBy>
  <cp:revision>998</cp:revision>
  <cp:lastPrinted>2019-04-15T13:18:47Z</cp:lastPrinted>
  <dcterms:created xsi:type="dcterms:W3CDTF">2019-02-12T10:18:40Z</dcterms:created>
  <dcterms:modified xsi:type="dcterms:W3CDTF">2021-11-04T08:00:06Z</dcterms:modified>
</cp:coreProperties>
</file>