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6"/>
  </p:notesMasterIdLst>
  <p:sldIdLst>
    <p:sldId id="256" r:id="rId2"/>
    <p:sldId id="291" r:id="rId3"/>
    <p:sldId id="303" r:id="rId4"/>
    <p:sldId id="298" r:id="rId5"/>
    <p:sldId id="299" r:id="rId6"/>
    <p:sldId id="293" r:id="rId7"/>
    <p:sldId id="301" r:id="rId8"/>
    <p:sldId id="300" r:id="rId9"/>
    <p:sldId id="294" r:id="rId10"/>
    <p:sldId id="296" r:id="rId11"/>
    <p:sldId id="295" r:id="rId12"/>
    <p:sldId id="297" r:id="rId13"/>
    <p:sldId id="302" r:id="rId14"/>
    <p:sldId id="259" r:id="rId1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4AF"/>
    <a:srgbClr val="49BCBF"/>
    <a:srgbClr val="A6A6A6"/>
    <a:srgbClr val="FB3919"/>
    <a:srgbClr val="9DB4E7"/>
    <a:srgbClr val="F29B4C"/>
    <a:srgbClr val="0772F3"/>
    <a:srgbClr val="4899FA"/>
    <a:srgbClr val="0554B3"/>
    <a:srgbClr val="EEE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88" d="100"/>
          <a:sy n="88" d="100"/>
        </p:scale>
        <p:origin x="509"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28-11-2019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bg1"/>
                </a:solidFill>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bg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bg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vl1pPr>
          </a:lstStyle>
          <a:p>
            <a:pPr lvl="0"/>
            <a:r>
              <a:rPr lang="en-US" dirty="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0280" y="-4312"/>
            <a:ext cx="3256583" cy="820109"/>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cross Basappa Layout, Gavipuram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Extension,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884774" y="2415355"/>
            <a:ext cx="2422457" cy="2027295"/>
            <a:chOff x="3663578" y="1811515"/>
            <a:chExt cx="1816844" cy="1520471"/>
          </a:xfrm>
        </p:grpSpPr>
        <p:sp>
          <p:nvSpPr>
            <p:cNvPr id="21" name="TextBox 20"/>
            <p:cNvSpPr txBox="1"/>
            <p:nvPr/>
          </p:nvSpPr>
          <p:spPr>
            <a:xfrm>
              <a:off x="3663578" y="1811515"/>
              <a:ext cx="1816844" cy="530914"/>
            </a:xfrm>
            <a:prstGeom prst="rect">
              <a:avLst/>
            </a:prstGeom>
            <a:noFill/>
          </p:spPr>
          <p:txBody>
            <a:bodyPr wrap="none" rtlCol="0">
              <a:spAutoFit/>
            </a:bodyPr>
            <a:lstStyle/>
            <a:p>
              <a:pPr algn="ctr"/>
              <a:r>
                <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Contact Us</a:t>
              </a: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26920" y="5626455"/>
            <a:ext cx="2710095" cy="769634"/>
          </a:xfrm>
          <a:prstGeom prst="rect">
            <a:avLst/>
          </a:prstGeom>
        </p:spPr>
        <p:txBody>
          <a:bodyPr wrap="square">
            <a:spAutoFit/>
          </a:bodyPr>
          <a:lstStyle/>
          <a:p>
            <a:r>
              <a:rPr lang="en-US" sz="1467" b="1" u="none" kern="1200"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sagar.g@testyantra.com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gurupreetham.c@testyantra.com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endPar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dirty="0"/>
          </a:p>
        </p:txBody>
      </p:sp>
      <p:sp>
        <p:nvSpPr>
          <p:cNvPr id="5"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sonarlint.org/eclipse/"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a:t/>
            </a:r>
            <a:br>
              <a:rPr lang="en-IN" sz="8000" dirty="0"/>
            </a:br>
            <a:r>
              <a:rPr lang="en-IN" sz="8000" dirty="0" smtClean="0">
                <a:solidFill>
                  <a:schemeClr val="bg1"/>
                </a:solidFill>
              </a:rPr>
              <a:t>Git</a:t>
            </a:r>
            <a:endParaRPr lang="en-IN" dirty="0">
              <a:solidFill>
                <a:schemeClr val="bg1"/>
              </a:solidFill>
            </a:endParaRPr>
          </a:p>
        </p:txBody>
      </p:sp>
      <p:sp>
        <p:nvSpPr>
          <p:cNvPr id="4" name="Slide Number Placeholder 3"/>
          <p:cNvSpPr>
            <a:spLocks noGrp="1"/>
          </p:cNvSpPr>
          <p:nvPr>
            <p:ph type="sldNum" idx="4"/>
          </p:nvPr>
        </p:nvSpPr>
        <p:spPr/>
        <p:txBody>
          <a:bodyPr/>
          <a:lstStyle/>
          <a:p>
            <a:fld id="{A5FE59A5-F4B4-47F3-8C4B-BD6C0C97D865}" type="slidenum">
              <a:rPr lang="en-IN" smtClean="0"/>
              <a:t>0</a:t>
            </a:fld>
            <a:endParaRPr lang="en-IN"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0942" y="0"/>
            <a:ext cx="4539343" cy="1143147"/>
          </a:xfrm>
          <a:prstGeom prst="rect">
            <a:avLst/>
          </a:prstGeom>
        </p:spPr>
      </p:pic>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smtClean="0"/>
              <a:t>Why Git ?</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9</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285149848"/>
              </p:ext>
            </p:extLst>
          </p:nvPr>
        </p:nvGraphicFramePr>
        <p:xfrm>
          <a:off x="206829" y="859970"/>
          <a:ext cx="9579427" cy="5542544"/>
        </p:xfrm>
        <a:graphic>
          <a:graphicData uri="http://schemas.openxmlformats.org/drawingml/2006/table">
            <a:tbl>
              <a:tblPr>
                <a:tableStyleId>{5C22544A-7EE6-4342-B048-85BDC9FD1C3A}</a:tableStyleId>
              </a:tblPr>
              <a:tblGrid>
                <a:gridCol w="9579427">
                  <a:extLst>
                    <a:ext uri="{9D8B030D-6E8A-4147-A177-3AD203B41FA5}">
                      <a16:colId xmlns:a16="http://schemas.microsoft.com/office/drawing/2014/main" val="2417323740"/>
                    </a:ext>
                  </a:extLst>
                </a:gridCol>
              </a:tblGrid>
              <a:tr h="228339">
                <a:tc>
                  <a:txBody>
                    <a:bodyPr/>
                    <a:lstStyle/>
                    <a:p>
                      <a:pPr algn="ctr" fontAlgn="b"/>
                      <a:r>
                        <a:rPr lang="en-IN" sz="1600" b="1" u="none" strike="noStrike" dirty="0">
                          <a:solidFill>
                            <a:schemeClr val="bg1"/>
                          </a:solidFill>
                          <a:effectLst/>
                          <a:latin typeface="Roboto Condensed" panose="02000000000000000000" pitchFamily="2" charset="0"/>
                          <a:ea typeface="Roboto Condensed" panose="02000000000000000000" pitchFamily="2" charset="0"/>
                        </a:rPr>
                        <a:t>Git</a:t>
                      </a:r>
                      <a:endParaRPr lang="en-IN" sz="1600" b="1" i="0" u="none" strike="noStrike" dirty="0">
                        <a:solidFill>
                          <a:schemeClr val="bg1"/>
                        </a:solidFill>
                        <a:effectLst/>
                        <a:latin typeface="Roboto Condensed" panose="02000000000000000000" pitchFamily="2" charset="0"/>
                        <a:ea typeface="Roboto Condensed" panose="02000000000000000000" pitchFamily="2" charset="0"/>
                      </a:endParaRPr>
                    </a:p>
                  </a:txBody>
                  <a:tcPr marL="7984" marR="7984" marT="7984" marB="0">
                    <a:solidFill>
                      <a:schemeClr val="accent1">
                        <a:lumMod val="60000"/>
                        <a:lumOff val="40000"/>
                      </a:schemeClr>
                    </a:solidFill>
                  </a:tcPr>
                </a:tc>
                <a:extLst>
                  <a:ext uri="{0D108BD9-81ED-4DB2-BD59-A6C34878D82A}">
                    <a16:rowId xmlns:a16="http://schemas.microsoft.com/office/drawing/2014/main" val="3914315419"/>
                  </a:ext>
                </a:extLst>
              </a:tr>
              <a:tr h="5290720">
                <a:tc>
                  <a:txBody>
                    <a:bodyPr/>
                    <a:lstStyle/>
                    <a:p>
                      <a:pPr algn="l" fontAlgn="b"/>
                      <a:r>
                        <a:rPr lang="en-US" sz="1600" u="none" strike="noStrike" dirty="0" smtClean="0">
                          <a:effectLst/>
                          <a:latin typeface="Roboto Condensed" panose="02000000000000000000" pitchFamily="2" charset="0"/>
                          <a:ea typeface="Roboto Condensed" panose="02000000000000000000" pitchFamily="2" charset="0"/>
                        </a:rPr>
                        <a:t>Git </a:t>
                      </a:r>
                      <a:r>
                        <a:rPr lang="en-US" sz="1600" u="none" strike="noStrike" dirty="0">
                          <a:effectLst/>
                          <a:latin typeface="Roboto Condensed" panose="02000000000000000000" pitchFamily="2" charset="0"/>
                          <a:ea typeface="Roboto Condensed" panose="02000000000000000000" pitchFamily="2" charset="0"/>
                        </a:rPr>
                        <a:t>utilizes multiple repositories: a central repository and a series of local repositories. Local repositories are exact copies of the central repository complete </a:t>
                      </a:r>
                      <a:r>
                        <a:rPr lang="en-US" sz="1600" u="sng" strike="noStrike" dirty="0">
                          <a:effectLst/>
                          <a:latin typeface="Roboto Condensed" panose="02000000000000000000" pitchFamily="2" charset="0"/>
                          <a:ea typeface="Roboto Condensed" panose="02000000000000000000" pitchFamily="2" charset="0"/>
                        </a:rPr>
                        <a:t>with the entire history of changes.</a:t>
                      </a:r>
                      <a:r>
                        <a:rPr lang="en-US" sz="1600" u="none" strike="noStrike" dirty="0">
                          <a:effectLst/>
                          <a:latin typeface="Roboto Condensed" panose="02000000000000000000" pitchFamily="2" charset="0"/>
                          <a:ea typeface="Roboto Condensed" panose="02000000000000000000" pitchFamily="2" charset="0"/>
                        </a:rPr>
                        <a:t/>
                      </a:r>
                      <a:br>
                        <a:rPr lang="en-US" sz="1600" u="none" strike="noStrike" dirty="0">
                          <a:effectLst/>
                          <a:latin typeface="Roboto Condensed" panose="02000000000000000000" pitchFamily="2" charset="0"/>
                          <a:ea typeface="Roboto Condensed" panose="02000000000000000000" pitchFamily="2" charset="0"/>
                        </a:rPr>
                      </a:br>
                      <a:r>
                        <a:rPr lang="en-US" sz="1600" u="none" strike="noStrike" dirty="0">
                          <a:effectLst/>
                          <a:latin typeface="Roboto Condensed" panose="02000000000000000000" pitchFamily="2" charset="0"/>
                          <a:ea typeface="Roboto Condensed" panose="02000000000000000000" pitchFamily="2" charset="0"/>
                        </a:rPr>
                        <a:t/>
                      </a:r>
                      <a:br>
                        <a:rPr lang="en-US" sz="1600" u="none" strike="noStrike" dirty="0">
                          <a:effectLst/>
                          <a:latin typeface="Roboto Condensed" panose="02000000000000000000" pitchFamily="2" charset="0"/>
                          <a:ea typeface="Roboto Condensed" panose="02000000000000000000" pitchFamily="2" charset="0"/>
                        </a:rPr>
                      </a:br>
                      <a:r>
                        <a:rPr lang="en-US" sz="1600" u="none" strike="noStrike" dirty="0" smtClean="0">
                          <a:effectLst/>
                          <a:latin typeface="Roboto Condensed" panose="02000000000000000000" pitchFamily="2" charset="0"/>
                          <a:ea typeface="Roboto Condensed" panose="02000000000000000000" pitchFamily="2" charset="0"/>
                        </a:rPr>
                        <a:t>In</a:t>
                      </a:r>
                      <a:r>
                        <a:rPr lang="en-US" sz="1600" u="none" strike="noStrike" baseline="0" dirty="0" smtClean="0">
                          <a:effectLst/>
                          <a:latin typeface="Roboto Condensed" panose="02000000000000000000" pitchFamily="2" charset="0"/>
                          <a:ea typeface="Roboto Condensed" panose="02000000000000000000" pitchFamily="2" charset="0"/>
                        </a:rPr>
                        <a:t> Git</a:t>
                      </a:r>
                      <a:r>
                        <a:rPr lang="en-US" sz="1600" u="none" strike="noStrike" dirty="0" smtClean="0">
                          <a:effectLst/>
                          <a:latin typeface="Roboto Condensed" panose="02000000000000000000" pitchFamily="2" charset="0"/>
                          <a:ea typeface="Roboto Condensed" panose="02000000000000000000" pitchFamily="2" charset="0"/>
                        </a:rPr>
                        <a:t>, </a:t>
                      </a:r>
                      <a:r>
                        <a:rPr lang="en-US" sz="1600" u="none" strike="noStrike" dirty="0">
                          <a:effectLst/>
                          <a:latin typeface="Roboto Condensed" panose="02000000000000000000" pitchFamily="2" charset="0"/>
                          <a:ea typeface="Roboto Condensed" panose="02000000000000000000" pitchFamily="2" charset="0"/>
                        </a:rPr>
                        <a:t>work is comprised of three parts</a:t>
                      </a:r>
                      <a:r>
                        <a:rPr lang="en-US" sz="1600" u="none" strike="noStrike" dirty="0" smtClean="0">
                          <a:effectLst/>
                          <a:latin typeface="Roboto Condensed" panose="02000000000000000000" pitchFamily="2" charset="0"/>
                          <a:ea typeface="Roboto Condensed" panose="02000000000000000000" pitchFamily="2" charset="0"/>
                        </a:rPr>
                        <a:t>: 1</a:t>
                      </a:r>
                      <a:r>
                        <a:rPr lang="en-US" sz="1600" u="none" strike="noStrike" dirty="0">
                          <a:effectLst/>
                          <a:latin typeface="Roboto Condensed" panose="02000000000000000000" pitchFamily="2" charset="0"/>
                          <a:ea typeface="Roboto Condensed" panose="02000000000000000000" pitchFamily="2" charset="0"/>
                        </a:rPr>
                        <a:t>. </a:t>
                      </a:r>
                      <a:r>
                        <a:rPr lang="en-US" sz="1600" u="none" strike="noStrike" dirty="0" smtClean="0">
                          <a:effectLst/>
                          <a:latin typeface="Roboto Condensed" panose="02000000000000000000" pitchFamily="2" charset="0"/>
                          <a:ea typeface="Roboto Condensed" panose="02000000000000000000" pitchFamily="2" charset="0"/>
                        </a:rPr>
                        <a:t>Master        2</a:t>
                      </a:r>
                      <a:r>
                        <a:rPr lang="en-US" sz="1600" u="none" strike="noStrike" dirty="0">
                          <a:effectLst/>
                          <a:latin typeface="Roboto Condensed" panose="02000000000000000000" pitchFamily="2" charset="0"/>
                          <a:ea typeface="Roboto Condensed" panose="02000000000000000000" pitchFamily="2" charset="0"/>
                        </a:rPr>
                        <a:t>. </a:t>
                      </a:r>
                      <a:r>
                        <a:rPr lang="en-US" sz="1600" u="none" strike="noStrike" dirty="0" smtClean="0">
                          <a:effectLst/>
                          <a:latin typeface="Roboto Condensed" panose="02000000000000000000" pitchFamily="2" charset="0"/>
                          <a:ea typeface="Roboto Condensed" panose="02000000000000000000" pitchFamily="2" charset="0"/>
                        </a:rPr>
                        <a:t>Branches          3</a:t>
                      </a:r>
                      <a:r>
                        <a:rPr lang="en-US" sz="1600" u="none" strike="noStrike" dirty="0">
                          <a:effectLst/>
                          <a:latin typeface="Roboto Condensed" panose="02000000000000000000" pitchFamily="2" charset="0"/>
                          <a:ea typeface="Roboto Condensed" panose="02000000000000000000" pitchFamily="2" charset="0"/>
                        </a:rPr>
                        <a:t>. Tags</a:t>
                      </a:r>
                      <a:br>
                        <a:rPr lang="en-US" sz="1600" u="none" strike="noStrike" dirty="0">
                          <a:effectLst/>
                          <a:latin typeface="Roboto Condensed" panose="02000000000000000000" pitchFamily="2" charset="0"/>
                          <a:ea typeface="Roboto Condensed" panose="02000000000000000000" pitchFamily="2" charset="0"/>
                        </a:rPr>
                      </a:br>
                      <a:r>
                        <a:rPr lang="en-US" sz="1600" u="none" strike="noStrike" dirty="0">
                          <a:effectLst/>
                          <a:latin typeface="Roboto Condensed" panose="02000000000000000000" pitchFamily="2" charset="0"/>
                          <a:ea typeface="Roboto Condensed" panose="02000000000000000000" pitchFamily="2" charset="0"/>
                        </a:rPr>
                        <a:t/>
                      </a:r>
                      <a:br>
                        <a:rPr lang="en-US" sz="1600" u="none" strike="noStrike" dirty="0">
                          <a:effectLst/>
                          <a:latin typeface="Roboto Condensed" panose="02000000000000000000" pitchFamily="2" charset="0"/>
                          <a:ea typeface="Roboto Condensed" panose="02000000000000000000" pitchFamily="2" charset="0"/>
                        </a:rPr>
                      </a:br>
                      <a:r>
                        <a:rPr lang="en-US" sz="1600" b="1" u="sng" strike="noStrike" dirty="0">
                          <a:effectLst/>
                          <a:latin typeface="Roboto Condensed" panose="02000000000000000000" pitchFamily="2" charset="0"/>
                          <a:ea typeface="Roboto Condensed" panose="02000000000000000000" pitchFamily="2" charset="0"/>
                        </a:rPr>
                        <a:t>Advantages:-</a:t>
                      </a:r>
                      <a:r>
                        <a:rPr lang="en-US" sz="1600" u="none" strike="noStrike" dirty="0">
                          <a:effectLst/>
                          <a:latin typeface="Roboto Condensed" panose="02000000000000000000" pitchFamily="2" charset="0"/>
                          <a:ea typeface="Roboto Condensed" panose="02000000000000000000" pitchFamily="2" charset="0"/>
                        </a:rPr>
                        <a:t/>
                      </a:r>
                      <a:br>
                        <a:rPr lang="en-US" sz="1600" u="none" strike="noStrike" dirty="0">
                          <a:effectLst/>
                          <a:latin typeface="Roboto Condensed" panose="02000000000000000000" pitchFamily="2" charset="0"/>
                          <a:ea typeface="Roboto Condensed" panose="02000000000000000000" pitchFamily="2" charset="0"/>
                        </a:rPr>
                      </a:br>
                      <a:r>
                        <a:rPr lang="en-US" sz="1600" u="none" strike="noStrike" dirty="0">
                          <a:effectLst/>
                          <a:latin typeface="Roboto Condensed" panose="02000000000000000000" pitchFamily="2" charset="0"/>
                          <a:ea typeface="Roboto Condensed" panose="02000000000000000000" pitchFamily="2" charset="0"/>
                        </a:rPr>
                        <a:t>1. </a:t>
                      </a:r>
                      <a:r>
                        <a:rPr lang="en-US" sz="1600" b="1" u="none" strike="noStrike" dirty="0">
                          <a:effectLst/>
                          <a:latin typeface="Roboto Condensed" panose="02000000000000000000" pitchFamily="2" charset="0"/>
                          <a:ea typeface="Roboto Condensed" panose="02000000000000000000" pitchFamily="2" charset="0"/>
                        </a:rPr>
                        <a:t>It’s faster to </a:t>
                      </a:r>
                      <a:r>
                        <a:rPr lang="en-US" sz="1600" b="1" u="none" strike="noStrike" dirty="0" smtClean="0">
                          <a:effectLst/>
                          <a:latin typeface="Roboto Condensed" panose="02000000000000000000" pitchFamily="2" charset="0"/>
                          <a:ea typeface="Roboto Condensed" panose="02000000000000000000" pitchFamily="2" charset="0"/>
                        </a:rPr>
                        <a:t>commit.</a:t>
                      </a:r>
                      <a:r>
                        <a:rPr lang="en-US" sz="1600" u="none" strike="noStrike" dirty="0" smtClean="0">
                          <a:effectLst/>
                          <a:latin typeface="Roboto Condensed" panose="02000000000000000000" pitchFamily="2" charset="0"/>
                          <a:ea typeface="Roboto Condensed" panose="02000000000000000000" pitchFamily="2" charset="0"/>
                        </a:rPr>
                        <a:t> In </a:t>
                      </a:r>
                      <a:r>
                        <a:rPr lang="en-US" sz="1600" u="none" strike="noStrike" dirty="0">
                          <a:effectLst/>
                          <a:latin typeface="Roboto Condensed" panose="02000000000000000000" pitchFamily="2" charset="0"/>
                          <a:ea typeface="Roboto Condensed" panose="02000000000000000000" pitchFamily="2" charset="0"/>
                        </a:rPr>
                        <a:t>Git, </a:t>
                      </a:r>
                      <a:r>
                        <a:rPr lang="en-US" sz="1600" u="none" strike="noStrike" dirty="0" smtClean="0">
                          <a:effectLst/>
                          <a:latin typeface="Roboto Condensed" panose="02000000000000000000" pitchFamily="2" charset="0"/>
                          <a:ea typeface="Roboto Condensed" panose="02000000000000000000" pitchFamily="2" charset="0"/>
                        </a:rPr>
                        <a:t>we will work mostly </a:t>
                      </a:r>
                      <a:r>
                        <a:rPr lang="en-US" sz="1600" u="none" strike="noStrike" dirty="0">
                          <a:effectLst/>
                          <a:latin typeface="Roboto Condensed" panose="02000000000000000000" pitchFamily="2" charset="0"/>
                          <a:ea typeface="Roboto Condensed" panose="02000000000000000000" pitchFamily="2" charset="0"/>
                        </a:rPr>
                        <a:t>on </a:t>
                      </a:r>
                      <a:r>
                        <a:rPr lang="en-US" sz="1600" u="none" strike="noStrike" dirty="0" smtClean="0">
                          <a:effectLst/>
                          <a:latin typeface="Roboto Condensed" panose="02000000000000000000" pitchFamily="2" charset="0"/>
                          <a:ea typeface="Roboto Condensed" panose="02000000000000000000" pitchFamily="2" charset="0"/>
                        </a:rPr>
                        <a:t>our </a:t>
                      </a:r>
                      <a:r>
                        <a:rPr lang="en-US" sz="1600" u="none" strike="noStrike" dirty="0">
                          <a:effectLst/>
                          <a:latin typeface="Roboto Condensed" panose="02000000000000000000" pitchFamily="2" charset="0"/>
                          <a:ea typeface="Roboto Condensed" panose="02000000000000000000" pitchFamily="2" charset="0"/>
                        </a:rPr>
                        <a:t>local repository and only committing to the central repository </a:t>
                      </a:r>
                      <a:r>
                        <a:rPr lang="en-US" sz="1600" u="none" strike="noStrike" dirty="0" smtClean="0">
                          <a:effectLst/>
                          <a:latin typeface="Roboto Condensed" panose="02000000000000000000" pitchFamily="2" charset="0"/>
                          <a:ea typeface="Roboto Condensed" panose="02000000000000000000" pitchFamily="2" charset="0"/>
                        </a:rPr>
                        <a:t>when work done</a:t>
                      </a:r>
                    </a:p>
                    <a:p>
                      <a:pPr algn="l" fontAlgn="b"/>
                      <a:r>
                        <a:rPr lang="en-US" sz="1600" u="none" strike="noStrike" dirty="0">
                          <a:effectLst/>
                          <a:latin typeface="Roboto Condensed" panose="02000000000000000000" pitchFamily="2" charset="0"/>
                          <a:ea typeface="Roboto Condensed" panose="02000000000000000000" pitchFamily="2" charset="0"/>
                        </a:rPr>
                        <a:t/>
                      </a:r>
                      <a:br>
                        <a:rPr lang="en-US" sz="1600" u="none" strike="noStrike" dirty="0">
                          <a:effectLst/>
                          <a:latin typeface="Roboto Condensed" panose="02000000000000000000" pitchFamily="2" charset="0"/>
                          <a:ea typeface="Roboto Condensed" panose="02000000000000000000" pitchFamily="2" charset="0"/>
                        </a:rPr>
                      </a:br>
                      <a:r>
                        <a:rPr lang="en-US" sz="1600" u="none" strike="noStrike" dirty="0">
                          <a:effectLst/>
                          <a:latin typeface="Roboto Condensed" panose="02000000000000000000" pitchFamily="2" charset="0"/>
                          <a:ea typeface="Roboto Condensed" panose="02000000000000000000" pitchFamily="2" charset="0"/>
                        </a:rPr>
                        <a:t>2. </a:t>
                      </a:r>
                      <a:r>
                        <a:rPr lang="en-US" sz="1600" b="1" u="none" strike="noStrike" dirty="0">
                          <a:effectLst/>
                          <a:latin typeface="Roboto Condensed" panose="02000000000000000000" pitchFamily="2" charset="0"/>
                          <a:ea typeface="Roboto Condensed" panose="02000000000000000000" pitchFamily="2" charset="0"/>
                        </a:rPr>
                        <a:t>No more single point of </a:t>
                      </a:r>
                      <a:r>
                        <a:rPr lang="en-US" sz="1600" b="1" u="none" strike="noStrike" dirty="0" smtClean="0">
                          <a:effectLst/>
                          <a:latin typeface="Roboto Condensed" panose="02000000000000000000" pitchFamily="2" charset="0"/>
                          <a:ea typeface="Roboto Condensed" panose="02000000000000000000" pitchFamily="2" charset="0"/>
                        </a:rPr>
                        <a:t>failure.</a:t>
                      </a:r>
                      <a:r>
                        <a:rPr lang="en-US" sz="1600" u="none" strike="noStrike" dirty="0" smtClean="0">
                          <a:effectLst/>
                          <a:latin typeface="Roboto Condensed" panose="02000000000000000000" pitchFamily="2" charset="0"/>
                          <a:ea typeface="Roboto Condensed" panose="02000000000000000000" pitchFamily="2" charset="0"/>
                        </a:rPr>
                        <a:t> With </a:t>
                      </a:r>
                      <a:r>
                        <a:rPr lang="en-US" sz="1600" u="none" strike="noStrike" dirty="0">
                          <a:effectLst/>
                          <a:latin typeface="Roboto Condensed" panose="02000000000000000000" pitchFamily="2" charset="0"/>
                          <a:ea typeface="Roboto Condensed" panose="02000000000000000000" pitchFamily="2" charset="0"/>
                        </a:rPr>
                        <a:t>Git, each developer has the own repository, so it doesn’t matter if the central repository is broken. Developers can continue to commit code locally until the central repository has been fixed, and then they can push their changes</a:t>
                      </a:r>
                      <a:r>
                        <a:rPr lang="en-US" sz="1600" u="none" strike="noStrike" dirty="0" smtClean="0">
                          <a:effectLst/>
                          <a:latin typeface="Roboto Condensed" panose="02000000000000000000" pitchFamily="2" charset="0"/>
                          <a:ea typeface="Roboto Condensed" panose="02000000000000000000" pitchFamily="2" charset="0"/>
                        </a:rPr>
                        <a:t>.</a:t>
                      </a:r>
                    </a:p>
                    <a:p>
                      <a:pPr algn="l" fontAlgn="b"/>
                      <a:r>
                        <a:rPr lang="en-US" sz="1600" u="none" strike="noStrike" dirty="0">
                          <a:effectLst/>
                          <a:latin typeface="Roboto Condensed" panose="02000000000000000000" pitchFamily="2" charset="0"/>
                          <a:ea typeface="Roboto Condensed" panose="02000000000000000000" pitchFamily="2" charset="0"/>
                        </a:rPr>
                        <a:t/>
                      </a:r>
                      <a:br>
                        <a:rPr lang="en-US" sz="1600" u="none" strike="noStrike" dirty="0">
                          <a:effectLst/>
                          <a:latin typeface="Roboto Condensed" panose="02000000000000000000" pitchFamily="2" charset="0"/>
                          <a:ea typeface="Roboto Condensed" panose="02000000000000000000" pitchFamily="2" charset="0"/>
                        </a:rPr>
                      </a:br>
                      <a:r>
                        <a:rPr lang="en-US" sz="1600" u="none" strike="noStrike" dirty="0">
                          <a:effectLst/>
                          <a:latin typeface="Roboto Condensed" panose="02000000000000000000" pitchFamily="2" charset="0"/>
                          <a:ea typeface="Roboto Condensed" panose="02000000000000000000" pitchFamily="2" charset="0"/>
                        </a:rPr>
                        <a:t>3. </a:t>
                      </a:r>
                      <a:r>
                        <a:rPr lang="en-US" sz="1600" b="1" u="none" strike="noStrike" dirty="0">
                          <a:effectLst/>
                          <a:latin typeface="Roboto Condensed" panose="02000000000000000000" pitchFamily="2" charset="0"/>
                          <a:ea typeface="Roboto Condensed" panose="02000000000000000000" pitchFamily="2" charset="0"/>
                        </a:rPr>
                        <a:t>It’s available </a:t>
                      </a:r>
                      <a:r>
                        <a:rPr lang="en-US" sz="1600" b="1" u="none" strike="noStrike" dirty="0" smtClean="0">
                          <a:effectLst/>
                          <a:latin typeface="Roboto Condensed" panose="02000000000000000000" pitchFamily="2" charset="0"/>
                          <a:ea typeface="Roboto Condensed" panose="02000000000000000000" pitchFamily="2" charset="0"/>
                        </a:rPr>
                        <a:t>offline.</a:t>
                      </a:r>
                      <a:r>
                        <a:rPr lang="en-US" sz="1600" u="none" strike="noStrike" dirty="0" smtClean="0">
                          <a:effectLst/>
                          <a:latin typeface="Roboto Condensed" panose="02000000000000000000" pitchFamily="2" charset="0"/>
                          <a:ea typeface="Roboto Condensed" panose="02000000000000000000" pitchFamily="2" charset="0"/>
                        </a:rPr>
                        <a:t> Git </a:t>
                      </a:r>
                      <a:r>
                        <a:rPr lang="en-US" sz="1600" u="none" strike="noStrike" dirty="0">
                          <a:effectLst/>
                          <a:latin typeface="Roboto Condensed" panose="02000000000000000000" pitchFamily="2" charset="0"/>
                          <a:ea typeface="Roboto Condensed" panose="02000000000000000000" pitchFamily="2" charset="0"/>
                        </a:rPr>
                        <a:t>can work offline, allowing </a:t>
                      </a:r>
                      <a:r>
                        <a:rPr lang="en-US" sz="1600" u="none" strike="noStrike" dirty="0" smtClean="0">
                          <a:effectLst/>
                          <a:latin typeface="Roboto Condensed" panose="02000000000000000000" pitchFamily="2" charset="0"/>
                          <a:ea typeface="Roboto Condensed" panose="02000000000000000000" pitchFamily="2" charset="0"/>
                        </a:rPr>
                        <a:t>team </a:t>
                      </a:r>
                      <a:r>
                        <a:rPr lang="en-US" sz="1600" u="none" strike="noStrike" dirty="0">
                          <a:effectLst/>
                          <a:latin typeface="Roboto Condensed" panose="02000000000000000000" pitchFamily="2" charset="0"/>
                          <a:ea typeface="Roboto Condensed" panose="02000000000000000000" pitchFamily="2" charset="0"/>
                        </a:rPr>
                        <a:t>to continue working without losing features </a:t>
                      </a:r>
                      <a:r>
                        <a:rPr lang="en-US" sz="1600" u="none" strike="noStrike" dirty="0" smtClean="0">
                          <a:effectLst/>
                          <a:latin typeface="Roboto Condensed" panose="02000000000000000000" pitchFamily="2" charset="0"/>
                          <a:ea typeface="Roboto Condensed" panose="02000000000000000000" pitchFamily="2" charset="0"/>
                        </a:rPr>
                        <a:t>even if </a:t>
                      </a:r>
                      <a:r>
                        <a:rPr lang="en-US" sz="1600" u="none" strike="noStrike" dirty="0">
                          <a:effectLst/>
                          <a:latin typeface="Roboto Condensed" panose="02000000000000000000" pitchFamily="2" charset="0"/>
                          <a:ea typeface="Roboto Condensed" panose="02000000000000000000" pitchFamily="2" charset="0"/>
                        </a:rPr>
                        <a:t>they lose connection</a:t>
                      </a:r>
                      <a:r>
                        <a:rPr lang="en-US" sz="1600" u="none" strike="noStrike" dirty="0" smtClean="0">
                          <a:effectLst/>
                          <a:latin typeface="Roboto Condensed" panose="02000000000000000000" pitchFamily="2" charset="0"/>
                          <a:ea typeface="Roboto Condensed" panose="02000000000000000000" pitchFamily="2" charset="0"/>
                        </a:rPr>
                        <a:t>.</a:t>
                      </a:r>
                    </a:p>
                    <a:p>
                      <a:pPr algn="l" fontAlgn="b"/>
                      <a:r>
                        <a:rPr lang="en-US" sz="1600" u="none" strike="noStrike" dirty="0">
                          <a:effectLst/>
                          <a:latin typeface="Roboto Condensed" panose="02000000000000000000" pitchFamily="2" charset="0"/>
                          <a:ea typeface="Roboto Condensed" panose="02000000000000000000" pitchFamily="2" charset="0"/>
                        </a:rPr>
                        <a:t/>
                      </a:r>
                      <a:br>
                        <a:rPr lang="en-US" sz="1600" u="none" strike="noStrike" dirty="0">
                          <a:effectLst/>
                          <a:latin typeface="Roboto Condensed" panose="02000000000000000000" pitchFamily="2" charset="0"/>
                          <a:ea typeface="Roboto Condensed" panose="02000000000000000000" pitchFamily="2" charset="0"/>
                        </a:rPr>
                      </a:br>
                      <a:r>
                        <a:rPr lang="en-US" sz="1600" u="none" strike="noStrike" dirty="0">
                          <a:effectLst/>
                          <a:latin typeface="Roboto Condensed" panose="02000000000000000000" pitchFamily="2" charset="0"/>
                          <a:ea typeface="Roboto Condensed" panose="02000000000000000000" pitchFamily="2" charset="0"/>
                        </a:rPr>
                        <a:t>4. </a:t>
                      </a:r>
                      <a:r>
                        <a:rPr lang="en-US" sz="1600" b="1" u="none" strike="noStrike" dirty="0" smtClean="0">
                          <a:effectLst/>
                          <a:latin typeface="Roboto Condensed" panose="02000000000000000000" pitchFamily="2" charset="0"/>
                          <a:ea typeface="Roboto Condensed" panose="02000000000000000000" pitchFamily="2" charset="0"/>
                        </a:rPr>
                        <a:t>It’s </a:t>
                      </a:r>
                      <a:r>
                        <a:rPr lang="en-US" sz="1600" b="1" u="none" strike="noStrike" dirty="0">
                          <a:effectLst/>
                          <a:latin typeface="Roboto Condensed" panose="02000000000000000000" pitchFamily="2" charset="0"/>
                          <a:ea typeface="Roboto Condensed" panose="02000000000000000000" pitchFamily="2" charset="0"/>
                        </a:rPr>
                        <a:t>Efficient</a:t>
                      </a:r>
                      <a:r>
                        <a:rPr lang="en-US" sz="1600" b="1" u="none" strike="noStrike" dirty="0" smtClean="0">
                          <a:effectLst/>
                          <a:latin typeface="Roboto Condensed" panose="02000000000000000000" pitchFamily="2" charset="0"/>
                          <a:ea typeface="Roboto Condensed" panose="02000000000000000000" pitchFamily="2" charset="0"/>
                        </a:rPr>
                        <a:t>. </a:t>
                      </a:r>
                      <a:r>
                        <a:rPr lang="en-US" sz="1600" u="none" strike="noStrike" dirty="0">
                          <a:effectLst/>
                          <a:latin typeface="Roboto Condensed" panose="02000000000000000000" pitchFamily="2" charset="0"/>
                          <a:ea typeface="Roboto Condensed" panose="02000000000000000000" pitchFamily="2" charset="0"/>
                        </a:rPr>
                        <a:t>Git is open source and cross-platform, so support is available for all platforms, multiple sets of technologies, languages, and </a:t>
                      </a:r>
                      <a:r>
                        <a:rPr lang="en-US" sz="1600" u="none" strike="noStrike" dirty="0" smtClean="0">
                          <a:effectLst/>
                          <a:latin typeface="Roboto Condensed" panose="02000000000000000000" pitchFamily="2" charset="0"/>
                          <a:ea typeface="Roboto Condensed" panose="02000000000000000000" pitchFamily="2" charset="0"/>
                        </a:rPr>
                        <a:t>frameworks</a:t>
                      </a:r>
                      <a:r>
                        <a:rPr lang="en-US" sz="1600" u="none" strike="noStrike" baseline="0" dirty="0" smtClean="0">
                          <a:effectLst/>
                          <a:latin typeface="Roboto Condensed" panose="02000000000000000000" pitchFamily="2" charset="0"/>
                          <a:ea typeface="Roboto Condensed" panose="02000000000000000000" pitchFamily="2" charset="0"/>
                        </a:rPr>
                        <a:t> a</a:t>
                      </a:r>
                      <a:r>
                        <a:rPr lang="en-US" sz="1600" u="none" strike="noStrike" dirty="0" smtClean="0">
                          <a:effectLst/>
                          <a:latin typeface="Roboto Condensed" panose="02000000000000000000" pitchFamily="2" charset="0"/>
                          <a:ea typeface="Roboto Condensed" panose="02000000000000000000" pitchFamily="2" charset="0"/>
                        </a:rPr>
                        <a:t>nd </a:t>
                      </a:r>
                      <a:r>
                        <a:rPr lang="en-US" sz="1600" u="none" strike="noStrike" dirty="0">
                          <a:effectLst/>
                          <a:latin typeface="Roboto Condensed" panose="02000000000000000000" pitchFamily="2" charset="0"/>
                          <a:ea typeface="Roboto Condensed" panose="02000000000000000000" pitchFamily="2" charset="0"/>
                        </a:rPr>
                        <a:t>it’s supported by virtually all operating systems.</a:t>
                      </a:r>
                      <a:br>
                        <a:rPr lang="en-US" sz="1600" u="none" strike="noStrike" dirty="0">
                          <a:effectLst/>
                          <a:latin typeface="Roboto Condensed" panose="02000000000000000000" pitchFamily="2" charset="0"/>
                          <a:ea typeface="Roboto Condensed" panose="02000000000000000000" pitchFamily="2" charset="0"/>
                        </a:rPr>
                      </a:br>
                      <a:r>
                        <a:rPr lang="en-US" sz="1600" u="none" strike="noStrike" dirty="0">
                          <a:effectLst/>
                          <a:latin typeface="Roboto Condensed" panose="02000000000000000000" pitchFamily="2" charset="0"/>
                          <a:ea typeface="Roboto Condensed" panose="02000000000000000000" pitchFamily="2" charset="0"/>
                        </a:rPr>
                        <a:t/>
                      </a:r>
                      <a:br>
                        <a:rPr lang="en-US" sz="1600" u="none" strike="noStrike" dirty="0">
                          <a:effectLst/>
                          <a:latin typeface="Roboto Condensed" panose="02000000000000000000" pitchFamily="2" charset="0"/>
                          <a:ea typeface="Roboto Condensed" panose="02000000000000000000" pitchFamily="2" charset="0"/>
                        </a:rPr>
                      </a:br>
                      <a:r>
                        <a:rPr lang="en-US" sz="1600" b="1" u="sng" strike="noStrike" dirty="0">
                          <a:effectLst/>
                          <a:latin typeface="Roboto Condensed" panose="02000000000000000000" pitchFamily="2" charset="0"/>
                          <a:ea typeface="Roboto Condensed" panose="02000000000000000000" pitchFamily="2" charset="0"/>
                        </a:rPr>
                        <a:t>Disadvantages:</a:t>
                      </a:r>
                      <a:r>
                        <a:rPr lang="en-US" sz="1600" u="none" strike="noStrike" dirty="0">
                          <a:effectLst/>
                          <a:latin typeface="Roboto Condensed" panose="02000000000000000000" pitchFamily="2" charset="0"/>
                          <a:ea typeface="Roboto Condensed" panose="02000000000000000000" pitchFamily="2" charset="0"/>
                        </a:rPr>
                        <a:t/>
                      </a:r>
                      <a:br>
                        <a:rPr lang="en-US" sz="1600" u="none" strike="noStrike" dirty="0">
                          <a:effectLst/>
                          <a:latin typeface="Roboto Condensed" panose="02000000000000000000" pitchFamily="2" charset="0"/>
                          <a:ea typeface="Roboto Condensed" panose="02000000000000000000" pitchFamily="2" charset="0"/>
                        </a:rPr>
                      </a:br>
                      <a:r>
                        <a:rPr lang="en-US" sz="1600" u="none" strike="noStrike" dirty="0">
                          <a:effectLst/>
                          <a:latin typeface="Roboto Condensed" panose="02000000000000000000" pitchFamily="2" charset="0"/>
                          <a:ea typeface="Roboto Condensed" panose="02000000000000000000" pitchFamily="2" charset="0"/>
                        </a:rPr>
                        <a:t>the ever-growing complexing of history logs. </a:t>
                      </a:r>
                      <a:endParaRPr lang="en-US" sz="1600" b="0" i="0" u="none" strike="noStrike" dirty="0">
                        <a:solidFill>
                          <a:srgbClr val="000000"/>
                        </a:solidFill>
                        <a:effectLst/>
                        <a:latin typeface="Roboto Condensed" panose="02000000000000000000" pitchFamily="2" charset="0"/>
                        <a:ea typeface="Roboto Condensed" panose="02000000000000000000" pitchFamily="2" charset="0"/>
                      </a:endParaRPr>
                    </a:p>
                  </a:txBody>
                  <a:tcPr marL="7984" marR="7984" marT="7984" marB="0"/>
                </a:tc>
                <a:extLst>
                  <a:ext uri="{0D108BD9-81ED-4DB2-BD59-A6C34878D82A}">
                    <a16:rowId xmlns:a16="http://schemas.microsoft.com/office/drawing/2014/main" val="877157121"/>
                  </a:ext>
                </a:extLst>
              </a:tr>
            </a:tbl>
          </a:graphicData>
        </a:graphic>
      </p:graphicFrame>
    </p:spTree>
    <p:extLst>
      <p:ext uri="{BB962C8B-B14F-4D97-AF65-F5344CB8AC3E}">
        <p14:creationId xmlns:p14="http://schemas.microsoft.com/office/powerpoint/2010/main" val="3951622458"/>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Git Works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10</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80" y="1374854"/>
            <a:ext cx="11317106" cy="3572972"/>
          </a:xfrm>
          <a:prstGeom prst="rect">
            <a:avLst/>
          </a:prstGeom>
        </p:spPr>
      </p:pic>
    </p:spTree>
    <p:extLst>
      <p:ext uri="{BB962C8B-B14F-4D97-AF65-F5344CB8AC3E}">
        <p14:creationId xmlns:p14="http://schemas.microsoft.com/office/powerpoint/2010/main" val="1774515760"/>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a:t>Important Git </a:t>
            </a:r>
            <a:r>
              <a:rPr lang="en-IN" dirty="0" smtClean="0"/>
              <a:t>Commands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11</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064947839"/>
              </p:ext>
            </p:extLst>
          </p:nvPr>
        </p:nvGraphicFramePr>
        <p:xfrm>
          <a:off x="217714" y="947057"/>
          <a:ext cx="11582400" cy="5102065"/>
        </p:xfrm>
        <a:graphic>
          <a:graphicData uri="http://schemas.openxmlformats.org/drawingml/2006/table">
            <a:tbl>
              <a:tblPr>
                <a:tableStyleId>{5C22544A-7EE6-4342-B048-85BDC9FD1C3A}</a:tableStyleId>
              </a:tblPr>
              <a:tblGrid>
                <a:gridCol w="5954485">
                  <a:extLst>
                    <a:ext uri="{9D8B030D-6E8A-4147-A177-3AD203B41FA5}">
                      <a16:colId xmlns:a16="http://schemas.microsoft.com/office/drawing/2014/main" val="1264051797"/>
                    </a:ext>
                  </a:extLst>
                </a:gridCol>
                <a:gridCol w="5627915">
                  <a:extLst>
                    <a:ext uri="{9D8B030D-6E8A-4147-A177-3AD203B41FA5}">
                      <a16:colId xmlns:a16="http://schemas.microsoft.com/office/drawing/2014/main" val="780600709"/>
                    </a:ext>
                  </a:extLst>
                </a:gridCol>
              </a:tblGrid>
              <a:tr h="446436">
                <a:tc>
                  <a:txBody>
                    <a:bodyPr/>
                    <a:lstStyle/>
                    <a:p>
                      <a:pPr algn="ctr" fontAlgn="ctr"/>
                      <a:r>
                        <a:rPr lang="en-IN" sz="2400" u="none" strike="noStrike" dirty="0">
                          <a:solidFill>
                            <a:schemeClr val="bg1"/>
                          </a:solidFill>
                          <a:effectLst/>
                          <a:latin typeface="Roboto Condensed" panose="02000000000000000000" pitchFamily="2" charset="0"/>
                          <a:ea typeface="Roboto Condensed" panose="02000000000000000000" pitchFamily="2" charset="0"/>
                        </a:rPr>
                        <a:t>Command</a:t>
                      </a:r>
                      <a:endParaRPr lang="en-IN" sz="2400" b="0" i="0" u="none" strike="noStrike" dirty="0">
                        <a:solidFill>
                          <a:schemeClr val="bg1"/>
                        </a:solidFill>
                        <a:effectLst/>
                        <a:latin typeface="Roboto Condensed" panose="02000000000000000000" pitchFamily="2" charset="0"/>
                        <a:ea typeface="Roboto Condensed" panose="02000000000000000000" pitchFamily="2" charset="0"/>
                      </a:endParaRPr>
                    </a:p>
                  </a:txBody>
                  <a:tcPr marL="9525" marR="9525" marT="9525" marB="0" anchor="ctr">
                    <a:solidFill>
                      <a:schemeClr val="accent1">
                        <a:lumMod val="50000"/>
                      </a:schemeClr>
                    </a:solidFill>
                  </a:tcPr>
                </a:tc>
                <a:tc>
                  <a:txBody>
                    <a:bodyPr/>
                    <a:lstStyle/>
                    <a:p>
                      <a:pPr algn="ctr" fontAlgn="ctr"/>
                      <a:r>
                        <a:rPr lang="en-IN" sz="2400" u="none" strike="noStrike" dirty="0">
                          <a:solidFill>
                            <a:schemeClr val="bg1"/>
                          </a:solidFill>
                          <a:effectLst/>
                          <a:latin typeface="Roboto Condensed" panose="02000000000000000000" pitchFamily="2" charset="0"/>
                          <a:ea typeface="Roboto Condensed" panose="02000000000000000000" pitchFamily="2" charset="0"/>
                        </a:rPr>
                        <a:t>Description</a:t>
                      </a:r>
                      <a:endParaRPr lang="en-IN" sz="2400" b="0" i="0" u="none" strike="noStrike" dirty="0">
                        <a:solidFill>
                          <a:schemeClr val="bg1"/>
                        </a:solidFill>
                        <a:effectLst/>
                        <a:latin typeface="Roboto Condensed" panose="02000000000000000000" pitchFamily="2" charset="0"/>
                        <a:ea typeface="Roboto Condensed" panose="02000000000000000000" pitchFamily="2" charset="0"/>
                      </a:endParaRPr>
                    </a:p>
                  </a:txBody>
                  <a:tcPr marL="9525" marR="9525" marT="9525" marB="0" anchor="ctr">
                    <a:solidFill>
                      <a:schemeClr val="accent1">
                        <a:lumMod val="50000"/>
                      </a:schemeClr>
                    </a:solidFill>
                  </a:tcPr>
                </a:tc>
                <a:extLst>
                  <a:ext uri="{0D108BD9-81ED-4DB2-BD59-A6C34878D82A}">
                    <a16:rowId xmlns:a16="http://schemas.microsoft.com/office/drawing/2014/main" val="2080855505"/>
                  </a:ext>
                </a:extLst>
              </a:tr>
              <a:tr h="881540">
                <a:tc>
                  <a:txBody>
                    <a:bodyPr/>
                    <a:lstStyle/>
                    <a:p>
                      <a:pPr algn="l" fontAlgn="b"/>
                      <a:r>
                        <a:rPr lang="en-IN" sz="2400" u="none" strike="noStrike" dirty="0">
                          <a:effectLst/>
                          <a:latin typeface="Roboto Condensed" panose="02000000000000000000" pitchFamily="2" charset="0"/>
                          <a:ea typeface="Roboto Condensed" panose="02000000000000000000" pitchFamily="2" charset="0"/>
                        </a:rPr>
                        <a:t>git clone ssh://git@github.com/[username]/[repository-name].git</a:t>
                      </a:r>
                      <a:endParaRPr lang="en-IN" sz="2400" b="0" i="0" u="none" strike="noStrike" dirty="0">
                        <a:solidFill>
                          <a:srgbClr val="24292E"/>
                        </a:solidFill>
                        <a:effectLst/>
                        <a:latin typeface="Roboto Condensed" panose="02000000000000000000" pitchFamily="2" charset="0"/>
                        <a:ea typeface="Roboto Condensed" panose="02000000000000000000" pitchFamily="2" charset="0"/>
                      </a:endParaRPr>
                    </a:p>
                  </a:txBody>
                  <a:tcPr marL="9525" marR="9525" marT="9525" marB="0" anchor="ctr"/>
                </a:tc>
                <a:tc>
                  <a:txBody>
                    <a:bodyPr/>
                    <a:lstStyle/>
                    <a:p>
                      <a:pPr algn="l" fontAlgn="b"/>
                      <a:r>
                        <a:rPr lang="en-US" sz="2400" u="none" strike="noStrike">
                          <a:effectLst/>
                          <a:latin typeface="Roboto Condensed" panose="02000000000000000000" pitchFamily="2" charset="0"/>
                          <a:ea typeface="Roboto Condensed" panose="02000000000000000000" pitchFamily="2" charset="0"/>
                        </a:rPr>
                        <a:t>Create a local copy of a remote repository</a:t>
                      </a:r>
                      <a:endParaRPr lang="en-US" sz="2400" b="0" i="0" u="none" strike="noStrike">
                        <a:solidFill>
                          <a:srgbClr val="24292E"/>
                        </a:solidFill>
                        <a:effectLst/>
                        <a:latin typeface="Roboto Condensed" panose="02000000000000000000" pitchFamily="2" charset="0"/>
                        <a:ea typeface="Roboto Condensed" panose="02000000000000000000" pitchFamily="2" charset="0"/>
                      </a:endParaRPr>
                    </a:p>
                  </a:txBody>
                  <a:tcPr marL="9525" marR="9525" marT="9525" marB="0" anchor="ctr"/>
                </a:tc>
                <a:extLst>
                  <a:ext uri="{0D108BD9-81ED-4DB2-BD59-A6C34878D82A}">
                    <a16:rowId xmlns:a16="http://schemas.microsoft.com/office/drawing/2014/main" val="3144278133"/>
                  </a:ext>
                </a:extLst>
              </a:tr>
              <a:tr h="446436">
                <a:tc>
                  <a:txBody>
                    <a:bodyPr/>
                    <a:lstStyle/>
                    <a:p>
                      <a:pPr algn="l" fontAlgn="b"/>
                      <a:r>
                        <a:rPr lang="en-IN" sz="2400" u="none" strike="noStrike" dirty="0">
                          <a:effectLst/>
                          <a:latin typeface="Roboto Condensed" panose="02000000000000000000" pitchFamily="2" charset="0"/>
                          <a:ea typeface="Roboto Condensed" panose="02000000000000000000" pitchFamily="2" charset="0"/>
                        </a:rPr>
                        <a:t>git add [file-name.txt]</a:t>
                      </a:r>
                      <a:endParaRPr lang="en-IN" sz="2400" b="0" i="0" u="none" strike="noStrike" dirty="0">
                        <a:solidFill>
                          <a:srgbClr val="24292E"/>
                        </a:solidFill>
                        <a:effectLst/>
                        <a:latin typeface="Roboto Condensed" panose="02000000000000000000" pitchFamily="2" charset="0"/>
                        <a:ea typeface="Roboto Condensed" panose="02000000000000000000" pitchFamily="2" charset="0"/>
                      </a:endParaRPr>
                    </a:p>
                  </a:txBody>
                  <a:tcPr marL="9525" marR="9525" marT="9525" marB="0" anchor="ctr"/>
                </a:tc>
                <a:tc>
                  <a:txBody>
                    <a:bodyPr/>
                    <a:lstStyle/>
                    <a:p>
                      <a:pPr algn="l" fontAlgn="b"/>
                      <a:r>
                        <a:rPr lang="en-US" sz="2400" u="none" strike="noStrike">
                          <a:effectLst/>
                          <a:latin typeface="Roboto Condensed" panose="02000000000000000000" pitchFamily="2" charset="0"/>
                          <a:ea typeface="Roboto Condensed" panose="02000000000000000000" pitchFamily="2" charset="0"/>
                        </a:rPr>
                        <a:t>Add a file to the staging area</a:t>
                      </a:r>
                      <a:endParaRPr lang="en-US" sz="2400" b="0" i="0" u="none" strike="noStrike">
                        <a:solidFill>
                          <a:srgbClr val="24292E"/>
                        </a:solidFill>
                        <a:effectLst/>
                        <a:latin typeface="Roboto Condensed" panose="02000000000000000000" pitchFamily="2" charset="0"/>
                        <a:ea typeface="Roboto Condensed" panose="02000000000000000000" pitchFamily="2" charset="0"/>
                      </a:endParaRPr>
                    </a:p>
                  </a:txBody>
                  <a:tcPr marL="9525" marR="9525" marT="9525" marB="0" anchor="ctr"/>
                </a:tc>
                <a:extLst>
                  <a:ext uri="{0D108BD9-81ED-4DB2-BD59-A6C34878D82A}">
                    <a16:rowId xmlns:a16="http://schemas.microsoft.com/office/drawing/2014/main" val="5356742"/>
                  </a:ext>
                </a:extLst>
              </a:tr>
              <a:tr h="446436">
                <a:tc>
                  <a:txBody>
                    <a:bodyPr/>
                    <a:lstStyle/>
                    <a:p>
                      <a:pPr algn="l" fontAlgn="b"/>
                      <a:r>
                        <a:rPr lang="en-IN" sz="2400" u="none" strike="noStrike">
                          <a:effectLst/>
                          <a:latin typeface="Roboto Condensed" panose="02000000000000000000" pitchFamily="2" charset="0"/>
                          <a:ea typeface="Roboto Condensed" panose="02000000000000000000" pitchFamily="2" charset="0"/>
                        </a:rPr>
                        <a:t>git commit -m "[commit message]"</a:t>
                      </a:r>
                      <a:endParaRPr lang="en-IN" sz="2400" b="0" i="0" u="none" strike="noStrike">
                        <a:solidFill>
                          <a:srgbClr val="24292E"/>
                        </a:solidFill>
                        <a:effectLst/>
                        <a:latin typeface="Roboto Condensed" panose="02000000000000000000" pitchFamily="2" charset="0"/>
                        <a:ea typeface="Roboto Condensed" panose="02000000000000000000" pitchFamily="2" charset="0"/>
                      </a:endParaRPr>
                    </a:p>
                  </a:txBody>
                  <a:tcPr marL="9525" marR="9525" marT="9525" marB="0" anchor="ctr"/>
                </a:tc>
                <a:tc>
                  <a:txBody>
                    <a:bodyPr/>
                    <a:lstStyle/>
                    <a:p>
                      <a:pPr algn="l" fontAlgn="b"/>
                      <a:r>
                        <a:rPr lang="en-US" sz="2400" u="none" strike="noStrike">
                          <a:effectLst/>
                          <a:latin typeface="Roboto Condensed" panose="02000000000000000000" pitchFamily="2" charset="0"/>
                          <a:ea typeface="Roboto Condensed" panose="02000000000000000000" pitchFamily="2" charset="0"/>
                        </a:rPr>
                        <a:t>Commit changes to Local repository</a:t>
                      </a:r>
                      <a:endParaRPr lang="en-US" sz="2400" b="0" i="0" u="none" strike="noStrike">
                        <a:solidFill>
                          <a:srgbClr val="24292E"/>
                        </a:solidFill>
                        <a:effectLst/>
                        <a:latin typeface="Roboto Condensed" panose="02000000000000000000" pitchFamily="2" charset="0"/>
                        <a:ea typeface="Roboto Condensed" panose="02000000000000000000" pitchFamily="2" charset="0"/>
                      </a:endParaRPr>
                    </a:p>
                  </a:txBody>
                  <a:tcPr marL="9525" marR="9525" marT="9525" marB="0" anchor="ctr"/>
                </a:tc>
                <a:extLst>
                  <a:ext uri="{0D108BD9-81ED-4DB2-BD59-A6C34878D82A}">
                    <a16:rowId xmlns:a16="http://schemas.microsoft.com/office/drawing/2014/main" val="597176263"/>
                  </a:ext>
                </a:extLst>
              </a:tr>
              <a:tr h="881540">
                <a:tc>
                  <a:txBody>
                    <a:bodyPr/>
                    <a:lstStyle/>
                    <a:p>
                      <a:pPr algn="l" fontAlgn="ctr"/>
                      <a:r>
                        <a:rPr lang="en-IN" sz="2400" u="none" strike="noStrike">
                          <a:effectLst/>
                          <a:latin typeface="Roboto Condensed" panose="02000000000000000000" pitchFamily="2" charset="0"/>
                          <a:ea typeface="Roboto Condensed" panose="02000000000000000000" pitchFamily="2" charset="0"/>
                        </a:rPr>
                        <a:t>git stash</a:t>
                      </a:r>
                      <a:endParaRPr lang="en-IN" sz="2400" b="0" i="0" u="none" strike="noStrike">
                        <a:solidFill>
                          <a:srgbClr val="24292E"/>
                        </a:solidFill>
                        <a:effectLst/>
                        <a:latin typeface="Roboto Condensed" panose="02000000000000000000" pitchFamily="2" charset="0"/>
                        <a:ea typeface="Roboto Condensed" panose="02000000000000000000" pitchFamily="2" charset="0"/>
                      </a:endParaRPr>
                    </a:p>
                  </a:txBody>
                  <a:tcPr marL="85725" marR="9525" marT="9525" marB="0" anchor="ctr"/>
                </a:tc>
                <a:tc>
                  <a:txBody>
                    <a:bodyPr/>
                    <a:lstStyle/>
                    <a:p>
                      <a:pPr algn="l" fontAlgn="ctr"/>
                      <a:r>
                        <a:rPr lang="en-US" sz="2400" u="none" strike="noStrike">
                          <a:effectLst/>
                          <a:latin typeface="Roboto Condensed" panose="02000000000000000000" pitchFamily="2" charset="0"/>
                          <a:ea typeface="Roboto Condensed" panose="02000000000000000000" pitchFamily="2" charset="0"/>
                        </a:rPr>
                        <a:t>Stash changes in a dirty working directory</a:t>
                      </a:r>
                      <a:endParaRPr lang="en-US" sz="2400" b="0" i="0" u="none" strike="noStrike">
                        <a:solidFill>
                          <a:srgbClr val="24292E"/>
                        </a:solidFill>
                        <a:effectLst/>
                        <a:latin typeface="Roboto Condensed" panose="02000000000000000000" pitchFamily="2" charset="0"/>
                        <a:ea typeface="Roboto Condensed" panose="02000000000000000000" pitchFamily="2" charset="0"/>
                      </a:endParaRPr>
                    </a:p>
                  </a:txBody>
                  <a:tcPr marL="85725" marR="9525" marT="9525" marB="0" anchor="ctr"/>
                </a:tc>
                <a:extLst>
                  <a:ext uri="{0D108BD9-81ED-4DB2-BD59-A6C34878D82A}">
                    <a16:rowId xmlns:a16="http://schemas.microsoft.com/office/drawing/2014/main" val="774978933"/>
                  </a:ext>
                </a:extLst>
              </a:tr>
              <a:tr h="446436">
                <a:tc>
                  <a:txBody>
                    <a:bodyPr/>
                    <a:lstStyle/>
                    <a:p>
                      <a:pPr algn="l" fontAlgn="ctr"/>
                      <a:r>
                        <a:rPr lang="en-IN" sz="2400" u="none" strike="noStrike">
                          <a:effectLst/>
                          <a:latin typeface="Roboto Condensed" panose="02000000000000000000" pitchFamily="2" charset="0"/>
                          <a:ea typeface="Roboto Condensed" panose="02000000000000000000" pitchFamily="2" charset="0"/>
                        </a:rPr>
                        <a:t>git push</a:t>
                      </a:r>
                      <a:endParaRPr lang="en-IN" sz="2400" b="0" i="0" u="none" strike="noStrike">
                        <a:solidFill>
                          <a:srgbClr val="24292E"/>
                        </a:solidFill>
                        <a:effectLst/>
                        <a:latin typeface="Roboto Condensed" panose="02000000000000000000" pitchFamily="2" charset="0"/>
                        <a:ea typeface="Roboto Condensed" panose="02000000000000000000" pitchFamily="2" charset="0"/>
                      </a:endParaRPr>
                    </a:p>
                  </a:txBody>
                  <a:tcPr marL="85725" marR="9525" marT="9525" marB="0" anchor="ctr"/>
                </a:tc>
                <a:tc>
                  <a:txBody>
                    <a:bodyPr/>
                    <a:lstStyle/>
                    <a:p>
                      <a:pPr algn="l" fontAlgn="ctr"/>
                      <a:r>
                        <a:rPr lang="en-US" sz="2400" u="none" strike="noStrike">
                          <a:effectLst/>
                          <a:latin typeface="Roboto Condensed" panose="02000000000000000000" pitchFamily="2" charset="0"/>
                          <a:ea typeface="Roboto Condensed" panose="02000000000000000000" pitchFamily="2" charset="0"/>
                        </a:rPr>
                        <a:t>Push changes to remote repository</a:t>
                      </a:r>
                      <a:endParaRPr lang="en-US" sz="2400" b="0" i="0" u="none" strike="noStrike">
                        <a:solidFill>
                          <a:srgbClr val="24292E"/>
                        </a:solidFill>
                        <a:effectLst/>
                        <a:latin typeface="Roboto Condensed" panose="02000000000000000000" pitchFamily="2" charset="0"/>
                        <a:ea typeface="Roboto Condensed" panose="02000000000000000000" pitchFamily="2" charset="0"/>
                      </a:endParaRPr>
                    </a:p>
                  </a:txBody>
                  <a:tcPr marL="85725" marR="9525" marT="9525" marB="0" anchor="ctr"/>
                </a:tc>
                <a:extLst>
                  <a:ext uri="{0D108BD9-81ED-4DB2-BD59-A6C34878D82A}">
                    <a16:rowId xmlns:a16="http://schemas.microsoft.com/office/drawing/2014/main" val="2072564949"/>
                  </a:ext>
                </a:extLst>
              </a:tr>
              <a:tr h="881540">
                <a:tc>
                  <a:txBody>
                    <a:bodyPr/>
                    <a:lstStyle/>
                    <a:p>
                      <a:pPr algn="l" fontAlgn="ctr"/>
                      <a:r>
                        <a:rPr lang="en-IN" sz="2400" u="none" strike="noStrike">
                          <a:effectLst/>
                          <a:latin typeface="Roboto Condensed" panose="02000000000000000000" pitchFamily="2" charset="0"/>
                          <a:ea typeface="Roboto Condensed" panose="02000000000000000000" pitchFamily="2" charset="0"/>
                        </a:rPr>
                        <a:t>git pull</a:t>
                      </a:r>
                      <a:endParaRPr lang="en-IN" sz="2400" b="0" i="0" u="none" strike="noStrike">
                        <a:solidFill>
                          <a:srgbClr val="24292E"/>
                        </a:solidFill>
                        <a:effectLst/>
                        <a:latin typeface="Roboto Condensed" panose="02000000000000000000" pitchFamily="2" charset="0"/>
                        <a:ea typeface="Roboto Condensed" panose="02000000000000000000" pitchFamily="2" charset="0"/>
                      </a:endParaRPr>
                    </a:p>
                  </a:txBody>
                  <a:tcPr marL="85725" marR="9525" marT="9525" marB="0" anchor="ctr"/>
                </a:tc>
                <a:tc>
                  <a:txBody>
                    <a:bodyPr/>
                    <a:lstStyle/>
                    <a:p>
                      <a:pPr algn="l" fontAlgn="ctr"/>
                      <a:r>
                        <a:rPr lang="en-US" sz="2400" u="none" strike="noStrike">
                          <a:effectLst/>
                          <a:latin typeface="Roboto Condensed" panose="02000000000000000000" pitchFamily="2" charset="0"/>
                          <a:ea typeface="Roboto Condensed" panose="02000000000000000000" pitchFamily="2" charset="0"/>
                        </a:rPr>
                        <a:t>Update local repository to the newest commit</a:t>
                      </a:r>
                      <a:endParaRPr lang="en-US" sz="2400" b="0" i="0" u="none" strike="noStrike">
                        <a:solidFill>
                          <a:srgbClr val="24292E"/>
                        </a:solidFill>
                        <a:effectLst/>
                        <a:latin typeface="Roboto Condensed" panose="02000000000000000000" pitchFamily="2" charset="0"/>
                        <a:ea typeface="Roboto Condensed" panose="02000000000000000000" pitchFamily="2" charset="0"/>
                      </a:endParaRPr>
                    </a:p>
                  </a:txBody>
                  <a:tcPr marL="85725" marR="9525" marT="9525" marB="0" anchor="ctr"/>
                </a:tc>
                <a:extLst>
                  <a:ext uri="{0D108BD9-81ED-4DB2-BD59-A6C34878D82A}">
                    <a16:rowId xmlns:a16="http://schemas.microsoft.com/office/drawing/2014/main" val="3151902526"/>
                  </a:ext>
                </a:extLst>
              </a:tr>
              <a:tr h="446436">
                <a:tc>
                  <a:txBody>
                    <a:bodyPr/>
                    <a:lstStyle/>
                    <a:p>
                      <a:pPr algn="l" fontAlgn="ctr"/>
                      <a:r>
                        <a:rPr lang="en-US" sz="2400" u="none" strike="noStrike">
                          <a:effectLst/>
                          <a:latin typeface="Roboto Condensed" panose="02000000000000000000" pitchFamily="2" charset="0"/>
                          <a:ea typeface="Roboto Condensed" panose="02000000000000000000" pitchFamily="2" charset="0"/>
                        </a:rPr>
                        <a:t>git diff [source branch] [target branch]</a:t>
                      </a:r>
                      <a:endParaRPr lang="en-US" sz="2400" b="0" i="0" u="none" strike="noStrike">
                        <a:solidFill>
                          <a:srgbClr val="24292E"/>
                        </a:solidFill>
                        <a:effectLst/>
                        <a:latin typeface="Roboto Condensed" panose="02000000000000000000" pitchFamily="2" charset="0"/>
                        <a:ea typeface="Roboto Condensed" panose="02000000000000000000" pitchFamily="2" charset="0"/>
                      </a:endParaRPr>
                    </a:p>
                  </a:txBody>
                  <a:tcPr marL="85725" marR="9525" marT="9525" marB="0" anchor="ctr"/>
                </a:tc>
                <a:tc>
                  <a:txBody>
                    <a:bodyPr/>
                    <a:lstStyle/>
                    <a:p>
                      <a:pPr algn="l" fontAlgn="ctr"/>
                      <a:r>
                        <a:rPr lang="en-IN" sz="2400" u="none" strike="noStrike" dirty="0">
                          <a:effectLst/>
                          <a:latin typeface="Roboto Condensed" panose="02000000000000000000" pitchFamily="2" charset="0"/>
                          <a:ea typeface="Roboto Condensed" panose="02000000000000000000" pitchFamily="2" charset="0"/>
                        </a:rPr>
                        <a:t>Preview changes before merging</a:t>
                      </a:r>
                      <a:endParaRPr lang="en-IN" sz="2400" b="0" i="0" u="none" strike="noStrike" dirty="0">
                        <a:solidFill>
                          <a:srgbClr val="24292E"/>
                        </a:solidFill>
                        <a:effectLst/>
                        <a:latin typeface="Roboto Condensed" panose="02000000000000000000" pitchFamily="2" charset="0"/>
                        <a:ea typeface="Roboto Condensed" panose="02000000000000000000" pitchFamily="2" charset="0"/>
                      </a:endParaRPr>
                    </a:p>
                  </a:txBody>
                  <a:tcPr marL="85725" marR="9525" marT="9525" marB="0" anchor="ctr"/>
                </a:tc>
                <a:extLst>
                  <a:ext uri="{0D108BD9-81ED-4DB2-BD59-A6C34878D82A}">
                    <a16:rowId xmlns:a16="http://schemas.microsoft.com/office/drawing/2014/main" val="2858948159"/>
                  </a:ext>
                </a:extLst>
              </a:tr>
            </a:tbl>
          </a:graphicData>
        </a:graphic>
      </p:graphicFrame>
    </p:spTree>
    <p:extLst>
      <p:ext uri="{BB962C8B-B14F-4D97-AF65-F5344CB8AC3E}">
        <p14:creationId xmlns:p14="http://schemas.microsoft.com/office/powerpoint/2010/main" val="3694382296"/>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Repository Name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12</a:t>
            </a:fld>
            <a:endParaRPr lang="en-IN" dirty="0"/>
          </a:p>
        </p:txBody>
      </p:sp>
      <p:sp>
        <p:nvSpPr>
          <p:cNvPr id="4" name="Text Placeholder 3"/>
          <p:cNvSpPr>
            <a:spLocks noGrp="1"/>
          </p:cNvSpPr>
          <p:nvPr>
            <p:ph type="body" sz="quarter" idx="10"/>
          </p:nvPr>
        </p:nvSpPr>
        <p:spPr/>
        <p:txBody>
          <a:bodyPr/>
          <a:lstStyle/>
          <a:p>
            <a:pPr marL="101596" indent="0">
              <a:buNone/>
            </a:pPr>
            <a:r>
              <a:rPr lang="en-IN" sz="3600" dirty="0" smtClean="0"/>
              <a:t>ELF-06June19-&lt;</a:t>
            </a:r>
            <a:r>
              <a:rPr lang="en-IN" sz="3600" dirty="0" err="1" smtClean="0"/>
              <a:t>CompanyShortName</a:t>
            </a:r>
            <a:r>
              <a:rPr lang="en-IN" sz="3600" dirty="0" smtClean="0"/>
              <a:t>&gt;-&lt;</a:t>
            </a:r>
            <a:r>
              <a:rPr lang="en-IN" sz="3600" dirty="0" err="1" smtClean="0"/>
              <a:t>FirstNameLastName</a:t>
            </a:r>
            <a:r>
              <a:rPr lang="en-IN" sz="3600" dirty="0" smtClean="0"/>
              <a:t>&gt;</a:t>
            </a:r>
          </a:p>
          <a:p>
            <a:pPr marL="101596" indent="0">
              <a:buNone/>
            </a:pPr>
            <a:endParaRPr lang="en-US" sz="3600" dirty="0"/>
          </a:p>
          <a:p>
            <a:pPr marL="101596" indent="0">
              <a:buNone/>
            </a:pPr>
            <a:r>
              <a:rPr lang="en-US" sz="3600" b="1" u="sng" dirty="0" smtClean="0"/>
              <a:t>Ex:-</a:t>
            </a:r>
          </a:p>
          <a:p>
            <a:pPr marL="101596" indent="0">
              <a:buNone/>
            </a:pPr>
            <a:r>
              <a:rPr lang="en-IN" sz="4800" dirty="0" smtClean="0"/>
              <a:t>ELF-06June19-Covalense-PraveenD</a:t>
            </a:r>
          </a:p>
          <a:p>
            <a:pPr marL="101596" indent="0">
              <a:buNone/>
            </a:pPr>
            <a:endParaRPr lang="en-US" sz="4800" dirty="0"/>
          </a:p>
          <a:p>
            <a:pPr marL="101596" indent="0">
              <a:buNone/>
            </a:pPr>
            <a:r>
              <a:rPr lang="en-IN" sz="4800" dirty="0" smtClean="0"/>
              <a:t>ELF-06June19-TechChefs-PraveenD</a:t>
            </a:r>
          </a:p>
          <a:p>
            <a:pPr marL="101596" indent="0">
              <a:buNone/>
            </a:pPr>
            <a:endParaRPr lang="en-US" sz="4800" dirty="0"/>
          </a:p>
          <a:p>
            <a:pPr marL="101596" indent="0">
              <a:buNone/>
            </a:pPr>
            <a:r>
              <a:rPr lang="en-IN" sz="4800" dirty="0" smtClean="0"/>
              <a:t>ELF-06June19-TestYantra-PraveenD</a:t>
            </a:r>
            <a:endParaRPr lang="en-IN" sz="4800" dirty="0"/>
          </a:p>
          <a:p>
            <a:pPr marL="101596" indent="0">
              <a:buNone/>
            </a:pPr>
            <a:endParaRPr lang="en-IN" sz="4800" dirty="0"/>
          </a:p>
          <a:p>
            <a:pPr marL="101596" indent="0">
              <a:buNone/>
            </a:pPr>
            <a:endParaRPr lang="en-IN" sz="4800" dirty="0" smtClean="0"/>
          </a:p>
          <a:p>
            <a:pPr marL="101596" indent="0">
              <a:buNone/>
            </a:pPr>
            <a:endParaRPr lang="en-IN" sz="3600" dirty="0"/>
          </a:p>
        </p:txBody>
      </p:sp>
    </p:spTree>
    <p:extLst>
      <p:ext uri="{BB962C8B-B14F-4D97-AF65-F5344CB8AC3E}">
        <p14:creationId xmlns:p14="http://schemas.microsoft.com/office/powerpoint/2010/main" val="4228254973"/>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13</a:t>
            </a:fld>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0942" y="0"/>
            <a:ext cx="4539343" cy="1143147"/>
          </a:xfrm>
          <a:prstGeom prst="rect">
            <a:avLst/>
          </a:prstGeom>
        </p:spPr>
      </p:pic>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1</a:t>
            </a:fld>
            <a:endParaRPr lang="en-IN" dirty="0"/>
          </a:p>
        </p:txBody>
      </p:sp>
      <p:sp>
        <p:nvSpPr>
          <p:cNvPr id="38" name="Title 1"/>
          <p:cNvSpPr>
            <a:spLocks noGrp="1"/>
          </p:cNvSpPr>
          <p:nvPr>
            <p:ph type="title"/>
          </p:nvPr>
        </p:nvSpPr>
        <p:spPr>
          <a:xfrm>
            <a:off x="0" y="61687"/>
            <a:ext cx="6663560" cy="574453"/>
          </a:xfrm>
          <a:noFill/>
          <a:ln>
            <a:noFill/>
          </a:ln>
        </p:spPr>
        <p:txBody>
          <a:bodyPr spcFirstLastPara="1" wrap="square" lIns="108000" tIns="0" rIns="0" bIns="0" anchor="ctr" anchorCtr="0">
            <a:spAutoFit/>
          </a:bodyPr>
          <a:lstStyle/>
          <a:p>
            <a:r>
              <a:rPr lang="en-US" dirty="0" smtClean="0"/>
              <a:t>Version Control System</a:t>
            </a:r>
            <a:endParaRPr lang="en-IN" dirty="0">
              <a:solidFill>
                <a:schemeClr val="bg1"/>
              </a:solidFill>
            </a:endParaRPr>
          </a:p>
        </p:txBody>
      </p:sp>
      <p:sp>
        <p:nvSpPr>
          <p:cNvPr id="4" name="Text Placeholder 1"/>
          <p:cNvSpPr>
            <a:spLocks noGrp="1"/>
          </p:cNvSpPr>
          <p:nvPr>
            <p:ph type="body" idx="4294967295"/>
          </p:nvPr>
        </p:nvSpPr>
        <p:spPr>
          <a:xfrm>
            <a:off x="0" y="1210593"/>
            <a:ext cx="11908971" cy="4909457"/>
          </a:xfrm>
          <a:prstGeom prst="rect">
            <a:avLst/>
          </a:prstGeom>
        </p:spPr>
        <p:txBody>
          <a:bodyPr/>
          <a:lstStyle/>
          <a:p>
            <a:pPr marL="101596" indent="0">
              <a:spcBef>
                <a:spcPts val="1800"/>
              </a:spcBef>
              <a:spcAft>
                <a:spcPts val="1200"/>
              </a:spcAft>
              <a:buNone/>
            </a:pPr>
            <a:r>
              <a:rPr lang="en-US" sz="1800" dirty="0">
                <a:solidFill>
                  <a:schemeClr val="tx1">
                    <a:lumMod val="65000"/>
                    <a:lumOff val="35000"/>
                  </a:schemeClr>
                </a:solidFill>
              </a:rPr>
              <a:t>A version control system (VCS) allows </a:t>
            </a:r>
            <a:r>
              <a:rPr lang="en-US" sz="1800" dirty="0">
                <a:solidFill>
                  <a:schemeClr val="tx1">
                    <a:lumMod val="65000"/>
                    <a:lumOff val="35000"/>
                  </a:schemeClr>
                </a:solidFill>
              </a:rPr>
              <a:t>us </a:t>
            </a:r>
            <a:r>
              <a:rPr lang="en-US" sz="1800" dirty="0">
                <a:solidFill>
                  <a:schemeClr val="tx1">
                    <a:lumMod val="65000"/>
                    <a:lumOff val="35000"/>
                  </a:schemeClr>
                </a:solidFill>
              </a:rPr>
              <a:t>to track the history of a collection of </a:t>
            </a:r>
            <a:r>
              <a:rPr lang="en-US" sz="1800" dirty="0">
                <a:solidFill>
                  <a:schemeClr val="tx1">
                    <a:lumMod val="65000"/>
                    <a:lumOff val="35000"/>
                  </a:schemeClr>
                </a:solidFill>
              </a:rPr>
              <a:t>files</a:t>
            </a:r>
          </a:p>
          <a:p>
            <a:pPr marL="1015996" indent="-914400">
              <a:spcBef>
                <a:spcPts val="1800"/>
              </a:spcBef>
              <a:spcAft>
                <a:spcPts val="1200"/>
              </a:spcAft>
              <a:buFont typeface="Wingdings" panose="05000000000000000000" pitchFamily="2" charset="2"/>
              <a:buAutoNum type="arabicPeriod"/>
            </a:pPr>
            <a:r>
              <a:rPr lang="en-US" sz="1800" dirty="0">
                <a:solidFill>
                  <a:schemeClr val="tx1">
                    <a:lumMod val="65000"/>
                    <a:lumOff val="35000"/>
                  </a:schemeClr>
                </a:solidFill>
              </a:rPr>
              <a:t>Version Maintenance</a:t>
            </a:r>
          </a:p>
          <a:p>
            <a:pPr marL="1015996" indent="-914400">
              <a:spcBef>
                <a:spcPts val="1800"/>
              </a:spcBef>
              <a:spcAft>
                <a:spcPts val="1200"/>
              </a:spcAft>
              <a:buFont typeface="Wingdings" panose="05000000000000000000" pitchFamily="2" charset="2"/>
              <a:buAutoNum type="arabicPeriod"/>
            </a:pPr>
            <a:r>
              <a:rPr lang="en-US" sz="1800" dirty="0">
                <a:solidFill>
                  <a:schemeClr val="tx1">
                    <a:lumMod val="65000"/>
                    <a:lumOff val="35000"/>
                  </a:schemeClr>
                </a:solidFill>
              </a:rPr>
              <a:t>Version Comparison</a:t>
            </a:r>
          </a:p>
          <a:p>
            <a:pPr marL="1015996" indent="-914400">
              <a:spcBef>
                <a:spcPts val="1800"/>
              </a:spcBef>
              <a:spcAft>
                <a:spcPts val="1200"/>
              </a:spcAft>
              <a:buFont typeface="Wingdings" panose="05000000000000000000" pitchFamily="2" charset="2"/>
              <a:buAutoNum type="arabicPeriod"/>
            </a:pPr>
            <a:r>
              <a:rPr lang="en-US" sz="1800" dirty="0">
                <a:solidFill>
                  <a:schemeClr val="tx1">
                    <a:lumMod val="65000"/>
                    <a:lumOff val="35000"/>
                  </a:schemeClr>
                </a:solidFill>
              </a:rPr>
              <a:t>Preserves History of changes</a:t>
            </a:r>
          </a:p>
          <a:p>
            <a:pPr marL="1015996" indent="-914400">
              <a:spcBef>
                <a:spcPts val="1800"/>
              </a:spcBef>
              <a:spcAft>
                <a:spcPts val="1200"/>
              </a:spcAft>
              <a:buFont typeface="Wingdings" panose="05000000000000000000" pitchFamily="2" charset="2"/>
              <a:buAutoNum type="arabicPeriod"/>
            </a:pPr>
            <a:r>
              <a:rPr lang="en-US" sz="1800" dirty="0">
                <a:solidFill>
                  <a:schemeClr val="tx1">
                    <a:lumMod val="65000"/>
                    <a:lumOff val="35000"/>
                  </a:schemeClr>
                </a:solidFill>
              </a:rPr>
              <a:t>Parallel Working</a:t>
            </a:r>
          </a:p>
          <a:p>
            <a:pPr marL="1015996" indent="-914400">
              <a:spcBef>
                <a:spcPts val="1800"/>
              </a:spcBef>
              <a:spcAft>
                <a:spcPts val="1200"/>
              </a:spcAft>
              <a:buFont typeface="Wingdings" panose="05000000000000000000" pitchFamily="2" charset="2"/>
              <a:buAutoNum type="arabicPeriod"/>
            </a:pPr>
            <a:r>
              <a:rPr lang="en-US" sz="1800" dirty="0">
                <a:solidFill>
                  <a:schemeClr val="tx1">
                    <a:lumMod val="65000"/>
                    <a:lumOff val="35000"/>
                  </a:schemeClr>
                </a:solidFill>
              </a:rPr>
              <a:t>Easy Sharing</a:t>
            </a:r>
          </a:p>
          <a:p>
            <a:pPr marL="1015996" indent="-914400">
              <a:spcBef>
                <a:spcPts val="1800"/>
              </a:spcBef>
              <a:spcAft>
                <a:spcPts val="1200"/>
              </a:spcAft>
              <a:buFont typeface="Wingdings" panose="05000000000000000000" pitchFamily="2" charset="2"/>
              <a:buAutoNum type="arabicPeriod"/>
            </a:pPr>
            <a:r>
              <a:rPr lang="en-US" sz="1800" dirty="0">
                <a:solidFill>
                  <a:schemeClr val="tx1">
                    <a:lumMod val="65000"/>
                    <a:lumOff val="35000"/>
                  </a:schemeClr>
                </a:solidFill>
              </a:rPr>
              <a:t>No Single Point of Failure - Central Storage</a:t>
            </a:r>
          </a:p>
          <a:p>
            <a:pPr marL="1015996" indent="-914400">
              <a:spcBef>
                <a:spcPts val="1800"/>
              </a:spcBef>
              <a:spcAft>
                <a:spcPts val="1200"/>
              </a:spcAft>
              <a:buAutoNum type="arabicPeriod"/>
            </a:pPr>
            <a:endParaRPr lang="en-US" sz="4800" dirty="0" smtClean="0">
              <a:solidFill>
                <a:schemeClr val="tx1">
                  <a:lumMod val="65000"/>
                  <a:lumOff val="35000"/>
                </a:schemeClr>
              </a:solidFill>
            </a:endParaRPr>
          </a:p>
          <a:p>
            <a:pPr marL="1015996" indent="-914400">
              <a:spcBef>
                <a:spcPts val="1800"/>
              </a:spcBef>
              <a:spcAft>
                <a:spcPts val="1200"/>
              </a:spcAft>
              <a:buAutoNum type="arabicPeriod"/>
            </a:pPr>
            <a:endParaRPr lang="en-US" sz="4800" dirty="0" smtClean="0">
              <a:solidFill>
                <a:schemeClr val="tx1">
                  <a:lumMod val="65000"/>
                  <a:lumOff val="35000"/>
                </a:schemeClr>
              </a:solidFill>
            </a:endParaRPr>
          </a:p>
          <a:p>
            <a:pPr marL="1015996" indent="-914400">
              <a:spcBef>
                <a:spcPts val="1800"/>
              </a:spcBef>
              <a:spcAft>
                <a:spcPts val="1200"/>
              </a:spcAft>
              <a:buAutoNum type="arabicPeriod"/>
            </a:pPr>
            <a:endParaRPr lang="en-IN" sz="4800" dirty="0">
              <a:solidFill>
                <a:schemeClr val="tx1">
                  <a:lumMod val="65000"/>
                  <a:lumOff val="35000"/>
                </a:schemeClr>
              </a:solidFill>
            </a:endParaRPr>
          </a:p>
        </p:txBody>
      </p:sp>
    </p:spTree>
    <p:extLst>
      <p:ext uri="{BB962C8B-B14F-4D97-AF65-F5344CB8AC3E}">
        <p14:creationId xmlns:p14="http://schemas.microsoft.com/office/powerpoint/2010/main" val="774463618"/>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Vulnerability, Bug &amp; Code Smell</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a:t>
            </a:fld>
            <a:endParaRPr lang="en-IN" dirty="0"/>
          </a:p>
        </p:txBody>
      </p:sp>
      <p:sp>
        <p:nvSpPr>
          <p:cNvPr id="4" name="Text Placeholder 3"/>
          <p:cNvSpPr>
            <a:spLocks noGrp="1"/>
          </p:cNvSpPr>
          <p:nvPr>
            <p:ph type="body" sz="quarter" idx="10"/>
          </p:nvPr>
        </p:nvSpPr>
        <p:spPr/>
        <p:txBody>
          <a:bodyPr/>
          <a:lstStyle/>
          <a:p>
            <a:pPr marL="101596" indent="0">
              <a:buNone/>
            </a:pPr>
            <a:r>
              <a:rPr lang="en-US" sz="8800" b="1" dirty="0">
                <a:solidFill>
                  <a:schemeClr val="tx1">
                    <a:lumMod val="65000"/>
                    <a:lumOff val="35000"/>
                  </a:schemeClr>
                </a:solidFill>
              </a:rPr>
              <a:t>What is </a:t>
            </a:r>
            <a:endParaRPr lang="en-US" sz="8800" b="1" dirty="0" smtClean="0">
              <a:solidFill>
                <a:schemeClr val="tx1">
                  <a:lumMod val="65000"/>
                  <a:lumOff val="35000"/>
                </a:schemeClr>
              </a:solidFill>
            </a:endParaRPr>
          </a:p>
          <a:p>
            <a:pPr marL="101596" indent="0">
              <a:buNone/>
            </a:pPr>
            <a:r>
              <a:rPr lang="en-US" sz="8800" b="1" dirty="0" smtClean="0">
                <a:solidFill>
                  <a:schemeClr val="tx1">
                    <a:lumMod val="65000"/>
                    <a:lumOff val="35000"/>
                  </a:schemeClr>
                </a:solidFill>
              </a:rPr>
              <a:t>“</a:t>
            </a:r>
            <a:r>
              <a:rPr lang="en-US" sz="8800" b="1" dirty="0">
                <a:solidFill>
                  <a:schemeClr val="tx1">
                    <a:lumMod val="65000"/>
                    <a:lumOff val="35000"/>
                  </a:schemeClr>
                </a:solidFill>
              </a:rPr>
              <a:t>Vulnerability”, </a:t>
            </a:r>
            <a:endParaRPr lang="en-US" sz="8800" b="1" dirty="0" smtClean="0">
              <a:solidFill>
                <a:schemeClr val="tx1">
                  <a:lumMod val="65000"/>
                  <a:lumOff val="35000"/>
                </a:schemeClr>
              </a:solidFill>
            </a:endParaRPr>
          </a:p>
          <a:p>
            <a:pPr marL="101596" indent="0">
              <a:buNone/>
            </a:pPr>
            <a:r>
              <a:rPr lang="en-US" sz="8800" b="1" dirty="0" smtClean="0">
                <a:solidFill>
                  <a:schemeClr val="tx1">
                    <a:lumMod val="65000"/>
                    <a:lumOff val="35000"/>
                  </a:schemeClr>
                </a:solidFill>
              </a:rPr>
              <a:t>“Bug” and </a:t>
            </a:r>
          </a:p>
          <a:p>
            <a:pPr marL="101596" indent="0">
              <a:buNone/>
            </a:pPr>
            <a:r>
              <a:rPr lang="en-US" sz="8800" b="1" dirty="0" smtClean="0">
                <a:solidFill>
                  <a:schemeClr val="tx1">
                    <a:lumMod val="65000"/>
                    <a:lumOff val="35000"/>
                  </a:schemeClr>
                </a:solidFill>
              </a:rPr>
              <a:t>“Code Smell” ?</a:t>
            </a:r>
            <a:endParaRPr lang="en-US" sz="8800" b="1" dirty="0">
              <a:solidFill>
                <a:schemeClr val="tx1">
                  <a:lumMod val="65000"/>
                  <a:lumOff val="35000"/>
                </a:schemeClr>
              </a:solidFill>
            </a:endParaRPr>
          </a:p>
          <a:p>
            <a:endParaRPr lang="en-IN" sz="8800" dirty="0"/>
          </a:p>
        </p:txBody>
      </p:sp>
    </p:spTree>
    <p:extLst>
      <p:ext uri="{BB962C8B-B14F-4D97-AF65-F5344CB8AC3E}">
        <p14:creationId xmlns:p14="http://schemas.microsoft.com/office/powerpoint/2010/main" val="131962718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a:t>
            </a:fld>
            <a:endParaRPr lang="en-IN" dirty="0"/>
          </a:p>
        </p:txBody>
      </p:sp>
      <p:sp>
        <p:nvSpPr>
          <p:cNvPr id="4" name="Text Placeholder 3"/>
          <p:cNvSpPr>
            <a:spLocks noGrp="1"/>
          </p:cNvSpPr>
          <p:nvPr>
            <p:ph type="body" sz="quarter" idx="10"/>
          </p:nvPr>
        </p:nvSpPr>
        <p:spPr/>
        <p:txBody>
          <a:bodyPr/>
          <a:lstStyle/>
          <a:p>
            <a:r>
              <a:rPr lang="en-US" sz="2800" dirty="0"/>
              <a:t>Vulnerability </a:t>
            </a:r>
            <a:r>
              <a:rPr lang="en-US" sz="2800" dirty="0" smtClean="0"/>
              <a:t>is </a:t>
            </a:r>
            <a:r>
              <a:rPr lang="en-US" sz="2800" dirty="0"/>
              <a:t>a </a:t>
            </a:r>
            <a:r>
              <a:rPr lang="en-US" sz="2800" b="1" dirty="0"/>
              <a:t>flaw in code or design that creates a potential point of security </a:t>
            </a:r>
            <a:r>
              <a:rPr lang="en-US" sz="2800" b="1" dirty="0" smtClean="0"/>
              <a:t>compromise</a:t>
            </a:r>
            <a:r>
              <a:rPr lang="en-US" dirty="0" smtClean="0"/>
              <a:t>. </a:t>
            </a:r>
            <a:r>
              <a:rPr lang="en-US" sz="2800" dirty="0" smtClean="0"/>
              <a:t>Few examples, </a:t>
            </a:r>
          </a:p>
          <a:p>
            <a:pPr marL="558796" indent="-457200">
              <a:lnSpc>
                <a:spcPct val="200000"/>
              </a:lnSpc>
              <a:buAutoNum type="arabicPeriod"/>
            </a:pPr>
            <a:r>
              <a:rPr lang="en-US" sz="2800" dirty="0" smtClean="0"/>
              <a:t>Credentials should never be hard-coded</a:t>
            </a:r>
          </a:p>
          <a:p>
            <a:pPr marL="558796" indent="-457200">
              <a:lnSpc>
                <a:spcPct val="200000"/>
              </a:lnSpc>
              <a:buAutoNum type="arabicPeriod"/>
            </a:pPr>
            <a:r>
              <a:rPr lang="en-US" sz="2800" dirty="0" smtClean="0"/>
              <a:t>Storing user’s passwords in clear-text in a database</a:t>
            </a:r>
          </a:p>
          <a:p>
            <a:pPr marL="558796" indent="-457200">
              <a:lnSpc>
                <a:spcPct val="200000"/>
              </a:lnSpc>
              <a:buAutoNum type="arabicPeriod"/>
            </a:pPr>
            <a:r>
              <a:rPr lang="en-US" sz="2800" dirty="0" smtClean="0"/>
              <a:t>"public static" fields should be constant</a:t>
            </a:r>
          </a:p>
          <a:p>
            <a:pPr marL="558796" indent="-457200">
              <a:lnSpc>
                <a:spcPct val="200000"/>
              </a:lnSpc>
              <a:buAutoNum type="arabicPeriod"/>
            </a:pPr>
            <a:r>
              <a:rPr lang="en-US" sz="2800" dirty="0" smtClean="0"/>
              <a:t>Class variable fields should not have public accessibility</a:t>
            </a:r>
          </a:p>
          <a:p>
            <a:pPr marL="558796" indent="-457200">
              <a:lnSpc>
                <a:spcPct val="200000"/>
              </a:lnSpc>
              <a:buFont typeface="Wingdings" panose="05000000000000000000" pitchFamily="2" charset="2"/>
              <a:buAutoNum type="arabicPeriod"/>
            </a:pPr>
            <a:r>
              <a:rPr lang="en-US" sz="2800" dirty="0" smtClean="0"/>
              <a:t>Web applications should not have a "main" method</a:t>
            </a:r>
            <a:endParaRPr lang="en-IN" sz="2800" dirty="0"/>
          </a:p>
        </p:txBody>
      </p:sp>
    </p:spTree>
    <p:extLst>
      <p:ext uri="{BB962C8B-B14F-4D97-AF65-F5344CB8AC3E}">
        <p14:creationId xmlns:p14="http://schemas.microsoft.com/office/powerpoint/2010/main" val="3390818063"/>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a:t>
            </a:fld>
            <a:endParaRPr lang="en-IN" dirty="0"/>
          </a:p>
        </p:txBody>
      </p:sp>
      <p:sp>
        <p:nvSpPr>
          <p:cNvPr id="5" name="Text Placeholder 3"/>
          <p:cNvSpPr>
            <a:spLocks noGrp="1"/>
          </p:cNvSpPr>
          <p:nvPr>
            <p:ph type="body" sz="quarter" idx="10"/>
          </p:nvPr>
        </p:nvSpPr>
        <p:spPr>
          <a:xfrm>
            <a:off x="167217" y="804333"/>
            <a:ext cx="11633200" cy="5420784"/>
          </a:xfrm>
        </p:spPr>
        <p:txBody>
          <a:bodyPr/>
          <a:lstStyle/>
          <a:p>
            <a:r>
              <a:rPr lang="en-US" sz="2400" dirty="0" smtClean="0"/>
              <a:t>A </a:t>
            </a:r>
            <a:r>
              <a:rPr lang="en-US" sz="2400" dirty="0"/>
              <a:t>software bug is an error, flaw, failure or fault in a computer program or system that causes it to produce an incorrect or unexpected </a:t>
            </a:r>
            <a:r>
              <a:rPr lang="en-US" sz="2400" dirty="0" smtClean="0"/>
              <a:t>result </a:t>
            </a:r>
            <a:r>
              <a:rPr lang="en-US" sz="2400" dirty="0"/>
              <a:t>or to behave in unintended </a:t>
            </a:r>
            <a:r>
              <a:rPr lang="en-US" sz="2400" dirty="0" smtClean="0"/>
              <a:t>ways</a:t>
            </a:r>
          </a:p>
          <a:p>
            <a:pPr marL="101596" indent="0">
              <a:buNone/>
            </a:pPr>
            <a:endParaRPr lang="en-US" sz="2400" dirty="0"/>
          </a:p>
          <a:p>
            <a:r>
              <a:rPr lang="en-US" sz="2400" dirty="0" smtClean="0"/>
              <a:t>The </a:t>
            </a:r>
            <a:r>
              <a:rPr lang="en-US" sz="2400" dirty="0"/>
              <a:t>process of finding </a:t>
            </a:r>
            <a:r>
              <a:rPr lang="en-US" sz="2400" b="1" dirty="0" smtClean="0"/>
              <a:t>bugs </a:t>
            </a:r>
            <a:r>
              <a:rPr lang="en-US" sz="2400" dirty="0" smtClean="0"/>
              <a:t>is </a:t>
            </a:r>
            <a:r>
              <a:rPr lang="en-US" sz="2400" dirty="0"/>
              <a:t>called </a:t>
            </a:r>
            <a:r>
              <a:rPr lang="en-US" sz="2400" dirty="0" smtClean="0"/>
              <a:t>debugging</a:t>
            </a:r>
          </a:p>
          <a:p>
            <a:pPr marL="101596" indent="0">
              <a:buNone/>
            </a:pPr>
            <a:endParaRPr lang="en-US" sz="2400" dirty="0" smtClean="0"/>
          </a:p>
          <a:p>
            <a:pPr>
              <a:lnSpc>
                <a:spcPct val="150000"/>
              </a:lnSpc>
            </a:pPr>
            <a:r>
              <a:rPr lang="en-US" sz="2400" dirty="0" smtClean="0"/>
              <a:t>Few Examples</a:t>
            </a:r>
          </a:p>
          <a:p>
            <a:pPr marL="558796" indent="-457200">
              <a:lnSpc>
                <a:spcPct val="150000"/>
              </a:lnSpc>
              <a:buAutoNum type="arabicPeriod"/>
            </a:pPr>
            <a:r>
              <a:rPr lang="en-US" sz="2400" dirty="0" smtClean="0"/>
              <a:t>"</a:t>
            </a:r>
            <a:r>
              <a:rPr lang="en-US" sz="2400" dirty="0" err="1"/>
              <a:t>toString</a:t>
            </a:r>
            <a:r>
              <a:rPr lang="en-US" sz="2400" dirty="0"/>
              <a:t>()" and "clone()" methods should not return </a:t>
            </a:r>
            <a:r>
              <a:rPr lang="en-US" sz="2400" dirty="0" smtClean="0"/>
              <a:t>null</a:t>
            </a:r>
          </a:p>
          <a:p>
            <a:pPr marL="558796" indent="-457200">
              <a:lnSpc>
                <a:spcPct val="150000"/>
              </a:lnSpc>
              <a:buAutoNum type="arabicPeriod"/>
            </a:pPr>
            <a:r>
              <a:rPr lang="en-US" sz="2400" dirty="0"/>
              <a:t>Classes extending </a:t>
            </a:r>
            <a:r>
              <a:rPr lang="en-US" sz="2400" dirty="0" err="1"/>
              <a:t>java.lang.Thread</a:t>
            </a:r>
            <a:r>
              <a:rPr lang="en-US" sz="2400" dirty="0"/>
              <a:t> should override the "run" </a:t>
            </a:r>
            <a:r>
              <a:rPr lang="en-US" sz="2400" dirty="0" smtClean="0"/>
              <a:t>method</a:t>
            </a:r>
          </a:p>
          <a:p>
            <a:pPr marL="558796" indent="-457200">
              <a:lnSpc>
                <a:spcPct val="150000"/>
              </a:lnSpc>
              <a:buAutoNum type="arabicPeriod"/>
            </a:pPr>
            <a:r>
              <a:rPr lang="en-US" sz="2400" dirty="0"/>
              <a:t>Loops with at most one iteration should be </a:t>
            </a:r>
            <a:r>
              <a:rPr lang="en-US" sz="2400" dirty="0" smtClean="0"/>
              <a:t>refactored</a:t>
            </a:r>
          </a:p>
          <a:p>
            <a:pPr marL="558796" indent="-457200">
              <a:lnSpc>
                <a:spcPct val="150000"/>
              </a:lnSpc>
              <a:buAutoNum type="arabicPeriod"/>
            </a:pPr>
            <a:r>
              <a:rPr lang="en-US" sz="2400" dirty="0"/>
              <a:t>"</a:t>
            </a:r>
            <a:r>
              <a:rPr lang="en-US" sz="2400" dirty="0" err="1"/>
              <a:t>StringBuilder</a:t>
            </a:r>
            <a:r>
              <a:rPr lang="en-US" sz="2400" dirty="0"/>
              <a:t>" and "</a:t>
            </a:r>
            <a:r>
              <a:rPr lang="en-US" sz="2400" dirty="0" err="1"/>
              <a:t>StringBuffer</a:t>
            </a:r>
            <a:r>
              <a:rPr lang="en-US" sz="2400" dirty="0"/>
              <a:t>" should not be instantiated with a </a:t>
            </a:r>
            <a:r>
              <a:rPr lang="en-US" sz="2400" dirty="0" smtClean="0"/>
              <a:t>character</a:t>
            </a:r>
          </a:p>
          <a:p>
            <a:pPr marL="558796" indent="-457200">
              <a:lnSpc>
                <a:spcPct val="150000"/>
              </a:lnSpc>
              <a:buAutoNum type="arabicPeriod"/>
            </a:pPr>
            <a:r>
              <a:rPr lang="en-US" sz="2400" dirty="0"/>
              <a:t>Methods should not be named "</a:t>
            </a:r>
            <a:r>
              <a:rPr lang="en-US" sz="2400" dirty="0" err="1"/>
              <a:t>tostring</a:t>
            </a:r>
            <a:r>
              <a:rPr lang="en-US" sz="2400" dirty="0"/>
              <a:t>", "</a:t>
            </a:r>
            <a:r>
              <a:rPr lang="en-US" sz="2400" dirty="0" err="1"/>
              <a:t>hashcode</a:t>
            </a:r>
            <a:r>
              <a:rPr lang="en-US" sz="2400" dirty="0"/>
              <a:t>" or "</a:t>
            </a:r>
            <a:r>
              <a:rPr lang="en-US" sz="2400" dirty="0" smtClean="0"/>
              <a:t>equals"</a:t>
            </a:r>
          </a:p>
        </p:txBody>
      </p:sp>
    </p:spTree>
    <p:extLst>
      <p:ext uri="{BB962C8B-B14F-4D97-AF65-F5344CB8AC3E}">
        <p14:creationId xmlns:p14="http://schemas.microsoft.com/office/powerpoint/2010/main" val="361534999"/>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20"/>
            <a:ext cx="6730423" cy="574453"/>
          </a:xfrm>
        </p:spPr>
        <p:txBody>
          <a:bodyPr/>
          <a:lstStyle/>
          <a:p>
            <a:r>
              <a:rPr lang="en-IN" dirty="0"/>
              <a:t>What is SonarLint? </a:t>
            </a:r>
          </a:p>
        </p:txBody>
      </p:sp>
      <p:sp>
        <p:nvSpPr>
          <p:cNvPr id="3" name="Slide Number Placeholder 2"/>
          <p:cNvSpPr>
            <a:spLocks noGrp="1"/>
          </p:cNvSpPr>
          <p:nvPr>
            <p:ph type="sldNum" idx="4"/>
          </p:nvPr>
        </p:nvSpPr>
        <p:spPr/>
        <p:txBody>
          <a:bodyPr/>
          <a:lstStyle/>
          <a:p>
            <a:fld id="{A5FE59A5-F4B4-47F3-8C4B-BD6C0C97D865}" type="slidenum">
              <a:rPr lang="en-IN" smtClean="0"/>
              <a:t>5</a:t>
            </a:fld>
            <a:endParaRPr lang="en-IN" dirty="0"/>
          </a:p>
        </p:txBody>
      </p:sp>
      <p:sp>
        <p:nvSpPr>
          <p:cNvPr id="4" name="Text Placeholder 3"/>
          <p:cNvSpPr>
            <a:spLocks noGrp="1"/>
          </p:cNvSpPr>
          <p:nvPr>
            <p:ph type="body" sz="quarter" idx="10"/>
          </p:nvPr>
        </p:nvSpPr>
        <p:spPr/>
        <p:txBody>
          <a:bodyPr/>
          <a:lstStyle/>
          <a:p>
            <a:pPr marL="101596" indent="0">
              <a:buNone/>
            </a:pPr>
            <a:r>
              <a:rPr lang="en-US" sz="3200" b="1" dirty="0"/>
              <a:t>SonarLint</a:t>
            </a:r>
            <a:r>
              <a:rPr lang="en-US" sz="3200" dirty="0"/>
              <a:t> is an </a:t>
            </a:r>
            <a:r>
              <a:rPr lang="en-US" sz="3200" b="1" u="sng" dirty="0"/>
              <a:t>IDE extension </a:t>
            </a:r>
            <a:r>
              <a:rPr lang="en-US" sz="3200" dirty="0"/>
              <a:t>that helps you detect and fix quality issues as you write code. </a:t>
            </a:r>
            <a:endParaRPr lang="en-US" sz="3200" dirty="0" smtClean="0"/>
          </a:p>
          <a:p>
            <a:pPr marL="101596" indent="0">
              <a:buNone/>
            </a:pPr>
            <a:endParaRPr lang="en-US" sz="3200" dirty="0" smtClean="0"/>
          </a:p>
          <a:p>
            <a:pPr marL="101596" indent="0">
              <a:buNone/>
            </a:pPr>
            <a:r>
              <a:rPr lang="en-US" sz="3200" dirty="0" smtClean="0"/>
              <a:t>Its Like </a:t>
            </a:r>
            <a:r>
              <a:rPr lang="en-US" sz="3200" dirty="0"/>
              <a:t>a spell </a:t>
            </a:r>
            <a:r>
              <a:rPr lang="en-US" sz="3200" dirty="0" smtClean="0"/>
              <a:t>checker &amp; </a:t>
            </a:r>
            <a:r>
              <a:rPr lang="en-US" sz="3200" b="1" dirty="0" smtClean="0"/>
              <a:t>SonarLint</a:t>
            </a:r>
            <a:r>
              <a:rPr lang="en-US" sz="3200" dirty="0"/>
              <a:t> squiggles flaws so that they can be fixed before committing code</a:t>
            </a:r>
            <a:r>
              <a:rPr lang="en-US" sz="3200" dirty="0" smtClean="0"/>
              <a:t>.</a:t>
            </a:r>
          </a:p>
          <a:p>
            <a:pPr marL="101596" indent="0">
              <a:buNone/>
            </a:pPr>
            <a:endParaRPr lang="en-US" sz="3200" dirty="0" smtClean="0"/>
          </a:p>
          <a:p>
            <a:pPr marL="101596" indent="0">
              <a:buNone/>
            </a:pPr>
            <a:r>
              <a:rPr lang="en-US" sz="3200" b="1" u="sng" dirty="0" smtClean="0"/>
              <a:t>Features:-</a:t>
            </a:r>
          </a:p>
          <a:p>
            <a:pPr marL="101596" indent="0">
              <a:buNone/>
            </a:pPr>
            <a:r>
              <a:rPr lang="en-US" sz="3200" dirty="0" smtClean="0"/>
              <a:t>1. </a:t>
            </a:r>
            <a:r>
              <a:rPr lang="en-IN" sz="3200" dirty="0"/>
              <a:t>Bug detection</a:t>
            </a:r>
          </a:p>
          <a:p>
            <a:pPr marL="101596" indent="0">
              <a:buNone/>
            </a:pPr>
            <a:r>
              <a:rPr lang="en-US" sz="3200" dirty="0" smtClean="0"/>
              <a:t>2. </a:t>
            </a:r>
            <a:r>
              <a:rPr lang="en-IN" sz="3200" dirty="0"/>
              <a:t>Instant feedback</a:t>
            </a:r>
          </a:p>
          <a:p>
            <a:pPr marL="101596" indent="0">
              <a:buNone/>
            </a:pPr>
            <a:r>
              <a:rPr lang="en-US" sz="3200" dirty="0" smtClean="0"/>
              <a:t>3. </a:t>
            </a:r>
            <a:r>
              <a:rPr lang="en-IN" sz="3200" dirty="0"/>
              <a:t>Know what to do</a:t>
            </a:r>
          </a:p>
          <a:p>
            <a:pPr marL="101596" indent="0">
              <a:buNone/>
            </a:pPr>
            <a:r>
              <a:rPr lang="en-US" sz="3200" dirty="0" smtClean="0"/>
              <a:t>4. </a:t>
            </a:r>
            <a:r>
              <a:rPr lang="en-IN" sz="3200" dirty="0"/>
              <a:t>Learn from your mistakes</a:t>
            </a:r>
          </a:p>
          <a:p>
            <a:pPr marL="101596" indent="0">
              <a:buNone/>
            </a:pPr>
            <a:r>
              <a:rPr lang="en-US" sz="3200" dirty="0" smtClean="0"/>
              <a:t>5. </a:t>
            </a:r>
            <a:r>
              <a:rPr lang="en-IN" sz="3200" dirty="0"/>
              <a:t>Easy to Use</a:t>
            </a:r>
          </a:p>
          <a:p>
            <a:pPr marL="101596" indent="0">
              <a:buNone/>
            </a:pPr>
            <a:endParaRPr lang="en-IN" sz="3200" dirty="0"/>
          </a:p>
        </p:txBody>
      </p:sp>
    </p:spTree>
    <p:extLst>
      <p:ext uri="{BB962C8B-B14F-4D97-AF65-F5344CB8AC3E}">
        <p14:creationId xmlns:p14="http://schemas.microsoft.com/office/powerpoint/2010/main" val="720359402"/>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7719"/>
            <a:ext cx="6730423" cy="574453"/>
          </a:xfrm>
        </p:spPr>
        <p:txBody>
          <a:bodyPr/>
          <a:lstStyle/>
          <a:p>
            <a:r>
              <a:rPr lang="en-IN" dirty="0" smtClean="0"/>
              <a:t>SonarLint in Eclipse</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6</a:t>
            </a:fld>
            <a:endParaRPr lang="en-IN" dirty="0"/>
          </a:p>
        </p:txBody>
      </p:sp>
      <p:sp>
        <p:nvSpPr>
          <p:cNvPr id="4" name="Text Placeholder 3"/>
          <p:cNvSpPr>
            <a:spLocks noGrp="1"/>
          </p:cNvSpPr>
          <p:nvPr>
            <p:ph type="body" sz="quarter" idx="10"/>
          </p:nvPr>
        </p:nvSpPr>
        <p:spPr>
          <a:xfrm>
            <a:off x="3" y="805543"/>
            <a:ext cx="12048144" cy="816429"/>
          </a:xfrm>
        </p:spPr>
        <p:txBody>
          <a:bodyPr/>
          <a:lstStyle/>
          <a:p>
            <a:pPr marL="101596" indent="0">
              <a:buNone/>
            </a:pPr>
            <a:r>
              <a:rPr lang="en-IN" sz="6000" u="sng" dirty="0" smtClean="0">
                <a:hlinkClick r:id="rId2"/>
              </a:rPr>
              <a:t>https</a:t>
            </a:r>
            <a:r>
              <a:rPr lang="en-IN" sz="6000" u="sng" dirty="0">
                <a:hlinkClick r:id="rId2"/>
              </a:rPr>
              <a:t>://www.sonarlint.org/eclipse</a:t>
            </a:r>
            <a:r>
              <a:rPr lang="en-IN" sz="6000" u="sng" dirty="0" smtClean="0">
                <a:hlinkClick r:id="rId2"/>
              </a:rPr>
              <a:t>/</a:t>
            </a:r>
            <a:endParaRPr lang="en-US" sz="6000" u="sng" dirty="0"/>
          </a:p>
          <a:p>
            <a:pPr marL="101596" indent="0">
              <a:buNone/>
            </a:pPr>
            <a:endParaRPr lang="en-IN" sz="6000" dirty="0"/>
          </a:p>
        </p:txBody>
      </p:sp>
      <p:pic>
        <p:nvPicPr>
          <p:cNvPr id="1026" name="Picture 2" descr="Image result for sonarlint in eclip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18" y="2140148"/>
            <a:ext cx="8213121" cy="46198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4075126251"/>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dirty="0" smtClean="0"/>
              <a:t>Smell</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7</a:t>
            </a:fld>
            <a:endParaRPr lang="en-IN" dirty="0"/>
          </a:p>
        </p:txBody>
      </p:sp>
      <p:sp>
        <p:nvSpPr>
          <p:cNvPr id="5" name="Text Placeholder 3"/>
          <p:cNvSpPr>
            <a:spLocks noGrp="1"/>
          </p:cNvSpPr>
          <p:nvPr>
            <p:ph type="body" sz="quarter" idx="10"/>
          </p:nvPr>
        </p:nvSpPr>
        <p:spPr>
          <a:xfrm>
            <a:off x="167217" y="804333"/>
            <a:ext cx="11633200" cy="5420784"/>
          </a:xfrm>
        </p:spPr>
        <p:txBody>
          <a:bodyPr/>
          <a:lstStyle/>
          <a:p>
            <a:pPr marL="101596" indent="0">
              <a:buNone/>
            </a:pPr>
            <a:r>
              <a:rPr lang="en-US" sz="2800" dirty="0"/>
              <a:t>Code smells are not usually a bug in the sense that code doesn’t work, but rather, a case where the code could (and probably should) be better. The code can be awkward to use, possibly hard to read or understand, maybe unnecessarily complicated or convoluted</a:t>
            </a:r>
            <a:r>
              <a:rPr lang="en-US" sz="2800" dirty="0" smtClean="0"/>
              <a:t>.</a:t>
            </a:r>
          </a:p>
          <a:p>
            <a:pPr marL="101596" indent="0">
              <a:buNone/>
            </a:pPr>
            <a:endParaRPr lang="en-US" sz="2800" dirty="0"/>
          </a:p>
          <a:p>
            <a:pPr marL="101596" indent="0">
              <a:buNone/>
            </a:pPr>
            <a:r>
              <a:rPr lang="en-US" sz="2800" b="1" u="sng" dirty="0" smtClean="0"/>
              <a:t>For example:- </a:t>
            </a:r>
          </a:p>
          <a:p>
            <a:pPr marL="457200" lvl="3" indent="-457200">
              <a:buFont typeface="+mj-lt"/>
              <a:buAutoNum type="arabicPeriod"/>
            </a:pPr>
            <a:r>
              <a:rPr lang="en-US" sz="2800" dirty="0" smtClean="0">
                <a:latin typeface="Roboto Condensed" panose="02000000000000000000" pitchFamily="2" charset="0"/>
                <a:ea typeface="Roboto Condensed" panose="02000000000000000000" pitchFamily="2" charset="0"/>
              </a:rPr>
              <a:t>Lengthy Methods</a:t>
            </a:r>
          </a:p>
          <a:p>
            <a:pPr marL="457200" lvl="3" indent="-457200">
              <a:buFont typeface="+mj-lt"/>
              <a:buAutoNum type="arabicPeriod"/>
            </a:pPr>
            <a:r>
              <a:rPr lang="en-US" sz="2800" dirty="0" smtClean="0">
                <a:latin typeface="Roboto Condensed" panose="02000000000000000000" pitchFamily="2" charset="0"/>
                <a:ea typeface="Roboto Condensed" panose="02000000000000000000" pitchFamily="2" charset="0"/>
              </a:rPr>
              <a:t>Unused Variables</a:t>
            </a:r>
          </a:p>
          <a:p>
            <a:pPr marL="457200" lvl="3" indent="-457200">
              <a:buFont typeface="+mj-lt"/>
              <a:buAutoNum type="arabicPeriod"/>
            </a:pPr>
            <a:r>
              <a:rPr lang="en-US" sz="2800" dirty="0" smtClean="0">
                <a:latin typeface="Roboto Condensed" panose="02000000000000000000" pitchFamily="2" charset="0"/>
                <a:ea typeface="Roboto Condensed" panose="02000000000000000000" pitchFamily="2" charset="0"/>
              </a:rPr>
              <a:t>Duplicating </a:t>
            </a:r>
            <a:r>
              <a:rPr lang="en-US" sz="2800" dirty="0">
                <a:latin typeface="Roboto Condensed" panose="02000000000000000000" pitchFamily="2" charset="0"/>
                <a:ea typeface="Roboto Condensed" panose="02000000000000000000" pitchFamily="2" charset="0"/>
              </a:rPr>
              <a:t>same literal </a:t>
            </a:r>
            <a:r>
              <a:rPr lang="en-US" sz="2800" dirty="0" smtClean="0">
                <a:latin typeface="Roboto Condensed" panose="02000000000000000000" pitchFamily="2" charset="0"/>
                <a:ea typeface="Roboto Condensed" panose="02000000000000000000" pitchFamily="2" charset="0"/>
              </a:rPr>
              <a:t>for multiple times</a:t>
            </a:r>
          </a:p>
          <a:p>
            <a:pPr marL="457200" lvl="3" indent="-457200">
              <a:buFont typeface="+mj-lt"/>
              <a:buAutoNum type="arabicPeriod"/>
            </a:pPr>
            <a:r>
              <a:rPr lang="en-US" sz="2800" dirty="0" smtClean="0">
                <a:latin typeface="Roboto Condensed" panose="02000000000000000000" pitchFamily="2" charset="0"/>
                <a:ea typeface="Roboto Condensed" panose="02000000000000000000" pitchFamily="2" charset="0"/>
              </a:rPr>
              <a:t>Duplicated </a:t>
            </a:r>
            <a:r>
              <a:rPr lang="en-US" sz="2800" dirty="0">
                <a:latin typeface="Roboto Condensed" panose="02000000000000000000" pitchFamily="2" charset="0"/>
                <a:ea typeface="Roboto Condensed" panose="02000000000000000000" pitchFamily="2" charset="0"/>
              </a:rPr>
              <a:t>Methods in the Same or Different </a:t>
            </a:r>
            <a:r>
              <a:rPr lang="en-US" sz="2800" dirty="0" smtClean="0">
                <a:latin typeface="Roboto Condensed" panose="02000000000000000000" pitchFamily="2" charset="0"/>
                <a:ea typeface="Roboto Condensed" panose="02000000000000000000" pitchFamily="2" charset="0"/>
              </a:rPr>
              <a:t>Class</a:t>
            </a:r>
          </a:p>
          <a:p>
            <a:pPr marL="457200" lvl="3" indent="-457200">
              <a:buFont typeface="+mj-lt"/>
              <a:buAutoNum type="arabicPeriod"/>
            </a:pPr>
            <a:r>
              <a:rPr lang="en-US" sz="2800" dirty="0" smtClean="0">
                <a:latin typeface="Roboto Condensed" panose="02000000000000000000" pitchFamily="2" charset="0"/>
                <a:ea typeface="Roboto Condensed" panose="02000000000000000000" pitchFamily="2" charset="0"/>
              </a:rPr>
              <a:t>Leaving commented code</a:t>
            </a:r>
          </a:p>
        </p:txBody>
      </p:sp>
    </p:spTree>
    <p:extLst>
      <p:ext uri="{BB962C8B-B14F-4D97-AF65-F5344CB8AC3E}">
        <p14:creationId xmlns:p14="http://schemas.microsoft.com/office/powerpoint/2010/main" val="1266142862"/>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r>
              <a:rPr lang="en-US" dirty="0"/>
              <a:t> </a:t>
            </a:r>
            <a:r>
              <a:rPr lang="en-US" dirty="0" smtClean="0"/>
              <a:t>&amp; GitHub</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8</a:t>
            </a:fld>
            <a:endParaRPr lang="en-IN" dirty="0"/>
          </a:p>
        </p:txBody>
      </p:sp>
      <p:sp>
        <p:nvSpPr>
          <p:cNvPr id="5" name="Text Placeholder 1"/>
          <p:cNvSpPr>
            <a:spLocks noGrp="1"/>
          </p:cNvSpPr>
          <p:nvPr>
            <p:ph type="body" idx="4294967295"/>
          </p:nvPr>
        </p:nvSpPr>
        <p:spPr>
          <a:xfrm>
            <a:off x="8547" y="1251858"/>
            <a:ext cx="12039600" cy="4288971"/>
          </a:xfrm>
          <a:prstGeom prst="rect">
            <a:avLst/>
          </a:prstGeom>
        </p:spPr>
        <p:txBody>
          <a:bodyPr/>
          <a:lstStyle/>
          <a:p>
            <a:pPr>
              <a:spcBef>
                <a:spcPts val="0"/>
              </a:spcBef>
            </a:pPr>
            <a:r>
              <a:rPr lang="en-US" sz="2600" b="1" dirty="0" smtClean="0">
                <a:solidFill>
                  <a:schemeClr val="tx1">
                    <a:lumMod val="65000"/>
                    <a:lumOff val="35000"/>
                  </a:schemeClr>
                </a:solidFill>
              </a:rPr>
              <a:t>Source Code Repositories</a:t>
            </a:r>
          </a:p>
          <a:p>
            <a:pPr lvl="8"/>
            <a:r>
              <a:rPr lang="en-US" sz="2600" b="1" dirty="0">
                <a:solidFill>
                  <a:schemeClr val="tx1">
                    <a:lumMod val="65000"/>
                    <a:lumOff val="35000"/>
                  </a:schemeClr>
                </a:solidFill>
                <a:latin typeface="Roboto Condensed" panose="02000000000000000000" pitchFamily="2" charset="0"/>
                <a:ea typeface="Roboto Condensed" panose="02000000000000000000" pitchFamily="2" charset="0"/>
              </a:rPr>
              <a:t>	</a:t>
            </a:r>
            <a:r>
              <a:rPr lang="en-US" sz="2600" b="1" dirty="0" smtClean="0">
                <a:solidFill>
                  <a:schemeClr val="tx1">
                    <a:lumMod val="65000"/>
                    <a:lumOff val="35000"/>
                  </a:schemeClr>
                </a:solidFill>
                <a:latin typeface="Roboto Condensed" panose="02000000000000000000" pitchFamily="2" charset="0"/>
                <a:ea typeface="Roboto Condensed" panose="02000000000000000000" pitchFamily="2" charset="0"/>
              </a:rPr>
              <a:t>- What </a:t>
            </a:r>
          </a:p>
          <a:p>
            <a:pPr lvl="8"/>
            <a:r>
              <a:rPr lang="en-US" sz="2600" b="1" dirty="0">
                <a:solidFill>
                  <a:schemeClr val="tx1">
                    <a:lumMod val="65000"/>
                    <a:lumOff val="35000"/>
                  </a:schemeClr>
                </a:solidFill>
                <a:latin typeface="Roboto Condensed" panose="02000000000000000000" pitchFamily="2" charset="0"/>
                <a:ea typeface="Roboto Condensed" panose="02000000000000000000" pitchFamily="2" charset="0"/>
              </a:rPr>
              <a:t>	</a:t>
            </a:r>
            <a:r>
              <a:rPr lang="en-US" sz="2600" b="1" dirty="0" smtClean="0">
                <a:solidFill>
                  <a:schemeClr val="tx1">
                    <a:lumMod val="65000"/>
                    <a:lumOff val="35000"/>
                  </a:schemeClr>
                </a:solidFill>
                <a:latin typeface="Roboto Condensed" panose="02000000000000000000" pitchFamily="2" charset="0"/>
                <a:ea typeface="Roboto Condensed" panose="02000000000000000000" pitchFamily="2" charset="0"/>
              </a:rPr>
              <a:t>- Why</a:t>
            </a:r>
          </a:p>
          <a:p>
            <a:pPr lvl="8"/>
            <a:r>
              <a:rPr lang="en-US" sz="2600" b="1" dirty="0">
                <a:solidFill>
                  <a:schemeClr val="tx1">
                    <a:lumMod val="65000"/>
                    <a:lumOff val="35000"/>
                  </a:schemeClr>
                </a:solidFill>
                <a:latin typeface="Roboto Condensed" panose="02000000000000000000" pitchFamily="2" charset="0"/>
                <a:ea typeface="Roboto Condensed" panose="02000000000000000000" pitchFamily="2" charset="0"/>
              </a:rPr>
              <a:t>	</a:t>
            </a:r>
            <a:r>
              <a:rPr lang="en-US" sz="2600" b="1" dirty="0" smtClean="0">
                <a:solidFill>
                  <a:schemeClr val="tx1">
                    <a:lumMod val="65000"/>
                    <a:lumOff val="35000"/>
                  </a:schemeClr>
                </a:solidFill>
                <a:latin typeface="Roboto Condensed" panose="02000000000000000000" pitchFamily="2" charset="0"/>
                <a:ea typeface="Roboto Condensed" panose="02000000000000000000" pitchFamily="2" charset="0"/>
              </a:rPr>
              <a:t>- Examples</a:t>
            </a:r>
            <a:endParaRPr lang="en-IN" sz="2600" b="1" dirty="0">
              <a:solidFill>
                <a:schemeClr val="tx1">
                  <a:lumMod val="65000"/>
                  <a:lumOff val="35000"/>
                </a:schemeClr>
              </a:solidFill>
              <a:latin typeface="Roboto Condensed" panose="02000000000000000000" pitchFamily="2" charset="0"/>
              <a:ea typeface="Roboto Condensed" panose="02000000000000000000" pitchFamily="2" charset="0"/>
            </a:endParaRPr>
          </a:p>
          <a:p>
            <a:pPr>
              <a:spcBef>
                <a:spcPts val="1800"/>
              </a:spcBef>
              <a:spcAft>
                <a:spcPts val="1200"/>
              </a:spcAft>
            </a:pPr>
            <a:r>
              <a:rPr lang="en-US" sz="2600" b="1" dirty="0">
                <a:solidFill>
                  <a:schemeClr val="tx1">
                    <a:lumMod val="65000"/>
                    <a:lumOff val="35000"/>
                  </a:schemeClr>
                </a:solidFill>
              </a:rPr>
              <a:t>Why Git </a:t>
            </a:r>
            <a:r>
              <a:rPr lang="en-US" sz="2600" b="1" dirty="0" smtClean="0">
                <a:solidFill>
                  <a:schemeClr val="tx1">
                    <a:lumMod val="65000"/>
                    <a:lumOff val="35000"/>
                  </a:schemeClr>
                </a:solidFill>
              </a:rPr>
              <a:t>&amp; How it works </a:t>
            </a:r>
          </a:p>
          <a:p>
            <a:pPr>
              <a:spcBef>
                <a:spcPts val="1800"/>
              </a:spcBef>
              <a:spcAft>
                <a:spcPts val="1200"/>
              </a:spcAft>
            </a:pPr>
            <a:r>
              <a:rPr lang="en-US" sz="2600" b="1" dirty="0" smtClean="0">
                <a:solidFill>
                  <a:schemeClr val="tx1">
                    <a:lumMod val="65000"/>
                    <a:lumOff val="35000"/>
                  </a:schemeClr>
                </a:solidFill>
              </a:rPr>
              <a:t>GitHub vs BitBucket vs GitLab</a:t>
            </a:r>
            <a:endParaRPr lang="en-US" sz="2600" b="1" dirty="0">
              <a:solidFill>
                <a:schemeClr val="tx1">
                  <a:lumMod val="65000"/>
                  <a:lumOff val="35000"/>
                </a:schemeClr>
              </a:solidFill>
            </a:endParaRPr>
          </a:p>
          <a:p>
            <a:pPr>
              <a:spcBef>
                <a:spcPts val="1800"/>
              </a:spcBef>
              <a:spcAft>
                <a:spcPts val="1200"/>
              </a:spcAft>
            </a:pPr>
            <a:r>
              <a:rPr lang="en-US" sz="2600" b="1" dirty="0" smtClean="0">
                <a:solidFill>
                  <a:schemeClr val="tx1">
                    <a:lumMod val="65000"/>
                    <a:lumOff val="35000"/>
                  </a:schemeClr>
                </a:solidFill>
              </a:rPr>
              <a:t>Git </a:t>
            </a:r>
            <a:r>
              <a:rPr lang="en-US" sz="2600" b="1" dirty="0">
                <a:solidFill>
                  <a:schemeClr val="tx1">
                    <a:lumMod val="65000"/>
                    <a:lumOff val="35000"/>
                  </a:schemeClr>
                </a:solidFill>
              </a:rPr>
              <a:t>Terminology (Check-in, Check-out vs Push, Pull</a:t>
            </a:r>
            <a:r>
              <a:rPr lang="en-US" sz="2600" b="1" dirty="0" smtClean="0">
                <a:solidFill>
                  <a:schemeClr val="tx1">
                    <a:lumMod val="65000"/>
                    <a:lumOff val="35000"/>
                  </a:schemeClr>
                </a:solidFill>
              </a:rPr>
              <a:t>)</a:t>
            </a:r>
            <a:endParaRPr lang="en-US" sz="2600" b="1" dirty="0">
              <a:solidFill>
                <a:schemeClr val="tx1">
                  <a:lumMod val="65000"/>
                  <a:lumOff val="35000"/>
                </a:schemeClr>
              </a:solidFill>
            </a:endParaRPr>
          </a:p>
        </p:txBody>
      </p:sp>
    </p:spTree>
    <p:extLst>
      <p:ext uri="{BB962C8B-B14F-4D97-AF65-F5344CB8AC3E}">
        <p14:creationId xmlns:p14="http://schemas.microsoft.com/office/powerpoint/2010/main" val="341629248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animEffect transition="in" filter="fade">
                                      <p:cBhvr>
                                        <p:cTn id="14" dur="1000"/>
                                        <p:tgtEl>
                                          <p:spTgt spid="5">
                                            <p:txEl>
                                              <p:pRg st="5" end="5"/>
                                            </p:txEl>
                                          </p:spTgt>
                                        </p:tgtEl>
                                      </p:cBhvr>
                                    </p:animEffect>
                                    <p:anim calcmode="lin" valueType="num">
                                      <p:cBhvr>
                                        <p:cTn id="1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1000"/>
                                        <p:tgtEl>
                                          <p:spTgt spid="5">
                                            <p:txEl>
                                              <p:pRg st="6" end="6"/>
                                            </p:txEl>
                                          </p:spTgt>
                                        </p:tgtEl>
                                      </p:cBhvr>
                                    </p:animEffect>
                                    <p:anim calcmode="lin" valueType="num">
                                      <p:cBhvr>
                                        <p:cTn id="2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9305</TotalTime>
  <Words>413</Words>
  <Application>Microsoft Office PowerPoint</Application>
  <PresentationFormat>Widescreen</PresentationFormat>
  <Paragraphs>112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Arvo</vt:lpstr>
      <vt:lpstr>Calibri</vt:lpstr>
      <vt:lpstr>Roboto Condensed</vt:lpstr>
      <vt:lpstr>Wingdings</vt:lpstr>
      <vt:lpstr>TYSS_2019</vt:lpstr>
      <vt:lpstr> Git</vt:lpstr>
      <vt:lpstr>Version Control System</vt:lpstr>
      <vt:lpstr>Vulnerability, Bug &amp; Code Smell</vt:lpstr>
      <vt:lpstr>Vulnerability</vt:lpstr>
      <vt:lpstr>Bug</vt:lpstr>
      <vt:lpstr>What is SonarLint? </vt:lpstr>
      <vt:lpstr>SonarLint in Eclipse</vt:lpstr>
      <vt:lpstr>Code Smell</vt:lpstr>
      <vt:lpstr>Git &amp; GitHub</vt:lpstr>
      <vt:lpstr>Why Git ?</vt:lpstr>
      <vt:lpstr>How Git Works</vt:lpstr>
      <vt:lpstr>Important Git Commands</vt:lpstr>
      <vt:lpstr>GitHub Repository Name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Praveen</cp:lastModifiedBy>
  <cp:revision>731</cp:revision>
  <cp:lastPrinted>2019-04-15T13:18:47Z</cp:lastPrinted>
  <dcterms:created xsi:type="dcterms:W3CDTF">2019-02-12T10:18:40Z</dcterms:created>
  <dcterms:modified xsi:type="dcterms:W3CDTF">2019-11-28T12:43:24Z</dcterms:modified>
</cp:coreProperties>
</file>