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781db90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781db90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81db90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781db90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266141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c26614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266141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266141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57a168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57a168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nas.org/doi/10.1073/pnas.1910837117" TargetMode="External"/><Relationship Id="rId4" Type="http://schemas.openxmlformats.org/officeDocument/2006/relationships/hyperlink" Target="https://www.science.org/doi/10.1126/scirobotics.abf15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92440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XENOBOTS: AI-DESIGNED LIVING MACHINES</a:t>
            </a:r>
            <a:b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6600"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7250" y="1708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Computer Science Meets Biology</a:t>
            </a:r>
            <a:endParaRPr i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37075" y="750625"/>
            <a:ext cx="71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985500" y="3202150"/>
            <a:ext cx="2748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Surya Gona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Group: Cool</a:t>
            </a:r>
            <a:endParaRPr sz="1800"/>
          </a:p>
        </p:txBody>
      </p:sp>
      <p:pic>
        <p:nvPicPr>
          <p:cNvPr descr="File:Xenobot.jpg - Wikimedia Commons"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175" y="2194400"/>
            <a:ext cx="1899624" cy="165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Ke - Xenopus laevis - 3.jpg - Wikimedia Commons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00" y="104725"/>
            <a:ext cx="1378575" cy="1068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Xenobot Vivo Design52.png - Wikimedia Commons"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850" y="65450"/>
            <a:ext cx="1295700" cy="11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50813" y="270125"/>
            <a:ext cx="9144000" cy="6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Definition: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What are Xenobots?</a:t>
            </a:r>
            <a:br>
              <a:rPr b="1" lang="en" sz="1200"/>
            </a:br>
            <a:r>
              <a:rPr lang="en" sz="1200"/>
              <a:t> The world’s first </a:t>
            </a:r>
            <a:r>
              <a:rPr i="1" lang="en" sz="1200"/>
              <a:t>living robots</a:t>
            </a:r>
            <a:r>
              <a:rPr lang="en" sz="1200"/>
              <a:t> built entirely from frog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Cells  (</a:t>
            </a:r>
            <a:r>
              <a:rPr i="1" lang="en" sz="1200"/>
              <a:t>Xenopus laevis</a:t>
            </a:r>
            <a:r>
              <a:rPr lang="en" sz="1200"/>
              <a:t>) and designed using artificial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intelligence.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Why Are They Revolutionary?</a:t>
            </a:r>
            <a:br>
              <a:rPr b="1" lang="en" sz="1200"/>
            </a:br>
            <a:r>
              <a:rPr lang="en" sz="1200"/>
              <a:t> Xenobots are not traditional robots or natural organisms. They’re a new class of programmable biological machines</a:t>
            </a:r>
            <a:r>
              <a:rPr b="1" lang="en" sz="1200"/>
              <a:t> </a:t>
            </a:r>
            <a:r>
              <a:rPr lang="en" sz="1200"/>
              <a:t>blurring the line between life and machinery.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Key Innovations: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AI-Driven Design:</a:t>
            </a:r>
            <a:r>
              <a:rPr lang="en" sz="1200"/>
              <a:t> Evolutionary algorithms simulate thousands of configurations to evolve optimal shapes and behaviors.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Fully Biological:</a:t>
            </a:r>
            <a:r>
              <a:rPr lang="en" sz="1200"/>
              <a:t> Constructed from living skin and heart cells no metal or electronics.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Self-Healing &amp; Biodegradable:</a:t>
            </a:r>
            <a:r>
              <a:rPr lang="en" sz="1200"/>
              <a:t> They regenerate after injury and degrade harmlessly within a week.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Swarm Behavior:</a:t>
            </a:r>
            <a:r>
              <a:rPr lang="en" sz="1200"/>
              <a:t> Later studies show they can work together to perform tasks like pushing debris</a:t>
            </a:r>
            <a:r>
              <a:rPr lang="en" sz="1200"/>
              <a:t>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1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70" u="sng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Key Research Findings</a:t>
            </a:r>
            <a:endParaRPr b="1" sz="1770" u="sng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49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Kriegman et al. (2020) – Groundbreaking Study (</a:t>
            </a:r>
            <a:r>
              <a:rPr b="1" i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PNAS</a:t>
            </a: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Locomotion: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Xenobots moved via ciliary "paddling" (skin cells) or muscle contractions (heart cells).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Manipulation: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Some designs could push pellets to a central location—useful for future cleanup tasks.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Self-Repair: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When sliced, Xenobots healed and continued functioning, a trait absent in traditional robots.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Blackiston et al. (2021) – Advanced Capabilities (</a:t>
            </a:r>
            <a:r>
              <a:rPr b="1" i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Science Robotics</a:t>
            </a: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Swarm Intelligence: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Groups of Xenobots exhibited collective behaviors, like forming temporary structures to transport objects.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Maze Navigation: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Demonstrated problem-solving by adapting paths in complex environments.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Scalability: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Researchers developed a high-throughput method to create hundreds of Xenobots simultaneously.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t/>
            </a:r>
            <a:endParaRPr b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File:A xenobot in simulation and reality.png - Wikipedia"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875" y="3554388"/>
            <a:ext cx="3048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" sz="1670" u="sng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Applications &amp; Ethics</a:t>
            </a:r>
            <a:endParaRPr b="1" sz="1670" u="sng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570" u="sng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435200"/>
            <a:ext cx="8520600" cy="4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Medicine: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Targeted Drug Delivery: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PNAS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study noted Xenobots could potentially carry payloads (e.g., drugs) to specific body areas.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Surgical Assistance: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Their small size (0.1–1 mm) and biodegradability make them ideal for microsurgery.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Environment: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Microplastic Cleanup: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Science Robotics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highlighted their ability to aggregate particles, suggesting use in pollution removal.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Toxin Degradation: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Early experiments show promise in breaking down organic pollutants.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Ethical Risks (From Peer Discussions in Papers):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Unintended Evolution: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Could mutations or environmental interactions lead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undesired behaviors?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3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Biosecurity: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Potential dual-use risks (e.g., weaponization) require strict oversight.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Regulation Gap: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No existing legal framework covers self-replicating, AI-designed 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lifeforms.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Xenobot Multiple Design Organism Pairs.png - Wikimedia Commons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200" y="2664750"/>
            <a:ext cx="2568300" cy="20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What’s Next for Xenobots?</a:t>
            </a:r>
            <a:endParaRPr sz="35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Timeline (Based on Researcher Projections):</a:t>
            </a:r>
            <a:endParaRPr b="1" sz="17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2024–2026: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Testing in controlled environments (e.g., lab-based medical trials).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2027–2029: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Integration of neural cells for basic learning (</a:t>
            </a:r>
            <a:r>
              <a:rPr i="1"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Science Robotics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proposed this as a next step).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2030+: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Deployment in open ecosystems (e.g., ocean microplastic cleanup).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Quote from Researchers:</a:t>
            </a:r>
            <a:endParaRPr b="1" sz="17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"Xenobots are neither traditional robots nor known species. They are a new class of artifact: a living, programmable organism."</a:t>
            </a:r>
            <a:br>
              <a:rPr i="1"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—Kriegman et al., </a:t>
            </a:r>
            <a:r>
              <a:rPr i="1"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PNAS</a:t>
            </a:r>
            <a:r>
              <a:rPr lang="en" sz="16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(2020).</a:t>
            </a:r>
            <a:endParaRPr sz="16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0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Takeaways: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 as a Programmable Material: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AI can now design biological systems with specific functions.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Transformative Potential: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From medicine to ecology, Xenobots offer solutions impossible with current technology.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Urgent Need for Ethics: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noted in both studies, societal dialogue must guide development.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Expanded Citations: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Kriegman et al. (2020)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PNAS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Details on AI design process, self-repair experiments, and locomotion mechanics.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Link: </a:t>
            </a:r>
            <a:r>
              <a:rPr lang="en" sz="1200">
                <a:solidFill>
                  <a:srgbClr val="3B82F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https://www.pnas.org/doi/10.1073/pnas.1910837117</a:t>
            </a:r>
            <a:endParaRPr sz="1200">
              <a:solidFill>
                <a:srgbClr val="3B82F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Blackiston et al. (2021)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i="1"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Science Robotics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Covers swarm behaviors, scalability, and future neuron integration.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Link: </a:t>
            </a:r>
            <a:r>
              <a:rPr lang="en" sz="1200">
                <a:solidFill>
                  <a:srgbClr val="3B82F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https://www.science.org/doi/10.1126/scirobotics.abf1571</a:t>
            </a:r>
            <a:endParaRPr sz="1200">
              <a:solidFill>
                <a:srgbClr val="3B82F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