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1"/>
  </p:notesMasterIdLst>
  <p:sldIdLst>
    <p:sldId id="259" r:id="rId2"/>
    <p:sldId id="258" r:id="rId3"/>
    <p:sldId id="260" r:id="rId4"/>
    <p:sldId id="261" r:id="rId5"/>
    <p:sldId id="299" r:id="rId6"/>
    <p:sldId id="297" r:id="rId7"/>
    <p:sldId id="298" r:id="rId8"/>
    <p:sldId id="262" r:id="rId9"/>
    <p:sldId id="286" r:id="rId10"/>
    <p:sldId id="287" r:id="rId11"/>
    <p:sldId id="288" r:id="rId12"/>
    <p:sldId id="294" r:id="rId13"/>
    <p:sldId id="295" r:id="rId14"/>
    <p:sldId id="301" r:id="rId15"/>
    <p:sldId id="306" r:id="rId16"/>
    <p:sldId id="307" r:id="rId17"/>
    <p:sldId id="308" r:id="rId18"/>
    <p:sldId id="305" r:id="rId19"/>
    <p:sldId id="300" r:id="rId20"/>
    <p:sldId id="302" r:id="rId21"/>
    <p:sldId id="303" r:id="rId22"/>
    <p:sldId id="304" r:id="rId23"/>
    <p:sldId id="289" r:id="rId24"/>
    <p:sldId id="292" r:id="rId25"/>
    <p:sldId id="270" r:id="rId26"/>
    <p:sldId id="290" r:id="rId27"/>
    <p:sldId id="291" r:id="rId28"/>
    <p:sldId id="296" r:id="rId29"/>
    <p:sldId id="293" r:id="rId3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2549"/>
    <a:srgbClr val="007033"/>
    <a:srgbClr val="9EFF29"/>
    <a:srgbClr val="C33A1F"/>
    <a:srgbClr val="003635"/>
    <a:srgbClr val="D6370C"/>
    <a:srgbClr val="1D3A00"/>
    <a:srgbClr val="FF856D"/>
    <a:srgbClr val="0058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26" autoAdjust="0"/>
    <p:restoredTop sz="94660"/>
  </p:normalViewPr>
  <p:slideViewPr>
    <p:cSldViewPr snapToGrid="0">
      <p:cViewPr varScale="1">
        <p:scale>
          <a:sx n="85" d="100"/>
          <a:sy n="85" d="100"/>
        </p:scale>
        <p:origin x="876" y="6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10-Mar-22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3</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44443" y="2861187"/>
            <a:ext cx="7079227" cy="1533836"/>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1784556" y="2160643"/>
            <a:ext cx="6939116" cy="678426"/>
          </a:xfrm>
        </p:spPr>
        <p:txBody>
          <a:bodyPr>
            <a:normAutofit/>
          </a:bodyPr>
          <a:lstStyle>
            <a:lvl1pPr marL="0" indent="0" algn="r">
              <a:buNone/>
              <a:defRPr sz="2800" b="0" i="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10-Mar-22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83723"/>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59787"/>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517620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2" y="0"/>
            <a:ext cx="7886599" cy="5151451"/>
          </a:xfrm>
          <a:custGeom>
            <a:avLst/>
            <a:gdLst>
              <a:gd name="connsiteX0" fmla="*/ 0 w 8244408"/>
              <a:gd name="connsiteY0" fmla="*/ 0 h 5143500"/>
              <a:gd name="connsiteX1" fmla="*/ 8244408 w 8244408"/>
              <a:gd name="connsiteY1" fmla="*/ 0 h 5143500"/>
              <a:gd name="connsiteX2" fmla="*/ 8244408 w 8244408"/>
              <a:gd name="connsiteY2" fmla="*/ 5143500 h 5143500"/>
              <a:gd name="connsiteX3" fmla="*/ 0 w 8244408"/>
              <a:gd name="connsiteY3" fmla="*/ 5143500 h 5143500"/>
              <a:gd name="connsiteX4" fmla="*/ 0 w 8244408"/>
              <a:gd name="connsiteY4" fmla="*/ 0 h 5143500"/>
              <a:gd name="connsiteX0" fmla="*/ 0 w 8244408"/>
              <a:gd name="connsiteY0" fmla="*/ 0 h 5143500"/>
              <a:gd name="connsiteX1" fmla="*/ 5779504 w 8244408"/>
              <a:gd name="connsiteY1" fmla="*/ 0 h 5143500"/>
              <a:gd name="connsiteX2" fmla="*/ 8244408 w 8244408"/>
              <a:gd name="connsiteY2" fmla="*/ 5143500 h 5143500"/>
              <a:gd name="connsiteX3" fmla="*/ 0 w 8244408"/>
              <a:gd name="connsiteY3" fmla="*/ 5143500 h 5143500"/>
              <a:gd name="connsiteX4" fmla="*/ 0 w 8244408"/>
              <a:gd name="connsiteY4" fmla="*/ 0 h 5143500"/>
              <a:gd name="connsiteX0" fmla="*/ 0 w 8069479"/>
              <a:gd name="connsiteY0" fmla="*/ 0 h 5143500"/>
              <a:gd name="connsiteX1" fmla="*/ 5779504 w 8069479"/>
              <a:gd name="connsiteY1" fmla="*/ 0 h 5143500"/>
              <a:gd name="connsiteX2" fmla="*/ 8069479 w 8069479"/>
              <a:gd name="connsiteY2" fmla="*/ 5143500 h 5143500"/>
              <a:gd name="connsiteX3" fmla="*/ 0 w 8069479"/>
              <a:gd name="connsiteY3" fmla="*/ 5143500 h 5143500"/>
              <a:gd name="connsiteX4" fmla="*/ 0 w 8069479"/>
              <a:gd name="connsiteY4" fmla="*/ 0 h 5143500"/>
              <a:gd name="connsiteX0" fmla="*/ 0 w 8013820"/>
              <a:gd name="connsiteY0" fmla="*/ 0 h 5143500"/>
              <a:gd name="connsiteX1" fmla="*/ 5779504 w 8013820"/>
              <a:gd name="connsiteY1" fmla="*/ 0 h 5143500"/>
              <a:gd name="connsiteX2" fmla="*/ 8013820 w 8013820"/>
              <a:gd name="connsiteY2" fmla="*/ 5143500 h 5143500"/>
              <a:gd name="connsiteX3" fmla="*/ 0 w 8013820"/>
              <a:gd name="connsiteY3" fmla="*/ 5143500 h 5143500"/>
              <a:gd name="connsiteX4" fmla="*/ 0 w 8013820"/>
              <a:gd name="connsiteY4" fmla="*/ 0 h 5143500"/>
              <a:gd name="connsiteX0" fmla="*/ 0 w 7966112"/>
              <a:gd name="connsiteY0" fmla="*/ 0 h 5143500"/>
              <a:gd name="connsiteX1" fmla="*/ 5779504 w 7966112"/>
              <a:gd name="connsiteY1" fmla="*/ 0 h 5143500"/>
              <a:gd name="connsiteX2" fmla="*/ 7966112 w 7966112"/>
              <a:gd name="connsiteY2" fmla="*/ 5143500 h 5143500"/>
              <a:gd name="connsiteX3" fmla="*/ 0 w 7966112"/>
              <a:gd name="connsiteY3" fmla="*/ 5143500 h 5143500"/>
              <a:gd name="connsiteX4" fmla="*/ 0 w 7966112"/>
              <a:gd name="connsiteY4" fmla="*/ 0 h 5143500"/>
              <a:gd name="connsiteX0" fmla="*/ 0 w 7942258"/>
              <a:gd name="connsiteY0" fmla="*/ 0 h 5143500"/>
              <a:gd name="connsiteX1" fmla="*/ 5779504 w 7942258"/>
              <a:gd name="connsiteY1" fmla="*/ 0 h 5143500"/>
              <a:gd name="connsiteX2" fmla="*/ 7942258 w 7942258"/>
              <a:gd name="connsiteY2" fmla="*/ 5143500 h 5143500"/>
              <a:gd name="connsiteX3" fmla="*/ 0 w 7942258"/>
              <a:gd name="connsiteY3" fmla="*/ 5143500 h 5143500"/>
              <a:gd name="connsiteX4" fmla="*/ 0 w 7942258"/>
              <a:gd name="connsiteY4" fmla="*/ 0 h 5143500"/>
              <a:gd name="connsiteX0" fmla="*/ 0 w 7886599"/>
              <a:gd name="connsiteY0" fmla="*/ 0 h 5151451"/>
              <a:gd name="connsiteX1" fmla="*/ 5779504 w 7886599"/>
              <a:gd name="connsiteY1" fmla="*/ 0 h 5151451"/>
              <a:gd name="connsiteX2" fmla="*/ 7886599 w 7886599"/>
              <a:gd name="connsiteY2" fmla="*/ 5151451 h 5151451"/>
              <a:gd name="connsiteX3" fmla="*/ 0 w 7886599"/>
              <a:gd name="connsiteY3" fmla="*/ 5143500 h 5151451"/>
              <a:gd name="connsiteX4" fmla="*/ 0 w 7886599"/>
              <a:gd name="connsiteY4" fmla="*/ 0 h 5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6599" h="5151451">
                <a:moveTo>
                  <a:pt x="0" y="0"/>
                </a:moveTo>
                <a:lnTo>
                  <a:pt x="5779504" y="0"/>
                </a:lnTo>
                <a:lnTo>
                  <a:pt x="7886599" y="5151451"/>
                </a:lnTo>
                <a:lnTo>
                  <a:pt x="0" y="5143500"/>
                </a:lnTo>
                <a:lnTo>
                  <a:pt x="0" y="0"/>
                </a:lnTo>
                <a:close/>
              </a:path>
            </a:pathLst>
          </a:cu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467544" y="123478"/>
            <a:ext cx="867645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67544" y="699542"/>
            <a:ext cx="867645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900058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3075806"/>
            <a:ext cx="9144000" cy="1656184"/>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0" y="3436744"/>
            <a:ext cx="9144000"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012808"/>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731990"/>
            <a:ext cx="914400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4658520"/>
            <a:ext cx="914400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9837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9" y="194839"/>
            <a:ext cx="8259098" cy="763526"/>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194619"/>
            <a:ext cx="8246070" cy="3583858"/>
          </a:xfrm>
        </p:spPr>
        <p:txBody>
          <a:bodyPr/>
          <a:lstStyle>
            <a:lvl1pPr algn="l">
              <a:defRPr sz="2800">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36988" y="443407"/>
            <a:ext cx="6305833" cy="725349"/>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529347" y="1177436"/>
            <a:ext cx="6327059" cy="3511061"/>
          </a:xfrm>
        </p:spPr>
        <p:txBody>
          <a:bodyPr/>
          <a:lstStyle>
            <a:lvl1pPr>
              <a:defRPr sz="28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10-Mar-22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7943" y="168409"/>
            <a:ext cx="8093365"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463788"/>
            <a:ext cx="4040188" cy="479822"/>
          </a:xfrm>
        </p:spPr>
        <p:txBody>
          <a:bodyPr anchor="b"/>
          <a:lstStyle>
            <a:lvl1pPr marL="0" indent="0" algn="ctr">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1936185"/>
            <a:ext cx="4040188" cy="2276294"/>
          </a:xfrm>
        </p:spPr>
        <p:txBody>
          <a:bodyPr/>
          <a:lstStyle>
            <a:lvl1pPr algn="ctr">
              <a:defRPr sz="2400">
                <a:solidFill>
                  <a:schemeClr val="tx1">
                    <a:lumMod val="75000"/>
                    <a:lumOff val="25000"/>
                  </a:schemeClr>
                </a:solidFill>
              </a:defRPr>
            </a:lvl1pPr>
            <a:lvl2pPr algn="ctr">
              <a:defRPr sz="2000">
                <a:solidFill>
                  <a:schemeClr val="tx1">
                    <a:lumMod val="75000"/>
                    <a:lumOff val="25000"/>
                  </a:schemeClr>
                </a:solidFill>
              </a:defRPr>
            </a:lvl2pPr>
            <a:lvl3pPr algn="ctr">
              <a:defRPr sz="1800">
                <a:solidFill>
                  <a:schemeClr val="tx1">
                    <a:lumMod val="75000"/>
                    <a:lumOff val="25000"/>
                  </a:schemeClr>
                </a:solidFill>
              </a:defRPr>
            </a:lvl3pPr>
            <a:lvl4pPr algn="ctr">
              <a:defRPr sz="1600">
                <a:solidFill>
                  <a:schemeClr val="tx1">
                    <a:lumMod val="75000"/>
                    <a:lumOff val="25000"/>
                  </a:schemeClr>
                </a:solidFill>
              </a:defRPr>
            </a:lvl4pPr>
            <a:lvl5pPr algn="ctr">
              <a:defRPr sz="1600">
                <a:solidFill>
                  <a:schemeClr val="tx1">
                    <a:lumMod val="75000"/>
                    <a:lumOff val="2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463788"/>
            <a:ext cx="4041775" cy="479822"/>
          </a:xfrm>
        </p:spPr>
        <p:txBody>
          <a:bodyPr anchor="b"/>
          <a:lstStyle>
            <a:lvl1pPr marL="0" indent="0" algn="ctr">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936185"/>
            <a:ext cx="4041775" cy="2276294"/>
          </a:xfrm>
        </p:spPr>
        <p:txBody>
          <a:bodyPr/>
          <a:lstStyle>
            <a:lvl1pPr algn="ctr">
              <a:defRPr sz="2400">
                <a:solidFill>
                  <a:schemeClr val="tx1">
                    <a:lumMod val="75000"/>
                    <a:lumOff val="25000"/>
                  </a:schemeClr>
                </a:solidFill>
              </a:defRPr>
            </a:lvl1pPr>
            <a:lvl2pPr algn="ctr">
              <a:defRPr sz="2000">
                <a:solidFill>
                  <a:schemeClr val="tx1">
                    <a:lumMod val="75000"/>
                    <a:lumOff val="25000"/>
                  </a:schemeClr>
                </a:solidFill>
              </a:defRPr>
            </a:lvl2pPr>
            <a:lvl3pPr algn="ctr">
              <a:defRPr sz="1800">
                <a:solidFill>
                  <a:schemeClr val="tx1">
                    <a:lumMod val="75000"/>
                    <a:lumOff val="25000"/>
                  </a:schemeClr>
                </a:solidFill>
              </a:defRPr>
            </a:lvl3pPr>
            <a:lvl4pPr algn="ctr">
              <a:defRPr sz="1600">
                <a:solidFill>
                  <a:schemeClr val="tx1">
                    <a:lumMod val="75000"/>
                    <a:lumOff val="25000"/>
                  </a:schemeClr>
                </a:solidFill>
              </a:defRPr>
            </a:lvl4pPr>
            <a:lvl5pPr algn="ctr">
              <a:defRPr sz="1600">
                <a:solidFill>
                  <a:schemeClr val="tx1">
                    <a:lumMod val="75000"/>
                    <a:lumOff val="2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10-Mar-22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10-Mar-22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10-Mar-22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10-Mar-22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 id="2147483662" r:id="rId14"/>
    <p:sldLayoutId id="2147483663"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hyperlink" Target="http://ieeexplore.ieee.org.egateway.vit.ac.in/document/83187668" TargetMode="External"/><Relationship Id="rId3" Type="http://schemas.openxmlformats.org/officeDocument/2006/relationships/hyperlink" Target="http://ijain.org/index.php/IJAIN/article/view/53/ijain_v2i1_p46_53" TargetMode="External"/><Relationship Id="rId7" Type="http://schemas.openxmlformats.org/officeDocument/2006/relationships/hyperlink" Target="http://ieeexplore.ieee.org.egateway.vit.ac.in/stamp/stamp.jsp?tp=&amp;arnumber=7815681" TargetMode="External"/><Relationship Id="rId2" Type="http://schemas.openxmlformats.org/officeDocument/2006/relationships/hyperlink" Target="http://ieeexplore.ieee.org.egateway.vit.ac.in/stamp/stamp.jsp?tp=&amp;arnumber=4565065&amp;tag=1" TargetMode="External"/><Relationship Id="rId1" Type="http://schemas.openxmlformats.org/officeDocument/2006/relationships/slideLayout" Target="../slideLayouts/slideLayout3.xml"/><Relationship Id="rId6" Type="http://schemas.openxmlformats.org/officeDocument/2006/relationships/hyperlink" Target="http://ieeexplore.ieee.org.egateway.vit.ac.in/stamp/stamp.jsp?tp=&amp;arnumber=7408952" TargetMode="External"/><Relationship Id="rId5" Type="http://schemas.openxmlformats.org/officeDocument/2006/relationships/hyperlink" Target="http://ieeexplore.ieee.org.egateway.vit.ac.in/stamp/stamp.jsp?tp=&amp;arnumber=8270325" TargetMode="External"/><Relationship Id="rId4" Type="http://schemas.openxmlformats.org/officeDocument/2006/relationships/hyperlink" Target="http://ieeexplore.ieee.org.egateway.vit.ac.in/stamp/stamp.jsp?tp=&amp;arnumber=5414157"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image" Target="../media/image8.jpeg"/><Relationship Id="rId1" Type="http://schemas.openxmlformats.org/officeDocument/2006/relationships/slideLayout" Target="../slideLayouts/slideLayout8.xml"/><Relationship Id="rId6" Type="http://schemas.openxmlformats.org/officeDocument/2006/relationships/image" Target="../media/image12.jpeg"/><Relationship Id="rId5" Type="http://schemas.openxmlformats.org/officeDocument/2006/relationships/image" Target="../media/image11.jpeg"/><Relationship Id="rId10" Type="http://schemas.openxmlformats.org/officeDocument/2006/relationships/image" Target="../media/image16.jpeg"/><Relationship Id="rId4" Type="http://schemas.openxmlformats.org/officeDocument/2006/relationships/image" Target="../media/image10.jpeg"/><Relationship Id="rId9" Type="http://schemas.openxmlformats.org/officeDocument/2006/relationships/image" Target="../media/image15.jpeg"/></Relationships>
</file>

<file path=ppt/slides/_rels/slide7.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8.jpeg"/><Relationship Id="rId7" Type="http://schemas.openxmlformats.org/officeDocument/2006/relationships/image" Target="../media/image22.jpeg"/><Relationship Id="rId2" Type="http://schemas.openxmlformats.org/officeDocument/2006/relationships/image" Target="../media/image17.jpeg"/><Relationship Id="rId1" Type="http://schemas.openxmlformats.org/officeDocument/2006/relationships/slideLayout" Target="../slideLayouts/slideLayout8.xml"/><Relationship Id="rId6" Type="http://schemas.openxmlformats.org/officeDocument/2006/relationships/image" Target="../media/image21.jpeg"/><Relationship Id="rId5" Type="http://schemas.openxmlformats.org/officeDocument/2006/relationships/image" Target="../media/image20.jpeg"/><Relationship Id="rId10" Type="http://schemas.openxmlformats.org/officeDocument/2006/relationships/image" Target="../media/image25.jpeg"/><Relationship Id="rId4" Type="http://schemas.openxmlformats.org/officeDocument/2006/relationships/image" Target="../media/image19.jpeg"/><Relationship Id="rId9" Type="http://schemas.openxmlformats.org/officeDocument/2006/relationships/image" Target="../media/image2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Abstract</a:t>
            </a:r>
          </a:p>
        </p:txBody>
      </p:sp>
      <p:sp>
        <p:nvSpPr>
          <p:cNvPr id="5" name="Content Placeholder 4"/>
          <p:cNvSpPr>
            <a:spLocks noGrp="1"/>
          </p:cNvSpPr>
          <p:nvPr>
            <p:ph idx="1"/>
          </p:nvPr>
        </p:nvSpPr>
        <p:spPr/>
        <p:txBody>
          <a:bodyPr>
            <a:noAutofit/>
          </a:bodyPr>
          <a:lstStyle/>
          <a:p>
            <a:pPr marL="0" indent="0" algn="just">
              <a:buNone/>
            </a:pPr>
            <a:r>
              <a:rPr lang="en-US" sz="1600" dirty="0"/>
              <a:t>Handwritten patterns, which are a part of the so-called noninvasive procedures, are widely accepted to convey important and sensitive information regarding common and secure transactions However, they're liable to imitating procedures which are well-known under the criminologist term forgeries. Among several sorts of handwriting, the signature has been found to be the foremost prone to fraud. this can be because of the very fact that humans can easily recall their signatures so as to accomplish their everyday transactions like documents and checks. The most reason why persons can use their signature with increased confidence stems from the actual fact that continuous and iterative training is allotted by writing the identical and stuck handwritten symbols. this can be an a-priori assumption for the signature verification system, when it's employed to verify the claimed identity. It should provide a comparatively fast, economical and assured to identify the individuals against potential breach efforts. </a:t>
            </a:r>
            <a:endParaRPr lang="en-IN" sz="1600" dirty="0"/>
          </a:p>
          <a:p>
            <a:pPr algn="just"/>
            <a:endParaRPr lang="en-US" sz="1600" dirty="0"/>
          </a:p>
        </p:txBody>
      </p:sp>
    </p:spTree>
    <p:extLst>
      <p:ext uri="{BB962C8B-B14F-4D97-AF65-F5344CB8AC3E}">
        <p14:creationId xmlns:p14="http://schemas.microsoft.com/office/powerpoint/2010/main" val="1101633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59923"/>
            <a:ext cx="9144000" cy="576064"/>
          </a:xfrm>
        </p:spPr>
        <p:txBody>
          <a:bodyPr>
            <a:normAutofit fontScale="92500" lnSpcReduction="10000"/>
          </a:bodyPr>
          <a:lstStyle/>
          <a:p>
            <a:r>
              <a:rPr lang="en-IN" dirty="0"/>
              <a:t>Feature Extraction</a:t>
            </a:r>
            <a:endParaRPr lang="ko-KR" altLang="en-US" dirty="0">
              <a:solidFill>
                <a:schemeClr val="tx1">
                  <a:lumMod val="75000"/>
                  <a:lumOff val="25000"/>
                </a:schemeClr>
              </a:solidFill>
            </a:endParaRPr>
          </a:p>
        </p:txBody>
      </p:sp>
      <p:sp>
        <p:nvSpPr>
          <p:cNvPr id="13" name="TextBox 12"/>
          <p:cNvSpPr txBox="1"/>
          <p:nvPr/>
        </p:nvSpPr>
        <p:spPr>
          <a:xfrm>
            <a:off x="412750" y="1450181"/>
            <a:ext cx="8318500" cy="3693319"/>
          </a:xfrm>
          <a:prstGeom prst="rect">
            <a:avLst/>
          </a:prstGeom>
          <a:noFill/>
        </p:spPr>
        <p:txBody>
          <a:bodyPr wrap="square" rtlCol="0" anchor="ctr">
            <a:spAutoFit/>
          </a:bodyPr>
          <a:lstStyle/>
          <a:p>
            <a:pPr algn="just"/>
            <a:r>
              <a:rPr lang="en-US" dirty="0"/>
              <a:t>The following features are extracted from the processed image:</a:t>
            </a:r>
          </a:p>
          <a:p>
            <a:pPr algn="just"/>
            <a:r>
              <a:rPr lang="en-US" b="1" dirty="0"/>
              <a:t>End Points:</a:t>
            </a:r>
          </a:p>
          <a:p>
            <a:pPr algn="just"/>
            <a:r>
              <a:rPr lang="en-US" dirty="0"/>
              <a:t>It is the number of endpoints of the signature</a:t>
            </a:r>
          </a:p>
          <a:p>
            <a:pPr algn="just"/>
            <a:endParaRPr lang="en-US" dirty="0"/>
          </a:p>
          <a:p>
            <a:pPr algn="just"/>
            <a:r>
              <a:rPr lang="en-US" b="1" dirty="0"/>
              <a:t>Centroid of vertically divided images:</a:t>
            </a:r>
          </a:p>
          <a:p>
            <a:pPr algn="just"/>
            <a:r>
              <a:rPr lang="en-US" dirty="0"/>
              <a:t>It is the pair of centroid of the 2 images formed by vertically dividing the main image</a:t>
            </a:r>
          </a:p>
          <a:p>
            <a:pPr algn="just"/>
            <a:endParaRPr lang="en-US" dirty="0"/>
          </a:p>
          <a:p>
            <a:pPr algn="just"/>
            <a:r>
              <a:rPr lang="en-US" b="1" dirty="0"/>
              <a:t>Skew Angle:</a:t>
            </a:r>
          </a:p>
          <a:p>
            <a:pPr algn="just"/>
            <a:r>
              <a:rPr lang="en-US" dirty="0"/>
              <a:t>It is the angle made by the centroids of the vertically divided images</a:t>
            </a:r>
          </a:p>
          <a:p>
            <a:pPr algn="just"/>
            <a:endParaRPr lang="en-US" dirty="0"/>
          </a:p>
          <a:p>
            <a:pPr algn="just"/>
            <a:endParaRPr lang="en-US" dirty="0"/>
          </a:p>
          <a:p>
            <a:pPr algn="just"/>
            <a:endParaRPr lang="en-IN" dirty="0"/>
          </a:p>
          <a:p>
            <a:pPr algn="just"/>
            <a:endParaRPr lang="en-IN" dirty="0"/>
          </a:p>
        </p:txBody>
      </p:sp>
    </p:spTree>
    <p:extLst>
      <p:ext uri="{BB962C8B-B14F-4D97-AF65-F5344CB8AC3E}">
        <p14:creationId xmlns:p14="http://schemas.microsoft.com/office/powerpoint/2010/main" val="1384964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85800" y="274223"/>
            <a:ext cx="9144000" cy="576064"/>
          </a:xfrm>
        </p:spPr>
        <p:txBody>
          <a:bodyPr>
            <a:normAutofit fontScale="92500" lnSpcReduction="10000"/>
          </a:bodyPr>
          <a:lstStyle/>
          <a:p>
            <a:r>
              <a:rPr lang="en-IN" dirty="0"/>
              <a:t>Verification using Extracted Features</a:t>
            </a:r>
            <a:endParaRPr lang="ko-KR" altLang="en-US" dirty="0">
              <a:solidFill>
                <a:schemeClr val="tx1">
                  <a:lumMod val="75000"/>
                  <a:lumOff val="25000"/>
                </a:schemeClr>
              </a:solidFill>
            </a:endParaRPr>
          </a:p>
        </p:txBody>
      </p:sp>
      <p:sp>
        <p:nvSpPr>
          <p:cNvPr id="13" name="TextBox 12"/>
          <p:cNvSpPr txBox="1"/>
          <p:nvPr/>
        </p:nvSpPr>
        <p:spPr>
          <a:xfrm>
            <a:off x="412750" y="1439654"/>
            <a:ext cx="8318500" cy="3416320"/>
          </a:xfrm>
          <a:prstGeom prst="rect">
            <a:avLst/>
          </a:prstGeom>
          <a:noFill/>
        </p:spPr>
        <p:txBody>
          <a:bodyPr wrap="square" rtlCol="0" anchor="ctr">
            <a:spAutoFit/>
          </a:bodyPr>
          <a:lstStyle/>
          <a:p>
            <a:pPr marL="285750" indent="-285750" algn="just">
              <a:buFont typeface="Arial" panose="020B0604020202020204" pitchFamily="34" charset="0"/>
              <a:buChar char="•"/>
            </a:pPr>
            <a:r>
              <a:rPr lang="en-US" dirty="0"/>
              <a:t>Once the Features are extracted they are stored in a Vector. Now we need to fix minimum error threshold values for each feature implemented using which it classifies genuine signatures.</a:t>
            </a:r>
          </a:p>
          <a:p>
            <a:pPr marL="285750" indent="-285750" algn="just">
              <a:buFont typeface="Arial" panose="020B0604020202020204" pitchFamily="34" charset="0"/>
              <a:buChar char="•"/>
            </a:pPr>
            <a:r>
              <a:rPr lang="en-US" dirty="0"/>
              <a:t>Conventionally finding the error threshold values should be done by using an Machine Learning Algorithm that will minimize the error threshold.</a:t>
            </a:r>
          </a:p>
          <a:p>
            <a:pPr marL="285750" indent="-285750" algn="just">
              <a:buFont typeface="Arial" panose="020B0604020202020204" pitchFamily="34" charset="0"/>
              <a:buChar char="•"/>
            </a:pPr>
            <a:r>
              <a:rPr lang="en-US" dirty="0"/>
              <a:t>But since we have not been taught Machine Learning, we have done this step manually by generating the tables of data for input and selecting error threshold values. The more images this step is applied to the more accurate our algorithm becomes.</a:t>
            </a:r>
          </a:p>
          <a:p>
            <a:pPr marL="285750" indent="-285750" algn="just">
              <a:buFont typeface="Arial" panose="020B0604020202020204" pitchFamily="34" charset="0"/>
              <a:buChar char="•"/>
            </a:pPr>
            <a:endParaRPr lang="en-US" dirty="0"/>
          </a:p>
          <a:p>
            <a:pPr algn="just"/>
            <a:endParaRPr lang="en-IN" dirty="0"/>
          </a:p>
          <a:p>
            <a:pPr algn="just"/>
            <a:endParaRPr lang="en-IN" dirty="0"/>
          </a:p>
        </p:txBody>
      </p:sp>
    </p:spTree>
    <p:extLst>
      <p:ext uri="{BB962C8B-B14F-4D97-AF65-F5344CB8AC3E}">
        <p14:creationId xmlns:p14="http://schemas.microsoft.com/office/powerpoint/2010/main" val="3770391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B175E9-C2FA-4EDF-B419-45E41A1C3E51}"/>
              </a:ext>
            </a:extLst>
          </p:cNvPr>
          <p:cNvSpPr>
            <a:spLocks noGrp="1"/>
          </p:cNvSpPr>
          <p:nvPr>
            <p:ph type="body" sz="quarter" idx="10"/>
          </p:nvPr>
        </p:nvSpPr>
        <p:spPr>
          <a:xfrm>
            <a:off x="0" y="172623"/>
            <a:ext cx="9144000" cy="576064"/>
          </a:xfrm>
        </p:spPr>
        <p:txBody>
          <a:bodyPr>
            <a:normAutofit fontScale="92500" lnSpcReduction="10000"/>
          </a:bodyPr>
          <a:lstStyle/>
          <a:p>
            <a:r>
              <a:rPr lang="en-IN" sz="3600" b="1" dirty="0">
                <a:latin typeface="+mn-lt"/>
              </a:rPr>
              <a:t>Literature Review:</a:t>
            </a:r>
            <a:endParaRPr lang="en-US" dirty="0"/>
          </a:p>
        </p:txBody>
      </p:sp>
      <p:graphicFrame>
        <p:nvGraphicFramePr>
          <p:cNvPr id="4" name="Table 5">
            <a:extLst>
              <a:ext uri="{FF2B5EF4-FFF2-40B4-BE49-F238E27FC236}">
                <a16:creationId xmlns:a16="http://schemas.microsoft.com/office/drawing/2014/main" id="{B6B050BC-9E71-43B9-82EA-A1FFC49EC746}"/>
              </a:ext>
            </a:extLst>
          </p:cNvPr>
          <p:cNvGraphicFramePr>
            <a:graphicFrameLocks/>
          </p:cNvGraphicFramePr>
          <p:nvPr>
            <p:extLst>
              <p:ext uri="{D42A27DB-BD31-4B8C-83A1-F6EECF244321}">
                <p14:modId xmlns:p14="http://schemas.microsoft.com/office/powerpoint/2010/main" val="1300436873"/>
              </p:ext>
            </p:extLst>
          </p:nvPr>
        </p:nvGraphicFramePr>
        <p:xfrm>
          <a:off x="184150" y="1103422"/>
          <a:ext cx="8775700" cy="3920852"/>
        </p:xfrm>
        <a:graphic>
          <a:graphicData uri="http://schemas.openxmlformats.org/drawingml/2006/table">
            <a:tbl>
              <a:tblPr firstRow="1" bandRow="1">
                <a:tableStyleId>{5940675A-B579-460E-94D1-54222C63F5DA}</a:tableStyleId>
              </a:tblPr>
              <a:tblGrid>
                <a:gridCol w="2193925">
                  <a:extLst>
                    <a:ext uri="{9D8B030D-6E8A-4147-A177-3AD203B41FA5}">
                      <a16:colId xmlns:a16="http://schemas.microsoft.com/office/drawing/2014/main" val="1646159456"/>
                    </a:ext>
                  </a:extLst>
                </a:gridCol>
                <a:gridCol w="2193925">
                  <a:extLst>
                    <a:ext uri="{9D8B030D-6E8A-4147-A177-3AD203B41FA5}">
                      <a16:colId xmlns:a16="http://schemas.microsoft.com/office/drawing/2014/main" val="853923745"/>
                    </a:ext>
                  </a:extLst>
                </a:gridCol>
                <a:gridCol w="2193925">
                  <a:extLst>
                    <a:ext uri="{9D8B030D-6E8A-4147-A177-3AD203B41FA5}">
                      <a16:colId xmlns:a16="http://schemas.microsoft.com/office/drawing/2014/main" val="143692099"/>
                    </a:ext>
                  </a:extLst>
                </a:gridCol>
                <a:gridCol w="2193925">
                  <a:extLst>
                    <a:ext uri="{9D8B030D-6E8A-4147-A177-3AD203B41FA5}">
                      <a16:colId xmlns:a16="http://schemas.microsoft.com/office/drawing/2014/main" val="1124698221"/>
                    </a:ext>
                  </a:extLst>
                </a:gridCol>
              </a:tblGrid>
              <a:tr h="291777">
                <a:tc>
                  <a:txBody>
                    <a:bodyPr/>
                    <a:lstStyle/>
                    <a:p>
                      <a:r>
                        <a:rPr lang="en-IN" sz="1400" dirty="0" err="1">
                          <a:solidFill>
                            <a:schemeClr val="tx1"/>
                          </a:solidFill>
                        </a:rPr>
                        <a:t>S.No</a:t>
                      </a:r>
                      <a:endParaRPr lang="en-IN" sz="1400" dirty="0">
                        <a:solidFill>
                          <a:schemeClr val="tx1"/>
                        </a:solidFill>
                      </a:endParaRPr>
                    </a:p>
                  </a:txBody>
                  <a:tcPr marL="74751" marR="74751"/>
                </a:tc>
                <a:tc>
                  <a:txBody>
                    <a:bodyPr/>
                    <a:lstStyle/>
                    <a:p>
                      <a:r>
                        <a:rPr lang="en-IN" sz="1400" dirty="0">
                          <a:solidFill>
                            <a:schemeClr val="tx1"/>
                          </a:solidFill>
                        </a:rPr>
                        <a:t>Title </a:t>
                      </a:r>
                    </a:p>
                  </a:txBody>
                  <a:tcPr marL="74751" marR="74751"/>
                </a:tc>
                <a:tc>
                  <a:txBody>
                    <a:bodyPr/>
                    <a:lstStyle/>
                    <a:p>
                      <a:r>
                        <a:rPr lang="en-IN" sz="1400" dirty="0">
                          <a:solidFill>
                            <a:schemeClr val="tx1"/>
                          </a:solidFill>
                        </a:rPr>
                        <a:t>Authors</a:t>
                      </a:r>
                    </a:p>
                  </a:txBody>
                  <a:tcPr marL="74751" marR="74751"/>
                </a:tc>
                <a:tc>
                  <a:txBody>
                    <a:bodyPr/>
                    <a:lstStyle/>
                    <a:p>
                      <a:r>
                        <a:rPr lang="en-IN" sz="1400" dirty="0">
                          <a:solidFill>
                            <a:schemeClr val="tx1"/>
                          </a:solidFill>
                        </a:rPr>
                        <a:t>Algorithms </a:t>
                      </a:r>
                    </a:p>
                  </a:txBody>
                  <a:tcPr marL="74751" marR="74751"/>
                </a:tc>
                <a:extLst>
                  <a:ext uri="{0D108BD9-81ED-4DB2-BD59-A6C34878D82A}">
                    <a16:rowId xmlns:a16="http://schemas.microsoft.com/office/drawing/2014/main" val="3927311743"/>
                  </a:ext>
                </a:extLst>
              </a:tr>
              <a:tr h="904508">
                <a:tc>
                  <a:txBody>
                    <a:bodyPr/>
                    <a:lstStyle/>
                    <a:p>
                      <a:r>
                        <a:rPr lang="en-IN" sz="1400" dirty="0">
                          <a:solidFill>
                            <a:schemeClr val="tx1"/>
                          </a:solidFill>
                        </a:rPr>
                        <a:t>1</a:t>
                      </a:r>
                    </a:p>
                  </a:txBody>
                  <a:tcPr marL="74751" marR="74751"/>
                </a:tc>
                <a:tc>
                  <a:txBody>
                    <a:bodyPr/>
                    <a:lstStyle/>
                    <a:p>
                      <a:r>
                        <a:rPr lang="en-US" sz="1400" dirty="0">
                          <a:solidFill>
                            <a:schemeClr val="tx1"/>
                          </a:solidFill>
                        </a:rPr>
                        <a:t>A New Online Signature Verification by </a:t>
                      </a:r>
                      <a:r>
                        <a:rPr lang="en-US" sz="1400" dirty="0" err="1">
                          <a:solidFill>
                            <a:schemeClr val="tx1"/>
                          </a:solidFill>
                        </a:rPr>
                        <a:t>SpatioTemporal</a:t>
                      </a:r>
                      <a:r>
                        <a:rPr lang="en-US" sz="1400" dirty="0">
                          <a:solidFill>
                            <a:schemeClr val="tx1"/>
                          </a:solidFill>
                        </a:rPr>
                        <a:t> Neural </a:t>
                      </a:r>
                      <a:r>
                        <a:rPr lang="en-US" sz="1400" dirty="0" err="1">
                          <a:solidFill>
                            <a:schemeClr val="tx1"/>
                          </a:solidFill>
                        </a:rPr>
                        <a:t>Netwrok</a:t>
                      </a:r>
                      <a:endParaRPr lang="en-IN" sz="1400" dirty="0">
                        <a:solidFill>
                          <a:schemeClr val="tx1"/>
                        </a:solidFill>
                      </a:endParaRPr>
                    </a:p>
                  </a:txBody>
                  <a:tcPr marL="74751" marR="74751"/>
                </a:tc>
                <a:tc>
                  <a:txBody>
                    <a:bodyPr/>
                    <a:lstStyle/>
                    <a:p>
                      <a:r>
                        <a:rPr lang="nn-NO" sz="1400" dirty="0">
                          <a:solidFill>
                            <a:schemeClr val="tx1"/>
                          </a:solidFill>
                        </a:rPr>
                        <a:t>Maryam Moghadam Fard, Mehdi Moghadam Fard, Nasser Mozayani </a:t>
                      </a:r>
                      <a:endParaRPr lang="en-IN" sz="1400" dirty="0">
                        <a:solidFill>
                          <a:schemeClr val="tx1"/>
                        </a:solidFill>
                      </a:endParaRPr>
                    </a:p>
                  </a:txBody>
                  <a:tcPr marL="74751" marR="74751"/>
                </a:tc>
                <a:tc>
                  <a:txBody>
                    <a:bodyPr/>
                    <a:lstStyle/>
                    <a:p>
                      <a:r>
                        <a:rPr lang="en-IN" sz="1400" dirty="0" err="1">
                          <a:solidFill>
                            <a:schemeClr val="tx1"/>
                          </a:solidFill>
                        </a:rPr>
                        <a:t>Spatio</a:t>
                      </a:r>
                      <a:r>
                        <a:rPr lang="en-IN" sz="1400" dirty="0">
                          <a:solidFill>
                            <a:schemeClr val="tx1"/>
                          </a:solidFill>
                        </a:rPr>
                        <a:t>-Temporal Neural </a:t>
                      </a:r>
                      <a:r>
                        <a:rPr lang="en-IN" sz="1400" dirty="0" err="1">
                          <a:solidFill>
                            <a:schemeClr val="tx1"/>
                          </a:solidFill>
                        </a:rPr>
                        <a:t>Netwrok</a:t>
                      </a:r>
                      <a:endParaRPr lang="en-IN" sz="1400" dirty="0">
                        <a:solidFill>
                          <a:schemeClr val="tx1"/>
                        </a:solidFill>
                      </a:endParaRPr>
                    </a:p>
                  </a:txBody>
                  <a:tcPr marL="74751" marR="74751"/>
                </a:tc>
                <a:extLst>
                  <a:ext uri="{0D108BD9-81ED-4DB2-BD59-A6C34878D82A}">
                    <a16:rowId xmlns:a16="http://schemas.microsoft.com/office/drawing/2014/main" val="1203710970"/>
                  </a:ext>
                </a:extLst>
              </a:tr>
              <a:tr h="684916">
                <a:tc>
                  <a:txBody>
                    <a:bodyPr/>
                    <a:lstStyle/>
                    <a:p>
                      <a:r>
                        <a:rPr lang="en-IN" sz="1400" dirty="0">
                          <a:solidFill>
                            <a:schemeClr val="tx1"/>
                          </a:solidFill>
                        </a:rPr>
                        <a:t>2</a:t>
                      </a:r>
                    </a:p>
                  </a:txBody>
                  <a:tcPr marL="74751" marR="74751"/>
                </a:tc>
                <a:tc>
                  <a:txBody>
                    <a:bodyPr/>
                    <a:lstStyle/>
                    <a:p>
                      <a:r>
                        <a:rPr lang="en-US" sz="1400" dirty="0">
                          <a:solidFill>
                            <a:schemeClr val="tx1"/>
                          </a:solidFill>
                        </a:rPr>
                        <a:t>Signature recognition using probabilistic neural network</a:t>
                      </a:r>
                      <a:endParaRPr lang="en-IN" sz="1400" dirty="0">
                        <a:solidFill>
                          <a:schemeClr val="tx1"/>
                        </a:solidFill>
                      </a:endParaRPr>
                    </a:p>
                  </a:txBody>
                  <a:tcPr marL="74751" marR="74751"/>
                </a:tc>
                <a:tc>
                  <a:txBody>
                    <a:bodyPr/>
                    <a:lstStyle/>
                    <a:p>
                      <a:r>
                        <a:rPr lang="en-IN" sz="1400" dirty="0" err="1">
                          <a:solidFill>
                            <a:schemeClr val="tx1"/>
                          </a:solidFill>
                        </a:rPr>
                        <a:t>Heri</a:t>
                      </a:r>
                      <a:r>
                        <a:rPr lang="en-IN" sz="1400" dirty="0">
                          <a:solidFill>
                            <a:schemeClr val="tx1"/>
                          </a:solidFill>
                        </a:rPr>
                        <a:t> </a:t>
                      </a:r>
                      <a:r>
                        <a:rPr lang="en-IN" sz="1400" dirty="0" err="1">
                          <a:solidFill>
                            <a:schemeClr val="tx1"/>
                          </a:solidFill>
                        </a:rPr>
                        <a:t>Nurdiyanto,Hermanto</a:t>
                      </a:r>
                      <a:endParaRPr lang="en-IN" sz="1400" dirty="0">
                        <a:solidFill>
                          <a:schemeClr val="tx1"/>
                        </a:solidFill>
                      </a:endParaRPr>
                    </a:p>
                  </a:txBody>
                  <a:tcPr marL="74751" marR="74751"/>
                </a:tc>
                <a:tc>
                  <a:txBody>
                    <a:bodyPr/>
                    <a:lstStyle/>
                    <a:p>
                      <a:r>
                        <a:rPr lang="en-IN" sz="1400" dirty="0">
                          <a:solidFill>
                            <a:schemeClr val="tx1"/>
                          </a:solidFill>
                        </a:rPr>
                        <a:t>probabilistic neural network </a:t>
                      </a:r>
                    </a:p>
                  </a:txBody>
                  <a:tcPr marL="74751" marR="74751"/>
                </a:tc>
                <a:extLst>
                  <a:ext uri="{0D108BD9-81ED-4DB2-BD59-A6C34878D82A}">
                    <a16:rowId xmlns:a16="http://schemas.microsoft.com/office/drawing/2014/main" val="2361144964"/>
                  </a:ext>
                </a:extLst>
              </a:tr>
              <a:tr h="890391">
                <a:tc>
                  <a:txBody>
                    <a:bodyPr/>
                    <a:lstStyle/>
                    <a:p>
                      <a:r>
                        <a:rPr lang="en-IN" sz="1400" dirty="0">
                          <a:solidFill>
                            <a:schemeClr val="tx1"/>
                          </a:solidFill>
                        </a:rPr>
                        <a:t>3</a:t>
                      </a:r>
                    </a:p>
                  </a:txBody>
                  <a:tcPr marL="74751" marR="74751"/>
                </a:tc>
                <a:tc>
                  <a:txBody>
                    <a:bodyPr/>
                    <a:lstStyle/>
                    <a:p>
                      <a:r>
                        <a:rPr lang="en-US" sz="1400" dirty="0">
                          <a:solidFill>
                            <a:schemeClr val="tx1"/>
                          </a:solidFill>
                        </a:rPr>
                        <a:t>Fusion Of Static Image And Dynamic Information For Signature Verification</a:t>
                      </a:r>
                      <a:endParaRPr lang="en-IN" sz="1400" dirty="0">
                        <a:solidFill>
                          <a:schemeClr val="tx1"/>
                        </a:solidFill>
                      </a:endParaRPr>
                    </a:p>
                  </a:txBody>
                  <a:tcPr marL="74751" marR="74751"/>
                </a:tc>
                <a:tc>
                  <a:txBody>
                    <a:bodyPr/>
                    <a:lstStyle/>
                    <a:p>
                      <a:r>
                        <a:rPr lang="en-IN" sz="1400" dirty="0">
                          <a:solidFill>
                            <a:schemeClr val="tx1"/>
                          </a:solidFill>
                        </a:rPr>
                        <a:t>F. Alonso-Fernandez, J. </a:t>
                      </a:r>
                      <a:r>
                        <a:rPr lang="en-IN" sz="1400" dirty="0" err="1">
                          <a:solidFill>
                            <a:schemeClr val="tx1"/>
                          </a:solidFill>
                        </a:rPr>
                        <a:t>Fierrez</a:t>
                      </a:r>
                      <a:r>
                        <a:rPr lang="en-IN" sz="1400" dirty="0">
                          <a:solidFill>
                            <a:schemeClr val="tx1"/>
                          </a:solidFill>
                        </a:rPr>
                        <a:t>, M. Martinez-Diaz, J. </a:t>
                      </a:r>
                      <a:r>
                        <a:rPr lang="en-IN" sz="1400" dirty="0" err="1">
                          <a:solidFill>
                            <a:schemeClr val="tx1"/>
                          </a:solidFill>
                        </a:rPr>
                        <a:t>OrtegaGarcia</a:t>
                      </a:r>
                      <a:endParaRPr lang="en-IN" sz="1400" dirty="0">
                        <a:solidFill>
                          <a:schemeClr val="tx1"/>
                        </a:solidFill>
                      </a:endParaRPr>
                    </a:p>
                  </a:txBody>
                  <a:tcPr marL="74751" marR="74751"/>
                </a:tc>
                <a:tc>
                  <a:txBody>
                    <a:bodyPr/>
                    <a:lstStyle/>
                    <a:p>
                      <a:r>
                        <a:rPr lang="en-US" sz="1400" dirty="0">
                          <a:solidFill>
                            <a:schemeClr val="tx1"/>
                          </a:solidFill>
                        </a:rPr>
                        <a:t>Fusion Of Static Image And Dynamic Information </a:t>
                      </a:r>
                      <a:endParaRPr lang="en-IN" sz="1400" dirty="0">
                        <a:solidFill>
                          <a:schemeClr val="tx1"/>
                        </a:solidFill>
                      </a:endParaRPr>
                    </a:p>
                  </a:txBody>
                  <a:tcPr marL="74751" marR="74751"/>
                </a:tc>
                <a:extLst>
                  <a:ext uri="{0D108BD9-81ED-4DB2-BD59-A6C34878D82A}">
                    <a16:rowId xmlns:a16="http://schemas.microsoft.com/office/drawing/2014/main" val="20701255"/>
                  </a:ext>
                </a:extLst>
              </a:tr>
              <a:tr h="1095865">
                <a:tc>
                  <a:txBody>
                    <a:bodyPr/>
                    <a:lstStyle/>
                    <a:p>
                      <a:r>
                        <a:rPr lang="en-IN" sz="1400" dirty="0">
                          <a:solidFill>
                            <a:schemeClr val="tx1"/>
                          </a:solidFill>
                        </a:rPr>
                        <a:t>4</a:t>
                      </a:r>
                    </a:p>
                  </a:txBody>
                  <a:tcPr marL="74751" marR="74751"/>
                </a:tc>
                <a:tc>
                  <a:txBody>
                    <a:bodyPr/>
                    <a:lstStyle/>
                    <a:p>
                      <a:r>
                        <a:rPr lang="en-US" sz="1400" dirty="0">
                          <a:solidFill>
                            <a:schemeClr val="tx1"/>
                          </a:solidFill>
                        </a:rPr>
                        <a:t>Human-Assisted Signature Recognition based on Comparative Attributes </a:t>
                      </a:r>
                      <a:endParaRPr lang="en-IN" sz="1400" dirty="0">
                        <a:solidFill>
                          <a:schemeClr val="tx1"/>
                        </a:solidFill>
                      </a:endParaRPr>
                    </a:p>
                  </a:txBody>
                  <a:tcPr marL="74751" marR="74751"/>
                </a:tc>
                <a:tc>
                  <a:txBody>
                    <a:bodyPr/>
                    <a:lstStyle/>
                    <a:p>
                      <a:r>
                        <a:rPr lang="es-ES" sz="1400" dirty="0" err="1">
                          <a:solidFill>
                            <a:schemeClr val="tx1"/>
                          </a:solidFill>
                        </a:rPr>
                        <a:t>Aythami</a:t>
                      </a:r>
                      <a:r>
                        <a:rPr lang="es-ES" sz="1400" dirty="0">
                          <a:solidFill>
                            <a:schemeClr val="tx1"/>
                          </a:solidFill>
                        </a:rPr>
                        <a:t> Morales, </a:t>
                      </a:r>
                      <a:r>
                        <a:rPr lang="es-ES" sz="1400" dirty="0" err="1">
                          <a:solidFill>
                            <a:schemeClr val="tx1"/>
                          </a:solidFill>
                        </a:rPr>
                        <a:t>Julian</a:t>
                      </a:r>
                      <a:r>
                        <a:rPr lang="es-ES" sz="1400" dirty="0">
                          <a:solidFill>
                            <a:schemeClr val="tx1"/>
                          </a:solidFill>
                        </a:rPr>
                        <a:t> </a:t>
                      </a:r>
                      <a:r>
                        <a:rPr lang="es-ES" sz="1400" dirty="0" err="1">
                          <a:solidFill>
                            <a:schemeClr val="tx1"/>
                          </a:solidFill>
                        </a:rPr>
                        <a:t>Fierrez</a:t>
                      </a:r>
                      <a:r>
                        <a:rPr lang="es-ES" sz="1400" dirty="0">
                          <a:solidFill>
                            <a:schemeClr val="tx1"/>
                          </a:solidFill>
                        </a:rPr>
                        <a:t>, </a:t>
                      </a:r>
                      <a:r>
                        <a:rPr lang="es-ES" sz="1400" dirty="0" err="1">
                          <a:solidFill>
                            <a:schemeClr val="tx1"/>
                          </a:solidFill>
                        </a:rPr>
                        <a:t>Ruben</a:t>
                      </a:r>
                      <a:r>
                        <a:rPr lang="es-ES" sz="1400" dirty="0">
                          <a:solidFill>
                            <a:schemeClr val="tx1"/>
                          </a:solidFill>
                        </a:rPr>
                        <a:t> Vera-</a:t>
                      </a:r>
                      <a:r>
                        <a:rPr lang="es-ES" sz="1400" dirty="0" err="1">
                          <a:solidFill>
                            <a:schemeClr val="tx1"/>
                          </a:solidFill>
                        </a:rPr>
                        <a:t>Rodriguez</a:t>
                      </a:r>
                      <a:r>
                        <a:rPr lang="es-ES" sz="1400" dirty="0">
                          <a:solidFill>
                            <a:schemeClr val="tx1"/>
                          </a:solidFill>
                        </a:rPr>
                        <a:t>, </a:t>
                      </a:r>
                      <a:r>
                        <a:rPr lang="es-ES" sz="1400" dirty="0" err="1">
                          <a:solidFill>
                            <a:schemeClr val="tx1"/>
                          </a:solidFill>
                        </a:rPr>
                        <a:t>Derlin</a:t>
                      </a:r>
                      <a:r>
                        <a:rPr lang="es-ES" sz="1400" dirty="0">
                          <a:solidFill>
                            <a:schemeClr val="tx1"/>
                          </a:solidFill>
                        </a:rPr>
                        <a:t> Morocho </a:t>
                      </a:r>
                      <a:endParaRPr lang="en-IN" sz="1400" dirty="0">
                        <a:solidFill>
                          <a:schemeClr val="tx1"/>
                        </a:solidFill>
                      </a:endParaRPr>
                    </a:p>
                  </a:txBody>
                  <a:tcPr marL="74751" marR="74751"/>
                </a:tc>
                <a:tc>
                  <a:txBody>
                    <a:bodyPr/>
                    <a:lstStyle/>
                    <a:p>
                      <a:r>
                        <a:rPr lang="en-IN" sz="1400" dirty="0">
                          <a:solidFill>
                            <a:schemeClr val="tx1"/>
                          </a:solidFill>
                        </a:rPr>
                        <a:t>Comparative Attributes</a:t>
                      </a:r>
                    </a:p>
                  </a:txBody>
                  <a:tcPr marL="74751" marR="74751"/>
                </a:tc>
                <a:extLst>
                  <a:ext uri="{0D108BD9-81ED-4DB2-BD59-A6C34878D82A}">
                    <a16:rowId xmlns:a16="http://schemas.microsoft.com/office/drawing/2014/main" val="78533669"/>
                  </a:ext>
                </a:extLst>
              </a:tr>
            </a:tbl>
          </a:graphicData>
        </a:graphic>
      </p:graphicFrame>
    </p:spTree>
    <p:extLst>
      <p:ext uri="{BB962C8B-B14F-4D97-AF65-F5344CB8AC3E}">
        <p14:creationId xmlns:p14="http://schemas.microsoft.com/office/powerpoint/2010/main" val="3499752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6C1071E-20F8-41EF-86A6-5FDE09446AF9}"/>
              </a:ext>
            </a:extLst>
          </p:cNvPr>
          <p:cNvSpPr>
            <a:spLocks noGrp="1"/>
          </p:cNvSpPr>
          <p:nvPr>
            <p:ph type="body" sz="quarter" idx="10"/>
          </p:nvPr>
        </p:nvSpPr>
        <p:spPr>
          <a:xfrm>
            <a:off x="0" y="286923"/>
            <a:ext cx="9144000" cy="576064"/>
          </a:xfrm>
        </p:spPr>
        <p:txBody>
          <a:bodyPr>
            <a:normAutofit fontScale="92500" lnSpcReduction="10000"/>
          </a:bodyPr>
          <a:lstStyle/>
          <a:p>
            <a:r>
              <a:rPr lang="en-IN" sz="3600" b="1" dirty="0">
                <a:latin typeface="+mn-lt"/>
              </a:rPr>
              <a:t>Literature Review:</a:t>
            </a:r>
            <a:endParaRPr lang="en-US" dirty="0"/>
          </a:p>
        </p:txBody>
      </p:sp>
      <p:graphicFrame>
        <p:nvGraphicFramePr>
          <p:cNvPr id="4" name="Table 4">
            <a:extLst>
              <a:ext uri="{FF2B5EF4-FFF2-40B4-BE49-F238E27FC236}">
                <a16:creationId xmlns:a16="http://schemas.microsoft.com/office/drawing/2014/main" id="{A6C25698-35CF-412A-94BE-69F4562B7600}"/>
              </a:ext>
            </a:extLst>
          </p:cNvPr>
          <p:cNvGraphicFramePr>
            <a:graphicFrameLocks noGrp="1"/>
          </p:cNvGraphicFramePr>
          <p:nvPr>
            <p:extLst>
              <p:ext uri="{D42A27DB-BD31-4B8C-83A1-F6EECF244321}">
                <p14:modId xmlns:p14="http://schemas.microsoft.com/office/powerpoint/2010/main" val="1798232149"/>
              </p:ext>
            </p:extLst>
          </p:nvPr>
        </p:nvGraphicFramePr>
        <p:xfrm>
          <a:off x="281352" y="1168497"/>
          <a:ext cx="8456248" cy="3474720"/>
        </p:xfrm>
        <a:graphic>
          <a:graphicData uri="http://schemas.openxmlformats.org/drawingml/2006/table">
            <a:tbl>
              <a:tblPr firstRow="1" bandRow="1">
                <a:tableStyleId>{5940675A-B579-460E-94D1-54222C63F5DA}</a:tableStyleId>
              </a:tblPr>
              <a:tblGrid>
                <a:gridCol w="2114062">
                  <a:extLst>
                    <a:ext uri="{9D8B030D-6E8A-4147-A177-3AD203B41FA5}">
                      <a16:colId xmlns:a16="http://schemas.microsoft.com/office/drawing/2014/main" val="2266691863"/>
                    </a:ext>
                  </a:extLst>
                </a:gridCol>
                <a:gridCol w="2114062">
                  <a:extLst>
                    <a:ext uri="{9D8B030D-6E8A-4147-A177-3AD203B41FA5}">
                      <a16:colId xmlns:a16="http://schemas.microsoft.com/office/drawing/2014/main" val="1523649213"/>
                    </a:ext>
                  </a:extLst>
                </a:gridCol>
                <a:gridCol w="2114062">
                  <a:extLst>
                    <a:ext uri="{9D8B030D-6E8A-4147-A177-3AD203B41FA5}">
                      <a16:colId xmlns:a16="http://schemas.microsoft.com/office/drawing/2014/main" val="2687339079"/>
                    </a:ext>
                  </a:extLst>
                </a:gridCol>
                <a:gridCol w="2114062">
                  <a:extLst>
                    <a:ext uri="{9D8B030D-6E8A-4147-A177-3AD203B41FA5}">
                      <a16:colId xmlns:a16="http://schemas.microsoft.com/office/drawing/2014/main" val="2803114630"/>
                    </a:ext>
                  </a:extLst>
                </a:gridCol>
              </a:tblGrid>
              <a:tr h="370840">
                <a:tc>
                  <a:txBody>
                    <a:bodyPr/>
                    <a:lstStyle/>
                    <a:p>
                      <a:r>
                        <a:rPr lang="en-IN" sz="1400" dirty="0"/>
                        <a:t>5</a:t>
                      </a:r>
                    </a:p>
                  </a:txBody>
                  <a:tcPr/>
                </a:tc>
                <a:tc>
                  <a:txBody>
                    <a:bodyPr/>
                    <a:lstStyle/>
                    <a:p>
                      <a:r>
                        <a:rPr lang="en-IN" sz="1400" dirty="0"/>
                        <a:t>Offline Handwritten Signature Recognition Using Adaptive Variance Reduction </a:t>
                      </a:r>
                    </a:p>
                  </a:txBody>
                  <a:tcPr/>
                </a:tc>
                <a:tc>
                  <a:txBody>
                    <a:bodyPr/>
                    <a:lstStyle/>
                    <a:p>
                      <a:r>
                        <a:rPr lang="en-IN" sz="1400" dirty="0" err="1"/>
                        <a:t>Ruangroj</a:t>
                      </a:r>
                      <a:r>
                        <a:rPr lang="en-IN" sz="1400" dirty="0"/>
                        <a:t> Sa-</a:t>
                      </a:r>
                      <a:r>
                        <a:rPr lang="en-IN" sz="1400" dirty="0" err="1"/>
                        <a:t>Ardship</a:t>
                      </a:r>
                      <a:r>
                        <a:rPr lang="en-IN" sz="1400" dirty="0"/>
                        <a:t> and </a:t>
                      </a:r>
                      <a:r>
                        <a:rPr lang="en-IN" sz="1400" dirty="0" err="1"/>
                        <a:t>Kuntpong</a:t>
                      </a:r>
                      <a:r>
                        <a:rPr lang="en-IN" sz="1400" dirty="0"/>
                        <a:t> </a:t>
                      </a:r>
                      <a:r>
                        <a:rPr lang="en-IN" sz="1400" dirty="0" err="1"/>
                        <a:t>Woraratpanya</a:t>
                      </a:r>
                      <a:r>
                        <a:rPr lang="en-IN" sz="1400" dirty="0"/>
                        <a:t> </a:t>
                      </a:r>
                    </a:p>
                  </a:txBody>
                  <a:tcPr/>
                </a:tc>
                <a:tc>
                  <a:txBody>
                    <a:bodyPr/>
                    <a:lstStyle/>
                    <a:p>
                      <a:r>
                        <a:rPr lang="en-US" sz="1400" dirty="0"/>
                        <a:t>Adaptive Variance Reduction, histogram of gradient (HOG) and pyramid histogram of gradient (PHOG) techniques</a:t>
                      </a:r>
                      <a:endParaRPr lang="en-IN" sz="1400" dirty="0"/>
                    </a:p>
                  </a:txBody>
                  <a:tcPr/>
                </a:tc>
                <a:extLst>
                  <a:ext uri="{0D108BD9-81ED-4DB2-BD59-A6C34878D82A}">
                    <a16:rowId xmlns:a16="http://schemas.microsoft.com/office/drawing/2014/main" val="598871337"/>
                  </a:ext>
                </a:extLst>
              </a:tr>
              <a:tr h="370840">
                <a:tc>
                  <a:txBody>
                    <a:bodyPr/>
                    <a:lstStyle/>
                    <a:p>
                      <a:r>
                        <a:rPr lang="en-IN" sz="1400" dirty="0"/>
                        <a:t>6</a:t>
                      </a:r>
                    </a:p>
                  </a:txBody>
                  <a:tcPr/>
                </a:tc>
                <a:tc>
                  <a:txBody>
                    <a:bodyPr/>
                    <a:lstStyle/>
                    <a:p>
                      <a:r>
                        <a:rPr lang="en-US" sz="1400" dirty="0"/>
                        <a:t>On the Evaluation of Human Ratings for Signature Recognition </a:t>
                      </a:r>
                      <a:endParaRPr lang="en-IN" sz="1400" dirty="0"/>
                    </a:p>
                  </a:txBody>
                  <a:tcPr/>
                </a:tc>
                <a:tc>
                  <a:txBody>
                    <a:bodyPr/>
                    <a:lstStyle/>
                    <a:p>
                      <a:r>
                        <a:rPr lang="en-IN" sz="1400" dirty="0" err="1"/>
                        <a:t>Derlin</a:t>
                      </a:r>
                      <a:r>
                        <a:rPr lang="en-IN" sz="1400" dirty="0"/>
                        <a:t> </a:t>
                      </a:r>
                      <a:r>
                        <a:rPr lang="en-IN" sz="1400" dirty="0" err="1"/>
                        <a:t>Morocho</a:t>
                      </a:r>
                      <a:r>
                        <a:rPr lang="en-IN" sz="1400" dirty="0"/>
                        <a:t> 1,2, Javier Hernandez-Ortega2 , </a:t>
                      </a:r>
                      <a:r>
                        <a:rPr lang="en-IN" sz="1400" dirty="0" err="1"/>
                        <a:t>Aythami</a:t>
                      </a:r>
                      <a:r>
                        <a:rPr lang="en-IN" sz="1400" dirty="0"/>
                        <a:t> Morales2 , Julian Fierrez2 , Javier Ortega-Garcia2</a:t>
                      </a:r>
                    </a:p>
                  </a:txBody>
                  <a:tcPr/>
                </a:tc>
                <a:tc>
                  <a:txBody>
                    <a:bodyPr/>
                    <a:lstStyle/>
                    <a:p>
                      <a:r>
                        <a:rPr lang="en-IN" sz="1400" dirty="0"/>
                        <a:t>Automatic Signature verifier(ASV) </a:t>
                      </a:r>
                    </a:p>
                  </a:txBody>
                  <a:tcPr/>
                </a:tc>
                <a:extLst>
                  <a:ext uri="{0D108BD9-81ED-4DB2-BD59-A6C34878D82A}">
                    <a16:rowId xmlns:a16="http://schemas.microsoft.com/office/drawing/2014/main" val="2755148405"/>
                  </a:ext>
                </a:extLst>
              </a:tr>
              <a:tr h="370840">
                <a:tc>
                  <a:txBody>
                    <a:bodyPr/>
                    <a:lstStyle/>
                    <a:p>
                      <a:r>
                        <a:rPr lang="en-IN" sz="1400" dirty="0"/>
                        <a:t>7</a:t>
                      </a:r>
                    </a:p>
                  </a:txBody>
                  <a:tcPr/>
                </a:tc>
                <a:tc>
                  <a:txBody>
                    <a:bodyPr/>
                    <a:lstStyle/>
                    <a:p>
                      <a:r>
                        <a:rPr lang="en-US" sz="1400" dirty="0"/>
                        <a:t>Offline Signature Recognition System using Histogram of Oriented Gradients </a:t>
                      </a:r>
                      <a:endParaRPr lang="en-IN" sz="1400" dirty="0"/>
                    </a:p>
                  </a:txBody>
                  <a:tcPr/>
                </a:tc>
                <a:tc>
                  <a:txBody>
                    <a:bodyPr/>
                    <a:lstStyle/>
                    <a:p>
                      <a:r>
                        <a:rPr lang="en-IN" sz="1400" dirty="0"/>
                        <a:t>Ms. Pallavi Patil, Mr. Bryan Aleida, Ms. </a:t>
                      </a:r>
                      <a:r>
                        <a:rPr lang="en-IN" sz="1400" dirty="0" err="1"/>
                        <a:t>Niketa</a:t>
                      </a:r>
                      <a:r>
                        <a:rPr lang="en-IN" sz="1400" dirty="0"/>
                        <a:t> </a:t>
                      </a:r>
                      <a:r>
                        <a:rPr lang="en-IN" sz="1400" dirty="0" err="1"/>
                        <a:t>Chettiar</a:t>
                      </a:r>
                      <a:r>
                        <a:rPr lang="en-IN" sz="1400" dirty="0"/>
                        <a:t>, Mr. </a:t>
                      </a:r>
                      <a:r>
                        <a:rPr lang="en-IN" sz="1400" dirty="0" err="1"/>
                        <a:t>Joyal</a:t>
                      </a:r>
                      <a:r>
                        <a:rPr lang="en-IN" sz="1400" dirty="0"/>
                        <a:t> Babu</a:t>
                      </a:r>
                    </a:p>
                  </a:txBody>
                  <a:tcPr/>
                </a:tc>
                <a:tc>
                  <a:txBody>
                    <a:bodyPr/>
                    <a:lstStyle/>
                    <a:p>
                      <a:r>
                        <a:rPr lang="en-US" sz="1400" dirty="0"/>
                        <a:t>Histogram of oriented gradients(HOG) </a:t>
                      </a:r>
                      <a:endParaRPr lang="en-IN" sz="1400" dirty="0"/>
                    </a:p>
                  </a:txBody>
                  <a:tcPr/>
                </a:tc>
                <a:extLst>
                  <a:ext uri="{0D108BD9-81ED-4DB2-BD59-A6C34878D82A}">
                    <a16:rowId xmlns:a16="http://schemas.microsoft.com/office/drawing/2014/main" val="1039891053"/>
                  </a:ext>
                </a:extLst>
              </a:tr>
            </a:tbl>
          </a:graphicData>
        </a:graphic>
      </p:graphicFrame>
    </p:spTree>
    <p:extLst>
      <p:ext uri="{BB962C8B-B14F-4D97-AF65-F5344CB8AC3E}">
        <p14:creationId xmlns:p14="http://schemas.microsoft.com/office/powerpoint/2010/main" val="984149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 Placeholder 1">
            <a:extLst>
              <a:ext uri="{FF2B5EF4-FFF2-40B4-BE49-F238E27FC236}">
                <a16:creationId xmlns:a16="http://schemas.microsoft.com/office/drawing/2014/main" id="{EA4D6F10-8408-4C0A-A6D8-59065099AB6C}"/>
              </a:ext>
            </a:extLst>
          </p:cNvPr>
          <p:cNvSpPr>
            <a:spLocks noGrp="1"/>
          </p:cNvSpPr>
          <p:nvPr>
            <p:ph type="body" sz="quarter" idx="10"/>
          </p:nvPr>
        </p:nvSpPr>
        <p:spPr>
          <a:xfrm>
            <a:off x="445910" y="159290"/>
            <a:ext cx="9144000" cy="576064"/>
          </a:xfrm>
        </p:spPr>
        <p:txBody>
          <a:bodyPr>
            <a:normAutofit fontScale="92500" lnSpcReduction="10000"/>
          </a:bodyPr>
          <a:lstStyle/>
          <a:p>
            <a:pPr algn="l"/>
            <a:r>
              <a:rPr lang="en-IN" sz="3600" b="1" dirty="0">
                <a:latin typeface="+mn-lt"/>
              </a:rPr>
              <a:t>Implementation:</a:t>
            </a:r>
            <a:endParaRPr lang="en-US" dirty="0"/>
          </a:p>
        </p:txBody>
      </p:sp>
      <p:sp>
        <p:nvSpPr>
          <p:cNvPr id="8" name="TextBox 7">
            <a:extLst>
              <a:ext uri="{FF2B5EF4-FFF2-40B4-BE49-F238E27FC236}">
                <a16:creationId xmlns:a16="http://schemas.microsoft.com/office/drawing/2014/main" id="{EF4E925E-DD98-4F65-940A-F042E3049FC2}"/>
              </a:ext>
            </a:extLst>
          </p:cNvPr>
          <p:cNvSpPr txBox="1"/>
          <p:nvPr/>
        </p:nvSpPr>
        <p:spPr>
          <a:xfrm>
            <a:off x="342900" y="735354"/>
            <a:ext cx="3840480" cy="4647426"/>
          </a:xfrm>
          <a:prstGeom prst="rect">
            <a:avLst/>
          </a:prstGeom>
          <a:noFill/>
        </p:spPr>
        <p:txBody>
          <a:bodyPr wrap="square" rtlCol="0">
            <a:spAutoFit/>
          </a:bodyPr>
          <a:lstStyle/>
          <a:p>
            <a:r>
              <a:rPr lang="en-US" sz="800" b="0" i="0" u="none" strike="noStrike" baseline="0" dirty="0">
                <a:solidFill>
                  <a:srgbClr val="0E00FF"/>
                </a:solidFill>
                <a:latin typeface="Courier New" panose="02070309020205020404" pitchFamily="49" charset="0"/>
              </a:rPr>
              <a:t>function</a:t>
            </a:r>
            <a:r>
              <a:rPr lang="en-US" sz="800" b="0" i="0" u="none" strike="noStrike" baseline="0" dirty="0">
                <a:solidFill>
                  <a:srgbClr val="000000"/>
                </a:solidFill>
                <a:latin typeface="Courier New" panose="02070309020205020404" pitchFamily="49" charset="0"/>
              </a:rPr>
              <a:t> [</a:t>
            </a:r>
            <a:r>
              <a:rPr lang="en-US" sz="800" b="0" i="0" u="none" strike="noStrike" baseline="0" dirty="0" err="1">
                <a:solidFill>
                  <a:srgbClr val="000000"/>
                </a:solidFill>
                <a:latin typeface="Courier New" panose="02070309020205020404" pitchFamily="49" charset="0"/>
              </a:rPr>
              <a:t>Feat_Val,im_processed</a:t>
            </a:r>
            <a:r>
              <a:rPr lang="en-US" sz="800" b="0" i="0" u="none" strike="noStrike" baseline="0" dirty="0">
                <a:solidFill>
                  <a:srgbClr val="000000"/>
                </a:solidFill>
                <a:latin typeface="Courier New" panose="02070309020205020404" pitchFamily="49" charset="0"/>
              </a:rPr>
              <a:t>] = </a:t>
            </a:r>
            <a:r>
              <a:rPr lang="en-US" sz="800" b="0" i="0" u="none" strike="noStrike" baseline="0" dirty="0" err="1">
                <a:solidFill>
                  <a:srgbClr val="000000"/>
                </a:solidFill>
                <a:latin typeface="Courier New" panose="02070309020205020404" pitchFamily="49" charset="0"/>
              </a:rPr>
              <a:t>featureExtraction</a:t>
            </a:r>
            <a:r>
              <a:rPr lang="en-US" sz="800" b="0" i="0" u="none" strike="noStrike" baseline="0" dirty="0">
                <a:solidFill>
                  <a:srgbClr val="000000"/>
                </a:solidFill>
                <a:latin typeface="Courier New" panose="02070309020205020404" pitchFamily="49" charset="0"/>
              </a:rPr>
              <a:t>(I)</a:t>
            </a:r>
          </a:p>
          <a:p>
            <a:r>
              <a:rPr lang="en-US" sz="800" b="0" i="0" u="none" strike="noStrike" baseline="0" dirty="0">
                <a:solidFill>
                  <a:srgbClr val="000000"/>
                </a:solidFill>
                <a:latin typeface="Courier New" panose="02070309020205020404" pitchFamily="49" charset="0"/>
              </a:rPr>
              <a:t>I2=</a:t>
            </a:r>
            <a:r>
              <a:rPr lang="en-US" sz="800" b="0" i="0" u="none" strike="noStrike" baseline="0" dirty="0" err="1">
                <a:solidFill>
                  <a:srgbClr val="000000"/>
                </a:solidFill>
                <a:latin typeface="Courier New" panose="02070309020205020404" pitchFamily="49" charset="0"/>
              </a:rPr>
              <a:t>imresize</a:t>
            </a:r>
            <a:r>
              <a:rPr lang="en-US" sz="800" b="0" i="0" u="none" strike="noStrike" baseline="0" dirty="0">
                <a:solidFill>
                  <a:srgbClr val="000000"/>
                </a:solidFill>
                <a:latin typeface="Courier New" panose="02070309020205020404" pitchFamily="49" charset="0"/>
              </a:rPr>
              <a:t>(I,[512 ,512]);</a:t>
            </a:r>
            <a:endParaRPr lang="en-US" sz="800" b="0" i="0" u="none" strike="noStrike" baseline="0" dirty="0">
              <a:solidFill>
                <a:srgbClr val="028009"/>
              </a:solidFill>
              <a:latin typeface="Courier New" panose="02070309020205020404" pitchFamily="49" charset="0"/>
            </a:endParaRPr>
          </a:p>
          <a:p>
            <a:r>
              <a:rPr lang="en-US" sz="800" b="0" i="0" u="none" strike="noStrike" baseline="0" dirty="0">
                <a:solidFill>
                  <a:srgbClr val="000000"/>
                </a:solidFill>
                <a:latin typeface="Courier New" panose="02070309020205020404" pitchFamily="49" charset="0"/>
              </a:rPr>
              <a:t>I3=rgb2gray(I2);</a:t>
            </a:r>
          </a:p>
          <a:p>
            <a:r>
              <a:rPr lang="en-US" sz="800" b="0" i="0" u="none" strike="noStrike" baseline="0" dirty="0">
                <a:solidFill>
                  <a:srgbClr val="000000"/>
                </a:solidFill>
                <a:latin typeface="Courier New" panose="02070309020205020404" pitchFamily="49" charset="0"/>
              </a:rPr>
              <a:t>I3=im2double(I3);</a:t>
            </a:r>
          </a:p>
          <a:p>
            <a:r>
              <a:rPr lang="en-US" sz="800" b="0" i="0" u="none" strike="noStrike" baseline="0" dirty="0">
                <a:solidFill>
                  <a:srgbClr val="000000"/>
                </a:solidFill>
                <a:latin typeface="Courier New" panose="02070309020205020404" pitchFamily="49" charset="0"/>
              </a:rPr>
              <a:t>I3=im2bw(I3);                       </a:t>
            </a:r>
            <a:endParaRPr lang="en-US" sz="800" b="0" i="0" u="none" strike="noStrike" baseline="0" dirty="0">
              <a:solidFill>
                <a:srgbClr val="028009"/>
              </a:solidFill>
              <a:latin typeface="Courier New" panose="02070309020205020404" pitchFamily="49" charset="0"/>
            </a:endParaRPr>
          </a:p>
          <a:p>
            <a:r>
              <a:rPr lang="en-US" sz="800" b="0" i="0" u="none" strike="noStrike" baseline="0" dirty="0">
                <a:solidFill>
                  <a:srgbClr val="000000"/>
                </a:solidFill>
                <a:latin typeface="Courier New" panose="02070309020205020404" pitchFamily="49" charset="0"/>
              </a:rPr>
              <a:t>I3 = </a:t>
            </a:r>
            <a:r>
              <a:rPr lang="en-US" sz="800" b="0" i="0" u="none" strike="noStrike" baseline="0" dirty="0" err="1">
                <a:solidFill>
                  <a:srgbClr val="000000"/>
                </a:solidFill>
                <a:latin typeface="Courier New" panose="02070309020205020404" pitchFamily="49" charset="0"/>
              </a:rPr>
              <a:t>bwmorph</a:t>
            </a:r>
            <a:r>
              <a:rPr lang="en-US" sz="800" b="0" i="0" u="none" strike="noStrike" baseline="0" dirty="0">
                <a:solidFill>
                  <a:srgbClr val="000000"/>
                </a:solidFill>
                <a:latin typeface="Courier New" panose="02070309020205020404" pitchFamily="49" charset="0"/>
              </a:rPr>
              <a:t>(~I3, </a:t>
            </a:r>
            <a:r>
              <a:rPr lang="en-US" sz="800" b="0" i="0" u="none" strike="noStrike" baseline="0" dirty="0">
                <a:solidFill>
                  <a:srgbClr val="AA04F9"/>
                </a:solidFill>
                <a:latin typeface="Courier New" panose="02070309020205020404" pitchFamily="49" charset="0"/>
              </a:rPr>
              <a:t>'thin'</a:t>
            </a:r>
            <a:r>
              <a:rPr lang="en-US" sz="800" b="0" i="0" u="none" strike="noStrike" baseline="0" dirty="0">
                <a:solidFill>
                  <a:srgbClr val="000000"/>
                </a:solidFill>
                <a:latin typeface="Courier New" panose="02070309020205020404" pitchFamily="49" charset="0"/>
              </a:rPr>
              <a:t>, inf);                   </a:t>
            </a:r>
            <a:endParaRPr lang="en-US" sz="800" b="0" i="0" u="none" strike="noStrike" baseline="0" dirty="0">
              <a:solidFill>
                <a:srgbClr val="028009"/>
              </a:solidFill>
              <a:latin typeface="Courier New" panose="02070309020205020404" pitchFamily="49" charset="0"/>
            </a:endParaRPr>
          </a:p>
          <a:p>
            <a:r>
              <a:rPr lang="en-US" sz="800" b="0" i="0" u="none" strike="noStrike" baseline="0" dirty="0">
                <a:solidFill>
                  <a:srgbClr val="000000"/>
                </a:solidFill>
                <a:latin typeface="Courier New" panose="02070309020205020404" pitchFamily="49" charset="0"/>
              </a:rPr>
              <a:t>I3=~I3;</a:t>
            </a:r>
          </a:p>
          <a:p>
            <a:r>
              <a:rPr lang="en-US" sz="800" b="0" i="0" u="none" strike="noStrike" baseline="0" dirty="0">
                <a:solidFill>
                  <a:srgbClr val="000000"/>
                </a:solidFill>
                <a:latin typeface="Courier New" panose="02070309020205020404" pitchFamily="49" charset="0"/>
              </a:rPr>
              <a:t>im1 = I3;</a:t>
            </a:r>
          </a:p>
          <a:p>
            <a:r>
              <a:rPr lang="en-US" sz="800" b="0" i="0" u="none" strike="noStrike" baseline="0" dirty="0">
                <a:solidFill>
                  <a:srgbClr val="000000"/>
                </a:solidFill>
                <a:latin typeface="Courier New" panose="02070309020205020404" pitchFamily="49" charset="0"/>
              </a:rPr>
              <a:t>k=1;</a:t>
            </a:r>
          </a:p>
          <a:p>
            <a:r>
              <a:rPr lang="en-US" sz="800" b="0" i="0" u="none" strike="noStrike" baseline="0" dirty="0">
                <a:solidFill>
                  <a:srgbClr val="0E00FF"/>
                </a:solidFill>
                <a:latin typeface="Courier New" panose="02070309020205020404" pitchFamily="49" charset="0"/>
              </a:rPr>
              <a:t>for</a:t>
            </a:r>
            <a:r>
              <a:rPr lang="en-US" sz="800" b="0" i="0" u="none" strike="noStrike" baseline="0" dirty="0">
                <a:solidFill>
                  <a:srgbClr val="000000"/>
                </a:solidFill>
                <a:latin typeface="Courier New" panose="02070309020205020404" pitchFamily="49" charset="0"/>
              </a:rPr>
              <a:t> </a:t>
            </a:r>
            <a:r>
              <a:rPr lang="en-US" sz="800" b="0" i="0" u="none" strike="noStrike" baseline="0" dirty="0" err="1">
                <a:solidFill>
                  <a:srgbClr val="000000"/>
                </a:solidFill>
                <a:latin typeface="Courier New" panose="02070309020205020404" pitchFamily="49" charset="0"/>
              </a:rPr>
              <a:t>i</a:t>
            </a:r>
            <a:r>
              <a:rPr lang="en-US" sz="800" b="0" i="0" u="none" strike="noStrike" baseline="0" dirty="0">
                <a:solidFill>
                  <a:srgbClr val="000000"/>
                </a:solidFill>
                <a:latin typeface="Courier New" panose="02070309020205020404" pitchFamily="49" charset="0"/>
              </a:rPr>
              <a:t>=1:512</a:t>
            </a:r>
          </a:p>
          <a:p>
            <a:r>
              <a:rPr lang="en-US" sz="800" b="0" i="0" u="none" strike="noStrike" baseline="0" dirty="0">
                <a:solidFill>
                  <a:srgbClr val="000000"/>
                </a:solidFill>
                <a:latin typeface="Courier New" panose="02070309020205020404" pitchFamily="49" charset="0"/>
              </a:rPr>
              <a:t>    </a:t>
            </a:r>
            <a:r>
              <a:rPr lang="en-US" sz="800" b="0" i="0" u="none" strike="noStrike" baseline="0" dirty="0">
                <a:solidFill>
                  <a:srgbClr val="0E00FF"/>
                </a:solidFill>
                <a:latin typeface="Courier New" panose="02070309020205020404" pitchFamily="49" charset="0"/>
              </a:rPr>
              <a:t>for</a:t>
            </a:r>
            <a:r>
              <a:rPr lang="en-US" sz="800" b="0" i="0" u="none" strike="noStrike" baseline="0" dirty="0">
                <a:solidFill>
                  <a:srgbClr val="000000"/>
                </a:solidFill>
                <a:latin typeface="Courier New" panose="02070309020205020404" pitchFamily="49" charset="0"/>
              </a:rPr>
              <a:t> j=1:512</a:t>
            </a:r>
          </a:p>
          <a:p>
            <a:r>
              <a:rPr lang="en-US" sz="800" b="0" i="0" u="none" strike="noStrike" baseline="0" dirty="0">
                <a:solidFill>
                  <a:srgbClr val="000000"/>
                </a:solidFill>
                <a:latin typeface="Courier New" panose="02070309020205020404" pitchFamily="49" charset="0"/>
              </a:rPr>
              <a:t>        </a:t>
            </a:r>
            <a:r>
              <a:rPr lang="en-US" sz="800" b="0" i="0" u="none" strike="noStrike" baseline="0" dirty="0">
                <a:solidFill>
                  <a:srgbClr val="0E00FF"/>
                </a:solidFill>
                <a:latin typeface="Courier New" panose="02070309020205020404" pitchFamily="49" charset="0"/>
              </a:rPr>
              <a:t>if</a:t>
            </a:r>
            <a:r>
              <a:rPr lang="en-US" sz="800" b="0" i="0" u="none" strike="noStrike" baseline="0" dirty="0">
                <a:solidFill>
                  <a:srgbClr val="000000"/>
                </a:solidFill>
                <a:latin typeface="Courier New" panose="02070309020205020404" pitchFamily="49" charset="0"/>
              </a:rPr>
              <a:t>(I3(</a:t>
            </a:r>
            <a:r>
              <a:rPr lang="en-US" sz="800" b="0" i="0" u="none" strike="noStrike" baseline="0" dirty="0" err="1">
                <a:solidFill>
                  <a:srgbClr val="000000"/>
                </a:solidFill>
                <a:latin typeface="Courier New" panose="02070309020205020404" pitchFamily="49" charset="0"/>
              </a:rPr>
              <a:t>i,j</a:t>
            </a:r>
            <a:r>
              <a:rPr lang="en-US" sz="800" b="0" i="0" u="none" strike="noStrike" baseline="0" dirty="0">
                <a:solidFill>
                  <a:srgbClr val="000000"/>
                </a:solidFill>
                <a:latin typeface="Courier New" panose="02070309020205020404" pitchFamily="49" charset="0"/>
              </a:rPr>
              <a:t>)==0)</a:t>
            </a:r>
          </a:p>
          <a:p>
            <a:r>
              <a:rPr lang="en-US" sz="800" b="0" i="0" u="none" strike="noStrike" baseline="0" dirty="0">
                <a:solidFill>
                  <a:srgbClr val="000000"/>
                </a:solidFill>
                <a:latin typeface="Courier New" panose="02070309020205020404" pitchFamily="49" charset="0"/>
              </a:rPr>
              <a:t>            u(k)=</a:t>
            </a:r>
            <a:r>
              <a:rPr lang="en-US" sz="800" b="0" i="0" u="none" strike="noStrike" baseline="0" dirty="0" err="1">
                <a:solidFill>
                  <a:srgbClr val="000000"/>
                </a:solidFill>
                <a:latin typeface="Courier New" panose="02070309020205020404" pitchFamily="49" charset="0"/>
              </a:rPr>
              <a:t>i</a:t>
            </a:r>
            <a:r>
              <a:rPr lang="en-US" sz="800" b="0" i="0" u="none" strike="noStrike" baseline="0" dirty="0">
                <a:solidFill>
                  <a:srgbClr val="000000"/>
                </a:solidFill>
                <a:latin typeface="Courier New" panose="02070309020205020404" pitchFamily="49" charset="0"/>
              </a:rPr>
              <a:t>;</a:t>
            </a:r>
          </a:p>
          <a:p>
            <a:r>
              <a:rPr lang="en-US" sz="800" b="0" i="0" u="none" strike="noStrike" baseline="0" dirty="0">
                <a:solidFill>
                  <a:srgbClr val="000000"/>
                </a:solidFill>
                <a:latin typeface="Courier New" panose="02070309020205020404" pitchFamily="49" charset="0"/>
              </a:rPr>
              <a:t>            v(k)=j;</a:t>
            </a:r>
          </a:p>
          <a:p>
            <a:r>
              <a:rPr lang="en-US" sz="800" b="0" i="0" u="none" strike="noStrike" baseline="0" dirty="0">
                <a:solidFill>
                  <a:srgbClr val="000000"/>
                </a:solidFill>
                <a:latin typeface="Courier New" panose="02070309020205020404" pitchFamily="49" charset="0"/>
              </a:rPr>
              <a:t>            k=k+1;</a:t>
            </a:r>
          </a:p>
          <a:p>
            <a:r>
              <a:rPr lang="en-US" sz="800" b="0" i="0" u="none" strike="noStrike" baseline="0" dirty="0">
                <a:solidFill>
                  <a:srgbClr val="000000"/>
                </a:solidFill>
                <a:latin typeface="Courier New" panose="02070309020205020404" pitchFamily="49" charset="0"/>
              </a:rPr>
              <a:t>            I3(</a:t>
            </a:r>
            <a:r>
              <a:rPr lang="en-US" sz="800" b="0" i="0" u="none" strike="noStrike" baseline="0" dirty="0" err="1">
                <a:solidFill>
                  <a:srgbClr val="000000"/>
                </a:solidFill>
                <a:latin typeface="Courier New" panose="02070309020205020404" pitchFamily="49" charset="0"/>
              </a:rPr>
              <a:t>i,j</a:t>
            </a:r>
            <a:r>
              <a:rPr lang="en-US" sz="800" b="0" i="0" u="none" strike="noStrike" baseline="0" dirty="0">
                <a:solidFill>
                  <a:srgbClr val="000000"/>
                </a:solidFill>
                <a:latin typeface="Courier New" panose="02070309020205020404" pitchFamily="49" charset="0"/>
              </a:rPr>
              <a:t>)=1;</a:t>
            </a:r>
          </a:p>
          <a:p>
            <a:r>
              <a:rPr lang="en-US" sz="800" b="0" i="0" u="none" strike="noStrike" baseline="0" dirty="0">
                <a:solidFill>
                  <a:srgbClr val="000000"/>
                </a:solidFill>
                <a:latin typeface="Courier New" panose="02070309020205020404" pitchFamily="49" charset="0"/>
              </a:rPr>
              <a:t>        </a:t>
            </a:r>
            <a:r>
              <a:rPr lang="en-US" sz="800" b="0" i="0" u="none" strike="noStrike" baseline="0" dirty="0">
                <a:solidFill>
                  <a:srgbClr val="0E00FF"/>
                </a:solidFill>
                <a:latin typeface="Courier New" panose="02070309020205020404" pitchFamily="49" charset="0"/>
              </a:rPr>
              <a:t>end</a:t>
            </a:r>
          </a:p>
          <a:p>
            <a:r>
              <a:rPr lang="en-US" sz="800" b="0" i="0" u="none" strike="noStrike" baseline="0" dirty="0">
                <a:solidFill>
                  <a:srgbClr val="000000"/>
                </a:solidFill>
                <a:latin typeface="Courier New" panose="02070309020205020404" pitchFamily="49" charset="0"/>
              </a:rPr>
              <a:t>    </a:t>
            </a:r>
            <a:r>
              <a:rPr lang="en-US" sz="800" b="0" i="0" u="none" strike="noStrike" baseline="0" dirty="0">
                <a:solidFill>
                  <a:srgbClr val="0E00FF"/>
                </a:solidFill>
                <a:latin typeface="Courier New" panose="02070309020205020404" pitchFamily="49" charset="0"/>
              </a:rPr>
              <a:t>end</a:t>
            </a:r>
          </a:p>
          <a:p>
            <a:r>
              <a:rPr lang="en-US" sz="800" b="0" i="0" u="none" strike="noStrike" baseline="0" dirty="0">
                <a:solidFill>
                  <a:srgbClr val="0E00FF"/>
                </a:solidFill>
                <a:latin typeface="Courier New" panose="02070309020205020404" pitchFamily="49" charset="0"/>
              </a:rPr>
              <a:t>End</a:t>
            </a:r>
          </a:p>
          <a:p>
            <a:r>
              <a:rPr lang="en-US" sz="800" b="0" i="0" u="none" strike="noStrike" baseline="0" dirty="0">
                <a:solidFill>
                  <a:srgbClr val="0E00FF"/>
                </a:solidFill>
                <a:latin typeface="Courier New" panose="02070309020205020404" pitchFamily="49" charset="0"/>
              </a:rPr>
              <a:t> </a:t>
            </a:r>
          </a:p>
          <a:p>
            <a:r>
              <a:rPr lang="en-US" sz="800" b="0" i="0" u="none" strike="noStrike" baseline="0" dirty="0">
                <a:solidFill>
                  <a:srgbClr val="000000"/>
                </a:solidFill>
                <a:latin typeface="Courier New" panose="02070309020205020404" pitchFamily="49" charset="0"/>
              </a:rPr>
              <a:t>C=[</a:t>
            </a:r>
            <a:r>
              <a:rPr lang="en-US" sz="800" b="0" i="0" u="none" strike="noStrike" baseline="0" dirty="0" err="1">
                <a:solidFill>
                  <a:srgbClr val="000000"/>
                </a:solidFill>
                <a:latin typeface="Courier New" panose="02070309020205020404" pitchFamily="49" charset="0"/>
              </a:rPr>
              <a:t>u;v</a:t>
            </a:r>
            <a:r>
              <a:rPr lang="en-US" sz="800" b="0" i="0" u="none" strike="noStrike" baseline="0" dirty="0">
                <a:solidFill>
                  <a:srgbClr val="000000"/>
                </a:solidFill>
                <a:latin typeface="Courier New" panose="02070309020205020404" pitchFamily="49" charset="0"/>
              </a:rPr>
              <a:t>];</a:t>
            </a:r>
          </a:p>
          <a:p>
            <a:r>
              <a:rPr lang="en-US" sz="800" b="0" i="0" u="none" strike="noStrike" baseline="0" dirty="0">
                <a:solidFill>
                  <a:srgbClr val="000000"/>
                </a:solidFill>
                <a:latin typeface="Courier New" panose="02070309020205020404" pitchFamily="49" charset="0"/>
              </a:rPr>
              <a:t>N=k-1;</a:t>
            </a:r>
            <a:endParaRPr lang="en-US" sz="800" b="0" i="0" u="none" strike="noStrike" baseline="0" dirty="0">
              <a:solidFill>
                <a:srgbClr val="028009"/>
              </a:solidFill>
              <a:latin typeface="Courier New" panose="02070309020205020404" pitchFamily="49" charset="0"/>
            </a:endParaRPr>
          </a:p>
          <a:p>
            <a:r>
              <a:rPr lang="en-US" sz="800" b="0" i="0" u="none" strike="noStrike" baseline="0" dirty="0">
                <a:solidFill>
                  <a:srgbClr val="028009"/>
                </a:solidFill>
                <a:latin typeface="Courier New" panose="02070309020205020404" pitchFamily="49" charset="0"/>
              </a:rPr>
              <a:t> </a:t>
            </a:r>
          </a:p>
          <a:p>
            <a:r>
              <a:rPr lang="en-US" sz="800" b="0" i="0" u="none" strike="noStrike" baseline="0" dirty="0" err="1">
                <a:solidFill>
                  <a:srgbClr val="000000"/>
                </a:solidFill>
                <a:latin typeface="Courier New" panose="02070309020205020404" pitchFamily="49" charset="0"/>
              </a:rPr>
              <a:t>oub</a:t>
            </a:r>
            <a:r>
              <a:rPr lang="en-US" sz="800" b="0" i="0" u="none" strike="noStrike" baseline="0" dirty="0">
                <a:solidFill>
                  <a:srgbClr val="000000"/>
                </a:solidFill>
                <a:latin typeface="Courier New" panose="02070309020205020404" pitchFamily="49" charset="0"/>
              </a:rPr>
              <a:t>=sum(C(1,:))/N;</a:t>
            </a:r>
            <a:endParaRPr lang="en-US" sz="800" b="0" i="0" u="none" strike="noStrike" baseline="0" dirty="0">
              <a:solidFill>
                <a:srgbClr val="028009"/>
              </a:solidFill>
              <a:latin typeface="Courier New" panose="02070309020205020404" pitchFamily="49" charset="0"/>
            </a:endParaRPr>
          </a:p>
          <a:p>
            <a:r>
              <a:rPr lang="en-US" sz="800" b="0" i="0" u="none" strike="noStrike" baseline="0" dirty="0" err="1">
                <a:solidFill>
                  <a:srgbClr val="000000"/>
                </a:solidFill>
                <a:latin typeface="Courier New" panose="02070309020205020404" pitchFamily="49" charset="0"/>
              </a:rPr>
              <a:t>ovb</a:t>
            </a:r>
            <a:r>
              <a:rPr lang="en-US" sz="800" b="0" i="0" u="none" strike="noStrike" baseline="0" dirty="0">
                <a:solidFill>
                  <a:srgbClr val="000000"/>
                </a:solidFill>
                <a:latin typeface="Courier New" panose="02070309020205020404" pitchFamily="49" charset="0"/>
              </a:rPr>
              <a:t>=sum(C(2,:))/N; </a:t>
            </a:r>
          </a:p>
          <a:p>
            <a:r>
              <a:rPr lang="en-US" sz="800" b="0" i="0" u="none" strike="noStrike" baseline="0" dirty="0">
                <a:solidFill>
                  <a:srgbClr val="0E00FF"/>
                </a:solidFill>
                <a:latin typeface="Courier New" panose="02070309020205020404" pitchFamily="49" charset="0"/>
              </a:rPr>
              <a:t>for</a:t>
            </a:r>
            <a:r>
              <a:rPr lang="en-US" sz="800" b="0" i="0" u="none" strike="noStrike" baseline="0" dirty="0">
                <a:solidFill>
                  <a:srgbClr val="000000"/>
                </a:solidFill>
                <a:latin typeface="Courier New" panose="02070309020205020404" pitchFamily="49" charset="0"/>
              </a:rPr>
              <a:t> </a:t>
            </a:r>
            <a:r>
              <a:rPr lang="en-US" sz="800" b="0" i="0" u="none" strike="noStrike" baseline="0" dirty="0" err="1">
                <a:solidFill>
                  <a:srgbClr val="000000"/>
                </a:solidFill>
                <a:latin typeface="Courier New" panose="02070309020205020404" pitchFamily="49" charset="0"/>
              </a:rPr>
              <a:t>i</a:t>
            </a:r>
            <a:r>
              <a:rPr lang="en-US" sz="800" b="0" i="0" u="none" strike="noStrike" baseline="0" dirty="0">
                <a:solidFill>
                  <a:srgbClr val="000000"/>
                </a:solidFill>
                <a:latin typeface="Courier New" panose="02070309020205020404" pitchFamily="49" charset="0"/>
              </a:rPr>
              <a:t>=1:N</a:t>
            </a:r>
          </a:p>
          <a:p>
            <a:r>
              <a:rPr lang="pl-PL" sz="800" b="0" i="0" u="none" strike="noStrike" baseline="0" dirty="0">
                <a:solidFill>
                  <a:srgbClr val="000000"/>
                </a:solidFill>
                <a:latin typeface="Courier New" panose="02070309020205020404" pitchFamily="49" charset="0"/>
              </a:rPr>
              <a:t>    u(i)=u(i)-oub+1;</a:t>
            </a:r>
          </a:p>
          <a:p>
            <a:r>
              <a:rPr lang="nn-NO" sz="800" b="0" i="0" u="none" strike="noStrike" baseline="0" dirty="0">
                <a:solidFill>
                  <a:srgbClr val="000000"/>
                </a:solidFill>
                <a:latin typeface="Courier New" panose="02070309020205020404" pitchFamily="49" charset="0"/>
              </a:rPr>
              <a:t>    v(i)=v(i)-ovb+1;</a:t>
            </a:r>
          </a:p>
          <a:p>
            <a:r>
              <a:rPr lang="en-US" sz="800" b="0" i="0" u="none" strike="noStrike" baseline="0" dirty="0">
                <a:solidFill>
                  <a:srgbClr val="0E00FF"/>
                </a:solidFill>
                <a:latin typeface="Courier New" panose="02070309020205020404" pitchFamily="49" charset="0"/>
              </a:rPr>
              <a:t>end</a:t>
            </a:r>
          </a:p>
          <a:p>
            <a:r>
              <a:rPr lang="en-US" sz="800" b="0" i="0" u="none" strike="noStrike" baseline="0" dirty="0">
                <a:solidFill>
                  <a:srgbClr val="000000"/>
                </a:solidFill>
                <a:latin typeface="Courier New" panose="02070309020205020404" pitchFamily="49" charset="0"/>
              </a:rPr>
              <a:t>C=[</a:t>
            </a:r>
            <a:r>
              <a:rPr lang="en-US" sz="800" b="0" i="0" u="none" strike="noStrike" baseline="0" dirty="0" err="1">
                <a:solidFill>
                  <a:srgbClr val="000000"/>
                </a:solidFill>
                <a:latin typeface="Courier New" panose="02070309020205020404" pitchFamily="49" charset="0"/>
              </a:rPr>
              <a:t>u;v</a:t>
            </a:r>
            <a:r>
              <a:rPr lang="en-US" sz="800" b="0" i="0" u="none" strike="noStrike" baseline="0" dirty="0">
                <a:solidFill>
                  <a:srgbClr val="000000"/>
                </a:solidFill>
                <a:latin typeface="Courier New" panose="02070309020205020404" pitchFamily="49" charset="0"/>
              </a:rPr>
              <a:t>];</a:t>
            </a:r>
          </a:p>
          <a:p>
            <a:r>
              <a:rPr lang="pt-BR" sz="800" b="0" i="0" u="none" strike="noStrike" baseline="0" dirty="0">
                <a:solidFill>
                  <a:srgbClr val="000000"/>
                </a:solidFill>
                <a:latin typeface="Courier New" panose="02070309020205020404" pitchFamily="49" charset="0"/>
              </a:rPr>
              <a:t>ub=sum(C(1,:))/N;</a:t>
            </a:r>
          </a:p>
          <a:p>
            <a:r>
              <a:rPr lang="pt-BR" sz="800" b="0" i="0" u="none" strike="noStrike" baseline="0" dirty="0">
                <a:solidFill>
                  <a:srgbClr val="000000"/>
                </a:solidFill>
                <a:latin typeface="Courier New" panose="02070309020205020404" pitchFamily="49" charset="0"/>
              </a:rPr>
              <a:t>vb=sum(C(2,:))/N;</a:t>
            </a:r>
          </a:p>
          <a:p>
            <a:r>
              <a:rPr lang="pt-BR" sz="800" b="0" i="0" u="none" strike="noStrike" baseline="0" dirty="0">
                <a:solidFill>
                  <a:srgbClr val="000000"/>
                </a:solidFill>
                <a:latin typeface="Courier New" panose="02070309020205020404" pitchFamily="49" charset="0"/>
              </a:rPr>
              <a:t>ubSq=sum((C(1,:)-ub).^2)/N;</a:t>
            </a:r>
          </a:p>
          <a:p>
            <a:r>
              <a:rPr lang="pt-BR" sz="800" b="0" i="0" u="none" strike="noStrike" baseline="0" dirty="0">
                <a:solidFill>
                  <a:srgbClr val="000000"/>
                </a:solidFill>
                <a:latin typeface="Courier New" panose="02070309020205020404" pitchFamily="49" charset="0"/>
              </a:rPr>
              <a:t>vbSq=sum((C(2,:)-vb).^2)/N;</a:t>
            </a:r>
          </a:p>
          <a:p>
            <a:r>
              <a:rPr lang="en-US" sz="800" b="0" i="0" u="none" strike="noStrike" baseline="0" dirty="0">
                <a:solidFill>
                  <a:srgbClr val="0E00FF"/>
                </a:solidFill>
                <a:latin typeface="Courier New" panose="02070309020205020404" pitchFamily="49" charset="0"/>
              </a:rPr>
              <a:t>for</a:t>
            </a:r>
            <a:r>
              <a:rPr lang="en-US" sz="800" b="0" i="0" u="none" strike="noStrike" baseline="0" dirty="0">
                <a:solidFill>
                  <a:srgbClr val="000000"/>
                </a:solidFill>
                <a:latin typeface="Courier New" panose="02070309020205020404" pitchFamily="49" charset="0"/>
              </a:rPr>
              <a:t> </a:t>
            </a:r>
            <a:r>
              <a:rPr lang="en-US" sz="800" b="0" i="0" u="none" strike="noStrike" baseline="0" dirty="0" err="1">
                <a:solidFill>
                  <a:srgbClr val="000000"/>
                </a:solidFill>
                <a:latin typeface="Courier New" panose="02070309020205020404" pitchFamily="49" charset="0"/>
              </a:rPr>
              <a:t>i</a:t>
            </a:r>
            <a:r>
              <a:rPr lang="en-US" sz="800" b="0" i="0" u="none" strike="noStrike" baseline="0" dirty="0">
                <a:solidFill>
                  <a:srgbClr val="000000"/>
                </a:solidFill>
                <a:latin typeface="Courier New" panose="02070309020205020404" pitchFamily="49" charset="0"/>
              </a:rPr>
              <a:t>=1:N</a:t>
            </a:r>
          </a:p>
          <a:p>
            <a:endParaRPr lang="en-US" sz="800" b="0" i="0" u="none" strike="noStrike" baseline="0" dirty="0">
              <a:solidFill>
                <a:srgbClr val="000000"/>
              </a:solidFill>
              <a:latin typeface="Courier New" panose="02070309020205020404" pitchFamily="49" charset="0"/>
            </a:endParaRPr>
          </a:p>
          <a:p>
            <a:r>
              <a:rPr lang="en-US" sz="800" b="0" i="0" u="none" strike="noStrike" baseline="0" dirty="0">
                <a:solidFill>
                  <a:srgbClr val="000000"/>
                </a:solidFill>
                <a:latin typeface="Courier New" panose="02070309020205020404" pitchFamily="49" charset="0"/>
              </a:rPr>
              <a:t> </a:t>
            </a:r>
            <a:endParaRPr lang="en-US" sz="800" b="0" i="0" u="none" strike="noStrike" baseline="0" dirty="0">
              <a:solidFill>
                <a:srgbClr val="0E00FF"/>
              </a:solidFill>
              <a:latin typeface="Courier New" panose="02070309020205020404" pitchFamily="49" charset="0"/>
            </a:endParaRPr>
          </a:p>
        </p:txBody>
      </p:sp>
      <p:sp>
        <p:nvSpPr>
          <p:cNvPr id="11" name="TextBox 10">
            <a:extLst>
              <a:ext uri="{FF2B5EF4-FFF2-40B4-BE49-F238E27FC236}">
                <a16:creationId xmlns:a16="http://schemas.microsoft.com/office/drawing/2014/main" id="{B448820F-0B50-42B9-94DE-BCD105F6B937}"/>
              </a:ext>
            </a:extLst>
          </p:cNvPr>
          <p:cNvSpPr txBox="1"/>
          <p:nvPr/>
        </p:nvSpPr>
        <p:spPr>
          <a:xfrm>
            <a:off x="4572000" y="735354"/>
            <a:ext cx="4229100" cy="4647426"/>
          </a:xfrm>
          <a:prstGeom prst="rect">
            <a:avLst/>
          </a:prstGeom>
          <a:noFill/>
        </p:spPr>
        <p:txBody>
          <a:bodyPr wrap="square" rtlCol="0">
            <a:spAutoFit/>
          </a:bodyPr>
          <a:lstStyle/>
          <a:p>
            <a:r>
              <a:rPr lang="en-US" sz="800" b="0" i="0" u="none" strike="noStrike" baseline="0" dirty="0" err="1">
                <a:solidFill>
                  <a:srgbClr val="000000"/>
                </a:solidFill>
                <a:latin typeface="Courier New" panose="02070309020205020404" pitchFamily="49" charset="0"/>
              </a:rPr>
              <a:t>uv</a:t>
            </a:r>
            <a:r>
              <a:rPr lang="en-US" sz="800" b="0" i="0" u="none" strike="noStrike" baseline="0" dirty="0">
                <a:solidFill>
                  <a:srgbClr val="000000"/>
                </a:solidFill>
                <a:latin typeface="Courier New" panose="02070309020205020404" pitchFamily="49" charset="0"/>
              </a:rPr>
              <a:t>(</a:t>
            </a:r>
            <a:r>
              <a:rPr lang="en-US" sz="800" b="0" i="0" u="none" strike="noStrike" baseline="0" dirty="0" err="1">
                <a:solidFill>
                  <a:srgbClr val="000000"/>
                </a:solidFill>
                <a:latin typeface="Courier New" panose="02070309020205020404" pitchFamily="49" charset="0"/>
              </a:rPr>
              <a:t>i</a:t>
            </a:r>
            <a:r>
              <a:rPr lang="en-US" sz="800" b="0" i="0" u="none" strike="noStrike" baseline="0" dirty="0">
                <a:solidFill>
                  <a:srgbClr val="000000"/>
                </a:solidFill>
                <a:latin typeface="Courier New" panose="02070309020205020404" pitchFamily="49" charset="0"/>
              </a:rPr>
              <a:t>)=u(</a:t>
            </a:r>
            <a:r>
              <a:rPr lang="en-US" sz="800" b="0" i="0" u="none" strike="noStrike" baseline="0" dirty="0" err="1">
                <a:solidFill>
                  <a:srgbClr val="000000"/>
                </a:solidFill>
                <a:latin typeface="Courier New" panose="02070309020205020404" pitchFamily="49" charset="0"/>
              </a:rPr>
              <a:t>i</a:t>
            </a:r>
            <a:r>
              <a:rPr lang="en-US" sz="800" b="0" i="0" u="none" strike="noStrike" baseline="0" dirty="0">
                <a:solidFill>
                  <a:srgbClr val="000000"/>
                </a:solidFill>
                <a:latin typeface="Courier New" panose="02070309020205020404" pitchFamily="49" charset="0"/>
              </a:rPr>
              <a:t>)*v(</a:t>
            </a:r>
            <a:r>
              <a:rPr lang="en-US" sz="800" b="0" i="0" u="none" strike="noStrike" baseline="0" dirty="0" err="1">
                <a:solidFill>
                  <a:srgbClr val="000000"/>
                </a:solidFill>
                <a:latin typeface="Courier New" panose="02070309020205020404" pitchFamily="49" charset="0"/>
              </a:rPr>
              <a:t>i</a:t>
            </a:r>
            <a:r>
              <a:rPr lang="en-US" sz="800" b="0" i="0" u="none" strike="noStrike" baseline="0" dirty="0">
                <a:solidFill>
                  <a:srgbClr val="000000"/>
                </a:solidFill>
                <a:latin typeface="Courier New" panose="02070309020205020404" pitchFamily="49" charset="0"/>
              </a:rPr>
              <a:t>);</a:t>
            </a:r>
          </a:p>
          <a:p>
            <a:r>
              <a:rPr lang="en-US" sz="800" b="0" i="0" u="none" strike="noStrike" baseline="0" dirty="0">
                <a:solidFill>
                  <a:srgbClr val="0E00FF"/>
                </a:solidFill>
                <a:latin typeface="Courier New" panose="02070309020205020404" pitchFamily="49" charset="0"/>
              </a:rPr>
              <a:t>end</a:t>
            </a:r>
          </a:p>
          <a:p>
            <a:r>
              <a:rPr lang="en-US" sz="800" b="0" i="0" u="none" strike="noStrike" baseline="0" dirty="0" err="1">
                <a:solidFill>
                  <a:srgbClr val="000000"/>
                </a:solidFill>
                <a:latin typeface="Courier New" panose="02070309020205020404" pitchFamily="49" charset="0"/>
              </a:rPr>
              <a:t>uvb</a:t>
            </a:r>
            <a:r>
              <a:rPr lang="en-US" sz="800" b="0" i="0" u="none" strike="noStrike" baseline="0" dirty="0">
                <a:solidFill>
                  <a:srgbClr val="000000"/>
                </a:solidFill>
                <a:latin typeface="Courier New" panose="02070309020205020404" pitchFamily="49" charset="0"/>
              </a:rPr>
              <a:t>=sum(</a:t>
            </a:r>
            <a:r>
              <a:rPr lang="en-US" sz="800" b="0" i="0" u="none" strike="noStrike" baseline="0" dirty="0" err="1">
                <a:solidFill>
                  <a:srgbClr val="000000"/>
                </a:solidFill>
                <a:latin typeface="Courier New" panose="02070309020205020404" pitchFamily="49" charset="0"/>
              </a:rPr>
              <a:t>uv</a:t>
            </a:r>
            <a:r>
              <a:rPr lang="en-US" sz="800" b="0" i="0" u="none" strike="noStrike" baseline="0" dirty="0">
                <a:solidFill>
                  <a:srgbClr val="000000"/>
                </a:solidFill>
                <a:latin typeface="Courier New" panose="02070309020205020404" pitchFamily="49" charset="0"/>
              </a:rPr>
              <a:t>)/N;</a:t>
            </a:r>
          </a:p>
          <a:p>
            <a:r>
              <a:rPr lang="en-US" sz="800" b="0" i="0" u="none" strike="noStrike" baseline="0" dirty="0">
                <a:solidFill>
                  <a:srgbClr val="000000"/>
                </a:solidFill>
                <a:latin typeface="Courier New" panose="02070309020205020404" pitchFamily="49" charset="0"/>
              </a:rPr>
              <a:t>M=[</a:t>
            </a:r>
            <a:r>
              <a:rPr lang="en-US" sz="800" b="0" i="0" u="none" strike="noStrike" baseline="0" dirty="0" err="1">
                <a:solidFill>
                  <a:srgbClr val="000000"/>
                </a:solidFill>
                <a:latin typeface="Courier New" panose="02070309020205020404" pitchFamily="49" charset="0"/>
              </a:rPr>
              <a:t>ubSq</a:t>
            </a:r>
            <a:r>
              <a:rPr lang="en-US" sz="800" b="0" i="0" u="none" strike="noStrike" baseline="0" dirty="0">
                <a:solidFill>
                  <a:srgbClr val="000000"/>
                </a:solidFill>
                <a:latin typeface="Courier New" panose="02070309020205020404" pitchFamily="49" charset="0"/>
              </a:rPr>
              <a:t> </a:t>
            </a:r>
            <a:r>
              <a:rPr lang="en-US" sz="800" b="0" i="0" u="none" strike="noStrike" baseline="0" dirty="0" err="1">
                <a:solidFill>
                  <a:srgbClr val="000000"/>
                </a:solidFill>
                <a:latin typeface="Courier New" panose="02070309020205020404" pitchFamily="49" charset="0"/>
              </a:rPr>
              <a:t>uvb;uvb</a:t>
            </a:r>
            <a:r>
              <a:rPr lang="en-US" sz="800" b="0" i="0" u="none" strike="noStrike" baseline="0" dirty="0">
                <a:solidFill>
                  <a:srgbClr val="000000"/>
                </a:solidFill>
                <a:latin typeface="Courier New" panose="02070309020205020404" pitchFamily="49" charset="0"/>
              </a:rPr>
              <a:t> </a:t>
            </a:r>
            <a:r>
              <a:rPr lang="en-US" sz="800" b="0" i="0" u="none" strike="noStrike" baseline="0" dirty="0" err="1">
                <a:solidFill>
                  <a:srgbClr val="000000"/>
                </a:solidFill>
                <a:latin typeface="Courier New" panose="02070309020205020404" pitchFamily="49" charset="0"/>
              </a:rPr>
              <a:t>vbSq</a:t>
            </a:r>
            <a:r>
              <a:rPr lang="en-US" sz="800" b="0" i="0" u="none" strike="noStrike" baseline="0" dirty="0">
                <a:solidFill>
                  <a:srgbClr val="000000"/>
                </a:solidFill>
                <a:latin typeface="Courier New" panose="02070309020205020404" pitchFamily="49" charset="0"/>
              </a:rPr>
              <a:t>];</a:t>
            </a:r>
          </a:p>
          <a:p>
            <a:r>
              <a:rPr lang="de-DE" sz="800" b="0" i="0" u="none" strike="noStrike" baseline="0" dirty="0">
                <a:solidFill>
                  <a:srgbClr val="000000"/>
                </a:solidFill>
                <a:latin typeface="Courier New" panose="02070309020205020404" pitchFamily="49" charset="0"/>
              </a:rPr>
              <a:t>minIgen=min(abs(eig(M)));</a:t>
            </a:r>
          </a:p>
          <a:p>
            <a:r>
              <a:rPr lang="en-US" sz="800" b="0" i="0" u="none" strike="noStrike" baseline="0" dirty="0">
                <a:solidFill>
                  <a:srgbClr val="000000"/>
                </a:solidFill>
                <a:latin typeface="Courier New" panose="02070309020205020404" pitchFamily="49" charset="0"/>
              </a:rPr>
              <a:t>MI=[</a:t>
            </a:r>
            <a:r>
              <a:rPr lang="en-US" sz="800" b="0" i="0" u="none" strike="noStrike" baseline="0" dirty="0" err="1">
                <a:solidFill>
                  <a:srgbClr val="000000"/>
                </a:solidFill>
                <a:latin typeface="Courier New" panose="02070309020205020404" pitchFamily="49" charset="0"/>
              </a:rPr>
              <a:t>ubSq-minIgen</a:t>
            </a:r>
            <a:r>
              <a:rPr lang="en-US" sz="800" b="0" i="0" u="none" strike="noStrike" baseline="0" dirty="0">
                <a:solidFill>
                  <a:srgbClr val="000000"/>
                </a:solidFill>
                <a:latin typeface="Courier New" panose="02070309020205020404" pitchFamily="49" charset="0"/>
              </a:rPr>
              <a:t> </a:t>
            </a:r>
            <a:r>
              <a:rPr lang="en-US" sz="800" b="0" i="0" u="none" strike="noStrike" baseline="0" dirty="0" err="1">
                <a:solidFill>
                  <a:srgbClr val="000000"/>
                </a:solidFill>
                <a:latin typeface="Courier New" panose="02070309020205020404" pitchFamily="49" charset="0"/>
              </a:rPr>
              <a:t>uvb;uvb</a:t>
            </a:r>
            <a:r>
              <a:rPr lang="en-US" sz="800" b="0" i="0" u="none" strike="noStrike" baseline="0" dirty="0">
                <a:solidFill>
                  <a:srgbClr val="000000"/>
                </a:solidFill>
                <a:latin typeface="Courier New" panose="02070309020205020404" pitchFamily="49" charset="0"/>
              </a:rPr>
              <a:t> </a:t>
            </a:r>
            <a:r>
              <a:rPr lang="en-US" sz="800" b="0" i="0" u="none" strike="noStrike" baseline="0" dirty="0" err="1">
                <a:solidFill>
                  <a:srgbClr val="000000"/>
                </a:solidFill>
                <a:latin typeface="Courier New" panose="02070309020205020404" pitchFamily="49" charset="0"/>
              </a:rPr>
              <a:t>vbSq-minIgen</a:t>
            </a:r>
            <a:r>
              <a:rPr lang="en-US" sz="800" b="0" i="0" u="none" strike="noStrike" baseline="0" dirty="0">
                <a:solidFill>
                  <a:srgbClr val="000000"/>
                </a:solidFill>
                <a:latin typeface="Courier New" panose="02070309020205020404" pitchFamily="49" charset="0"/>
              </a:rPr>
              <a:t>];</a:t>
            </a:r>
          </a:p>
          <a:p>
            <a:r>
              <a:rPr lang="en-US" sz="800" b="0" i="0" u="none" strike="noStrike" baseline="0" dirty="0">
                <a:solidFill>
                  <a:srgbClr val="000000"/>
                </a:solidFill>
                <a:latin typeface="Courier New" panose="02070309020205020404" pitchFamily="49" charset="0"/>
              </a:rPr>
              <a:t>theta=(</a:t>
            </a:r>
            <a:r>
              <a:rPr lang="en-US" sz="800" b="0" i="0" u="none" strike="noStrike" baseline="0" dirty="0" err="1">
                <a:solidFill>
                  <a:srgbClr val="000000"/>
                </a:solidFill>
                <a:latin typeface="Courier New" panose="02070309020205020404" pitchFamily="49" charset="0"/>
              </a:rPr>
              <a:t>atan</a:t>
            </a:r>
            <a:r>
              <a:rPr lang="en-US" sz="800" b="0" i="0" u="none" strike="noStrike" baseline="0" dirty="0">
                <a:solidFill>
                  <a:srgbClr val="000000"/>
                </a:solidFill>
                <a:latin typeface="Courier New" panose="02070309020205020404" pitchFamily="49" charset="0"/>
              </a:rPr>
              <a:t>((-MI(1))/MI(2))*180)/pi;</a:t>
            </a:r>
          </a:p>
          <a:p>
            <a:r>
              <a:rPr lang="en-US" sz="800" b="0" i="0" u="none" strike="noStrike" baseline="0" dirty="0" err="1">
                <a:solidFill>
                  <a:srgbClr val="000000"/>
                </a:solidFill>
                <a:latin typeface="Courier New" panose="02070309020205020404" pitchFamily="49" charset="0"/>
              </a:rPr>
              <a:t>thetaRad</a:t>
            </a:r>
            <a:r>
              <a:rPr lang="en-US" sz="800" b="0" i="0" u="none" strike="noStrike" baseline="0" dirty="0">
                <a:solidFill>
                  <a:srgbClr val="000000"/>
                </a:solidFill>
                <a:latin typeface="Courier New" panose="02070309020205020404" pitchFamily="49" charset="0"/>
              </a:rPr>
              <a:t>=(theta*pi)/180;</a:t>
            </a:r>
          </a:p>
          <a:p>
            <a:r>
              <a:rPr lang="en-US" sz="800" b="0" i="0" u="none" strike="noStrike" baseline="0" dirty="0" err="1">
                <a:solidFill>
                  <a:srgbClr val="000000"/>
                </a:solidFill>
                <a:latin typeface="Courier New" panose="02070309020205020404" pitchFamily="49" charset="0"/>
              </a:rPr>
              <a:t>rotMat</a:t>
            </a:r>
            <a:r>
              <a:rPr lang="en-US" sz="800" b="0" i="0" u="none" strike="noStrike" baseline="0" dirty="0">
                <a:solidFill>
                  <a:srgbClr val="000000"/>
                </a:solidFill>
                <a:latin typeface="Courier New" panose="02070309020205020404" pitchFamily="49" charset="0"/>
              </a:rPr>
              <a:t>=[cos(</a:t>
            </a:r>
            <a:r>
              <a:rPr lang="en-US" sz="800" b="0" i="0" u="none" strike="noStrike" baseline="0" dirty="0" err="1">
                <a:solidFill>
                  <a:srgbClr val="000000"/>
                </a:solidFill>
                <a:latin typeface="Courier New" panose="02070309020205020404" pitchFamily="49" charset="0"/>
              </a:rPr>
              <a:t>thetaRad</a:t>
            </a:r>
            <a:r>
              <a:rPr lang="en-US" sz="800" b="0" i="0" u="none" strike="noStrike" baseline="0" dirty="0">
                <a:solidFill>
                  <a:srgbClr val="000000"/>
                </a:solidFill>
                <a:latin typeface="Courier New" panose="02070309020205020404" pitchFamily="49" charset="0"/>
              </a:rPr>
              <a:t>) -sin(</a:t>
            </a:r>
            <a:r>
              <a:rPr lang="en-US" sz="800" b="0" i="0" u="none" strike="noStrike" baseline="0" dirty="0" err="1">
                <a:solidFill>
                  <a:srgbClr val="000000"/>
                </a:solidFill>
                <a:latin typeface="Courier New" panose="02070309020205020404" pitchFamily="49" charset="0"/>
              </a:rPr>
              <a:t>thetaRad</a:t>
            </a:r>
            <a:r>
              <a:rPr lang="en-US" sz="800" b="0" i="0" u="none" strike="noStrike" baseline="0" dirty="0">
                <a:solidFill>
                  <a:srgbClr val="000000"/>
                </a:solidFill>
                <a:latin typeface="Courier New" panose="02070309020205020404" pitchFamily="49" charset="0"/>
              </a:rPr>
              <a:t>);sin(</a:t>
            </a:r>
            <a:r>
              <a:rPr lang="en-US" sz="800" b="0" i="0" u="none" strike="noStrike" baseline="0" dirty="0" err="1">
                <a:solidFill>
                  <a:srgbClr val="000000"/>
                </a:solidFill>
                <a:latin typeface="Courier New" panose="02070309020205020404" pitchFamily="49" charset="0"/>
              </a:rPr>
              <a:t>thetaRad</a:t>
            </a:r>
            <a:r>
              <a:rPr lang="en-US" sz="800" b="0" i="0" u="none" strike="noStrike" baseline="0" dirty="0">
                <a:solidFill>
                  <a:srgbClr val="000000"/>
                </a:solidFill>
                <a:latin typeface="Courier New" panose="02070309020205020404" pitchFamily="49" charset="0"/>
              </a:rPr>
              <a:t>) cos(</a:t>
            </a:r>
            <a:r>
              <a:rPr lang="en-US" sz="800" b="0" i="0" u="none" strike="noStrike" baseline="0" dirty="0" err="1">
                <a:solidFill>
                  <a:srgbClr val="000000"/>
                </a:solidFill>
                <a:latin typeface="Courier New" panose="02070309020205020404" pitchFamily="49" charset="0"/>
              </a:rPr>
              <a:t>thetaRad</a:t>
            </a:r>
            <a:r>
              <a:rPr lang="en-US" sz="800" b="0" i="0" u="none" strike="noStrike" baseline="0" dirty="0">
                <a:solidFill>
                  <a:srgbClr val="000000"/>
                </a:solidFill>
                <a:latin typeface="Courier New" panose="02070309020205020404" pitchFamily="49" charset="0"/>
              </a:rPr>
              <a:t>)];</a:t>
            </a:r>
          </a:p>
          <a:p>
            <a:r>
              <a:rPr lang="en-US" sz="800" b="0" i="0" u="none" strike="noStrike" baseline="0" dirty="0">
                <a:solidFill>
                  <a:srgbClr val="0E00FF"/>
                </a:solidFill>
                <a:latin typeface="Courier New" panose="02070309020205020404" pitchFamily="49" charset="0"/>
              </a:rPr>
              <a:t>for</a:t>
            </a:r>
            <a:r>
              <a:rPr lang="en-US" sz="800" b="0" i="0" u="none" strike="noStrike" baseline="0" dirty="0">
                <a:solidFill>
                  <a:srgbClr val="000000"/>
                </a:solidFill>
                <a:latin typeface="Courier New" panose="02070309020205020404" pitchFamily="49" charset="0"/>
              </a:rPr>
              <a:t> </a:t>
            </a:r>
            <a:r>
              <a:rPr lang="en-US" sz="800" b="0" i="0" u="none" strike="noStrike" baseline="0" dirty="0" err="1">
                <a:solidFill>
                  <a:srgbClr val="000000"/>
                </a:solidFill>
                <a:latin typeface="Courier New" panose="02070309020205020404" pitchFamily="49" charset="0"/>
              </a:rPr>
              <a:t>i</a:t>
            </a:r>
            <a:r>
              <a:rPr lang="en-US" sz="800" b="0" i="0" u="none" strike="noStrike" baseline="0" dirty="0">
                <a:solidFill>
                  <a:srgbClr val="000000"/>
                </a:solidFill>
                <a:latin typeface="Courier New" panose="02070309020205020404" pitchFamily="49" charset="0"/>
              </a:rPr>
              <a:t>=1:N</a:t>
            </a:r>
          </a:p>
          <a:p>
            <a:r>
              <a:rPr lang="en-US" sz="800" b="0" i="0" u="none" strike="noStrike" baseline="0" dirty="0">
                <a:solidFill>
                  <a:srgbClr val="000000"/>
                </a:solidFill>
                <a:latin typeface="Courier New" panose="02070309020205020404" pitchFamily="49" charset="0"/>
              </a:rPr>
              <a:t>    v(</a:t>
            </a:r>
            <a:r>
              <a:rPr lang="en-US" sz="800" b="0" i="0" u="none" strike="noStrike" baseline="0" dirty="0" err="1">
                <a:solidFill>
                  <a:srgbClr val="000000"/>
                </a:solidFill>
                <a:latin typeface="Courier New" panose="02070309020205020404" pitchFamily="49" charset="0"/>
              </a:rPr>
              <a:t>i</a:t>
            </a:r>
            <a:r>
              <a:rPr lang="en-US" sz="800" b="0" i="0" u="none" strike="noStrike" baseline="0" dirty="0">
                <a:solidFill>
                  <a:srgbClr val="000000"/>
                </a:solidFill>
                <a:latin typeface="Courier New" panose="02070309020205020404" pitchFamily="49" charset="0"/>
              </a:rPr>
              <a:t>)=(C(2,i)*cos(</a:t>
            </a:r>
            <a:r>
              <a:rPr lang="en-US" sz="800" b="0" i="0" u="none" strike="noStrike" baseline="0" dirty="0" err="1">
                <a:solidFill>
                  <a:srgbClr val="000000"/>
                </a:solidFill>
                <a:latin typeface="Courier New" panose="02070309020205020404" pitchFamily="49" charset="0"/>
              </a:rPr>
              <a:t>thetaRad</a:t>
            </a:r>
            <a:r>
              <a:rPr lang="en-US" sz="800" b="0" i="0" u="none" strike="noStrike" baseline="0" dirty="0">
                <a:solidFill>
                  <a:srgbClr val="000000"/>
                </a:solidFill>
                <a:latin typeface="Courier New" panose="02070309020205020404" pitchFamily="49" charset="0"/>
              </a:rPr>
              <a:t>))-(C(1,i)*sin(</a:t>
            </a:r>
            <a:r>
              <a:rPr lang="en-US" sz="800" b="0" i="0" u="none" strike="noStrike" baseline="0" dirty="0" err="1">
                <a:solidFill>
                  <a:srgbClr val="000000"/>
                </a:solidFill>
                <a:latin typeface="Courier New" panose="02070309020205020404" pitchFamily="49" charset="0"/>
              </a:rPr>
              <a:t>thetaRad</a:t>
            </a:r>
            <a:r>
              <a:rPr lang="en-US" sz="800" b="0" i="0" u="none" strike="noStrike" baseline="0" dirty="0">
                <a:solidFill>
                  <a:srgbClr val="000000"/>
                </a:solidFill>
                <a:latin typeface="Courier New" panose="02070309020205020404" pitchFamily="49" charset="0"/>
              </a:rPr>
              <a:t>));</a:t>
            </a:r>
          </a:p>
          <a:p>
            <a:r>
              <a:rPr lang="en-US" sz="800" b="0" i="0" u="none" strike="noStrike" baseline="0" dirty="0">
                <a:solidFill>
                  <a:srgbClr val="000000"/>
                </a:solidFill>
                <a:latin typeface="Courier New" panose="02070309020205020404" pitchFamily="49" charset="0"/>
              </a:rPr>
              <a:t>    u(</a:t>
            </a:r>
            <a:r>
              <a:rPr lang="en-US" sz="800" b="0" i="0" u="none" strike="noStrike" baseline="0" dirty="0" err="1">
                <a:solidFill>
                  <a:srgbClr val="000000"/>
                </a:solidFill>
                <a:latin typeface="Courier New" panose="02070309020205020404" pitchFamily="49" charset="0"/>
              </a:rPr>
              <a:t>i</a:t>
            </a:r>
            <a:r>
              <a:rPr lang="en-US" sz="800" b="0" i="0" u="none" strike="noStrike" baseline="0" dirty="0">
                <a:solidFill>
                  <a:srgbClr val="000000"/>
                </a:solidFill>
                <a:latin typeface="Courier New" panose="02070309020205020404" pitchFamily="49" charset="0"/>
              </a:rPr>
              <a:t>)=(C(2,i)*sin(</a:t>
            </a:r>
            <a:r>
              <a:rPr lang="en-US" sz="800" b="0" i="0" u="none" strike="noStrike" baseline="0" dirty="0" err="1">
                <a:solidFill>
                  <a:srgbClr val="000000"/>
                </a:solidFill>
                <a:latin typeface="Courier New" panose="02070309020205020404" pitchFamily="49" charset="0"/>
              </a:rPr>
              <a:t>thetaRad</a:t>
            </a:r>
            <a:r>
              <a:rPr lang="en-US" sz="800" b="0" i="0" u="none" strike="noStrike" baseline="0" dirty="0">
                <a:solidFill>
                  <a:srgbClr val="000000"/>
                </a:solidFill>
                <a:latin typeface="Courier New" panose="02070309020205020404" pitchFamily="49" charset="0"/>
              </a:rPr>
              <a:t>))+(C(1,i)*cos(</a:t>
            </a:r>
            <a:r>
              <a:rPr lang="en-US" sz="800" b="0" i="0" u="none" strike="noStrike" baseline="0" dirty="0" err="1">
                <a:solidFill>
                  <a:srgbClr val="000000"/>
                </a:solidFill>
                <a:latin typeface="Courier New" panose="02070309020205020404" pitchFamily="49" charset="0"/>
              </a:rPr>
              <a:t>thetaRad</a:t>
            </a:r>
            <a:r>
              <a:rPr lang="en-US" sz="800" b="0" i="0" u="none" strike="noStrike" baseline="0" dirty="0">
                <a:solidFill>
                  <a:srgbClr val="000000"/>
                </a:solidFill>
                <a:latin typeface="Courier New" panose="02070309020205020404" pitchFamily="49" charset="0"/>
              </a:rPr>
              <a:t>));</a:t>
            </a:r>
          </a:p>
          <a:p>
            <a:r>
              <a:rPr lang="en-US" sz="800" b="0" i="0" u="none" strike="noStrike" baseline="0" dirty="0">
                <a:solidFill>
                  <a:srgbClr val="0E00FF"/>
                </a:solidFill>
                <a:latin typeface="Courier New" panose="02070309020205020404" pitchFamily="49" charset="0"/>
              </a:rPr>
              <a:t>end</a:t>
            </a:r>
          </a:p>
          <a:p>
            <a:r>
              <a:rPr lang="en-US" sz="800" b="0" i="0" u="none" strike="noStrike" baseline="0" dirty="0">
                <a:solidFill>
                  <a:srgbClr val="000000"/>
                </a:solidFill>
                <a:latin typeface="Courier New" panose="02070309020205020404" pitchFamily="49" charset="0"/>
              </a:rPr>
              <a:t>C=[</a:t>
            </a:r>
            <a:r>
              <a:rPr lang="en-US" sz="800" b="0" i="0" u="none" strike="noStrike" baseline="0" dirty="0" err="1">
                <a:solidFill>
                  <a:srgbClr val="000000"/>
                </a:solidFill>
                <a:latin typeface="Courier New" panose="02070309020205020404" pitchFamily="49" charset="0"/>
              </a:rPr>
              <a:t>u;v</a:t>
            </a:r>
            <a:r>
              <a:rPr lang="en-US" sz="800" b="0" i="0" u="none" strike="noStrike" baseline="0" dirty="0">
                <a:solidFill>
                  <a:srgbClr val="000000"/>
                </a:solidFill>
                <a:latin typeface="Courier New" panose="02070309020205020404" pitchFamily="49" charset="0"/>
              </a:rPr>
              <a:t>];</a:t>
            </a:r>
          </a:p>
          <a:p>
            <a:r>
              <a:rPr lang="en-US" sz="800" b="0" i="0" u="none" strike="noStrike" baseline="0" dirty="0">
                <a:solidFill>
                  <a:srgbClr val="0E00FF"/>
                </a:solidFill>
                <a:latin typeface="Courier New" panose="02070309020205020404" pitchFamily="49" charset="0"/>
              </a:rPr>
              <a:t>for</a:t>
            </a:r>
            <a:r>
              <a:rPr lang="en-US" sz="800" b="0" i="0" u="none" strike="noStrike" baseline="0" dirty="0">
                <a:solidFill>
                  <a:srgbClr val="000000"/>
                </a:solidFill>
                <a:latin typeface="Courier New" panose="02070309020205020404" pitchFamily="49" charset="0"/>
              </a:rPr>
              <a:t> </a:t>
            </a:r>
            <a:r>
              <a:rPr lang="en-US" sz="800" b="0" i="0" u="none" strike="noStrike" baseline="0" dirty="0" err="1">
                <a:solidFill>
                  <a:srgbClr val="000000"/>
                </a:solidFill>
                <a:latin typeface="Courier New" panose="02070309020205020404" pitchFamily="49" charset="0"/>
              </a:rPr>
              <a:t>i</a:t>
            </a:r>
            <a:r>
              <a:rPr lang="en-US" sz="800" b="0" i="0" u="none" strike="noStrike" baseline="0" dirty="0">
                <a:solidFill>
                  <a:srgbClr val="000000"/>
                </a:solidFill>
                <a:latin typeface="Courier New" panose="02070309020205020404" pitchFamily="49" charset="0"/>
              </a:rPr>
              <a:t>=1:N</a:t>
            </a:r>
          </a:p>
          <a:p>
            <a:r>
              <a:rPr lang="pl-PL" sz="800" b="0" i="0" u="none" strike="noStrike" baseline="0" dirty="0">
                <a:solidFill>
                  <a:srgbClr val="000000"/>
                </a:solidFill>
                <a:latin typeface="Courier New" panose="02070309020205020404" pitchFamily="49" charset="0"/>
              </a:rPr>
              <a:t>    u(i)=round(u(i)+oub-1);</a:t>
            </a:r>
          </a:p>
          <a:p>
            <a:r>
              <a:rPr lang="en-US" sz="800" b="0" i="0" u="none" strike="noStrike" baseline="0" dirty="0">
                <a:solidFill>
                  <a:srgbClr val="000000"/>
                </a:solidFill>
                <a:latin typeface="Courier New" panose="02070309020205020404" pitchFamily="49" charset="0"/>
              </a:rPr>
              <a:t>    v(</a:t>
            </a:r>
            <a:r>
              <a:rPr lang="en-US" sz="800" b="0" i="0" u="none" strike="noStrike" baseline="0" dirty="0" err="1">
                <a:solidFill>
                  <a:srgbClr val="000000"/>
                </a:solidFill>
                <a:latin typeface="Courier New" panose="02070309020205020404" pitchFamily="49" charset="0"/>
              </a:rPr>
              <a:t>i</a:t>
            </a:r>
            <a:r>
              <a:rPr lang="en-US" sz="800" b="0" i="0" u="none" strike="noStrike" baseline="0" dirty="0">
                <a:solidFill>
                  <a:srgbClr val="000000"/>
                </a:solidFill>
                <a:latin typeface="Courier New" panose="02070309020205020404" pitchFamily="49" charset="0"/>
              </a:rPr>
              <a:t>)=round(v(</a:t>
            </a:r>
            <a:r>
              <a:rPr lang="en-US" sz="800" b="0" i="0" u="none" strike="noStrike" baseline="0" dirty="0" err="1">
                <a:solidFill>
                  <a:srgbClr val="000000"/>
                </a:solidFill>
                <a:latin typeface="Courier New" panose="02070309020205020404" pitchFamily="49" charset="0"/>
              </a:rPr>
              <a:t>i</a:t>
            </a:r>
            <a:r>
              <a:rPr lang="en-US" sz="800" b="0" i="0" u="none" strike="noStrike" baseline="0" dirty="0">
                <a:solidFill>
                  <a:srgbClr val="000000"/>
                </a:solidFill>
                <a:latin typeface="Courier New" panose="02070309020205020404" pitchFamily="49" charset="0"/>
              </a:rPr>
              <a:t>)+ovb-1);</a:t>
            </a:r>
          </a:p>
          <a:p>
            <a:r>
              <a:rPr lang="en-US" sz="800" b="0" i="0" u="none" strike="noStrike" baseline="0" dirty="0">
                <a:solidFill>
                  <a:srgbClr val="0E00FF"/>
                </a:solidFill>
                <a:latin typeface="Courier New" panose="02070309020205020404" pitchFamily="49" charset="0"/>
              </a:rPr>
              <a:t>end</a:t>
            </a:r>
          </a:p>
          <a:p>
            <a:r>
              <a:rPr lang="en-US" sz="800" b="0" i="0" u="none" strike="noStrike" baseline="0" dirty="0">
                <a:solidFill>
                  <a:srgbClr val="000000"/>
                </a:solidFill>
                <a:latin typeface="Courier New" panose="02070309020205020404" pitchFamily="49" charset="0"/>
              </a:rPr>
              <a:t>mx=0;my=0;</a:t>
            </a:r>
          </a:p>
          <a:p>
            <a:r>
              <a:rPr lang="en-US" sz="800" b="0" i="0" u="none" strike="noStrike" baseline="0" dirty="0">
                <a:solidFill>
                  <a:srgbClr val="0E00FF"/>
                </a:solidFill>
                <a:latin typeface="Courier New" panose="02070309020205020404" pitchFamily="49" charset="0"/>
              </a:rPr>
              <a:t>if</a:t>
            </a:r>
            <a:r>
              <a:rPr lang="en-US" sz="800" b="0" i="0" u="none" strike="noStrike" baseline="0" dirty="0">
                <a:solidFill>
                  <a:srgbClr val="000000"/>
                </a:solidFill>
                <a:latin typeface="Courier New" panose="02070309020205020404" pitchFamily="49" charset="0"/>
              </a:rPr>
              <a:t> (min(u)&lt;0)</a:t>
            </a:r>
          </a:p>
          <a:p>
            <a:r>
              <a:rPr lang="en-US" sz="800" b="0" i="0" u="none" strike="noStrike" baseline="0" dirty="0">
                <a:solidFill>
                  <a:srgbClr val="000000"/>
                </a:solidFill>
                <a:latin typeface="Courier New" panose="02070309020205020404" pitchFamily="49" charset="0"/>
              </a:rPr>
              <a:t>    mx=-min(u);</a:t>
            </a:r>
          </a:p>
          <a:p>
            <a:r>
              <a:rPr lang="en-US" sz="800" b="0" i="0" u="none" strike="noStrike" baseline="0" dirty="0">
                <a:solidFill>
                  <a:srgbClr val="000000"/>
                </a:solidFill>
                <a:latin typeface="Courier New" panose="02070309020205020404" pitchFamily="49" charset="0"/>
              </a:rPr>
              <a:t>    </a:t>
            </a:r>
            <a:r>
              <a:rPr lang="en-US" sz="800" b="0" i="0" u="none" strike="noStrike" baseline="0" dirty="0">
                <a:solidFill>
                  <a:srgbClr val="0E00FF"/>
                </a:solidFill>
                <a:latin typeface="Courier New" panose="02070309020205020404" pitchFamily="49" charset="0"/>
              </a:rPr>
              <a:t>for</a:t>
            </a:r>
            <a:r>
              <a:rPr lang="en-US" sz="800" b="0" i="0" u="none" strike="noStrike" baseline="0" dirty="0">
                <a:solidFill>
                  <a:srgbClr val="000000"/>
                </a:solidFill>
                <a:latin typeface="Courier New" panose="02070309020205020404" pitchFamily="49" charset="0"/>
              </a:rPr>
              <a:t> </a:t>
            </a:r>
            <a:r>
              <a:rPr lang="en-US" sz="800" b="0" i="0" u="none" strike="noStrike" baseline="0" dirty="0" err="1">
                <a:solidFill>
                  <a:srgbClr val="000000"/>
                </a:solidFill>
                <a:latin typeface="Courier New" panose="02070309020205020404" pitchFamily="49" charset="0"/>
              </a:rPr>
              <a:t>i</a:t>
            </a:r>
            <a:r>
              <a:rPr lang="en-US" sz="800" b="0" i="0" u="none" strike="noStrike" baseline="0" dirty="0">
                <a:solidFill>
                  <a:srgbClr val="000000"/>
                </a:solidFill>
                <a:latin typeface="Courier New" panose="02070309020205020404" pitchFamily="49" charset="0"/>
              </a:rPr>
              <a:t>=1:N</a:t>
            </a:r>
          </a:p>
          <a:p>
            <a:r>
              <a:rPr lang="pl-PL" sz="800" b="0" i="0" u="none" strike="noStrike" baseline="0" dirty="0">
                <a:solidFill>
                  <a:srgbClr val="000000"/>
                </a:solidFill>
                <a:latin typeface="Courier New" panose="02070309020205020404" pitchFamily="49" charset="0"/>
              </a:rPr>
              <a:t>        u(i)=u(i)+mx+1;</a:t>
            </a:r>
          </a:p>
          <a:p>
            <a:r>
              <a:rPr lang="en-US" sz="800" b="0" i="0" u="none" strike="noStrike" baseline="0" dirty="0">
                <a:solidFill>
                  <a:srgbClr val="000000"/>
                </a:solidFill>
                <a:latin typeface="Courier New" panose="02070309020205020404" pitchFamily="49" charset="0"/>
              </a:rPr>
              <a:t>    </a:t>
            </a:r>
            <a:r>
              <a:rPr lang="en-US" sz="800" b="0" i="0" u="none" strike="noStrike" baseline="0" dirty="0">
                <a:solidFill>
                  <a:srgbClr val="0E00FF"/>
                </a:solidFill>
                <a:latin typeface="Courier New" panose="02070309020205020404" pitchFamily="49" charset="0"/>
              </a:rPr>
              <a:t>end</a:t>
            </a:r>
          </a:p>
          <a:p>
            <a:r>
              <a:rPr lang="en-US" sz="800" b="0" i="0" u="none" strike="noStrike" baseline="0" dirty="0">
                <a:solidFill>
                  <a:srgbClr val="0E00FF"/>
                </a:solidFill>
                <a:latin typeface="Courier New" panose="02070309020205020404" pitchFamily="49" charset="0"/>
              </a:rPr>
              <a:t>end</a:t>
            </a:r>
          </a:p>
          <a:p>
            <a:r>
              <a:rPr lang="en-US" sz="800" b="0" i="0" u="none" strike="noStrike" baseline="0" dirty="0">
                <a:solidFill>
                  <a:srgbClr val="0E00FF"/>
                </a:solidFill>
                <a:latin typeface="Courier New" panose="02070309020205020404" pitchFamily="49" charset="0"/>
              </a:rPr>
              <a:t>if</a:t>
            </a:r>
            <a:r>
              <a:rPr lang="en-US" sz="800" b="0" i="0" u="none" strike="noStrike" baseline="0" dirty="0">
                <a:solidFill>
                  <a:srgbClr val="000000"/>
                </a:solidFill>
                <a:latin typeface="Courier New" panose="02070309020205020404" pitchFamily="49" charset="0"/>
              </a:rPr>
              <a:t> (min(v)&lt;0)</a:t>
            </a:r>
          </a:p>
          <a:p>
            <a:r>
              <a:rPr lang="en-US" sz="800" b="0" i="0" u="none" strike="noStrike" baseline="0" dirty="0">
                <a:solidFill>
                  <a:srgbClr val="000000"/>
                </a:solidFill>
                <a:latin typeface="Courier New" panose="02070309020205020404" pitchFamily="49" charset="0"/>
              </a:rPr>
              <a:t>    my=-min(v);</a:t>
            </a:r>
          </a:p>
          <a:p>
            <a:r>
              <a:rPr lang="en-US" sz="800" b="0" i="0" u="none" strike="noStrike" baseline="0" dirty="0">
                <a:solidFill>
                  <a:srgbClr val="000000"/>
                </a:solidFill>
                <a:latin typeface="Courier New" panose="02070309020205020404" pitchFamily="49" charset="0"/>
              </a:rPr>
              <a:t>    </a:t>
            </a:r>
            <a:r>
              <a:rPr lang="en-US" sz="800" b="0" i="0" u="none" strike="noStrike" baseline="0" dirty="0">
                <a:solidFill>
                  <a:srgbClr val="0E00FF"/>
                </a:solidFill>
                <a:latin typeface="Courier New" panose="02070309020205020404" pitchFamily="49" charset="0"/>
              </a:rPr>
              <a:t>for</a:t>
            </a:r>
            <a:r>
              <a:rPr lang="en-US" sz="800" b="0" i="0" u="none" strike="noStrike" baseline="0" dirty="0">
                <a:solidFill>
                  <a:srgbClr val="000000"/>
                </a:solidFill>
                <a:latin typeface="Courier New" panose="02070309020205020404" pitchFamily="49" charset="0"/>
              </a:rPr>
              <a:t> </a:t>
            </a:r>
            <a:r>
              <a:rPr lang="en-US" sz="800" b="0" i="0" u="none" strike="noStrike" baseline="0" dirty="0" err="1">
                <a:solidFill>
                  <a:srgbClr val="000000"/>
                </a:solidFill>
                <a:latin typeface="Courier New" panose="02070309020205020404" pitchFamily="49" charset="0"/>
              </a:rPr>
              <a:t>i</a:t>
            </a:r>
            <a:r>
              <a:rPr lang="en-US" sz="800" b="0" i="0" u="none" strike="noStrike" baseline="0" dirty="0">
                <a:solidFill>
                  <a:srgbClr val="000000"/>
                </a:solidFill>
                <a:latin typeface="Courier New" panose="02070309020205020404" pitchFamily="49" charset="0"/>
              </a:rPr>
              <a:t>=1:N</a:t>
            </a:r>
          </a:p>
          <a:p>
            <a:r>
              <a:rPr lang="pl-PL" sz="800" b="0" i="0" u="none" strike="noStrike" baseline="0" dirty="0">
                <a:solidFill>
                  <a:srgbClr val="000000"/>
                </a:solidFill>
                <a:latin typeface="Courier New" panose="02070309020205020404" pitchFamily="49" charset="0"/>
              </a:rPr>
              <a:t>        v(i)=v(i)+my+1;</a:t>
            </a:r>
          </a:p>
          <a:p>
            <a:r>
              <a:rPr lang="en-US" sz="800" b="0" i="0" u="none" strike="noStrike" baseline="0" dirty="0">
                <a:solidFill>
                  <a:srgbClr val="000000"/>
                </a:solidFill>
                <a:latin typeface="Courier New" panose="02070309020205020404" pitchFamily="49" charset="0"/>
              </a:rPr>
              <a:t>    </a:t>
            </a:r>
            <a:r>
              <a:rPr lang="en-US" sz="800" b="0" i="0" u="none" strike="noStrike" baseline="0" dirty="0">
                <a:solidFill>
                  <a:srgbClr val="0E00FF"/>
                </a:solidFill>
                <a:latin typeface="Courier New" panose="02070309020205020404" pitchFamily="49" charset="0"/>
              </a:rPr>
              <a:t>end</a:t>
            </a:r>
          </a:p>
          <a:p>
            <a:r>
              <a:rPr lang="en-US" sz="800" b="0" i="0" u="none" strike="noStrike" baseline="0" dirty="0">
                <a:solidFill>
                  <a:srgbClr val="0E00FF"/>
                </a:solidFill>
                <a:latin typeface="Courier New" panose="02070309020205020404" pitchFamily="49" charset="0"/>
              </a:rPr>
              <a:t>end</a:t>
            </a:r>
          </a:p>
          <a:p>
            <a:r>
              <a:rPr lang="en-US" sz="800" b="0" i="0" u="none" strike="noStrike" baseline="0" dirty="0">
                <a:solidFill>
                  <a:srgbClr val="000000"/>
                </a:solidFill>
                <a:latin typeface="Courier New" panose="02070309020205020404" pitchFamily="49" charset="0"/>
              </a:rPr>
              <a:t>C=[</a:t>
            </a:r>
            <a:r>
              <a:rPr lang="en-US" sz="800" b="0" i="0" u="none" strike="noStrike" baseline="0" dirty="0" err="1">
                <a:solidFill>
                  <a:srgbClr val="000000"/>
                </a:solidFill>
                <a:latin typeface="Courier New" panose="02070309020205020404" pitchFamily="49" charset="0"/>
              </a:rPr>
              <a:t>u;v</a:t>
            </a:r>
            <a:r>
              <a:rPr lang="en-US" sz="800" b="0" i="0" u="none" strike="noStrike" baseline="0" dirty="0">
                <a:solidFill>
                  <a:srgbClr val="000000"/>
                </a:solidFill>
                <a:latin typeface="Courier New" panose="02070309020205020404" pitchFamily="49" charset="0"/>
              </a:rPr>
              <a:t>];</a:t>
            </a:r>
          </a:p>
          <a:p>
            <a:r>
              <a:rPr lang="en-US" sz="800" b="0" i="0" u="none" strike="noStrike" baseline="0" dirty="0">
                <a:solidFill>
                  <a:srgbClr val="0E00FF"/>
                </a:solidFill>
                <a:latin typeface="Courier New" panose="02070309020205020404" pitchFamily="49" charset="0"/>
              </a:rPr>
              <a:t>for</a:t>
            </a:r>
            <a:r>
              <a:rPr lang="en-US" sz="800" b="0" i="0" u="none" strike="noStrike" baseline="0" dirty="0">
                <a:solidFill>
                  <a:srgbClr val="000000"/>
                </a:solidFill>
                <a:latin typeface="Courier New" panose="02070309020205020404" pitchFamily="49" charset="0"/>
              </a:rPr>
              <a:t> </a:t>
            </a:r>
            <a:r>
              <a:rPr lang="en-US" sz="800" b="0" i="0" u="none" strike="noStrike" baseline="0" dirty="0" err="1">
                <a:solidFill>
                  <a:srgbClr val="000000"/>
                </a:solidFill>
                <a:latin typeface="Courier New" panose="02070309020205020404" pitchFamily="49" charset="0"/>
              </a:rPr>
              <a:t>i</a:t>
            </a:r>
            <a:r>
              <a:rPr lang="en-US" sz="800" b="0" i="0" u="none" strike="noStrike" baseline="0" dirty="0">
                <a:solidFill>
                  <a:srgbClr val="000000"/>
                </a:solidFill>
                <a:latin typeface="Courier New" panose="02070309020205020404" pitchFamily="49" charset="0"/>
              </a:rPr>
              <a:t>=1:N</a:t>
            </a:r>
          </a:p>
          <a:p>
            <a:r>
              <a:rPr lang="pl-PL" sz="800" b="0" i="0" u="none" strike="noStrike" baseline="0" dirty="0">
                <a:solidFill>
                  <a:srgbClr val="000000"/>
                </a:solidFill>
                <a:latin typeface="Courier New" panose="02070309020205020404" pitchFamily="49" charset="0"/>
              </a:rPr>
              <a:t>    I3((u(i)),(v(i)))=0;</a:t>
            </a:r>
          </a:p>
          <a:p>
            <a:r>
              <a:rPr lang="en-US" sz="800" b="0" i="0" u="none" strike="noStrike" baseline="0" dirty="0">
                <a:solidFill>
                  <a:srgbClr val="0E00FF"/>
                </a:solidFill>
                <a:latin typeface="Courier New" panose="02070309020205020404" pitchFamily="49" charset="0"/>
              </a:rPr>
              <a:t>end</a:t>
            </a:r>
          </a:p>
          <a:p>
            <a:endParaRPr lang="en-US" sz="800" dirty="0"/>
          </a:p>
          <a:p>
            <a:endParaRPr lang="en-US" sz="800" dirty="0"/>
          </a:p>
        </p:txBody>
      </p:sp>
    </p:spTree>
    <p:extLst>
      <p:ext uri="{BB962C8B-B14F-4D97-AF65-F5344CB8AC3E}">
        <p14:creationId xmlns:p14="http://schemas.microsoft.com/office/powerpoint/2010/main" val="1175658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F4E925E-DD98-4F65-940A-F042E3049FC2}"/>
              </a:ext>
            </a:extLst>
          </p:cNvPr>
          <p:cNvSpPr txBox="1"/>
          <p:nvPr/>
        </p:nvSpPr>
        <p:spPr>
          <a:xfrm>
            <a:off x="342900" y="371147"/>
            <a:ext cx="3840480" cy="4401205"/>
          </a:xfrm>
          <a:prstGeom prst="rect">
            <a:avLst/>
          </a:prstGeom>
          <a:noFill/>
        </p:spPr>
        <p:txBody>
          <a:bodyPr wrap="square" rtlCol="0">
            <a:spAutoFit/>
          </a:bodyPr>
          <a:lstStyle/>
          <a:p>
            <a:r>
              <a:rPr lang="en-US" sz="800" b="0" i="0" u="none" strike="noStrike" baseline="0" dirty="0" err="1">
                <a:solidFill>
                  <a:srgbClr val="000000"/>
                </a:solidFill>
                <a:latin typeface="Courier New" panose="02070309020205020404" pitchFamily="49" charset="0"/>
              </a:rPr>
              <a:t>xstart</a:t>
            </a:r>
            <a:r>
              <a:rPr lang="en-US" sz="800" b="0" i="0" u="none" strike="noStrike" baseline="0" dirty="0">
                <a:solidFill>
                  <a:srgbClr val="000000"/>
                </a:solidFill>
                <a:latin typeface="Courier New" panose="02070309020205020404" pitchFamily="49" charset="0"/>
              </a:rPr>
              <a:t>=512;</a:t>
            </a:r>
          </a:p>
          <a:p>
            <a:r>
              <a:rPr lang="en-US" sz="800" b="0" i="0" u="none" strike="noStrike" baseline="0" dirty="0" err="1">
                <a:solidFill>
                  <a:srgbClr val="000000"/>
                </a:solidFill>
                <a:latin typeface="Courier New" panose="02070309020205020404" pitchFamily="49" charset="0"/>
              </a:rPr>
              <a:t>xend</a:t>
            </a:r>
            <a:r>
              <a:rPr lang="en-US" sz="800" b="0" i="0" u="none" strike="noStrike" baseline="0" dirty="0">
                <a:solidFill>
                  <a:srgbClr val="000000"/>
                </a:solidFill>
                <a:latin typeface="Courier New" panose="02070309020205020404" pitchFamily="49" charset="0"/>
              </a:rPr>
              <a:t>=1;</a:t>
            </a:r>
          </a:p>
          <a:p>
            <a:r>
              <a:rPr lang="en-US" sz="800" b="0" i="0" u="none" strike="noStrike" baseline="0" dirty="0" err="1">
                <a:solidFill>
                  <a:srgbClr val="000000"/>
                </a:solidFill>
                <a:latin typeface="Courier New" panose="02070309020205020404" pitchFamily="49" charset="0"/>
              </a:rPr>
              <a:t>ystart</a:t>
            </a:r>
            <a:r>
              <a:rPr lang="en-US" sz="800" b="0" i="0" u="none" strike="noStrike" baseline="0" dirty="0">
                <a:solidFill>
                  <a:srgbClr val="000000"/>
                </a:solidFill>
                <a:latin typeface="Courier New" panose="02070309020205020404" pitchFamily="49" charset="0"/>
              </a:rPr>
              <a:t>=512;</a:t>
            </a:r>
          </a:p>
          <a:p>
            <a:r>
              <a:rPr lang="en-US" sz="800" b="0" i="0" u="none" strike="noStrike" baseline="0" dirty="0" err="1">
                <a:solidFill>
                  <a:srgbClr val="000000"/>
                </a:solidFill>
                <a:latin typeface="Courier New" panose="02070309020205020404" pitchFamily="49" charset="0"/>
              </a:rPr>
              <a:t>yend</a:t>
            </a:r>
            <a:r>
              <a:rPr lang="en-US" sz="800" b="0" i="0" u="none" strike="noStrike" baseline="0" dirty="0">
                <a:solidFill>
                  <a:srgbClr val="000000"/>
                </a:solidFill>
                <a:latin typeface="Courier New" panose="02070309020205020404" pitchFamily="49" charset="0"/>
              </a:rPr>
              <a:t>=1;</a:t>
            </a:r>
          </a:p>
          <a:p>
            <a:r>
              <a:rPr lang="en-US" sz="800" b="0" i="0" u="none" strike="noStrike" baseline="0" dirty="0">
                <a:solidFill>
                  <a:srgbClr val="0E00FF"/>
                </a:solidFill>
                <a:latin typeface="Courier New" panose="02070309020205020404" pitchFamily="49" charset="0"/>
              </a:rPr>
              <a:t>for</a:t>
            </a:r>
            <a:r>
              <a:rPr lang="en-US" sz="800" b="0" i="0" u="none" strike="noStrike" baseline="0" dirty="0">
                <a:solidFill>
                  <a:srgbClr val="000000"/>
                </a:solidFill>
                <a:latin typeface="Courier New" panose="02070309020205020404" pitchFamily="49" charset="0"/>
              </a:rPr>
              <a:t> r=1:512</a:t>
            </a:r>
          </a:p>
          <a:p>
            <a:r>
              <a:rPr lang="en-US" sz="800" b="0" i="0" u="none" strike="noStrike" baseline="0" dirty="0">
                <a:solidFill>
                  <a:srgbClr val="000000"/>
                </a:solidFill>
                <a:latin typeface="Courier New" panose="02070309020205020404" pitchFamily="49" charset="0"/>
              </a:rPr>
              <a:t>    </a:t>
            </a:r>
            <a:r>
              <a:rPr lang="en-US" sz="800" b="0" i="0" u="none" strike="noStrike" baseline="0" dirty="0">
                <a:solidFill>
                  <a:srgbClr val="0E00FF"/>
                </a:solidFill>
                <a:latin typeface="Courier New" panose="02070309020205020404" pitchFamily="49" charset="0"/>
              </a:rPr>
              <a:t>for</a:t>
            </a:r>
            <a:r>
              <a:rPr lang="en-US" sz="800" b="0" i="0" u="none" strike="noStrike" baseline="0" dirty="0">
                <a:solidFill>
                  <a:srgbClr val="000000"/>
                </a:solidFill>
                <a:latin typeface="Courier New" panose="02070309020205020404" pitchFamily="49" charset="0"/>
              </a:rPr>
              <a:t> c=1:512</a:t>
            </a:r>
          </a:p>
          <a:p>
            <a:r>
              <a:rPr lang="en-US" sz="800" b="0" i="0" u="none" strike="noStrike" baseline="0" dirty="0">
                <a:solidFill>
                  <a:srgbClr val="000000"/>
                </a:solidFill>
                <a:latin typeface="Courier New" panose="02070309020205020404" pitchFamily="49" charset="0"/>
              </a:rPr>
              <a:t>        </a:t>
            </a:r>
            <a:r>
              <a:rPr lang="en-US" sz="800" b="0" i="0" u="none" strike="noStrike" baseline="0" dirty="0">
                <a:solidFill>
                  <a:srgbClr val="0E00FF"/>
                </a:solidFill>
                <a:latin typeface="Courier New" panose="02070309020205020404" pitchFamily="49" charset="0"/>
              </a:rPr>
              <a:t>if</a:t>
            </a:r>
            <a:r>
              <a:rPr lang="en-US" sz="800" b="0" i="0" u="none" strike="noStrike" baseline="0" dirty="0">
                <a:solidFill>
                  <a:srgbClr val="000000"/>
                </a:solidFill>
                <a:latin typeface="Courier New" panose="02070309020205020404" pitchFamily="49" charset="0"/>
              </a:rPr>
              <a:t>((I3(</a:t>
            </a:r>
            <a:r>
              <a:rPr lang="en-US" sz="800" b="0" i="0" u="none" strike="noStrike" baseline="0" dirty="0" err="1">
                <a:solidFill>
                  <a:srgbClr val="000000"/>
                </a:solidFill>
                <a:latin typeface="Courier New" panose="02070309020205020404" pitchFamily="49" charset="0"/>
              </a:rPr>
              <a:t>r,c</a:t>
            </a:r>
            <a:r>
              <a:rPr lang="en-US" sz="800" b="0" i="0" u="none" strike="noStrike" baseline="0" dirty="0">
                <a:solidFill>
                  <a:srgbClr val="000000"/>
                </a:solidFill>
                <a:latin typeface="Courier New" panose="02070309020205020404" pitchFamily="49" charset="0"/>
              </a:rPr>
              <a:t>)==0))</a:t>
            </a:r>
          </a:p>
          <a:p>
            <a:r>
              <a:rPr lang="en-US" sz="800" b="0" i="0" u="none" strike="noStrike" baseline="0" dirty="0">
                <a:solidFill>
                  <a:srgbClr val="000000"/>
                </a:solidFill>
                <a:latin typeface="Courier New" panose="02070309020205020404" pitchFamily="49" charset="0"/>
              </a:rPr>
              <a:t>            </a:t>
            </a:r>
            <a:r>
              <a:rPr lang="en-US" sz="800" b="0" i="0" u="none" strike="noStrike" baseline="0" dirty="0">
                <a:solidFill>
                  <a:srgbClr val="0E00FF"/>
                </a:solidFill>
                <a:latin typeface="Courier New" panose="02070309020205020404" pitchFamily="49" charset="0"/>
              </a:rPr>
              <a:t>if</a:t>
            </a:r>
            <a:r>
              <a:rPr lang="en-US" sz="800" b="0" i="0" u="none" strike="noStrike" baseline="0" dirty="0">
                <a:solidFill>
                  <a:srgbClr val="000000"/>
                </a:solidFill>
                <a:latin typeface="Courier New" panose="02070309020205020404" pitchFamily="49" charset="0"/>
              </a:rPr>
              <a:t> (r&lt;</a:t>
            </a:r>
            <a:r>
              <a:rPr lang="en-US" sz="800" b="0" i="0" u="none" strike="noStrike" baseline="0" dirty="0" err="1">
                <a:solidFill>
                  <a:srgbClr val="000000"/>
                </a:solidFill>
                <a:latin typeface="Courier New" panose="02070309020205020404" pitchFamily="49" charset="0"/>
              </a:rPr>
              <a:t>ystart</a:t>
            </a:r>
            <a:r>
              <a:rPr lang="en-US" sz="800" b="0" i="0" u="none" strike="noStrike" baseline="0" dirty="0">
                <a:solidFill>
                  <a:srgbClr val="000000"/>
                </a:solidFill>
                <a:latin typeface="Courier New" panose="02070309020205020404" pitchFamily="49" charset="0"/>
              </a:rPr>
              <a:t>)</a:t>
            </a:r>
          </a:p>
          <a:p>
            <a:r>
              <a:rPr lang="en-US" sz="800" b="0" i="0" u="none" strike="noStrike" baseline="0" dirty="0">
                <a:solidFill>
                  <a:srgbClr val="000000"/>
                </a:solidFill>
                <a:latin typeface="Courier New" panose="02070309020205020404" pitchFamily="49" charset="0"/>
              </a:rPr>
              <a:t>                </a:t>
            </a:r>
            <a:r>
              <a:rPr lang="en-US" sz="800" b="0" i="0" u="none" strike="noStrike" baseline="0" dirty="0" err="1">
                <a:solidFill>
                  <a:srgbClr val="000000"/>
                </a:solidFill>
                <a:latin typeface="Courier New" panose="02070309020205020404" pitchFamily="49" charset="0"/>
              </a:rPr>
              <a:t>ystart</a:t>
            </a:r>
            <a:r>
              <a:rPr lang="en-US" sz="800" b="0" i="0" u="none" strike="noStrike" baseline="0" dirty="0">
                <a:solidFill>
                  <a:srgbClr val="000000"/>
                </a:solidFill>
                <a:latin typeface="Courier New" panose="02070309020205020404" pitchFamily="49" charset="0"/>
              </a:rPr>
              <a:t>=r;</a:t>
            </a:r>
          </a:p>
          <a:p>
            <a:r>
              <a:rPr lang="en-US" sz="800" b="0" i="0" u="none" strike="noStrike" baseline="0" dirty="0">
                <a:solidFill>
                  <a:srgbClr val="000000"/>
                </a:solidFill>
                <a:latin typeface="Courier New" panose="02070309020205020404" pitchFamily="49" charset="0"/>
              </a:rPr>
              <a:t>            </a:t>
            </a:r>
            <a:r>
              <a:rPr lang="en-US" sz="800" b="0" i="0" u="none" strike="noStrike" baseline="0" dirty="0">
                <a:solidFill>
                  <a:srgbClr val="0E00FF"/>
                </a:solidFill>
                <a:latin typeface="Courier New" panose="02070309020205020404" pitchFamily="49" charset="0"/>
              </a:rPr>
              <a:t>end</a:t>
            </a:r>
          </a:p>
          <a:p>
            <a:r>
              <a:rPr lang="en-US" sz="800" b="0" i="0" u="none" strike="noStrike" baseline="0" dirty="0">
                <a:solidFill>
                  <a:srgbClr val="000000"/>
                </a:solidFill>
                <a:latin typeface="Courier New" panose="02070309020205020404" pitchFamily="49" charset="0"/>
              </a:rPr>
              <a:t>            </a:t>
            </a:r>
            <a:r>
              <a:rPr lang="en-US" sz="800" b="0" i="0" u="none" strike="noStrike" baseline="0" dirty="0">
                <a:solidFill>
                  <a:srgbClr val="0E00FF"/>
                </a:solidFill>
                <a:latin typeface="Courier New" panose="02070309020205020404" pitchFamily="49" charset="0"/>
              </a:rPr>
              <a:t>if</a:t>
            </a:r>
            <a:r>
              <a:rPr lang="en-US" sz="800" b="0" i="0" u="none" strike="noStrike" baseline="0" dirty="0">
                <a:solidFill>
                  <a:srgbClr val="000000"/>
                </a:solidFill>
                <a:latin typeface="Courier New" panose="02070309020205020404" pitchFamily="49" charset="0"/>
              </a:rPr>
              <a:t>((r&gt;</a:t>
            </a:r>
            <a:r>
              <a:rPr lang="en-US" sz="800" b="0" i="0" u="none" strike="noStrike" baseline="0" dirty="0" err="1">
                <a:solidFill>
                  <a:srgbClr val="000000"/>
                </a:solidFill>
                <a:latin typeface="Courier New" panose="02070309020205020404" pitchFamily="49" charset="0"/>
              </a:rPr>
              <a:t>yend</a:t>
            </a:r>
            <a:r>
              <a:rPr lang="en-US" sz="800" b="0" i="0" u="none" strike="noStrike" baseline="0" dirty="0">
                <a:solidFill>
                  <a:srgbClr val="000000"/>
                </a:solidFill>
                <a:latin typeface="Courier New" panose="02070309020205020404" pitchFamily="49" charset="0"/>
              </a:rPr>
              <a:t>))</a:t>
            </a:r>
          </a:p>
          <a:p>
            <a:r>
              <a:rPr lang="en-US" sz="800" b="0" i="0" u="none" strike="noStrike" baseline="0" dirty="0">
                <a:solidFill>
                  <a:srgbClr val="000000"/>
                </a:solidFill>
                <a:latin typeface="Courier New" panose="02070309020205020404" pitchFamily="49" charset="0"/>
              </a:rPr>
              <a:t>                </a:t>
            </a:r>
            <a:r>
              <a:rPr lang="en-US" sz="800" b="0" i="0" u="none" strike="noStrike" baseline="0" dirty="0" err="1">
                <a:solidFill>
                  <a:srgbClr val="000000"/>
                </a:solidFill>
                <a:latin typeface="Courier New" panose="02070309020205020404" pitchFamily="49" charset="0"/>
              </a:rPr>
              <a:t>yend</a:t>
            </a:r>
            <a:r>
              <a:rPr lang="en-US" sz="800" b="0" i="0" u="none" strike="noStrike" baseline="0" dirty="0">
                <a:solidFill>
                  <a:srgbClr val="000000"/>
                </a:solidFill>
                <a:latin typeface="Courier New" panose="02070309020205020404" pitchFamily="49" charset="0"/>
              </a:rPr>
              <a:t>=r; </a:t>
            </a:r>
          </a:p>
          <a:p>
            <a:r>
              <a:rPr lang="en-US" sz="800" b="0" i="0" u="none" strike="noStrike" baseline="0" dirty="0">
                <a:solidFill>
                  <a:srgbClr val="000000"/>
                </a:solidFill>
                <a:latin typeface="Courier New" panose="02070309020205020404" pitchFamily="49" charset="0"/>
              </a:rPr>
              <a:t>            </a:t>
            </a:r>
            <a:r>
              <a:rPr lang="en-US" sz="800" b="0" i="0" u="none" strike="noStrike" baseline="0" dirty="0">
                <a:solidFill>
                  <a:srgbClr val="0E00FF"/>
                </a:solidFill>
                <a:latin typeface="Courier New" panose="02070309020205020404" pitchFamily="49" charset="0"/>
              </a:rPr>
              <a:t>end</a:t>
            </a:r>
          </a:p>
          <a:p>
            <a:r>
              <a:rPr lang="en-US" sz="800" b="0" i="0" u="none" strike="noStrike" baseline="0" dirty="0">
                <a:solidFill>
                  <a:srgbClr val="000000"/>
                </a:solidFill>
                <a:latin typeface="Courier New" panose="02070309020205020404" pitchFamily="49" charset="0"/>
              </a:rPr>
              <a:t>            </a:t>
            </a:r>
            <a:r>
              <a:rPr lang="en-US" sz="800" b="0" i="0" u="none" strike="noStrike" baseline="0" dirty="0">
                <a:solidFill>
                  <a:srgbClr val="0E00FF"/>
                </a:solidFill>
                <a:latin typeface="Courier New" panose="02070309020205020404" pitchFamily="49" charset="0"/>
              </a:rPr>
              <a:t>if</a:t>
            </a:r>
            <a:r>
              <a:rPr lang="en-US" sz="800" b="0" i="0" u="none" strike="noStrike" baseline="0" dirty="0">
                <a:solidFill>
                  <a:srgbClr val="000000"/>
                </a:solidFill>
                <a:latin typeface="Courier New" panose="02070309020205020404" pitchFamily="49" charset="0"/>
              </a:rPr>
              <a:t> (c&lt;</a:t>
            </a:r>
            <a:r>
              <a:rPr lang="en-US" sz="800" b="0" i="0" u="none" strike="noStrike" baseline="0" dirty="0" err="1">
                <a:solidFill>
                  <a:srgbClr val="000000"/>
                </a:solidFill>
                <a:latin typeface="Courier New" panose="02070309020205020404" pitchFamily="49" charset="0"/>
              </a:rPr>
              <a:t>xstart</a:t>
            </a:r>
            <a:r>
              <a:rPr lang="en-US" sz="800" b="0" i="0" u="none" strike="noStrike" baseline="0" dirty="0">
                <a:solidFill>
                  <a:srgbClr val="000000"/>
                </a:solidFill>
                <a:latin typeface="Courier New" panose="02070309020205020404" pitchFamily="49" charset="0"/>
              </a:rPr>
              <a:t>)</a:t>
            </a:r>
          </a:p>
          <a:p>
            <a:r>
              <a:rPr lang="en-US" sz="800" b="0" i="0" u="none" strike="noStrike" baseline="0" dirty="0">
                <a:solidFill>
                  <a:srgbClr val="000000"/>
                </a:solidFill>
                <a:latin typeface="Courier New" panose="02070309020205020404" pitchFamily="49" charset="0"/>
              </a:rPr>
              <a:t>                </a:t>
            </a:r>
            <a:r>
              <a:rPr lang="en-US" sz="800" b="0" i="0" u="none" strike="noStrike" baseline="0" dirty="0" err="1">
                <a:solidFill>
                  <a:srgbClr val="000000"/>
                </a:solidFill>
                <a:latin typeface="Courier New" panose="02070309020205020404" pitchFamily="49" charset="0"/>
              </a:rPr>
              <a:t>xstart</a:t>
            </a:r>
            <a:r>
              <a:rPr lang="en-US" sz="800" b="0" i="0" u="none" strike="noStrike" baseline="0" dirty="0">
                <a:solidFill>
                  <a:srgbClr val="000000"/>
                </a:solidFill>
                <a:latin typeface="Courier New" panose="02070309020205020404" pitchFamily="49" charset="0"/>
              </a:rPr>
              <a:t>=c;</a:t>
            </a:r>
          </a:p>
          <a:p>
            <a:r>
              <a:rPr lang="en-US" sz="800" b="0" i="0" u="none" strike="noStrike" baseline="0" dirty="0">
                <a:solidFill>
                  <a:srgbClr val="000000"/>
                </a:solidFill>
                <a:latin typeface="Courier New" panose="02070309020205020404" pitchFamily="49" charset="0"/>
              </a:rPr>
              <a:t>            </a:t>
            </a:r>
            <a:r>
              <a:rPr lang="en-US" sz="800" b="0" i="0" u="none" strike="noStrike" baseline="0" dirty="0">
                <a:solidFill>
                  <a:srgbClr val="0E00FF"/>
                </a:solidFill>
                <a:latin typeface="Courier New" panose="02070309020205020404" pitchFamily="49" charset="0"/>
              </a:rPr>
              <a:t>end</a:t>
            </a:r>
          </a:p>
          <a:p>
            <a:r>
              <a:rPr lang="en-US" sz="800" b="0" i="0" u="none" strike="noStrike" baseline="0" dirty="0">
                <a:solidFill>
                  <a:srgbClr val="000000"/>
                </a:solidFill>
                <a:latin typeface="Courier New" panose="02070309020205020404" pitchFamily="49" charset="0"/>
              </a:rPr>
              <a:t>            </a:t>
            </a:r>
            <a:r>
              <a:rPr lang="en-US" sz="800" b="0" i="0" u="none" strike="noStrike" baseline="0" dirty="0">
                <a:solidFill>
                  <a:srgbClr val="0E00FF"/>
                </a:solidFill>
                <a:latin typeface="Courier New" panose="02070309020205020404" pitchFamily="49" charset="0"/>
              </a:rPr>
              <a:t>if</a:t>
            </a:r>
            <a:r>
              <a:rPr lang="en-US" sz="800" b="0" i="0" u="none" strike="noStrike" baseline="0" dirty="0">
                <a:solidFill>
                  <a:srgbClr val="000000"/>
                </a:solidFill>
                <a:latin typeface="Courier New" panose="02070309020205020404" pitchFamily="49" charset="0"/>
              </a:rPr>
              <a:t> (c&gt;</a:t>
            </a:r>
            <a:r>
              <a:rPr lang="en-US" sz="800" b="0" i="0" u="none" strike="noStrike" baseline="0" dirty="0" err="1">
                <a:solidFill>
                  <a:srgbClr val="000000"/>
                </a:solidFill>
                <a:latin typeface="Courier New" panose="02070309020205020404" pitchFamily="49" charset="0"/>
              </a:rPr>
              <a:t>xend</a:t>
            </a:r>
            <a:r>
              <a:rPr lang="en-US" sz="800" b="0" i="0" u="none" strike="noStrike" baseline="0" dirty="0">
                <a:solidFill>
                  <a:srgbClr val="000000"/>
                </a:solidFill>
                <a:latin typeface="Courier New" panose="02070309020205020404" pitchFamily="49" charset="0"/>
              </a:rPr>
              <a:t>)</a:t>
            </a:r>
          </a:p>
          <a:p>
            <a:r>
              <a:rPr lang="en-US" sz="800" b="0" i="0" u="none" strike="noStrike" baseline="0" dirty="0">
                <a:solidFill>
                  <a:srgbClr val="000000"/>
                </a:solidFill>
                <a:latin typeface="Courier New" panose="02070309020205020404" pitchFamily="49" charset="0"/>
              </a:rPr>
              <a:t>                </a:t>
            </a:r>
            <a:r>
              <a:rPr lang="en-US" sz="800" b="0" i="0" u="none" strike="noStrike" baseline="0" dirty="0" err="1">
                <a:solidFill>
                  <a:srgbClr val="000000"/>
                </a:solidFill>
                <a:latin typeface="Courier New" panose="02070309020205020404" pitchFamily="49" charset="0"/>
              </a:rPr>
              <a:t>xend</a:t>
            </a:r>
            <a:r>
              <a:rPr lang="en-US" sz="800" b="0" i="0" u="none" strike="noStrike" baseline="0" dirty="0">
                <a:solidFill>
                  <a:srgbClr val="000000"/>
                </a:solidFill>
                <a:latin typeface="Courier New" panose="02070309020205020404" pitchFamily="49" charset="0"/>
              </a:rPr>
              <a:t>=c;</a:t>
            </a:r>
          </a:p>
          <a:p>
            <a:r>
              <a:rPr lang="en-US" sz="800" b="0" i="0" u="none" strike="noStrike" baseline="0" dirty="0">
                <a:solidFill>
                  <a:srgbClr val="000000"/>
                </a:solidFill>
                <a:latin typeface="Courier New" panose="02070309020205020404" pitchFamily="49" charset="0"/>
              </a:rPr>
              <a:t>            </a:t>
            </a:r>
            <a:r>
              <a:rPr lang="en-US" sz="800" b="0" i="0" u="none" strike="noStrike" baseline="0" dirty="0">
                <a:solidFill>
                  <a:srgbClr val="0E00FF"/>
                </a:solidFill>
                <a:latin typeface="Courier New" panose="02070309020205020404" pitchFamily="49" charset="0"/>
              </a:rPr>
              <a:t>end</a:t>
            </a:r>
            <a:r>
              <a:rPr lang="en-US" sz="800" b="0" i="0" u="none" strike="noStrike" baseline="0" dirty="0">
                <a:solidFill>
                  <a:srgbClr val="000000"/>
                </a:solidFill>
                <a:latin typeface="Courier New" panose="02070309020205020404" pitchFamily="49" charset="0"/>
              </a:rPr>
              <a:t>     </a:t>
            </a:r>
          </a:p>
          <a:p>
            <a:r>
              <a:rPr lang="en-US" sz="800" b="0" i="0" u="none" strike="noStrike" baseline="0" dirty="0">
                <a:solidFill>
                  <a:srgbClr val="000000"/>
                </a:solidFill>
                <a:latin typeface="Courier New" panose="02070309020205020404" pitchFamily="49" charset="0"/>
              </a:rPr>
              <a:t>       </a:t>
            </a:r>
            <a:r>
              <a:rPr lang="en-US" sz="800" b="0" i="0" u="none" strike="noStrike" baseline="0" dirty="0">
                <a:solidFill>
                  <a:srgbClr val="0E00FF"/>
                </a:solidFill>
                <a:latin typeface="Courier New" panose="02070309020205020404" pitchFamily="49" charset="0"/>
              </a:rPr>
              <a:t>end</a:t>
            </a:r>
            <a:r>
              <a:rPr lang="en-US" sz="800" b="0" i="0" u="none" strike="noStrike" baseline="0" dirty="0">
                <a:solidFill>
                  <a:srgbClr val="000000"/>
                </a:solidFill>
                <a:latin typeface="Courier New" panose="02070309020205020404" pitchFamily="49" charset="0"/>
              </a:rPr>
              <a:t>  </a:t>
            </a:r>
          </a:p>
          <a:p>
            <a:r>
              <a:rPr lang="en-US" sz="800" b="0" i="0" u="none" strike="noStrike" baseline="0" dirty="0">
                <a:solidFill>
                  <a:srgbClr val="000000"/>
                </a:solidFill>
                <a:latin typeface="Courier New" panose="02070309020205020404" pitchFamily="49" charset="0"/>
              </a:rPr>
              <a:t>    </a:t>
            </a:r>
            <a:r>
              <a:rPr lang="en-US" sz="800" b="0" i="0" u="none" strike="noStrike" baseline="0" dirty="0">
                <a:solidFill>
                  <a:srgbClr val="0E00FF"/>
                </a:solidFill>
                <a:latin typeface="Courier New" panose="02070309020205020404" pitchFamily="49" charset="0"/>
              </a:rPr>
              <a:t>end</a:t>
            </a:r>
          </a:p>
          <a:p>
            <a:r>
              <a:rPr lang="en-US" sz="800" b="0" i="0" u="none" strike="noStrike" baseline="0" dirty="0">
                <a:solidFill>
                  <a:srgbClr val="0E00FF"/>
                </a:solidFill>
                <a:latin typeface="Courier New" panose="02070309020205020404" pitchFamily="49" charset="0"/>
              </a:rPr>
              <a:t>end</a:t>
            </a:r>
          </a:p>
          <a:p>
            <a:r>
              <a:rPr lang="en-US" sz="800" b="0" i="0" u="none" strike="noStrike" baseline="0" dirty="0">
                <a:solidFill>
                  <a:srgbClr val="0E00FF"/>
                </a:solidFill>
                <a:latin typeface="Courier New" panose="02070309020205020404" pitchFamily="49" charset="0"/>
              </a:rPr>
              <a:t>for</a:t>
            </a:r>
            <a:r>
              <a:rPr lang="en-US" sz="800" b="0" i="0" u="none" strike="noStrike" baseline="0" dirty="0">
                <a:solidFill>
                  <a:srgbClr val="000000"/>
                </a:solidFill>
                <a:latin typeface="Courier New" panose="02070309020205020404" pitchFamily="49" charset="0"/>
              </a:rPr>
              <a:t> </a:t>
            </a:r>
            <a:r>
              <a:rPr lang="en-US" sz="800" b="0" i="0" u="none" strike="noStrike" baseline="0" dirty="0" err="1">
                <a:solidFill>
                  <a:srgbClr val="000000"/>
                </a:solidFill>
                <a:latin typeface="Courier New" panose="02070309020205020404" pitchFamily="49" charset="0"/>
              </a:rPr>
              <a:t>i</a:t>
            </a:r>
            <a:r>
              <a:rPr lang="en-US" sz="800" b="0" i="0" u="none" strike="noStrike" baseline="0" dirty="0">
                <a:solidFill>
                  <a:srgbClr val="000000"/>
                </a:solidFill>
                <a:latin typeface="Courier New" panose="02070309020205020404" pitchFamily="49" charset="0"/>
              </a:rPr>
              <a:t>=</a:t>
            </a:r>
            <a:r>
              <a:rPr lang="en-US" sz="800" b="0" i="0" u="none" strike="noStrike" baseline="0" dirty="0" err="1">
                <a:solidFill>
                  <a:srgbClr val="000000"/>
                </a:solidFill>
                <a:latin typeface="Courier New" panose="02070309020205020404" pitchFamily="49" charset="0"/>
              </a:rPr>
              <a:t>ystart:yend</a:t>
            </a:r>
            <a:endParaRPr lang="en-US" sz="800" b="0" i="0" u="none" strike="noStrike" baseline="0" dirty="0">
              <a:solidFill>
                <a:srgbClr val="000000"/>
              </a:solidFill>
              <a:latin typeface="Courier New" panose="02070309020205020404" pitchFamily="49" charset="0"/>
            </a:endParaRPr>
          </a:p>
          <a:p>
            <a:r>
              <a:rPr lang="en-US" sz="800" b="0" i="0" u="none" strike="noStrike" baseline="0" dirty="0">
                <a:solidFill>
                  <a:srgbClr val="000000"/>
                </a:solidFill>
                <a:latin typeface="Courier New" panose="02070309020205020404" pitchFamily="49" charset="0"/>
              </a:rPr>
              <a:t>    </a:t>
            </a:r>
            <a:r>
              <a:rPr lang="en-US" sz="800" b="0" i="0" u="none" strike="noStrike" baseline="0" dirty="0">
                <a:solidFill>
                  <a:srgbClr val="0E00FF"/>
                </a:solidFill>
                <a:latin typeface="Courier New" panose="02070309020205020404" pitchFamily="49" charset="0"/>
              </a:rPr>
              <a:t>for</a:t>
            </a:r>
            <a:r>
              <a:rPr lang="en-US" sz="800" b="0" i="0" u="none" strike="noStrike" baseline="0" dirty="0">
                <a:solidFill>
                  <a:srgbClr val="000000"/>
                </a:solidFill>
                <a:latin typeface="Courier New" panose="02070309020205020404" pitchFamily="49" charset="0"/>
              </a:rPr>
              <a:t> j=</a:t>
            </a:r>
            <a:r>
              <a:rPr lang="en-US" sz="800" b="0" i="0" u="none" strike="noStrike" baseline="0" dirty="0" err="1">
                <a:solidFill>
                  <a:srgbClr val="000000"/>
                </a:solidFill>
                <a:latin typeface="Courier New" panose="02070309020205020404" pitchFamily="49" charset="0"/>
              </a:rPr>
              <a:t>xstart:xend</a:t>
            </a:r>
            <a:endParaRPr lang="en-US" sz="800" b="0" i="0" u="none" strike="noStrike" baseline="0" dirty="0">
              <a:solidFill>
                <a:srgbClr val="000000"/>
              </a:solidFill>
              <a:latin typeface="Courier New" panose="02070309020205020404" pitchFamily="49" charset="0"/>
            </a:endParaRPr>
          </a:p>
          <a:p>
            <a:r>
              <a:rPr lang="en-US" sz="800" b="0" i="0" u="none" strike="noStrike" baseline="0" dirty="0">
                <a:solidFill>
                  <a:srgbClr val="000000"/>
                </a:solidFill>
                <a:latin typeface="Courier New" panose="02070309020205020404" pitchFamily="49" charset="0"/>
              </a:rPr>
              <a:t>        </a:t>
            </a:r>
            <a:r>
              <a:rPr lang="en-US" sz="800" b="0" i="0" u="none" strike="noStrike" baseline="0" dirty="0" err="1">
                <a:solidFill>
                  <a:srgbClr val="000000"/>
                </a:solidFill>
                <a:latin typeface="Courier New" panose="02070309020205020404" pitchFamily="49" charset="0"/>
              </a:rPr>
              <a:t>im</a:t>
            </a:r>
            <a:r>
              <a:rPr lang="en-US" sz="800" b="0" i="0" u="none" strike="noStrike" baseline="0" dirty="0">
                <a:solidFill>
                  <a:srgbClr val="000000"/>
                </a:solidFill>
                <a:latin typeface="Courier New" panose="02070309020205020404" pitchFamily="49" charset="0"/>
              </a:rPr>
              <a:t>((i-ystart+1),(j-xstart+1))=I3(</a:t>
            </a:r>
            <a:r>
              <a:rPr lang="en-US" sz="800" b="0" i="0" u="none" strike="noStrike" baseline="0" dirty="0" err="1">
                <a:solidFill>
                  <a:srgbClr val="000000"/>
                </a:solidFill>
                <a:latin typeface="Courier New" panose="02070309020205020404" pitchFamily="49" charset="0"/>
              </a:rPr>
              <a:t>i,j</a:t>
            </a:r>
            <a:r>
              <a:rPr lang="en-US" sz="800" b="0" i="0" u="none" strike="noStrike" baseline="0" dirty="0">
                <a:solidFill>
                  <a:srgbClr val="000000"/>
                </a:solidFill>
                <a:latin typeface="Courier New" panose="02070309020205020404" pitchFamily="49" charset="0"/>
              </a:rPr>
              <a:t>);</a:t>
            </a:r>
          </a:p>
          <a:p>
            <a:r>
              <a:rPr lang="en-US" sz="800" b="0" i="0" u="none" strike="noStrike" baseline="0" dirty="0">
                <a:solidFill>
                  <a:srgbClr val="000000"/>
                </a:solidFill>
                <a:latin typeface="Courier New" panose="02070309020205020404" pitchFamily="49" charset="0"/>
              </a:rPr>
              <a:t>    </a:t>
            </a:r>
            <a:r>
              <a:rPr lang="en-US" sz="800" b="0" i="0" u="none" strike="noStrike" baseline="0" dirty="0">
                <a:solidFill>
                  <a:srgbClr val="0E00FF"/>
                </a:solidFill>
                <a:latin typeface="Courier New" panose="02070309020205020404" pitchFamily="49" charset="0"/>
              </a:rPr>
              <a:t>end</a:t>
            </a:r>
          </a:p>
          <a:p>
            <a:r>
              <a:rPr lang="en-US" sz="800" b="0" i="0" u="none" strike="noStrike" baseline="0" dirty="0">
                <a:solidFill>
                  <a:srgbClr val="0E00FF"/>
                </a:solidFill>
                <a:latin typeface="Courier New" panose="02070309020205020404" pitchFamily="49" charset="0"/>
              </a:rPr>
              <a:t>end</a:t>
            </a:r>
          </a:p>
          <a:p>
            <a:r>
              <a:rPr lang="en-US" sz="800" b="0" i="0" u="none" strike="noStrike" baseline="0" dirty="0" err="1">
                <a:solidFill>
                  <a:srgbClr val="000000"/>
                </a:solidFill>
                <a:latin typeface="Courier New" panose="02070309020205020404" pitchFamily="49" charset="0"/>
              </a:rPr>
              <a:t>im_processed</a:t>
            </a:r>
            <a:r>
              <a:rPr lang="en-US" sz="800" b="0" i="0" u="none" strike="noStrike" baseline="0" dirty="0">
                <a:solidFill>
                  <a:srgbClr val="000000"/>
                </a:solidFill>
                <a:latin typeface="Courier New" panose="02070309020205020404" pitchFamily="49" charset="0"/>
              </a:rPr>
              <a:t> = </a:t>
            </a:r>
            <a:r>
              <a:rPr lang="en-US" sz="800" b="0" i="0" u="none" strike="noStrike" baseline="0" dirty="0" err="1">
                <a:solidFill>
                  <a:srgbClr val="000000"/>
                </a:solidFill>
                <a:latin typeface="Courier New" panose="02070309020205020404" pitchFamily="49" charset="0"/>
              </a:rPr>
              <a:t>im</a:t>
            </a:r>
            <a:r>
              <a:rPr lang="en-US" sz="800" b="0" i="0" u="none" strike="noStrike" baseline="0" dirty="0">
                <a:solidFill>
                  <a:srgbClr val="000000"/>
                </a:solidFill>
                <a:latin typeface="Courier New" panose="02070309020205020404" pitchFamily="49" charset="0"/>
              </a:rPr>
              <a:t>;</a:t>
            </a:r>
            <a:endParaRPr lang="en-US" sz="800" b="0" i="0" u="none" strike="noStrike" baseline="0" dirty="0">
              <a:solidFill>
                <a:srgbClr val="028009"/>
              </a:solidFill>
              <a:latin typeface="Courier New" panose="02070309020205020404" pitchFamily="49" charset="0"/>
            </a:endParaRPr>
          </a:p>
          <a:p>
            <a:r>
              <a:rPr lang="en-US" sz="800" b="0" i="0" u="none" strike="noStrike" baseline="0" dirty="0" err="1">
                <a:solidFill>
                  <a:srgbClr val="000000"/>
                </a:solidFill>
                <a:latin typeface="Courier New" panose="02070309020205020404" pitchFamily="49" charset="0"/>
              </a:rPr>
              <a:t>PixelB</a:t>
            </a:r>
            <a:r>
              <a:rPr lang="en-US" sz="800" b="0" i="0" u="none" strike="noStrike" baseline="0" dirty="0">
                <a:solidFill>
                  <a:srgbClr val="000000"/>
                </a:solidFill>
                <a:latin typeface="Courier New" panose="02070309020205020404" pitchFamily="49" charset="0"/>
              </a:rPr>
              <a:t> = 0;</a:t>
            </a:r>
          </a:p>
          <a:p>
            <a:r>
              <a:rPr lang="en-US" sz="800" b="0" i="0" u="none" strike="noStrike" baseline="0" dirty="0" err="1">
                <a:solidFill>
                  <a:srgbClr val="000000"/>
                </a:solidFill>
                <a:latin typeface="Courier New" panose="02070309020205020404" pitchFamily="49" charset="0"/>
              </a:rPr>
              <a:t>PixelA</a:t>
            </a:r>
            <a:r>
              <a:rPr lang="en-US" sz="800" b="0" i="0" u="none" strike="noStrike" baseline="0" dirty="0">
                <a:solidFill>
                  <a:srgbClr val="000000"/>
                </a:solidFill>
                <a:latin typeface="Courier New" panose="02070309020205020404" pitchFamily="49" charset="0"/>
              </a:rPr>
              <a:t> = 0;</a:t>
            </a:r>
          </a:p>
          <a:p>
            <a:r>
              <a:rPr lang="en-US" sz="800" b="0" i="0" u="none" strike="noStrike" baseline="0" dirty="0">
                <a:solidFill>
                  <a:srgbClr val="0E00FF"/>
                </a:solidFill>
                <a:latin typeface="Courier New" panose="02070309020205020404" pitchFamily="49" charset="0"/>
              </a:rPr>
              <a:t>for</a:t>
            </a:r>
            <a:r>
              <a:rPr lang="en-US" sz="800" b="0" i="0" u="none" strike="noStrike" baseline="0" dirty="0">
                <a:solidFill>
                  <a:srgbClr val="000000"/>
                </a:solidFill>
                <a:latin typeface="Courier New" panose="02070309020205020404" pitchFamily="49" charset="0"/>
              </a:rPr>
              <a:t> </a:t>
            </a:r>
            <a:r>
              <a:rPr lang="en-US" sz="800" b="0" i="0" u="none" strike="noStrike" baseline="0" dirty="0" err="1">
                <a:solidFill>
                  <a:srgbClr val="000000"/>
                </a:solidFill>
                <a:latin typeface="Courier New" panose="02070309020205020404" pitchFamily="49" charset="0"/>
              </a:rPr>
              <a:t>i</a:t>
            </a:r>
            <a:r>
              <a:rPr lang="en-US" sz="800" b="0" i="0" u="none" strike="noStrike" baseline="0" dirty="0">
                <a:solidFill>
                  <a:srgbClr val="000000"/>
                </a:solidFill>
                <a:latin typeface="Courier New" panose="02070309020205020404" pitchFamily="49" charset="0"/>
              </a:rPr>
              <a:t>=</a:t>
            </a:r>
            <a:r>
              <a:rPr lang="en-US" sz="800" b="0" i="0" u="none" strike="noStrike" baseline="0" dirty="0" err="1">
                <a:solidFill>
                  <a:srgbClr val="000000"/>
                </a:solidFill>
                <a:latin typeface="Courier New" panose="02070309020205020404" pitchFamily="49" charset="0"/>
              </a:rPr>
              <a:t>ystart:yend</a:t>
            </a:r>
            <a:endParaRPr lang="en-US" sz="800" b="0" i="0" u="none" strike="noStrike" baseline="0" dirty="0">
              <a:solidFill>
                <a:srgbClr val="000000"/>
              </a:solidFill>
              <a:latin typeface="Courier New" panose="02070309020205020404" pitchFamily="49" charset="0"/>
            </a:endParaRPr>
          </a:p>
          <a:p>
            <a:r>
              <a:rPr lang="en-US" sz="800" b="0" i="0" u="none" strike="noStrike" baseline="0" dirty="0">
                <a:solidFill>
                  <a:srgbClr val="000000"/>
                </a:solidFill>
                <a:latin typeface="Courier New" panose="02070309020205020404" pitchFamily="49" charset="0"/>
              </a:rPr>
              <a:t>    </a:t>
            </a:r>
            <a:r>
              <a:rPr lang="en-US" sz="800" b="0" i="0" u="none" strike="noStrike" baseline="0" dirty="0">
                <a:solidFill>
                  <a:srgbClr val="0E00FF"/>
                </a:solidFill>
                <a:latin typeface="Courier New" panose="02070309020205020404" pitchFamily="49" charset="0"/>
              </a:rPr>
              <a:t>for</a:t>
            </a:r>
            <a:r>
              <a:rPr lang="en-US" sz="800" b="0" i="0" u="none" strike="noStrike" baseline="0" dirty="0">
                <a:solidFill>
                  <a:srgbClr val="000000"/>
                </a:solidFill>
                <a:latin typeface="Courier New" panose="02070309020205020404" pitchFamily="49" charset="0"/>
              </a:rPr>
              <a:t> j=</a:t>
            </a:r>
            <a:r>
              <a:rPr lang="en-US" sz="800" b="0" i="0" u="none" strike="noStrike" baseline="0" dirty="0" err="1">
                <a:solidFill>
                  <a:srgbClr val="000000"/>
                </a:solidFill>
                <a:latin typeface="Courier New" panose="02070309020205020404" pitchFamily="49" charset="0"/>
              </a:rPr>
              <a:t>xstart:xend</a:t>
            </a:r>
            <a:endParaRPr lang="en-US" sz="800" b="0" i="0" u="none" strike="noStrike" baseline="0" dirty="0">
              <a:solidFill>
                <a:srgbClr val="000000"/>
              </a:solidFill>
              <a:latin typeface="Courier New" panose="02070309020205020404" pitchFamily="49" charset="0"/>
            </a:endParaRPr>
          </a:p>
          <a:p>
            <a:r>
              <a:rPr lang="en-US" sz="800" b="0" i="0" u="none" strike="noStrike" baseline="0" dirty="0">
                <a:solidFill>
                  <a:srgbClr val="000000"/>
                </a:solidFill>
                <a:latin typeface="Courier New" panose="02070309020205020404" pitchFamily="49" charset="0"/>
              </a:rPr>
              <a:t>        </a:t>
            </a:r>
            <a:r>
              <a:rPr lang="en-US" sz="800" b="0" i="0" u="none" strike="noStrike" baseline="0" dirty="0">
                <a:solidFill>
                  <a:srgbClr val="0E00FF"/>
                </a:solidFill>
                <a:latin typeface="Courier New" panose="02070309020205020404" pitchFamily="49" charset="0"/>
              </a:rPr>
              <a:t>if</a:t>
            </a:r>
            <a:r>
              <a:rPr lang="en-US" sz="800" b="0" i="0" u="none" strike="noStrike" baseline="0" dirty="0">
                <a:solidFill>
                  <a:srgbClr val="000000"/>
                </a:solidFill>
                <a:latin typeface="Courier New" panose="02070309020205020404" pitchFamily="49" charset="0"/>
              </a:rPr>
              <a:t> (</a:t>
            </a:r>
            <a:r>
              <a:rPr lang="en-US" sz="800" b="0" i="0" u="none" strike="noStrike" baseline="0" dirty="0" err="1">
                <a:solidFill>
                  <a:srgbClr val="000000"/>
                </a:solidFill>
                <a:latin typeface="Courier New" panose="02070309020205020404" pitchFamily="49" charset="0"/>
              </a:rPr>
              <a:t>im</a:t>
            </a:r>
            <a:r>
              <a:rPr lang="en-US" sz="800" b="0" i="0" u="none" strike="noStrike" baseline="0" dirty="0">
                <a:solidFill>
                  <a:srgbClr val="000000"/>
                </a:solidFill>
                <a:latin typeface="Courier New" panose="02070309020205020404" pitchFamily="49" charset="0"/>
              </a:rPr>
              <a:t>(i-ystart+1,j-xstart+1)== 0)</a:t>
            </a:r>
          </a:p>
          <a:p>
            <a:r>
              <a:rPr lang="en-US" sz="800" b="0" i="0" u="none" strike="noStrike" baseline="0" dirty="0">
                <a:solidFill>
                  <a:srgbClr val="000000"/>
                </a:solidFill>
                <a:latin typeface="Courier New" panose="02070309020205020404" pitchFamily="49" charset="0"/>
              </a:rPr>
              <a:t>            </a:t>
            </a:r>
            <a:r>
              <a:rPr lang="en-US" sz="800" b="0" i="0" u="none" strike="noStrike" baseline="0" dirty="0" err="1">
                <a:solidFill>
                  <a:srgbClr val="000000"/>
                </a:solidFill>
                <a:latin typeface="Courier New" panose="02070309020205020404" pitchFamily="49" charset="0"/>
              </a:rPr>
              <a:t>PixelB</a:t>
            </a:r>
            <a:r>
              <a:rPr lang="en-US" sz="800" b="0" i="0" u="none" strike="noStrike" baseline="0" dirty="0">
                <a:solidFill>
                  <a:srgbClr val="000000"/>
                </a:solidFill>
                <a:latin typeface="Courier New" panose="02070309020205020404" pitchFamily="49" charset="0"/>
              </a:rPr>
              <a:t> = </a:t>
            </a:r>
            <a:r>
              <a:rPr lang="en-US" sz="800" b="0" i="0" u="none" strike="noStrike" baseline="0" dirty="0" err="1">
                <a:solidFill>
                  <a:srgbClr val="000000"/>
                </a:solidFill>
                <a:latin typeface="Courier New" panose="02070309020205020404" pitchFamily="49" charset="0"/>
              </a:rPr>
              <a:t>PixelB</a:t>
            </a:r>
            <a:r>
              <a:rPr lang="en-US" sz="800" b="0" i="0" u="none" strike="noStrike" baseline="0" dirty="0">
                <a:solidFill>
                  <a:srgbClr val="000000"/>
                </a:solidFill>
                <a:latin typeface="Courier New" panose="02070309020205020404" pitchFamily="49" charset="0"/>
              </a:rPr>
              <a:t> + 1;</a:t>
            </a:r>
          </a:p>
          <a:p>
            <a:r>
              <a:rPr lang="en-US" sz="800" b="0" i="0" u="none" strike="noStrike" baseline="0" dirty="0">
                <a:solidFill>
                  <a:srgbClr val="000000"/>
                </a:solidFill>
                <a:latin typeface="Courier New" panose="02070309020205020404" pitchFamily="49" charset="0"/>
              </a:rPr>
              <a:t>        </a:t>
            </a:r>
            <a:r>
              <a:rPr lang="en-US" sz="800" b="0" i="0" u="none" strike="noStrike" baseline="0" dirty="0">
                <a:solidFill>
                  <a:srgbClr val="0E00FF"/>
                </a:solidFill>
                <a:latin typeface="Courier New" panose="02070309020205020404" pitchFamily="49" charset="0"/>
              </a:rPr>
              <a:t>end</a:t>
            </a:r>
          </a:p>
        </p:txBody>
      </p:sp>
      <p:sp>
        <p:nvSpPr>
          <p:cNvPr id="11" name="TextBox 10">
            <a:extLst>
              <a:ext uri="{FF2B5EF4-FFF2-40B4-BE49-F238E27FC236}">
                <a16:creationId xmlns:a16="http://schemas.microsoft.com/office/drawing/2014/main" id="{B448820F-0B50-42B9-94DE-BCD105F6B937}"/>
              </a:ext>
            </a:extLst>
          </p:cNvPr>
          <p:cNvSpPr txBox="1"/>
          <p:nvPr/>
        </p:nvSpPr>
        <p:spPr>
          <a:xfrm>
            <a:off x="4572000" y="371147"/>
            <a:ext cx="4229100" cy="4524315"/>
          </a:xfrm>
          <a:prstGeom prst="rect">
            <a:avLst/>
          </a:prstGeom>
          <a:noFill/>
        </p:spPr>
        <p:txBody>
          <a:bodyPr wrap="square" rtlCol="0">
            <a:spAutoFit/>
          </a:bodyPr>
          <a:lstStyle/>
          <a:p>
            <a:endParaRPr lang="en-US" sz="800" b="0" i="0" u="none" strike="noStrike" baseline="0" dirty="0">
              <a:solidFill>
                <a:srgbClr val="0E00FF"/>
              </a:solidFill>
              <a:latin typeface="Courier New" panose="02070309020205020404" pitchFamily="49" charset="0"/>
            </a:endParaRPr>
          </a:p>
          <a:p>
            <a:r>
              <a:rPr lang="en-US" sz="800" b="0" i="0" u="none" strike="noStrike" baseline="0" dirty="0">
                <a:solidFill>
                  <a:srgbClr val="000000"/>
                </a:solidFill>
                <a:latin typeface="Courier New" panose="02070309020205020404" pitchFamily="49" charset="0"/>
              </a:rPr>
              <a:t>        </a:t>
            </a:r>
            <a:r>
              <a:rPr lang="en-US" sz="800" b="0" i="0" u="none" strike="noStrike" baseline="0" dirty="0" err="1">
                <a:solidFill>
                  <a:srgbClr val="000000"/>
                </a:solidFill>
                <a:latin typeface="Courier New" panose="02070309020205020404" pitchFamily="49" charset="0"/>
              </a:rPr>
              <a:t>PixelA</a:t>
            </a:r>
            <a:r>
              <a:rPr lang="en-US" sz="800" b="0" i="0" u="none" strike="noStrike" baseline="0" dirty="0">
                <a:solidFill>
                  <a:srgbClr val="000000"/>
                </a:solidFill>
                <a:latin typeface="Courier New" panose="02070309020205020404" pitchFamily="49" charset="0"/>
              </a:rPr>
              <a:t> = </a:t>
            </a:r>
            <a:r>
              <a:rPr lang="en-US" sz="800" b="0" i="0" u="none" strike="noStrike" baseline="0" dirty="0" err="1">
                <a:solidFill>
                  <a:srgbClr val="000000"/>
                </a:solidFill>
                <a:latin typeface="Courier New" panose="02070309020205020404" pitchFamily="49" charset="0"/>
              </a:rPr>
              <a:t>PixelA</a:t>
            </a:r>
            <a:r>
              <a:rPr lang="en-US" sz="800" b="0" i="0" u="none" strike="noStrike" baseline="0" dirty="0">
                <a:solidFill>
                  <a:srgbClr val="000000"/>
                </a:solidFill>
                <a:latin typeface="Courier New" panose="02070309020205020404" pitchFamily="49" charset="0"/>
              </a:rPr>
              <a:t> + 1;</a:t>
            </a:r>
          </a:p>
          <a:p>
            <a:r>
              <a:rPr lang="en-US" sz="800" b="0" i="0" u="none" strike="noStrike" baseline="0" dirty="0">
                <a:solidFill>
                  <a:srgbClr val="000000"/>
                </a:solidFill>
                <a:latin typeface="Courier New" panose="02070309020205020404" pitchFamily="49" charset="0"/>
              </a:rPr>
              <a:t>    </a:t>
            </a:r>
            <a:r>
              <a:rPr lang="en-US" sz="800" b="0" i="0" u="none" strike="noStrike" baseline="0" dirty="0">
                <a:solidFill>
                  <a:srgbClr val="0E00FF"/>
                </a:solidFill>
                <a:latin typeface="Courier New" panose="02070309020205020404" pitchFamily="49" charset="0"/>
              </a:rPr>
              <a:t>end</a:t>
            </a:r>
          </a:p>
          <a:p>
            <a:r>
              <a:rPr lang="en-US" sz="800" b="0" i="0" u="none" strike="noStrike" baseline="0" dirty="0">
                <a:solidFill>
                  <a:srgbClr val="0E00FF"/>
                </a:solidFill>
                <a:latin typeface="Courier New" panose="02070309020205020404" pitchFamily="49" charset="0"/>
              </a:rPr>
              <a:t>end</a:t>
            </a:r>
          </a:p>
          <a:p>
            <a:r>
              <a:rPr lang="en-US" sz="800" b="0" i="0" u="none" strike="noStrike" baseline="0" dirty="0">
                <a:solidFill>
                  <a:srgbClr val="000000"/>
                </a:solidFill>
                <a:latin typeface="Courier New" panose="02070309020205020404" pitchFamily="49" charset="0"/>
              </a:rPr>
              <a:t>NSA = </a:t>
            </a:r>
            <a:r>
              <a:rPr lang="en-US" sz="800" b="0" i="0" u="none" strike="noStrike" baseline="0" dirty="0" err="1">
                <a:solidFill>
                  <a:srgbClr val="000000"/>
                </a:solidFill>
                <a:latin typeface="Courier New" panose="02070309020205020404" pitchFamily="49" charset="0"/>
              </a:rPr>
              <a:t>PixelB</a:t>
            </a:r>
            <a:r>
              <a:rPr lang="en-US" sz="800" b="0" i="0" u="none" strike="noStrike" baseline="0" dirty="0">
                <a:solidFill>
                  <a:srgbClr val="000000"/>
                </a:solidFill>
                <a:latin typeface="Courier New" panose="02070309020205020404" pitchFamily="49" charset="0"/>
              </a:rPr>
              <a:t>/</a:t>
            </a:r>
            <a:r>
              <a:rPr lang="en-US" sz="800" b="0" i="0" u="none" strike="noStrike" baseline="0" dirty="0" err="1">
                <a:solidFill>
                  <a:srgbClr val="000000"/>
                </a:solidFill>
                <a:latin typeface="Courier New" panose="02070309020205020404" pitchFamily="49" charset="0"/>
              </a:rPr>
              <a:t>PixelA</a:t>
            </a:r>
            <a:r>
              <a:rPr lang="en-US" sz="800" b="0" i="0" u="none" strike="noStrike" baseline="0" dirty="0">
                <a:solidFill>
                  <a:srgbClr val="000000"/>
                </a:solidFill>
                <a:latin typeface="Courier New" panose="02070309020205020404" pitchFamily="49" charset="0"/>
              </a:rPr>
              <a:t>;</a:t>
            </a:r>
          </a:p>
          <a:p>
            <a:r>
              <a:rPr lang="en-US" sz="800" b="0" i="0" u="none" strike="noStrike" baseline="0" dirty="0" err="1">
                <a:solidFill>
                  <a:srgbClr val="000000"/>
                </a:solidFill>
                <a:latin typeface="Courier New" panose="02070309020205020404" pitchFamily="49" charset="0"/>
              </a:rPr>
              <a:t>height_sign</a:t>
            </a:r>
            <a:r>
              <a:rPr lang="en-US" sz="800" b="0" i="0" u="none" strike="noStrike" baseline="0" dirty="0">
                <a:solidFill>
                  <a:srgbClr val="000000"/>
                </a:solidFill>
                <a:latin typeface="Courier New" panose="02070309020205020404" pitchFamily="49" charset="0"/>
              </a:rPr>
              <a:t> = </a:t>
            </a:r>
            <a:r>
              <a:rPr lang="en-US" sz="800" b="0" i="0" u="none" strike="noStrike" baseline="0" dirty="0" err="1">
                <a:solidFill>
                  <a:srgbClr val="000000"/>
                </a:solidFill>
                <a:latin typeface="Courier New" panose="02070309020205020404" pitchFamily="49" charset="0"/>
              </a:rPr>
              <a:t>yend-ystart</a:t>
            </a:r>
            <a:r>
              <a:rPr lang="en-US" sz="800" b="0" i="0" u="none" strike="noStrike" baseline="0" dirty="0">
                <a:solidFill>
                  <a:srgbClr val="000000"/>
                </a:solidFill>
                <a:latin typeface="Courier New" panose="02070309020205020404" pitchFamily="49" charset="0"/>
              </a:rPr>
              <a:t>;</a:t>
            </a:r>
          </a:p>
          <a:p>
            <a:r>
              <a:rPr lang="en-US" sz="800" b="0" i="0" u="none" strike="noStrike" baseline="0" dirty="0" err="1">
                <a:solidFill>
                  <a:srgbClr val="000000"/>
                </a:solidFill>
                <a:latin typeface="Courier New" panose="02070309020205020404" pitchFamily="49" charset="0"/>
              </a:rPr>
              <a:t>length_sign</a:t>
            </a:r>
            <a:r>
              <a:rPr lang="en-US" sz="800" b="0" i="0" u="none" strike="noStrike" baseline="0" dirty="0">
                <a:solidFill>
                  <a:srgbClr val="000000"/>
                </a:solidFill>
                <a:latin typeface="Courier New" panose="02070309020205020404" pitchFamily="49" charset="0"/>
              </a:rPr>
              <a:t> = </a:t>
            </a:r>
            <a:r>
              <a:rPr lang="en-US" sz="800" b="0" i="0" u="none" strike="noStrike" baseline="0" dirty="0" err="1">
                <a:solidFill>
                  <a:srgbClr val="000000"/>
                </a:solidFill>
                <a:latin typeface="Courier New" panose="02070309020205020404" pitchFamily="49" charset="0"/>
              </a:rPr>
              <a:t>xend-xstart</a:t>
            </a:r>
            <a:r>
              <a:rPr lang="en-US" sz="800" b="0" i="0" u="none" strike="noStrike" baseline="0" dirty="0">
                <a:solidFill>
                  <a:srgbClr val="000000"/>
                </a:solidFill>
                <a:latin typeface="Courier New" panose="02070309020205020404" pitchFamily="49" charset="0"/>
              </a:rPr>
              <a:t>;</a:t>
            </a:r>
          </a:p>
          <a:p>
            <a:r>
              <a:rPr lang="en-US" sz="800" b="0" i="0" u="none" strike="noStrike" baseline="0" dirty="0" err="1">
                <a:solidFill>
                  <a:srgbClr val="000000"/>
                </a:solidFill>
                <a:latin typeface="Courier New" panose="02070309020205020404" pitchFamily="49" charset="0"/>
              </a:rPr>
              <a:t>aspect_ratio</a:t>
            </a:r>
            <a:r>
              <a:rPr lang="en-US" sz="800" b="0" i="0" u="none" strike="noStrike" baseline="0" dirty="0">
                <a:solidFill>
                  <a:srgbClr val="000000"/>
                </a:solidFill>
                <a:latin typeface="Courier New" panose="02070309020205020404" pitchFamily="49" charset="0"/>
              </a:rPr>
              <a:t> = </a:t>
            </a:r>
            <a:r>
              <a:rPr lang="en-US" sz="800" b="0" i="0" u="none" strike="noStrike" baseline="0" dirty="0" err="1">
                <a:solidFill>
                  <a:srgbClr val="000000"/>
                </a:solidFill>
                <a:latin typeface="Courier New" panose="02070309020205020404" pitchFamily="49" charset="0"/>
              </a:rPr>
              <a:t>length_sign</a:t>
            </a:r>
            <a:r>
              <a:rPr lang="en-US" sz="800" b="0" i="0" u="none" strike="noStrike" baseline="0" dirty="0">
                <a:solidFill>
                  <a:srgbClr val="000000"/>
                </a:solidFill>
                <a:latin typeface="Courier New" panose="02070309020205020404" pitchFamily="49" charset="0"/>
              </a:rPr>
              <a:t>/</a:t>
            </a:r>
            <a:r>
              <a:rPr lang="en-US" sz="800" b="0" i="0" u="none" strike="noStrike" baseline="0" dirty="0" err="1">
                <a:solidFill>
                  <a:srgbClr val="000000"/>
                </a:solidFill>
                <a:latin typeface="Courier New" panose="02070309020205020404" pitchFamily="49" charset="0"/>
              </a:rPr>
              <a:t>height_sign</a:t>
            </a:r>
            <a:r>
              <a:rPr lang="en-US" sz="800" b="0" i="0" u="none" strike="noStrike" baseline="0" dirty="0">
                <a:solidFill>
                  <a:srgbClr val="000000"/>
                </a:solidFill>
                <a:latin typeface="Courier New" panose="02070309020205020404" pitchFamily="49" charset="0"/>
              </a:rPr>
              <a:t>; </a:t>
            </a:r>
          </a:p>
          <a:p>
            <a:r>
              <a:rPr lang="en-US" sz="800" b="0" i="0" u="none" strike="noStrike" baseline="0" dirty="0">
                <a:solidFill>
                  <a:srgbClr val="000000"/>
                </a:solidFill>
                <a:latin typeface="Courier New" panose="02070309020205020404" pitchFamily="49" charset="0"/>
              </a:rPr>
              <a:t>max=0;</a:t>
            </a:r>
          </a:p>
          <a:p>
            <a:r>
              <a:rPr lang="en-US" sz="800" b="0" i="0" u="none" strike="noStrike" baseline="0" dirty="0">
                <a:solidFill>
                  <a:srgbClr val="0E00FF"/>
                </a:solidFill>
                <a:latin typeface="Courier New" panose="02070309020205020404" pitchFamily="49" charset="0"/>
              </a:rPr>
              <a:t>for</a:t>
            </a:r>
            <a:r>
              <a:rPr lang="en-US" sz="800" b="0" i="0" u="none" strike="noStrike" baseline="0" dirty="0">
                <a:solidFill>
                  <a:srgbClr val="000000"/>
                </a:solidFill>
                <a:latin typeface="Courier New" panose="02070309020205020404" pitchFamily="49" charset="0"/>
              </a:rPr>
              <a:t> </a:t>
            </a:r>
            <a:r>
              <a:rPr lang="en-US" sz="800" b="0" i="0" u="none" strike="noStrike" baseline="0" dirty="0" err="1">
                <a:solidFill>
                  <a:srgbClr val="000000"/>
                </a:solidFill>
                <a:latin typeface="Courier New" panose="02070309020205020404" pitchFamily="49" charset="0"/>
              </a:rPr>
              <a:t>i</a:t>
            </a:r>
            <a:r>
              <a:rPr lang="en-US" sz="800" b="0" i="0" u="none" strike="noStrike" baseline="0" dirty="0">
                <a:solidFill>
                  <a:srgbClr val="000000"/>
                </a:solidFill>
                <a:latin typeface="Courier New" panose="02070309020205020404" pitchFamily="49" charset="0"/>
              </a:rPr>
              <a:t>=</a:t>
            </a:r>
            <a:r>
              <a:rPr lang="en-US" sz="800" b="0" i="0" u="none" strike="noStrike" baseline="0" dirty="0" err="1">
                <a:solidFill>
                  <a:srgbClr val="000000"/>
                </a:solidFill>
                <a:latin typeface="Courier New" panose="02070309020205020404" pitchFamily="49" charset="0"/>
              </a:rPr>
              <a:t>ystart:yend</a:t>
            </a:r>
            <a:endParaRPr lang="en-US" sz="800" b="0" i="0" u="none" strike="noStrike" baseline="0" dirty="0">
              <a:solidFill>
                <a:srgbClr val="000000"/>
              </a:solidFill>
              <a:latin typeface="Courier New" panose="02070309020205020404" pitchFamily="49" charset="0"/>
            </a:endParaRPr>
          </a:p>
          <a:p>
            <a:r>
              <a:rPr lang="en-US" sz="800" b="0" i="0" u="none" strike="noStrike" baseline="0" dirty="0">
                <a:solidFill>
                  <a:srgbClr val="000000"/>
                </a:solidFill>
                <a:latin typeface="Courier New" panose="02070309020205020404" pitchFamily="49" charset="0"/>
              </a:rPr>
              <a:t>    </a:t>
            </a:r>
            <a:r>
              <a:rPr lang="en-US" sz="800" b="0" i="0" u="none" strike="noStrike" baseline="0" dirty="0" err="1">
                <a:solidFill>
                  <a:srgbClr val="000000"/>
                </a:solidFill>
                <a:latin typeface="Courier New" panose="02070309020205020404" pitchFamily="49" charset="0"/>
              </a:rPr>
              <a:t>summ</a:t>
            </a:r>
            <a:r>
              <a:rPr lang="en-US" sz="800" b="0" i="0" u="none" strike="noStrike" baseline="0" dirty="0">
                <a:solidFill>
                  <a:srgbClr val="000000"/>
                </a:solidFill>
                <a:latin typeface="Courier New" panose="02070309020205020404" pitchFamily="49" charset="0"/>
              </a:rPr>
              <a:t>=0;</a:t>
            </a:r>
          </a:p>
          <a:p>
            <a:r>
              <a:rPr lang="en-US" sz="800" b="0" i="0" u="none" strike="noStrike" baseline="0" dirty="0">
                <a:solidFill>
                  <a:srgbClr val="000000"/>
                </a:solidFill>
                <a:latin typeface="Courier New" panose="02070309020205020404" pitchFamily="49" charset="0"/>
              </a:rPr>
              <a:t>    </a:t>
            </a:r>
            <a:r>
              <a:rPr lang="en-US" sz="800" b="0" i="0" u="none" strike="noStrike" baseline="0" dirty="0">
                <a:solidFill>
                  <a:srgbClr val="0E00FF"/>
                </a:solidFill>
                <a:latin typeface="Courier New" panose="02070309020205020404" pitchFamily="49" charset="0"/>
              </a:rPr>
              <a:t>for</a:t>
            </a:r>
            <a:r>
              <a:rPr lang="en-US" sz="800" b="0" i="0" u="none" strike="noStrike" baseline="0" dirty="0">
                <a:solidFill>
                  <a:srgbClr val="000000"/>
                </a:solidFill>
                <a:latin typeface="Courier New" panose="02070309020205020404" pitchFamily="49" charset="0"/>
              </a:rPr>
              <a:t> j=</a:t>
            </a:r>
            <a:r>
              <a:rPr lang="en-US" sz="800" b="0" i="0" u="none" strike="noStrike" baseline="0" dirty="0" err="1">
                <a:solidFill>
                  <a:srgbClr val="000000"/>
                </a:solidFill>
                <a:latin typeface="Courier New" panose="02070309020205020404" pitchFamily="49" charset="0"/>
              </a:rPr>
              <a:t>xstart:xend</a:t>
            </a:r>
            <a:endParaRPr lang="en-US" sz="800" b="0" i="0" u="none" strike="noStrike" baseline="0" dirty="0">
              <a:solidFill>
                <a:srgbClr val="000000"/>
              </a:solidFill>
              <a:latin typeface="Courier New" panose="02070309020205020404" pitchFamily="49" charset="0"/>
            </a:endParaRPr>
          </a:p>
          <a:p>
            <a:r>
              <a:rPr lang="en-US" sz="800" b="0" i="0" u="none" strike="noStrike" baseline="0" dirty="0">
                <a:solidFill>
                  <a:srgbClr val="000000"/>
                </a:solidFill>
                <a:latin typeface="Courier New" panose="02070309020205020404" pitchFamily="49" charset="0"/>
              </a:rPr>
              <a:t>        </a:t>
            </a:r>
            <a:r>
              <a:rPr lang="en-US" sz="800" b="0" i="0" u="none" strike="noStrike" baseline="0" dirty="0">
                <a:solidFill>
                  <a:srgbClr val="0E00FF"/>
                </a:solidFill>
                <a:latin typeface="Courier New" panose="02070309020205020404" pitchFamily="49" charset="0"/>
              </a:rPr>
              <a:t>if</a:t>
            </a:r>
            <a:r>
              <a:rPr lang="en-US" sz="800" b="0" i="0" u="none" strike="noStrike" baseline="0" dirty="0">
                <a:solidFill>
                  <a:srgbClr val="000000"/>
                </a:solidFill>
                <a:latin typeface="Courier New" panose="02070309020205020404" pitchFamily="49" charset="0"/>
              </a:rPr>
              <a:t>(</a:t>
            </a:r>
            <a:r>
              <a:rPr lang="en-US" sz="800" b="0" i="0" u="none" strike="noStrike" baseline="0" dirty="0" err="1">
                <a:solidFill>
                  <a:srgbClr val="000000"/>
                </a:solidFill>
                <a:latin typeface="Courier New" panose="02070309020205020404" pitchFamily="49" charset="0"/>
              </a:rPr>
              <a:t>im</a:t>
            </a:r>
            <a:r>
              <a:rPr lang="en-US" sz="800" b="0" i="0" u="none" strike="noStrike" baseline="0" dirty="0">
                <a:solidFill>
                  <a:srgbClr val="000000"/>
                </a:solidFill>
                <a:latin typeface="Courier New" panose="02070309020205020404" pitchFamily="49" charset="0"/>
              </a:rPr>
              <a:t>((i-ystart+1),(j-xstart+1))==0)</a:t>
            </a:r>
          </a:p>
          <a:p>
            <a:r>
              <a:rPr lang="en-US" sz="800" b="0" i="0" u="none" strike="noStrike" baseline="0" dirty="0">
                <a:solidFill>
                  <a:srgbClr val="000000"/>
                </a:solidFill>
                <a:latin typeface="Courier New" panose="02070309020205020404" pitchFamily="49" charset="0"/>
              </a:rPr>
              <a:t>            </a:t>
            </a:r>
            <a:r>
              <a:rPr lang="en-US" sz="800" b="0" i="0" u="none" strike="noStrike" baseline="0" dirty="0" err="1">
                <a:solidFill>
                  <a:srgbClr val="000000"/>
                </a:solidFill>
                <a:latin typeface="Courier New" panose="02070309020205020404" pitchFamily="49" charset="0"/>
              </a:rPr>
              <a:t>summ</a:t>
            </a:r>
            <a:r>
              <a:rPr lang="en-US" sz="800" b="0" i="0" u="none" strike="noStrike" baseline="0" dirty="0">
                <a:solidFill>
                  <a:srgbClr val="000000"/>
                </a:solidFill>
                <a:latin typeface="Courier New" panose="02070309020205020404" pitchFamily="49" charset="0"/>
              </a:rPr>
              <a:t>=summ+1;</a:t>
            </a:r>
          </a:p>
          <a:p>
            <a:r>
              <a:rPr lang="en-US" sz="800" b="0" i="0" u="none" strike="noStrike" baseline="0" dirty="0">
                <a:solidFill>
                  <a:srgbClr val="000000"/>
                </a:solidFill>
                <a:latin typeface="Courier New" panose="02070309020205020404" pitchFamily="49" charset="0"/>
              </a:rPr>
              <a:t>        </a:t>
            </a:r>
            <a:r>
              <a:rPr lang="en-US" sz="800" b="0" i="0" u="none" strike="noStrike" baseline="0" dirty="0">
                <a:solidFill>
                  <a:srgbClr val="0E00FF"/>
                </a:solidFill>
                <a:latin typeface="Courier New" panose="02070309020205020404" pitchFamily="49" charset="0"/>
              </a:rPr>
              <a:t>end</a:t>
            </a:r>
          </a:p>
          <a:p>
            <a:r>
              <a:rPr lang="en-US" sz="800" b="0" i="0" u="none" strike="noStrike" baseline="0" dirty="0">
                <a:solidFill>
                  <a:srgbClr val="000000"/>
                </a:solidFill>
                <a:latin typeface="Courier New" panose="02070309020205020404" pitchFamily="49" charset="0"/>
              </a:rPr>
              <a:t>    </a:t>
            </a:r>
            <a:r>
              <a:rPr lang="en-US" sz="800" b="0" i="0" u="none" strike="noStrike" baseline="0" dirty="0">
                <a:solidFill>
                  <a:srgbClr val="0E00FF"/>
                </a:solidFill>
                <a:latin typeface="Courier New" panose="02070309020205020404" pitchFamily="49" charset="0"/>
              </a:rPr>
              <a:t>end</a:t>
            </a:r>
          </a:p>
          <a:p>
            <a:r>
              <a:rPr lang="en-US" sz="800" b="0" i="0" u="none" strike="noStrike" baseline="0" dirty="0">
                <a:solidFill>
                  <a:srgbClr val="000000"/>
                </a:solidFill>
                <a:latin typeface="Courier New" panose="02070309020205020404" pitchFamily="49" charset="0"/>
              </a:rPr>
              <a:t>    </a:t>
            </a:r>
            <a:r>
              <a:rPr lang="en-US" sz="800" b="0" i="0" u="none" strike="noStrike" baseline="0" dirty="0">
                <a:solidFill>
                  <a:srgbClr val="0E00FF"/>
                </a:solidFill>
                <a:latin typeface="Courier New" panose="02070309020205020404" pitchFamily="49" charset="0"/>
              </a:rPr>
              <a:t>if</a:t>
            </a:r>
            <a:r>
              <a:rPr lang="en-US" sz="800" b="0" i="0" u="none" strike="noStrike" baseline="0" dirty="0">
                <a:solidFill>
                  <a:srgbClr val="000000"/>
                </a:solidFill>
                <a:latin typeface="Courier New" panose="02070309020205020404" pitchFamily="49" charset="0"/>
              </a:rPr>
              <a:t> (</a:t>
            </a:r>
            <a:r>
              <a:rPr lang="en-US" sz="800" b="0" i="0" u="none" strike="noStrike" baseline="0" dirty="0" err="1">
                <a:solidFill>
                  <a:srgbClr val="000000"/>
                </a:solidFill>
                <a:latin typeface="Courier New" panose="02070309020205020404" pitchFamily="49" charset="0"/>
              </a:rPr>
              <a:t>summ</a:t>
            </a:r>
            <a:r>
              <a:rPr lang="en-US" sz="800" b="0" i="0" u="none" strike="noStrike" baseline="0" dirty="0">
                <a:solidFill>
                  <a:srgbClr val="000000"/>
                </a:solidFill>
                <a:latin typeface="Courier New" panose="02070309020205020404" pitchFamily="49" charset="0"/>
              </a:rPr>
              <a:t>&gt;max)</a:t>
            </a:r>
          </a:p>
          <a:p>
            <a:r>
              <a:rPr lang="en-US" sz="800" b="0" i="0" u="none" strike="noStrike" baseline="0" dirty="0">
                <a:solidFill>
                  <a:srgbClr val="000000"/>
                </a:solidFill>
                <a:latin typeface="Courier New" panose="02070309020205020404" pitchFamily="49" charset="0"/>
              </a:rPr>
              <a:t>        max=</a:t>
            </a:r>
            <a:r>
              <a:rPr lang="en-US" sz="800" b="0" i="0" u="none" strike="noStrike" baseline="0" dirty="0" err="1">
                <a:solidFill>
                  <a:srgbClr val="000000"/>
                </a:solidFill>
                <a:latin typeface="Courier New" panose="02070309020205020404" pitchFamily="49" charset="0"/>
              </a:rPr>
              <a:t>summ</a:t>
            </a:r>
            <a:r>
              <a:rPr lang="en-US" sz="800" b="0" i="0" u="none" strike="noStrike" baseline="0" dirty="0">
                <a:solidFill>
                  <a:srgbClr val="000000"/>
                </a:solidFill>
                <a:latin typeface="Courier New" panose="02070309020205020404" pitchFamily="49" charset="0"/>
              </a:rPr>
              <a:t>;</a:t>
            </a:r>
          </a:p>
          <a:p>
            <a:r>
              <a:rPr lang="en-US" sz="800" b="0" i="0" u="none" strike="noStrike" baseline="0" dirty="0">
                <a:solidFill>
                  <a:srgbClr val="000000"/>
                </a:solidFill>
                <a:latin typeface="Courier New" panose="02070309020205020404" pitchFamily="49" charset="0"/>
              </a:rPr>
              <a:t>    </a:t>
            </a:r>
            <a:r>
              <a:rPr lang="en-US" sz="800" b="0" i="0" u="none" strike="noStrike" baseline="0" dirty="0">
                <a:solidFill>
                  <a:srgbClr val="0E00FF"/>
                </a:solidFill>
                <a:latin typeface="Courier New" panose="02070309020205020404" pitchFamily="49" charset="0"/>
              </a:rPr>
              <a:t>end</a:t>
            </a:r>
          </a:p>
          <a:p>
            <a:r>
              <a:rPr lang="en-US" sz="800" b="0" i="0" u="none" strike="noStrike" baseline="0" dirty="0">
                <a:solidFill>
                  <a:srgbClr val="0E00FF"/>
                </a:solidFill>
                <a:latin typeface="Courier New" panose="02070309020205020404" pitchFamily="49" charset="0"/>
              </a:rPr>
              <a:t>end</a:t>
            </a:r>
          </a:p>
          <a:p>
            <a:r>
              <a:rPr lang="en-US" sz="800" b="0" i="0" u="none" strike="noStrike" baseline="0" dirty="0">
                <a:solidFill>
                  <a:srgbClr val="000000"/>
                </a:solidFill>
                <a:latin typeface="Courier New" panose="02070309020205020404" pitchFamily="49" charset="0"/>
              </a:rPr>
              <a:t>max;</a:t>
            </a:r>
          </a:p>
          <a:p>
            <a:r>
              <a:rPr lang="en-US" sz="800" b="0" i="0" u="none" strike="noStrike" baseline="0" dirty="0">
                <a:solidFill>
                  <a:srgbClr val="000000"/>
                </a:solidFill>
                <a:latin typeface="Courier New" panose="02070309020205020404" pitchFamily="49" charset="0"/>
              </a:rPr>
              <a:t>max1=0;</a:t>
            </a:r>
          </a:p>
          <a:p>
            <a:r>
              <a:rPr lang="en-US" sz="800" b="0" i="0" u="none" strike="noStrike" baseline="0" dirty="0">
                <a:solidFill>
                  <a:srgbClr val="0E00FF"/>
                </a:solidFill>
                <a:latin typeface="Courier New" panose="02070309020205020404" pitchFamily="49" charset="0"/>
              </a:rPr>
              <a:t>for</a:t>
            </a:r>
            <a:r>
              <a:rPr lang="en-US" sz="800" b="0" i="0" u="none" strike="noStrike" baseline="0" dirty="0">
                <a:solidFill>
                  <a:srgbClr val="000000"/>
                </a:solidFill>
                <a:latin typeface="Courier New" panose="02070309020205020404" pitchFamily="49" charset="0"/>
              </a:rPr>
              <a:t> </a:t>
            </a:r>
            <a:r>
              <a:rPr lang="en-US" sz="800" b="0" i="0" u="none" strike="noStrike" baseline="0" dirty="0" err="1">
                <a:solidFill>
                  <a:srgbClr val="000000"/>
                </a:solidFill>
                <a:latin typeface="Courier New" panose="02070309020205020404" pitchFamily="49" charset="0"/>
              </a:rPr>
              <a:t>i</a:t>
            </a:r>
            <a:r>
              <a:rPr lang="en-US" sz="800" b="0" i="0" u="none" strike="noStrike" baseline="0" dirty="0">
                <a:solidFill>
                  <a:srgbClr val="000000"/>
                </a:solidFill>
                <a:latin typeface="Courier New" panose="02070309020205020404" pitchFamily="49" charset="0"/>
              </a:rPr>
              <a:t>=</a:t>
            </a:r>
            <a:r>
              <a:rPr lang="en-US" sz="800" b="0" i="0" u="none" strike="noStrike" baseline="0" dirty="0" err="1">
                <a:solidFill>
                  <a:srgbClr val="000000"/>
                </a:solidFill>
                <a:latin typeface="Courier New" panose="02070309020205020404" pitchFamily="49" charset="0"/>
              </a:rPr>
              <a:t>xstart:xend</a:t>
            </a:r>
            <a:endParaRPr lang="en-US" sz="800" b="0" i="0" u="none" strike="noStrike" baseline="0" dirty="0">
              <a:solidFill>
                <a:srgbClr val="000000"/>
              </a:solidFill>
              <a:latin typeface="Courier New" panose="02070309020205020404" pitchFamily="49" charset="0"/>
            </a:endParaRPr>
          </a:p>
          <a:p>
            <a:r>
              <a:rPr lang="en-US" sz="800" b="0" i="0" u="none" strike="noStrike" baseline="0" dirty="0">
                <a:solidFill>
                  <a:srgbClr val="000000"/>
                </a:solidFill>
                <a:latin typeface="Courier New" panose="02070309020205020404" pitchFamily="49" charset="0"/>
              </a:rPr>
              <a:t>    </a:t>
            </a:r>
            <a:r>
              <a:rPr lang="en-US" sz="800" b="0" i="0" u="none" strike="noStrike" baseline="0" dirty="0" err="1">
                <a:solidFill>
                  <a:srgbClr val="000000"/>
                </a:solidFill>
                <a:latin typeface="Courier New" panose="02070309020205020404" pitchFamily="49" charset="0"/>
              </a:rPr>
              <a:t>summ</a:t>
            </a:r>
            <a:r>
              <a:rPr lang="en-US" sz="800" b="0" i="0" u="none" strike="noStrike" baseline="0" dirty="0">
                <a:solidFill>
                  <a:srgbClr val="000000"/>
                </a:solidFill>
                <a:latin typeface="Courier New" panose="02070309020205020404" pitchFamily="49" charset="0"/>
              </a:rPr>
              <a:t>=0;</a:t>
            </a:r>
          </a:p>
          <a:p>
            <a:r>
              <a:rPr lang="en-US" sz="800" b="0" i="0" u="none" strike="noStrike" baseline="0" dirty="0">
                <a:solidFill>
                  <a:srgbClr val="000000"/>
                </a:solidFill>
                <a:latin typeface="Courier New" panose="02070309020205020404" pitchFamily="49" charset="0"/>
              </a:rPr>
              <a:t>    </a:t>
            </a:r>
            <a:r>
              <a:rPr lang="en-US" sz="800" b="0" i="0" u="none" strike="noStrike" baseline="0" dirty="0">
                <a:solidFill>
                  <a:srgbClr val="0E00FF"/>
                </a:solidFill>
                <a:latin typeface="Courier New" panose="02070309020205020404" pitchFamily="49" charset="0"/>
              </a:rPr>
              <a:t>for</a:t>
            </a:r>
            <a:r>
              <a:rPr lang="en-US" sz="800" b="0" i="0" u="none" strike="noStrike" baseline="0" dirty="0">
                <a:solidFill>
                  <a:srgbClr val="000000"/>
                </a:solidFill>
                <a:latin typeface="Courier New" panose="02070309020205020404" pitchFamily="49" charset="0"/>
              </a:rPr>
              <a:t> j=</a:t>
            </a:r>
            <a:r>
              <a:rPr lang="en-US" sz="800" b="0" i="0" u="none" strike="noStrike" baseline="0" dirty="0" err="1">
                <a:solidFill>
                  <a:srgbClr val="000000"/>
                </a:solidFill>
                <a:latin typeface="Courier New" panose="02070309020205020404" pitchFamily="49" charset="0"/>
              </a:rPr>
              <a:t>ystart:yend</a:t>
            </a:r>
            <a:endParaRPr lang="en-US" sz="800" b="0" i="0" u="none" strike="noStrike" baseline="0" dirty="0">
              <a:solidFill>
                <a:srgbClr val="000000"/>
              </a:solidFill>
              <a:latin typeface="Courier New" panose="02070309020205020404" pitchFamily="49" charset="0"/>
            </a:endParaRPr>
          </a:p>
          <a:p>
            <a:r>
              <a:rPr lang="en-US" sz="800" b="0" i="0" u="none" strike="noStrike" baseline="0" dirty="0">
                <a:solidFill>
                  <a:srgbClr val="000000"/>
                </a:solidFill>
                <a:latin typeface="Courier New" panose="02070309020205020404" pitchFamily="49" charset="0"/>
              </a:rPr>
              <a:t>        </a:t>
            </a:r>
            <a:r>
              <a:rPr lang="en-US" sz="800" b="0" i="0" u="none" strike="noStrike" baseline="0" dirty="0">
                <a:solidFill>
                  <a:srgbClr val="0E00FF"/>
                </a:solidFill>
                <a:latin typeface="Courier New" panose="02070309020205020404" pitchFamily="49" charset="0"/>
              </a:rPr>
              <a:t>if</a:t>
            </a:r>
            <a:r>
              <a:rPr lang="en-US" sz="800" b="0" i="0" u="none" strike="noStrike" baseline="0" dirty="0">
                <a:solidFill>
                  <a:srgbClr val="000000"/>
                </a:solidFill>
                <a:latin typeface="Courier New" panose="02070309020205020404" pitchFamily="49" charset="0"/>
              </a:rPr>
              <a:t>(</a:t>
            </a:r>
            <a:r>
              <a:rPr lang="en-US" sz="800" b="0" i="0" u="none" strike="noStrike" baseline="0" dirty="0" err="1">
                <a:solidFill>
                  <a:srgbClr val="000000"/>
                </a:solidFill>
                <a:latin typeface="Courier New" panose="02070309020205020404" pitchFamily="49" charset="0"/>
              </a:rPr>
              <a:t>im</a:t>
            </a:r>
            <a:r>
              <a:rPr lang="en-US" sz="800" b="0" i="0" u="none" strike="noStrike" baseline="0" dirty="0">
                <a:solidFill>
                  <a:srgbClr val="000000"/>
                </a:solidFill>
                <a:latin typeface="Courier New" panose="02070309020205020404" pitchFamily="49" charset="0"/>
              </a:rPr>
              <a:t>((j-ystart+1),(i-xstart+1))==0)</a:t>
            </a:r>
          </a:p>
          <a:p>
            <a:r>
              <a:rPr lang="en-US" sz="800" b="0" i="0" u="none" strike="noStrike" baseline="0" dirty="0">
                <a:solidFill>
                  <a:srgbClr val="000000"/>
                </a:solidFill>
                <a:latin typeface="Courier New" panose="02070309020205020404" pitchFamily="49" charset="0"/>
              </a:rPr>
              <a:t>            </a:t>
            </a:r>
            <a:r>
              <a:rPr lang="en-US" sz="800" b="0" i="0" u="none" strike="noStrike" baseline="0" dirty="0" err="1">
                <a:solidFill>
                  <a:srgbClr val="000000"/>
                </a:solidFill>
                <a:latin typeface="Courier New" panose="02070309020205020404" pitchFamily="49" charset="0"/>
              </a:rPr>
              <a:t>summ</a:t>
            </a:r>
            <a:r>
              <a:rPr lang="en-US" sz="800" b="0" i="0" u="none" strike="noStrike" baseline="0" dirty="0">
                <a:solidFill>
                  <a:srgbClr val="000000"/>
                </a:solidFill>
                <a:latin typeface="Courier New" panose="02070309020205020404" pitchFamily="49" charset="0"/>
              </a:rPr>
              <a:t>=summ+1;</a:t>
            </a:r>
          </a:p>
          <a:p>
            <a:r>
              <a:rPr lang="en-US" sz="800" b="0" i="0" u="none" strike="noStrike" baseline="0" dirty="0">
                <a:solidFill>
                  <a:srgbClr val="000000"/>
                </a:solidFill>
                <a:latin typeface="Courier New" panose="02070309020205020404" pitchFamily="49" charset="0"/>
              </a:rPr>
              <a:t>        </a:t>
            </a:r>
            <a:r>
              <a:rPr lang="en-US" sz="800" b="0" i="0" u="none" strike="noStrike" baseline="0" dirty="0">
                <a:solidFill>
                  <a:srgbClr val="0E00FF"/>
                </a:solidFill>
                <a:latin typeface="Courier New" panose="02070309020205020404" pitchFamily="49" charset="0"/>
              </a:rPr>
              <a:t>end</a:t>
            </a:r>
          </a:p>
          <a:p>
            <a:r>
              <a:rPr lang="en-US" sz="800" b="0" i="0" u="none" strike="noStrike" baseline="0" dirty="0">
                <a:solidFill>
                  <a:srgbClr val="000000"/>
                </a:solidFill>
                <a:latin typeface="Courier New" panose="02070309020205020404" pitchFamily="49" charset="0"/>
              </a:rPr>
              <a:t>    </a:t>
            </a:r>
            <a:r>
              <a:rPr lang="en-US" sz="800" b="0" i="0" u="none" strike="noStrike" baseline="0" dirty="0">
                <a:solidFill>
                  <a:srgbClr val="0E00FF"/>
                </a:solidFill>
                <a:latin typeface="Courier New" panose="02070309020205020404" pitchFamily="49" charset="0"/>
              </a:rPr>
              <a:t>end</a:t>
            </a:r>
          </a:p>
          <a:p>
            <a:r>
              <a:rPr lang="en-US" sz="800" b="0" i="0" u="none" strike="noStrike" baseline="0" dirty="0">
                <a:solidFill>
                  <a:srgbClr val="000000"/>
                </a:solidFill>
                <a:latin typeface="Courier New" panose="02070309020205020404" pitchFamily="49" charset="0"/>
              </a:rPr>
              <a:t>    </a:t>
            </a:r>
            <a:r>
              <a:rPr lang="en-US" sz="800" b="0" i="0" u="none" strike="noStrike" baseline="0" dirty="0">
                <a:solidFill>
                  <a:srgbClr val="0E00FF"/>
                </a:solidFill>
                <a:latin typeface="Courier New" panose="02070309020205020404" pitchFamily="49" charset="0"/>
              </a:rPr>
              <a:t>if</a:t>
            </a:r>
            <a:r>
              <a:rPr lang="en-US" sz="800" b="0" i="0" u="none" strike="noStrike" baseline="0" dirty="0">
                <a:solidFill>
                  <a:srgbClr val="000000"/>
                </a:solidFill>
                <a:latin typeface="Courier New" panose="02070309020205020404" pitchFamily="49" charset="0"/>
              </a:rPr>
              <a:t> (</a:t>
            </a:r>
            <a:r>
              <a:rPr lang="en-US" sz="800" b="0" i="0" u="none" strike="noStrike" baseline="0" dirty="0" err="1">
                <a:solidFill>
                  <a:srgbClr val="000000"/>
                </a:solidFill>
                <a:latin typeface="Courier New" panose="02070309020205020404" pitchFamily="49" charset="0"/>
              </a:rPr>
              <a:t>summ</a:t>
            </a:r>
            <a:r>
              <a:rPr lang="en-US" sz="800" b="0" i="0" u="none" strike="noStrike" baseline="0" dirty="0">
                <a:solidFill>
                  <a:srgbClr val="000000"/>
                </a:solidFill>
                <a:latin typeface="Courier New" panose="02070309020205020404" pitchFamily="49" charset="0"/>
              </a:rPr>
              <a:t>&gt;max1)</a:t>
            </a:r>
          </a:p>
          <a:p>
            <a:r>
              <a:rPr lang="en-US" sz="800" b="0" i="0" u="none" strike="noStrike" baseline="0" dirty="0">
                <a:solidFill>
                  <a:srgbClr val="000000"/>
                </a:solidFill>
                <a:latin typeface="Courier New" panose="02070309020205020404" pitchFamily="49" charset="0"/>
              </a:rPr>
              <a:t>        max1=</a:t>
            </a:r>
            <a:r>
              <a:rPr lang="en-US" sz="800" b="0" i="0" u="none" strike="noStrike" baseline="0" dirty="0" err="1">
                <a:solidFill>
                  <a:srgbClr val="000000"/>
                </a:solidFill>
                <a:latin typeface="Courier New" panose="02070309020205020404" pitchFamily="49" charset="0"/>
              </a:rPr>
              <a:t>summ</a:t>
            </a:r>
            <a:r>
              <a:rPr lang="en-US" sz="800" b="0" i="0" u="none" strike="noStrike" baseline="0" dirty="0">
                <a:solidFill>
                  <a:srgbClr val="000000"/>
                </a:solidFill>
                <a:latin typeface="Courier New" panose="02070309020205020404" pitchFamily="49" charset="0"/>
              </a:rPr>
              <a:t>;</a:t>
            </a:r>
          </a:p>
          <a:p>
            <a:r>
              <a:rPr lang="en-US" sz="800" b="0" i="0" u="none" strike="noStrike" baseline="0" dirty="0">
                <a:solidFill>
                  <a:srgbClr val="000000"/>
                </a:solidFill>
                <a:latin typeface="Courier New" panose="02070309020205020404" pitchFamily="49" charset="0"/>
              </a:rPr>
              <a:t>    </a:t>
            </a:r>
            <a:r>
              <a:rPr lang="en-US" sz="800" b="0" i="0" u="none" strike="noStrike" baseline="0" dirty="0">
                <a:solidFill>
                  <a:srgbClr val="0E00FF"/>
                </a:solidFill>
                <a:latin typeface="Courier New" panose="02070309020205020404" pitchFamily="49" charset="0"/>
              </a:rPr>
              <a:t>end</a:t>
            </a:r>
          </a:p>
          <a:p>
            <a:r>
              <a:rPr lang="en-US" sz="800" b="0" i="0" u="none" strike="noStrike" baseline="0" dirty="0">
                <a:solidFill>
                  <a:srgbClr val="0E00FF"/>
                </a:solidFill>
                <a:latin typeface="Courier New" panose="02070309020205020404" pitchFamily="49" charset="0"/>
              </a:rPr>
              <a:t>end</a:t>
            </a:r>
          </a:p>
          <a:p>
            <a:r>
              <a:rPr lang="en-US" sz="800" b="0" i="0" u="none" strike="noStrike" baseline="0" dirty="0">
                <a:solidFill>
                  <a:srgbClr val="000000"/>
                </a:solidFill>
                <a:latin typeface="Courier New" panose="02070309020205020404" pitchFamily="49" charset="0"/>
              </a:rPr>
              <a:t>max1;</a:t>
            </a:r>
          </a:p>
          <a:p>
            <a:r>
              <a:rPr lang="en-US" sz="800" b="0" i="0" u="none" strike="noStrike" baseline="0" dirty="0" err="1">
                <a:solidFill>
                  <a:srgbClr val="000000"/>
                </a:solidFill>
                <a:latin typeface="Courier New" panose="02070309020205020404" pitchFamily="49" charset="0"/>
              </a:rPr>
              <a:t>xdiff</a:t>
            </a:r>
            <a:r>
              <a:rPr lang="en-US" sz="800" b="0" i="0" u="none" strike="noStrike" baseline="0" dirty="0">
                <a:solidFill>
                  <a:srgbClr val="000000"/>
                </a:solidFill>
                <a:latin typeface="Courier New" panose="02070309020205020404" pitchFamily="49" charset="0"/>
              </a:rPr>
              <a:t>=</a:t>
            </a:r>
            <a:r>
              <a:rPr lang="en-US" sz="800" b="0" i="0" u="none" strike="noStrike" baseline="0" dirty="0" err="1">
                <a:solidFill>
                  <a:srgbClr val="000000"/>
                </a:solidFill>
                <a:latin typeface="Courier New" panose="02070309020205020404" pitchFamily="49" charset="0"/>
              </a:rPr>
              <a:t>xend-xstart</a:t>
            </a:r>
            <a:r>
              <a:rPr lang="en-US" sz="800" b="0" i="0" u="none" strike="noStrike" baseline="0" dirty="0">
                <a:solidFill>
                  <a:srgbClr val="000000"/>
                </a:solidFill>
                <a:latin typeface="Courier New" panose="02070309020205020404" pitchFamily="49" charset="0"/>
              </a:rPr>
              <a:t>;</a:t>
            </a:r>
          </a:p>
          <a:p>
            <a:endParaRPr lang="en-US" sz="800" b="0" i="0" u="none" strike="noStrike" baseline="0" dirty="0">
              <a:solidFill>
                <a:srgbClr val="0E00FF"/>
              </a:solidFill>
              <a:latin typeface="Courier New" panose="02070309020205020404" pitchFamily="49" charset="0"/>
            </a:endParaRPr>
          </a:p>
        </p:txBody>
      </p:sp>
    </p:spTree>
    <p:extLst>
      <p:ext uri="{BB962C8B-B14F-4D97-AF65-F5344CB8AC3E}">
        <p14:creationId xmlns:p14="http://schemas.microsoft.com/office/powerpoint/2010/main" val="3245206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F4E925E-DD98-4F65-940A-F042E3049FC2}"/>
              </a:ext>
            </a:extLst>
          </p:cNvPr>
          <p:cNvSpPr txBox="1"/>
          <p:nvPr/>
        </p:nvSpPr>
        <p:spPr>
          <a:xfrm>
            <a:off x="342900" y="250610"/>
            <a:ext cx="3840480" cy="5016758"/>
          </a:xfrm>
          <a:prstGeom prst="rect">
            <a:avLst/>
          </a:prstGeom>
          <a:noFill/>
        </p:spPr>
        <p:txBody>
          <a:bodyPr wrap="square" rtlCol="0">
            <a:spAutoFit/>
          </a:bodyPr>
          <a:lstStyle/>
          <a:p>
            <a:r>
              <a:rPr lang="en-US" sz="800" b="0" i="0" u="none" strike="noStrike" baseline="0" dirty="0" err="1">
                <a:solidFill>
                  <a:srgbClr val="000000"/>
                </a:solidFill>
                <a:latin typeface="Courier New" panose="02070309020205020404" pitchFamily="49" charset="0"/>
              </a:rPr>
              <a:t>ydiff</a:t>
            </a:r>
            <a:r>
              <a:rPr lang="en-US" sz="800" b="0" i="0" u="none" strike="noStrike" baseline="0" dirty="0">
                <a:solidFill>
                  <a:srgbClr val="000000"/>
                </a:solidFill>
                <a:latin typeface="Courier New" panose="02070309020205020404" pitchFamily="49" charset="0"/>
              </a:rPr>
              <a:t>=</a:t>
            </a:r>
            <a:r>
              <a:rPr lang="en-US" sz="800" b="0" i="0" u="none" strike="noStrike" baseline="0" dirty="0" err="1">
                <a:solidFill>
                  <a:srgbClr val="000000"/>
                </a:solidFill>
                <a:latin typeface="Courier New" panose="02070309020205020404" pitchFamily="49" charset="0"/>
              </a:rPr>
              <a:t>yend-ystart</a:t>
            </a:r>
            <a:r>
              <a:rPr lang="en-US" sz="800" b="0" i="0" u="none" strike="noStrike" baseline="0" dirty="0">
                <a:solidFill>
                  <a:srgbClr val="000000"/>
                </a:solidFill>
                <a:latin typeface="Courier New" panose="02070309020205020404" pitchFamily="49" charset="0"/>
              </a:rPr>
              <a:t>;</a:t>
            </a:r>
          </a:p>
          <a:p>
            <a:r>
              <a:rPr lang="en-US" sz="800" b="0" i="0" u="none" strike="noStrike" baseline="0" dirty="0" err="1">
                <a:solidFill>
                  <a:srgbClr val="000000"/>
                </a:solidFill>
                <a:latin typeface="Courier New" panose="02070309020205020404" pitchFamily="49" charset="0"/>
              </a:rPr>
              <a:t>Hor_Proj</a:t>
            </a:r>
            <a:r>
              <a:rPr lang="en-US" sz="800" b="0" i="0" u="none" strike="noStrike" baseline="0" dirty="0">
                <a:solidFill>
                  <a:srgbClr val="000000"/>
                </a:solidFill>
                <a:latin typeface="Courier New" panose="02070309020205020404" pitchFamily="49" charset="0"/>
              </a:rPr>
              <a:t> = max/</a:t>
            </a:r>
            <a:r>
              <a:rPr lang="en-US" sz="800" b="0" i="0" u="none" strike="noStrike" baseline="0" dirty="0" err="1">
                <a:solidFill>
                  <a:srgbClr val="000000"/>
                </a:solidFill>
                <a:latin typeface="Courier New" panose="02070309020205020404" pitchFamily="49" charset="0"/>
              </a:rPr>
              <a:t>xdiff</a:t>
            </a:r>
            <a:r>
              <a:rPr lang="en-US" sz="800" b="0" i="0" u="none" strike="noStrike" baseline="0" dirty="0">
                <a:solidFill>
                  <a:srgbClr val="000000"/>
                </a:solidFill>
                <a:latin typeface="Courier New" panose="02070309020205020404" pitchFamily="49" charset="0"/>
              </a:rPr>
              <a:t>;</a:t>
            </a:r>
          </a:p>
          <a:p>
            <a:r>
              <a:rPr lang="en-US" sz="800" b="0" i="0" u="none" strike="noStrike" baseline="0" dirty="0" err="1">
                <a:solidFill>
                  <a:srgbClr val="000000"/>
                </a:solidFill>
                <a:latin typeface="Courier New" panose="02070309020205020404" pitchFamily="49" charset="0"/>
              </a:rPr>
              <a:t>Ver_Proj</a:t>
            </a:r>
            <a:r>
              <a:rPr lang="en-US" sz="800" b="0" i="0" u="none" strike="noStrike" baseline="0" dirty="0">
                <a:solidFill>
                  <a:srgbClr val="000000"/>
                </a:solidFill>
                <a:latin typeface="Courier New" panose="02070309020205020404" pitchFamily="49" charset="0"/>
              </a:rPr>
              <a:t> = max1/</a:t>
            </a:r>
            <a:r>
              <a:rPr lang="en-US" sz="800" b="0" i="0" u="none" strike="noStrike" baseline="0" dirty="0" err="1">
                <a:solidFill>
                  <a:srgbClr val="000000"/>
                </a:solidFill>
                <a:latin typeface="Courier New" panose="02070309020205020404" pitchFamily="49" charset="0"/>
              </a:rPr>
              <a:t>ydiff</a:t>
            </a:r>
            <a:r>
              <a:rPr lang="en-US" sz="800" b="0" i="0" u="none" strike="noStrike" baseline="0" dirty="0">
                <a:solidFill>
                  <a:srgbClr val="000000"/>
                </a:solidFill>
                <a:latin typeface="Courier New" panose="02070309020205020404" pitchFamily="49" charset="0"/>
              </a:rPr>
              <a:t>; i1 = im1;</a:t>
            </a:r>
          </a:p>
          <a:p>
            <a:r>
              <a:rPr lang="en-US" sz="800" b="0" i="0" u="none" strike="noStrike" baseline="0" dirty="0">
                <a:solidFill>
                  <a:srgbClr val="000000"/>
                </a:solidFill>
                <a:latin typeface="Courier New" panose="02070309020205020404" pitchFamily="49" charset="0"/>
              </a:rPr>
              <a:t>[row, col, depth] = size(i1);</a:t>
            </a:r>
          </a:p>
          <a:p>
            <a:r>
              <a:rPr lang="en-US" sz="800" b="0" i="0" u="none" strike="noStrike" baseline="0" dirty="0" err="1">
                <a:solidFill>
                  <a:srgbClr val="000000"/>
                </a:solidFill>
                <a:latin typeface="Courier New" panose="02070309020205020404" pitchFamily="49" charset="0"/>
              </a:rPr>
              <a:t>addrow</a:t>
            </a:r>
            <a:r>
              <a:rPr lang="en-US" sz="800" b="0" i="0" u="none" strike="noStrike" baseline="0" dirty="0">
                <a:solidFill>
                  <a:srgbClr val="000000"/>
                </a:solidFill>
                <a:latin typeface="Courier New" panose="02070309020205020404" pitchFamily="49" charset="0"/>
              </a:rPr>
              <a:t> = ones(1, col);</a:t>
            </a:r>
          </a:p>
          <a:p>
            <a:r>
              <a:rPr lang="en-US" sz="800" b="0" i="0" u="none" strike="noStrike" baseline="0" dirty="0">
                <a:solidFill>
                  <a:srgbClr val="000000"/>
                </a:solidFill>
                <a:latin typeface="Courier New" panose="02070309020205020404" pitchFamily="49" charset="0"/>
              </a:rPr>
              <a:t>i1 = [</a:t>
            </a:r>
            <a:r>
              <a:rPr lang="en-US" sz="800" b="0" i="0" u="none" strike="noStrike" baseline="0" dirty="0" err="1">
                <a:solidFill>
                  <a:srgbClr val="000000"/>
                </a:solidFill>
                <a:latin typeface="Courier New" panose="02070309020205020404" pitchFamily="49" charset="0"/>
              </a:rPr>
              <a:t>addrow</a:t>
            </a:r>
            <a:r>
              <a:rPr lang="en-US" sz="800" b="0" i="0" u="none" strike="noStrike" baseline="0" dirty="0">
                <a:solidFill>
                  <a:srgbClr val="000000"/>
                </a:solidFill>
                <a:latin typeface="Courier New" panose="02070309020205020404" pitchFamily="49" charset="0"/>
              </a:rPr>
              <a:t>; </a:t>
            </a:r>
            <a:r>
              <a:rPr lang="en-US" sz="800" b="0" i="0" u="none" strike="noStrike" baseline="0" dirty="0" err="1">
                <a:solidFill>
                  <a:srgbClr val="000000"/>
                </a:solidFill>
                <a:latin typeface="Courier New" panose="02070309020205020404" pitchFamily="49" charset="0"/>
              </a:rPr>
              <a:t>addrow</a:t>
            </a:r>
            <a:r>
              <a:rPr lang="en-US" sz="800" b="0" i="0" u="none" strike="noStrike" baseline="0" dirty="0">
                <a:solidFill>
                  <a:srgbClr val="000000"/>
                </a:solidFill>
                <a:latin typeface="Courier New" panose="02070309020205020404" pitchFamily="49" charset="0"/>
              </a:rPr>
              <a:t>; i1; </a:t>
            </a:r>
            <a:r>
              <a:rPr lang="en-US" sz="800" b="0" i="0" u="none" strike="noStrike" baseline="0" dirty="0" err="1">
                <a:solidFill>
                  <a:srgbClr val="000000"/>
                </a:solidFill>
                <a:latin typeface="Courier New" panose="02070309020205020404" pitchFamily="49" charset="0"/>
              </a:rPr>
              <a:t>addrow</a:t>
            </a:r>
            <a:r>
              <a:rPr lang="en-US" sz="800" b="0" i="0" u="none" strike="noStrike" baseline="0" dirty="0">
                <a:solidFill>
                  <a:srgbClr val="000000"/>
                </a:solidFill>
                <a:latin typeface="Courier New" panose="02070309020205020404" pitchFamily="49" charset="0"/>
              </a:rPr>
              <a:t>];</a:t>
            </a:r>
          </a:p>
          <a:p>
            <a:r>
              <a:rPr lang="en-US" sz="800" b="0" i="0" u="none" strike="noStrike" baseline="0" dirty="0">
                <a:solidFill>
                  <a:srgbClr val="000000"/>
                </a:solidFill>
                <a:latin typeface="Courier New" panose="02070309020205020404" pitchFamily="49" charset="0"/>
              </a:rPr>
              <a:t>[row, col, depth] = size(i1);</a:t>
            </a:r>
          </a:p>
          <a:p>
            <a:r>
              <a:rPr lang="en-US" sz="800" b="0" i="0" u="none" strike="noStrike" baseline="0" dirty="0" err="1">
                <a:solidFill>
                  <a:srgbClr val="000000"/>
                </a:solidFill>
                <a:latin typeface="Courier New" panose="02070309020205020404" pitchFamily="49" charset="0"/>
              </a:rPr>
              <a:t>addcol</a:t>
            </a:r>
            <a:r>
              <a:rPr lang="en-US" sz="800" b="0" i="0" u="none" strike="noStrike" baseline="0" dirty="0">
                <a:solidFill>
                  <a:srgbClr val="000000"/>
                </a:solidFill>
                <a:latin typeface="Courier New" panose="02070309020205020404" pitchFamily="49" charset="0"/>
              </a:rPr>
              <a:t> = ones(row, 1);</a:t>
            </a:r>
          </a:p>
          <a:p>
            <a:r>
              <a:rPr lang="it-IT" sz="800" b="0" i="0" u="none" strike="noStrike" baseline="0" dirty="0">
                <a:solidFill>
                  <a:srgbClr val="000000"/>
                </a:solidFill>
                <a:latin typeface="Courier New" panose="02070309020205020404" pitchFamily="49" charset="0"/>
              </a:rPr>
              <a:t>i1 = horzcat(addcol, i1, addcol, addcol);</a:t>
            </a:r>
          </a:p>
          <a:p>
            <a:r>
              <a:rPr lang="en-US" sz="800" b="0" i="0" u="none" strike="noStrike" baseline="0" dirty="0">
                <a:solidFill>
                  <a:srgbClr val="000000"/>
                </a:solidFill>
                <a:latin typeface="Courier New" panose="02070309020205020404" pitchFamily="49" charset="0"/>
              </a:rPr>
              <a:t>[row, col, depth] = size(i1);</a:t>
            </a:r>
          </a:p>
          <a:p>
            <a:r>
              <a:rPr lang="en-US" sz="800" b="0" i="0" u="none" strike="noStrike" baseline="0" dirty="0">
                <a:solidFill>
                  <a:srgbClr val="000000"/>
                </a:solidFill>
                <a:latin typeface="Courier New" panose="02070309020205020404" pitchFamily="49" charset="0"/>
              </a:rPr>
              <a:t>i1=~i1;</a:t>
            </a:r>
          </a:p>
          <a:p>
            <a:r>
              <a:rPr lang="en-US" sz="800" b="0" i="0" u="none" strike="noStrike" baseline="0" dirty="0" err="1">
                <a:solidFill>
                  <a:srgbClr val="000000"/>
                </a:solidFill>
                <a:latin typeface="Courier New" panose="02070309020205020404" pitchFamily="49" charset="0"/>
              </a:rPr>
              <a:t>crosspoints</a:t>
            </a:r>
            <a:r>
              <a:rPr lang="en-US" sz="800" b="0" i="0" u="none" strike="noStrike" baseline="0" dirty="0">
                <a:solidFill>
                  <a:srgbClr val="000000"/>
                </a:solidFill>
                <a:latin typeface="Courier New" panose="02070309020205020404" pitchFamily="49" charset="0"/>
              </a:rPr>
              <a:t>=0;</a:t>
            </a:r>
          </a:p>
          <a:p>
            <a:r>
              <a:rPr lang="en-US" sz="800" b="0" i="0" u="none" strike="noStrike" baseline="0" dirty="0">
                <a:solidFill>
                  <a:srgbClr val="000000"/>
                </a:solidFill>
                <a:latin typeface="Courier New" panose="02070309020205020404" pitchFamily="49" charset="0"/>
              </a:rPr>
              <a:t> </a:t>
            </a:r>
            <a:r>
              <a:rPr lang="en-US" sz="800" b="0" i="0" u="none" strike="noStrike" baseline="0" dirty="0">
                <a:solidFill>
                  <a:srgbClr val="0E00FF"/>
                </a:solidFill>
                <a:latin typeface="Courier New" panose="02070309020205020404" pitchFamily="49" charset="0"/>
              </a:rPr>
              <a:t>for</a:t>
            </a:r>
            <a:r>
              <a:rPr lang="en-US" sz="800" b="0" i="0" u="none" strike="noStrike" baseline="0" dirty="0">
                <a:solidFill>
                  <a:srgbClr val="000000"/>
                </a:solidFill>
                <a:latin typeface="Courier New" panose="02070309020205020404" pitchFamily="49" charset="0"/>
              </a:rPr>
              <a:t> r = 3:row-1</a:t>
            </a:r>
          </a:p>
          <a:p>
            <a:r>
              <a:rPr lang="en-US" sz="800" b="0" i="0" u="none" strike="noStrike" baseline="0" dirty="0">
                <a:solidFill>
                  <a:srgbClr val="000000"/>
                </a:solidFill>
                <a:latin typeface="Courier New" panose="02070309020205020404" pitchFamily="49" charset="0"/>
              </a:rPr>
              <a:t>        </a:t>
            </a:r>
            <a:r>
              <a:rPr lang="en-US" sz="800" b="0" i="0" u="none" strike="noStrike" baseline="0" dirty="0">
                <a:solidFill>
                  <a:srgbClr val="0E00FF"/>
                </a:solidFill>
                <a:latin typeface="Courier New" panose="02070309020205020404" pitchFamily="49" charset="0"/>
              </a:rPr>
              <a:t>for</a:t>
            </a:r>
            <a:r>
              <a:rPr lang="en-US" sz="800" b="0" i="0" u="none" strike="noStrike" baseline="0" dirty="0">
                <a:solidFill>
                  <a:srgbClr val="000000"/>
                </a:solidFill>
                <a:latin typeface="Courier New" panose="02070309020205020404" pitchFamily="49" charset="0"/>
              </a:rPr>
              <a:t> c = 2:col-2</a:t>
            </a:r>
          </a:p>
          <a:p>
            <a:r>
              <a:rPr lang="en-US" sz="800" b="0" i="0" u="none" strike="noStrike" baseline="0" dirty="0">
                <a:solidFill>
                  <a:srgbClr val="000000"/>
                </a:solidFill>
                <a:latin typeface="Courier New" panose="02070309020205020404" pitchFamily="49" charset="0"/>
              </a:rPr>
              <a:t>            </a:t>
            </a:r>
            <a:r>
              <a:rPr lang="en-US" sz="800" b="0" i="0" u="none" strike="noStrike" baseline="0" dirty="0">
                <a:solidFill>
                  <a:srgbClr val="0E00FF"/>
                </a:solidFill>
                <a:latin typeface="Courier New" panose="02070309020205020404" pitchFamily="49" charset="0"/>
              </a:rPr>
              <a:t>if</a:t>
            </a:r>
            <a:r>
              <a:rPr lang="en-US" sz="800" b="0" i="0" u="none" strike="noStrike" baseline="0" dirty="0">
                <a:solidFill>
                  <a:srgbClr val="000000"/>
                </a:solidFill>
                <a:latin typeface="Courier New" panose="02070309020205020404" pitchFamily="49" charset="0"/>
              </a:rPr>
              <a:t>(i1(</a:t>
            </a:r>
            <a:r>
              <a:rPr lang="en-US" sz="800" b="0" i="0" u="none" strike="noStrike" baseline="0" dirty="0" err="1">
                <a:solidFill>
                  <a:srgbClr val="000000"/>
                </a:solidFill>
                <a:latin typeface="Courier New" panose="02070309020205020404" pitchFamily="49" charset="0"/>
              </a:rPr>
              <a:t>r,c</a:t>
            </a:r>
            <a:r>
              <a:rPr lang="en-US" sz="800" b="0" i="0" u="none" strike="noStrike" baseline="0" dirty="0">
                <a:solidFill>
                  <a:srgbClr val="000000"/>
                </a:solidFill>
                <a:latin typeface="Courier New" panose="02070309020205020404" pitchFamily="49" charset="0"/>
              </a:rPr>
              <a:t>)==1)</a:t>
            </a:r>
          </a:p>
          <a:p>
            <a:r>
              <a:rPr lang="pt-BR" sz="800" b="0" i="0" u="none" strike="noStrike" baseline="0" dirty="0">
                <a:solidFill>
                  <a:srgbClr val="000000"/>
                </a:solidFill>
                <a:latin typeface="Courier New" panose="02070309020205020404" pitchFamily="49" charset="0"/>
              </a:rPr>
              <a:t>                </a:t>
            </a:r>
            <a:r>
              <a:rPr lang="pt-BR" sz="800" b="0" i="0" u="none" strike="noStrike" baseline="0" dirty="0">
                <a:solidFill>
                  <a:srgbClr val="0E00FF"/>
                </a:solidFill>
                <a:latin typeface="Courier New" panose="02070309020205020404" pitchFamily="49" charset="0"/>
              </a:rPr>
              <a:t>if</a:t>
            </a:r>
            <a:r>
              <a:rPr lang="pt-BR" sz="800" b="0" i="0" u="none" strike="noStrike" baseline="0" dirty="0">
                <a:solidFill>
                  <a:srgbClr val="000000"/>
                </a:solidFill>
                <a:latin typeface="Courier New" panose="02070309020205020404" pitchFamily="49" charset="0"/>
              </a:rPr>
              <a:t> (i1(r-1,c-1)+i1(r-1,c)+i1(r-1,c+1)+i1(r,c-1)+i1(r,c+1)+i1(r+1,c-1)+i1(r+1,c)+i1(r+1,c+1)==1)</a:t>
            </a:r>
          </a:p>
          <a:p>
            <a:r>
              <a:rPr lang="en-US" sz="800" b="0" i="0" u="none" strike="noStrike" baseline="0" dirty="0">
                <a:solidFill>
                  <a:srgbClr val="000000"/>
                </a:solidFill>
                <a:latin typeface="Courier New" panose="02070309020205020404" pitchFamily="49" charset="0"/>
              </a:rPr>
              <a:t>                    </a:t>
            </a:r>
            <a:r>
              <a:rPr lang="en-US" sz="800" b="0" i="0" u="none" strike="noStrike" baseline="0" dirty="0" err="1">
                <a:solidFill>
                  <a:srgbClr val="000000"/>
                </a:solidFill>
                <a:latin typeface="Courier New" panose="02070309020205020404" pitchFamily="49" charset="0"/>
              </a:rPr>
              <a:t>crosspoints</a:t>
            </a:r>
            <a:r>
              <a:rPr lang="en-US" sz="800" b="0" i="0" u="none" strike="noStrike" baseline="0" dirty="0">
                <a:solidFill>
                  <a:srgbClr val="000000"/>
                </a:solidFill>
                <a:latin typeface="Courier New" panose="02070309020205020404" pitchFamily="49" charset="0"/>
              </a:rPr>
              <a:t>=crosspoints+1;</a:t>
            </a:r>
          </a:p>
          <a:p>
            <a:r>
              <a:rPr lang="en-US" sz="800" b="0" i="0" u="none" strike="noStrike" baseline="0" dirty="0">
                <a:solidFill>
                  <a:srgbClr val="0E00FF"/>
                </a:solidFill>
                <a:latin typeface="Courier New" panose="02070309020205020404" pitchFamily="49" charset="0"/>
              </a:rPr>
              <a:t>end </a:t>
            </a:r>
            <a:r>
              <a:rPr lang="en-US" sz="800" b="0" i="0" u="none" strike="noStrike" baseline="0" dirty="0" err="1">
                <a:solidFill>
                  <a:srgbClr val="0E00FF"/>
                </a:solidFill>
                <a:latin typeface="Courier New" panose="02070309020205020404" pitchFamily="49" charset="0"/>
              </a:rPr>
              <a:t>end</a:t>
            </a:r>
            <a:r>
              <a:rPr lang="en-US" sz="800" b="0" i="0" u="none" strike="noStrike" baseline="0" dirty="0">
                <a:solidFill>
                  <a:srgbClr val="0E00FF"/>
                </a:solidFill>
                <a:latin typeface="Courier New" panose="02070309020205020404" pitchFamily="49" charset="0"/>
              </a:rPr>
              <a:t> </a:t>
            </a:r>
            <a:r>
              <a:rPr lang="en-US" sz="800" b="0" i="0" u="none" strike="noStrike" baseline="0" dirty="0" err="1">
                <a:solidFill>
                  <a:srgbClr val="0E00FF"/>
                </a:solidFill>
                <a:latin typeface="Courier New" panose="02070309020205020404" pitchFamily="49" charset="0"/>
              </a:rPr>
              <a:t>end</a:t>
            </a:r>
            <a:r>
              <a:rPr lang="en-US" sz="800" b="0" i="0" u="none" strike="noStrike" baseline="0" dirty="0">
                <a:solidFill>
                  <a:srgbClr val="0E00FF"/>
                </a:solidFill>
                <a:latin typeface="Courier New" panose="02070309020205020404" pitchFamily="49" charset="0"/>
              </a:rPr>
              <a:t> </a:t>
            </a:r>
            <a:r>
              <a:rPr lang="en-US" sz="800" b="0" i="0" u="none" strike="noStrike" baseline="0" dirty="0" err="1">
                <a:solidFill>
                  <a:srgbClr val="0E00FF"/>
                </a:solidFill>
                <a:latin typeface="Courier New" panose="02070309020205020404" pitchFamily="49" charset="0"/>
              </a:rPr>
              <a:t>end</a:t>
            </a:r>
            <a:endParaRPr lang="en-US" sz="800" b="0" i="0" u="none" strike="noStrike" baseline="0" dirty="0">
              <a:solidFill>
                <a:srgbClr val="0E00FF"/>
              </a:solidFill>
              <a:latin typeface="Courier New" panose="02070309020205020404" pitchFamily="49" charset="0"/>
            </a:endParaRPr>
          </a:p>
          <a:p>
            <a:r>
              <a:rPr lang="de-DE" sz="800" b="0" i="0" u="none" strike="noStrike" baseline="0" dirty="0">
                <a:solidFill>
                  <a:srgbClr val="000000"/>
                </a:solidFill>
                <a:latin typeface="Courier New" panose="02070309020205020404" pitchFamily="49" charset="0"/>
              </a:rPr>
              <a:t>n1 = im(:,  1: xdiff/2);</a:t>
            </a:r>
            <a:endParaRPr lang="de-DE" sz="800" b="0" i="0" u="none" strike="noStrike" baseline="0" dirty="0">
              <a:solidFill>
                <a:srgbClr val="028009"/>
              </a:solidFill>
              <a:latin typeface="Courier New" panose="02070309020205020404" pitchFamily="49" charset="0"/>
            </a:endParaRPr>
          </a:p>
          <a:p>
            <a:r>
              <a:rPr lang="de-DE" sz="800" b="0" i="0" u="none" strike="noStrike" baseline="0" dirty="0">
                <a:solidFill>
                  <a:srgbClr val="000000"/>
                </a:solidFill>
                <a:latin typeface="Courier New" panose="02070309020205020404" pitchFamily="49" charset="0"/>
              </a:rPr>
              <a:t>n2 = im(:,  xdiff/2+1:xdiff);</a:t>
            </a:r>
          </a:p>
          <a:p>
            <a:r>
              <a:rPr lang="en-US" sz="800" b="0" i="0" u="none" strike="noStrike" baseline="0" dirty="0">
                <a:solidFill>
                  <a:srgbClr val="000000"/>
                </a:solidFill>
                <a:latin typeface="Courier New" panose="02070309020205020404" pitchFamily="49" charset="0"/>
              </a:rPr>
              <a:t>sum1=0;</a:t>
            </a:r>
          </a:p>
          <a:p>
            <a:r>
              <a:rPr lang="en-US" sz="800" b="0" i="0" u="none" strike="noStrike" baseline="0" dirty="0" err="1">
                <a:solidFill>
                  <a:srgbClr val="000000"/>
                </a:solidFill>
                <a:latin typeface="Courier New" panose="02070309020205020404" pitchFamily="49" charset="0"/>
              </a:rPr>
              <a:t>pix_total</a:t>
            </a:r>
            <a:r>
              <a:rPr lang="en-US" sz="800" b="0" i="0" u="none" strike="noStrike" baseline="0" dirty="0">
                <a:solidFill>
                  <a:srgbClr val="000000"/>
                </a:solidFill>
                <a:latin typeface="Courier New" panose="02070309020205020404" pitchFamily="49" charset="0"/>
              </a:rPr>
              <a:t>=0;</a:t>
            </a:r>
          </a:p>
          <a:p>
            <a:r>
              <a:rPr lang="en-US" sz="800" b="0" i="0" u="none" strike="noStrike" baseline="0" dirty="0">
                <a:solidFill>
                  <a:srgbClr val="0E00FF"/>
                </a:solidFill>
                <a:latin typeface="Courier New" panose="02070309020205020404" pitchFamily="49" charset="0"/>
              </a:rPr>
              <a:t>for</a:t>
            </a:r>
            <a:r>
              <a:rPr lang="en-US" sz="800" b="0" i="0" u="none" strike="noStrike" baseline="0" dirty="0">
                <a:solidFill>
                  <a:srgbClr val="000000"/>
                </a:solidFill>
                <a:latin typeface="Courier New" panose="02070309020205020404" pitchFamily="49" charset="0"/>
              </a:rPr>
              <a:t> </a:t>
            </a:r>
            <a:r>
              <a:rPr lang="en-US" sz="800" b="0" i="0" u="none" strike="noStrike" baseline="0" dirty="0" err="1">
                <a:solidFill>
                  <a:srgbClr val="000000"/>
                </a:solidFill>
                <a:latin typeface="Courier New" panose="02070309020205020404" pitchFamily="49" charset="0"/>
              </a:rPr>
              <a:t>i</a:t>
            </a:r>
            <a:r>
              <a:rPr lang="en-US" sz="800" b="0" i="0" u="none" strike="noStrike" baseline="0" dirty="0">
                <a:solidFill>
                  <a:srgbClr val="000000"/>
                </a:solidFill>
                <a:latin typeface="Courier New" panose="02070309020205020404" pitchFamily="49" charset="0"/>
              </a:rPr>
              <a:t>=1:ydiff</a:t>
            </a:r>
          </a:p>
          <a:p>
            <a:r>
              <a:rPr lang="en-US" sz="800" b="0" i="0" u="none" strike="noStrike" baseline="0" dirty="0">
                <a:solidFill>
                  <a:srgbClr val="000000"/>
                </a:solidFill>
                <a:latin typeface="Courier New" panose="02070309020205020404" pitchFamily="49" charset="0"/>
              </a:rPr>
              <a:t>    </a:t>
            </a:r>
            <a:r>
              <a:rPr lang="en-US" sz="800" b="0" i="0" u="none" strike="noStrike" baseline="0" dirty="0" err="1">
                <a:solidFill>
                  <a:srgbClr val="000000"/>
                </a:solidFill>
                <a:latin typeface="Courier New" panose="02070309020205020404" pitchFamily="49" charset="0"/>
              </a:rPr>
              <a:t>pix_sum</a:t>
            </a:r>
            <a:r>
              <a:rPr lang="en-US" sz="800" b="0" i="0" u="none" strike="noStrike" baseline="0" dirty="0">
                <a:solidFill>
                  <a:srgbClr val="000000"/>
                </a:solidFill>
                <a:latin typeface="Courier New" panose="02070309020205020404" pitchFamily="49" charset="0"/>
              </a:rPr>
              <a:t>=0;</a:t>
            </a:r>
          </a:p>
          <a:p>
            <a:r>
              <a:rPr lang="en-US" sz="800" b="0" i="0" u="none" strike="noStrike" baseline="0" dirty="0">
                <a:solidFill>
                  <a:srgbClr val="000000"/>
                </a:solidFill>
                <a:latin typeface="Courier New" panose="02070309020205020404" pitchFamily="49" charset="0"/>
              </a:rPr>
              <a:t>    </a:t>
            </a:r>
            <a:r>
              <a:rPr lang="en-US" sz="800" b="0" i="0" u="none" strike="noStrike" baseline="0" dirty="0">
                <a:solidFill>
                  <a:srgbClr val="0E00FF"/>
                </a:solidFill>
                <a:latin typeface="Courier New" panose="02070309020205020404" pitchFamily="49" charset="0"/>
              </a:rPr>
              <a:t>for</a:t>
            </a:r>
            <a:r>
              <a:rPr lang="en-US" sz="800" b="0" i="0" u="none" strike="noStrike" baseline="0" dirty="0">
                <a:solidFill>
                  <a:srgbClr val="000000"/>
                </a:solidFill>
                <a:latin typeface="Courier New" panose="02070309020205020404" pitchFamily="49" charset="0"/>
              </a:rPr>
              <a:t> j=1:xdiff/2</a:t>
            </a:r>
          </a:p>
          <a:p>
            <a:r>
              <a:rPr lang="en-US" sz="800" b="0" i="0" u="none" strike="noStrike" baseline="0" dirty="0">
                <a:solidFill>
                  <a:srgbClr val="000000"/>
                </a:solidFill>
                <a:latin typeface="Courier New" panose="02070309020205020404" pitchFamily="49" charset="0"/>
              </a:rPr>
              <a:t>       </a:t>
            </a:r>
            <a:r>
              <a:rPr lang="en-US" sz="800" b="0" i="0" u="none" strike="noStrike" baseline="0" dirty="0">
                <a:solidFill>
                  <a:srgbClr val="0E00FF"/>
                </a:solidFill>
                <a:latin typeface="Courier New" panose="02070309020205020404" pitchFamily="49" charset="0"/>
              </a:rPr>
              <a:t>if</a:t>
            </a:r>
            <a:r>
              <a:rPr lang="en-US" sz="800" b="0" i="0" u="none" strike="noStrike" baseline="0" dirty="0">
                <a:solidFill>
                  <a:srgbClr val="000000"/>
                </a:solidFill>
                <a:latin typeface="Courier New" panose="02070309020205020404" pitchFamily="49" charset="0"/>
              </a:rPr>
              <a:t>(n1(</a:t>
            </a:r>
            <a:r>
              <a:rPr lang="en-US" sz="800" b="0" i="0" u="none" strike="noStrike" baseline="0" dirty="0" err="1">
                <a:solidFill>
                  <a:srgbClr val="000000"/>
                </a:solidFill>
                <a:latin typeface="Courier New" panose="02070309020205020404" pitchFamily="49" charset="0"/>
              </a:rPr>
              <a:t>i,j</a:t>
            </a:r>
            <a:r>
              <a:rPr lang="en-US" sz="800" b="0" i="0" u="none" strike="noStrike" baseline="0" dirty="0">
                <a:solidFill>
                  <a:srgbClr val="000000"/>
                </a:solidFill>
                <a:latin typeface="Courier New" panose="02070309020205020404" pitchFamily="49" charset="0"/>
              </a:rPr>
              <a:t>)==0)</a:t>
            </a:r>
          </a:p>
          <a:p>
            <a:r>
              <a:rPr lang="en-US" sz="800" b="0" i="0" u="none" strike="noStrike" baseline="0" dirty="0">
                <a:solidFill>
                  <a:srgbClr val="000000"/>
                </a:solidFill>
                <a:latin typeface="Courier New" panose="02070309020205020404" pitchFamily="49" charset="0"/>
              </a:rPr>
              <a:t>           </a:t>
            </a:r>
            <a:r>
              <a:rPr lang="en-US" sz="800" b="0" i="0" u="none" strike="noStrike" baseline="0" dirty="0" err="1">
                <a:solidFill>
                  <a:srgbClr val="000000"/>
                </a:solidFill>
                <a:latin typeface="Courier New" panose="02070309020205020404" pitchFamily="49" charset="0"/>
              </a:rPr>
              <a:t>pix_sum</a:t>
            </a:r>
            <a:r>
              <a:rPr lang="en-US" sz="800" b="0" i="0" u="none" strike="noStrike" baseline="0" dirty="0">
                <a:solidFill>
                  <a:srgbClr val="000000"/>
                </a:solidFill>
                <a:latin typeface="Courier New" panose="02070309020205020404" pitchFamily="49" charset="0"/>
              </a:rPr>
              <a:t>=pix_sum+1;</a:t>
            </a:r>
          </a:p>
          <a:p>
            <a:r>
              <a:rPr lang="fr-FR" sz="800" b="0" i="0" u="none" strike="noStrike" baseline="0" dirty="0">
                <a:solidFill>
                  <a:srgbClr val="000000"/>
                </a:solidFill>
                <a:latin typeface="Courier New" panose="02070309020205020404" pitchFamily="49" charset="0"/>
              </a:rPr>
              <a:t>           </a:t>
            </a:r>
            <a:r>
              <a:rPr lang="fr-FR" sz="800" b="0" i="0" u="none" strike="noStrike" baseline="0" dirty="0" err="1">
                <a:solidFill>
                  <a:srgbClr val="000000"/>
                </a:solidFill>
                <a:latin typeface="Courier New" panose="02070309020205020404" pitchFamily="49" charset="0"/>
              </a:rPr>
              <a:t>pix_total</a:t>
            </a:r>
            <a:r>
              <a:rPr lang="fr-FR" sz="800" b="0" i="0" u="none" strike="noStrike" baseline="0" dirty="0">
                <a:solidFill>
                  <a:srgbClr val="000000"/>
                </a:solidFill>
                <a:latin typeface="Courier New" panose="02070309020205020404" pitchFamily="49" charset="0"/>
              </a:rPr>
              <a:t>=pix_total+1;</a:t>
            </a:r>
          </a:p>
          <a:p>
            <a:r>
              <a:rPr lang="en-US" sz="800" b="0" i="0" u="none" strike="noStrike" baseline="0" dirty="0">
                <a:solidFill>
                  <a:srgbClr val="000000"/>
                </a:solidFill>
                <a:latin typeface="Courier New" panose="02070309020205020404" pitchFamily="49" charset="0"/>
              </a:rPr>
              <a:t>       </a:t>
            </a:r>
            <a:r>
              <a:rPr lang="en-US" sz="800" b="0" i="0" u="none" strike="noStrike" baseline="0" dirty="0">
                <a:solidFill>
                  <a:srgbClr val="0E00FF"/>
                </a:solidFill>
                <a:latin typeface="Courier New" panose="02070309020205020404" pitchFamily="49" charset="0"/>
              </a:rPr>
              <a:t>end</a:t>
            </a:r>
            <a:r>
              <a:rPr lang="en-US" sz="800" b="0" i="0" u="none" strike="noStrike" baseline="0" dirty="0">
                <a:solidFill>
                  <a:srgbClr val="000000"/>
                </a:solidFill>
                <a:latin typeface="Courier New" panose="02070309020205020404" pitchFamily="49" charset="0"/>
              </a:rPr>
              <a:t>    </a:t>
            </a:r>
            <a:r>
              <a:rPr lang="en-US" sz="800" b="0" i="0" u="none" strike="noStrike" baseline="0" dirty="0">
                <a:solidFill>
                  <a:srgbClr val="0E00FF"/>
                </a:solidFill>
                <a:latin typeface="Courier New" panose="02070309020205020404" pitchFamily="49" charset="0"/>
              </a:rPr>
              <a:t>end</a:t>
            </a:r>
          </a:p>
          <a:p>
            <a:r>
              <a:rPr lang="pt-BR" sz="800" b="0" i="0" u="none" strike="noStrike" baseline="0" dirty="0">
                <a:solidFill>
                  <a:srgbClr val="000000"/>
                </a:solidFill>
                <a:latin typeface="Courier New" panose="02070309020205020404" pitchFamily="49" charset="0"/>
              </a:rPr>
              <a:t>    sum1=sum1+(pix_sum*i);</a:t>
            </a:r>
          </a:p>
          <a:p>
            <a:r>
              <a:rPr lang="en-US" sz="800" b="0" i="0" u="none" strike="noStrike" baseline="0" dirty="0">
                <a:solidFill>
                  <a:srgbClr val="0E00FF"/>
                </a:solidFill>
                <a:latin typeface="Courier New" panose="02070309020205020404" pitchFamily="49" charset="0"/>
              </a:rPr>
              <a:t>end</a:t>
            </a:r>
          </a:p>
          <a:p>
            <a:r>
              <a:rPr lang="en-US" sz="800" b="0" i="0" u="none" strike="noStrike" baseline="0" dirty="0">
                <a:solidFill>
                  <a:srgbClr val="000000"/>
                </a:solidFill>
                <a:latin typeface="Courier New" panose="02070309020205020404" pitchFamily="49" charset="0"/>
              </a:rPr>
              <a:t>Y1=sum1/</a:t>
            </a:r>
            <a:r>
              <a:rPr lang="en-US" sz="800" b="0" i="0" u="none" strike="noStrike" baseline="0" dirty="0" err="1">
                <a:solidFill>
                  <a:srgbClr val="000000"/>
                </a:solidFill>
                <a:latin typeface="Courier New" panose="02070309020205020404" pitchFamily="49" charset="0"/>
              </a:rPr>
              <a:t>pix_total</a:t>
            </a:r>
            <a:r>
              <a:rPr lang="en-US" sz="800" b="0" i="0" u="none" strike="noStrike" baseline="0" dirty="0">
                <a:solidFill>
                  <a:srgbClr val="000000"/>
                </a:solidFill>
                <a:latin typeface="Courier New" panose="02070309020205020404" pitchFamily="49" charset="0"/>
              </a:rPr>
              <a:t>;</a:t>
            </a:r>
          </a:p>
          <a:p>
            <a:endParaRPr lang="en-US" sz="800" b="0" i="0" u="none" strike="noStrike" baseline="0" dirty="0">
              <a:solidFill>
                <a:srgbClr val="000000"/>
              </a:solidFill>
              <a:latin typeface="Courier New" panose="02070309020205020404" pitchFamily="49" charset="0"/>
            </a:endParaRPr>
          </a:p>
          <a:p>
            <a:r>
              <a:rPr lang="en-US" sz="800" b="0" i="0" u="none" strike="noStrike" baseline="0" dirty="0">
                <a:solidFill>
                  <a:srgbClr val="000000"/>
                </a:solidFill>
                <a:latin typeface="Courier New" panose="02070309020205020404" pitchFamily="49" charset="0"/>
              </a:rPr>
              <a:t>RY1=Y1/</a:t>
            </a:r>
            <a:r>
              <a:rPr lang="en-US" sz="800" b="0" i="0" u="none" strike="noStrike" baseline="0" dirty="0" err="1">
                <a:solidFill>
                  <a:srgbClr val="000000"/>
                </a:solidFill>
                <a:latin typeface="Courier New" panose="02070309020205020404" pitchFamily="49" charset="0"/>
              </a:rPr>
              <a:t>ydiff</a:t>
            </a:r>
            <a:r>
              <a:rPr lang="en-US" sz="800" b="0" i="0" u="none" strike="noStrike" baseline="0" dirty="0">
                <a:solidFill>
                  <a:srgbClr val="000000"/>
                </a:solidFill>
                <a:latin typeface="Courier New" panose="02070309020205020404" pitchFamily="49" charset="0"/>
              </a:rPr>
              <a:t>;</a:t>
            </a:r>
          </a:p>
          <a:p>
            <a:r>
              <a:rPr lang="en-US" sz="800" b="0" i="0" u="none" strike="noStrike" baseline="0" dirty="0">
                <a:solidFill>
                  <a:srgbClr val="000000"/>
                </a:solidFill>
                <a:latin typeface="Courier New" panose="02070309020205020404" pitchFamily="49" charset="0"/>
              </a:rPr>
              <a:t>sum1=0;</a:t>
            </a:r>
          </a:p>
          <a:p>
            <a:r>
              <a:rPr lang="en-US" sz="800" b="0" i="0" u="none" strike="noStrike" baseline="0" dirty="0">
                <a:solidFill>
                  <a:srgbClr val="0E00FF"/>
                </a:solidFill>
                <a:latin typeface="Courier New" panose="02070309020205020404" pitchFamily="49" charset="0"/>
              </a:rPr>
              <a:t>for</a:t>
            </a:r>
            <a:r>
              <a:rPr lang="en-US" sz="800" b="0" i="0" u="none" strike="noStrike" baseline="0" dirty="0">
                <a:solidFill>
                  <a:srgbClr val="000000"/>
                </a:solidFill>
                <a:latin typeface="Courier New" panose="02070309020205020404" pitchFamily="49" charset="0"/>
              </a:rPr>
              <a:t> </a:t>
            </a:r>
            <a:r>
              <a:rPr lang="en-US" sz="800" b="0" i="0" u="none" strike="noStrike" baseline="0" dirty="0" err="1">
                <a:solidFill>
                  <a:srgbClr val="000000"/>
                </a:solidFill>
                <a:latin typeface="Courier New" panose="02070309020205020404" pitchFamily="49" charset="0"/>
              </a:rPr>
              <a:t>i</a:t>
            </a:r>
            <a:r>
              <a:rPr lang="en-US" sz="800" b="0" i="0" u="none" strike="noStrike" baseline="0" dirty="0">
                <a:solidFill>
                  <a:srgbClr val="000000"/>
                </a:solidFill>
                <a:latin typeface="Courier New" panose="02070309020205020404" pitchFamily="49" charset="0"/>
              </a:rPr>
              <a:t>=1:xdiff/2</a:t>
            </a:r>
          </a:p>
          <a:p>
            <a:r>
              <a:rPr lang="en-US" sz="800" b="0" i="0" u="none" strike="noStrike" baseline="0" dirty="0">
                <a:solidFill>
                  <a:srgbClr val="000000"/>
                </a:solidFill>
                <a:latin typeface="Courier New" panose="02070309020205020404" pitchFamily="49" charset="0"/>
              </a:rPr>
              <a:t>    </a:t>
            </a:r>
            <a:r>
              <a:rPr lang="en-US" sz="800" b="0" i="0" u="none" strike="noStrike" baseline="0" dirty="0" err="1">
                <a:solidFill>
                  <a:srgbClr val="000000"/>
                </a:solidFill>
                <a:latin typeface="Courier New" panose="02070309020205020404" pitchFamily="49" charset="0"/>
              </a:rPr>
              <a:t>pix_sum</a:t>
            </a:r>
            <a:r>
              <a:rPr lang="en-US" sz="800" b="0" i="0" u="none" strike="noStrike" baseline="0" dirty="0">
                <a:solidFill>
                  <a:srgbClr val="000000"/>
                </a:solidFill>
                <a:latin typeface="Courier New" panose="02070309020205020404" pitchFamily="49" charset="0"/>
              </a:rPr>
              <a:t>=0;</a:t>
            </a:r>
          </a:p>
          <a:p>
            <a:r>
              <a:rPr lang="en-US" sz="800" b="0" i="0" u="none" strike="noStrike" baseline="0" dirty="0">
                <a:solidFill>
                  <a:srgbClr val="000000"/>
                </a:solidFill>
                <a:latin typeface="Courier New" panose="02070309020205020404" pitchFamily="49" charset="0"/>
              </a:rPr>
              <a:t>    </a:t>
            </a:r>
            <a:endParaRPr lang="en-US" sz="800" b="0" i="0" u="none" strike="noStrike" baseline="0" dirty="0">
              <a:solidFill>
                <a:srgbClr val="0E00FF"/>
              </a:solidFill>
              <a:latin typeface="Courier New" panose="02070309020205020404" pitchFamily="49" charset="0"/>
            </a:endParaRPr>
          </a:p>
        </p:txBody>
      </p:sp>
      <p:sp>
        <p:nvSpPr>
          <p:cNvPr id="11" name="TextBox 10">
            <a:extLst>
              <a:ext uri="{FF2B5EF4-FFF2-40B4-BE49-F238E27FC236}">
                <a16:creationId xmlns:a16="http://schemas.microsoft.com/office/drawing/2014/main" id="{B448820F-0B50-42B9-94DE-BCD105F6B937}"/>
              </a:ext>
            </a:extLst>
          </p:cNvPr>
          <p:cNvSpPr txBox="1"/>
          <p:nvPr/>
        </p:nvSpPr>
        <p:spPr>
          <a:xfrm>
            <a:off x="4572000" y="250610"/>
            <a:ext cx="4229100" cy="4893647"/>
          </a:xfrm>
          <a:prstGeom prst="rect">
            <a:avLst/>
          </a:prstGeom>
          <a:noFill/>
        </p:spPr>
        <p:txBody>
          <a:bodyPr wrap="square" rtlCol="0">
            <a:spAutoFit/>
          </a:bodyPr>
          <a:lstStyle/>
          <a:p>
            <a:r>
              <a:rPr lang="en-US" sz="800" b="0" i="0" u="none" strike="noStrike" baseline="0" dirty="0">
                <a:solidFill>
                  <a:srgbClr val="0E00FF"/>
                </a:solidFill>
                <a:latin typeface="Courier New" panose="02070309020205020404" pitchFamily="49" charset="0"/>
              </a:rPr>
              <a:t>for</a:t>
            </a:r>
            <a:r>
              <a:rPr lang="en-US" sz="800" b="0" i="0" u="none" strike="noStrike" baseline="0" dirty="0">
                <a:solidFill>
                  <a:srgbClr val="000000"/>
                </a:solidFill>
                <a:latin typeface="Courier New" panose="02070309020205020404" pitchFamily="49" charset="0"/>
              </a:rPr>
              <a:t> j=1:ydiff</a:t>
            </a:r>
          </a:p>
          <a:p>
            <a:r>
              <a:rPr lang="en-US" sz="800" b="0" i="0" u="none" strike="noStrike" baseline="0" dirty="0">
                <a:solidFill>
                  <a:srgbClr val="0E00FF"/>
                </a:solidFill>
                <a:latin typeface="Courier New" panose="02070309020205020404" pitchFamily="49" charset="0"/>
              </a:rPr>
              <a:t>if</a:t>
            </a:r>
            <a:r>
              <a:rPr lang="en-US" sz="800" b="0" i="0" u="none" strike="noStrike" baseline="0" dirty="0">
                <a:solidFill>
                  <a:srgbClr val="000000"/>
                </a:solidFill>
                <a:latin typeface="Courier New" panose="02070309020205020404" pitchFamily="49" charset="0"/>
              </a:rPr>
              <a:t>(n1(</a:t>
            </a:r>
            <a:r>
              <a:rPr lang="en-US" sz="800" b="0" i="0" u="none" strike="noStrike" baseline="0" dirty="0" err="1">
                <a:solidFill>
                  <a:srgbClr val="000000"/>
                </a:solidFill>
                <a:latin typeface="Courier New" panose="02070309020205020404" pitchFamily="49" charset="0"/>
              </a:rPr>
              <a:t>j,i</a:t>
            </a:r>
            <a:r>
              <a:rPr lang="en-US" sz="800" b="0" i="0" u="none" strike="noStrike" baseline="0" dirty="0">
                <a:solidFill>
                  <a:srgbClr val="000000"/>
                </a:solidFill>
                <a:latin typeface="Courier New" panose="02070309020205020404" pitchFamily="49" charset="0"/>
              </a:rPr>
              <a:t>)==0)</a:t>
            </a:r>
          </a:p>
          <a:p>
            <a:r>
              <a:rPr lang="en-US" sz="800" b="0" i="0" u="none" strike="noStrike" baseline="0" dirty="0">
                <a:solidFill>
                  <a:srgbClr val="000000"/>
                </a:solidFill>
                <a:latin typeface="Courier New" panose="02070309020205020404" pitchFamily="49" charset="0"/>
              </a:rPr>
              <a:t>           </a:t>
            </a:r>
            <a:r>
              <a:rPr lang="en-US" sz="800" b="0" i="0" u="none" strike="noStrike" baseline="0" dirty="0" err="1">
                <a:solidFill>
                  <a:srgbClr val="000000"/>
                </a:solidFill>
                <a:latin typeface="Courier New" panose="02070309020205020404" pitchFamily="49" charset="0"/>
              </a:rPr>
              <a:t>pix_sum</a:t>
            </a:r>
            <a:r>
              <a:rPr lang="en-US" sz="800" b="0" i="0" u="none" strike="noStrike" baseline="0" dirty="0">
                <a:solidFill>
                  <a:srgbClr val="000000"/>
                </a:solidFill>
                <a:latin typeface="Courier New" panose="02070309020205020404" pitchFamily="49" charset="0"/>
              </a:rPr>
              <a:t>=pix_sum+1;</a:t>
            </a:r>
          </a:p>
          <a:p>
            <a:r>
              <a:rPr lang="en-US" sz="800" b="0" i="0" u="none" strike="noStrike" baseline="0" dirty="0">
                <a:solidFill>
                  <a:srgbClr val="000000"/>
                </a:solidFill>
                <a:latin typeface="Courier New" panose="02070309020205020404" pitchFamily="49" charset="0"/>
              </a:rPr>
              <a:t>       </a:t>
            </a:r>
            <a:r>
              <a:rPr lang="en-US" sz="800" b="0" i="0" u="none" strike="noStrike" baseline="0" dirty="0">
                <a:solidFill>
                  <a:srgbClr val="0E00FF"/>
                </a:solidFill>
                <a:latin typeface="Courier New" panose="02070309020205020404" pitchFamily="49" charset="0"/>
              </a:rPr>
              <a:t>end</a:t>
            </a:r>
            <a:r>
              <a:rPr lang="en-US" sz="800" b="0" i="0" u="none" strike="noStrike" baseline="0" dirty="0">
                <a:solidFill>
                  <a:srgbClr val="000000"/>
                </a:solidFill>
                <a:latin typeface="Courier New" panose="02070309020205020404" pitchFamily="49" charset="0"/>
              </a:rPr>
              <a:t>    </a:t>
            </a:r>
            <a:r>
              <a:rPr lang="en-US" sz="800" b="0" i="0" u="none" strike="noStrike" baseline="0" dirty="0">
                <a:solidFill>
                  <a:srgbClr val="0E00FF"/>
                </a:solidFill>
                <a:latin typeface="Courier New" panose="02070309020205020404" pitchFamily="49" charset="0"/>
              </a:rPr>
              <a:t>end</a:t>
            </a:r>
          </a:p>
          <a:p>
            <a:r>
              <a:rPr lang="pt-BR" sz="800" b="0" i="0" u="none" strike="noStrike" baseline="0" dirty="0">
                <a:solidFill>
                  <a:srgbClr val="000000"/>
                </a:solidFill>
                <a:latin typeface="Courier New" panose="02070309020205020404" pitchFamily="49" charset="0"/>
              </a:rPr>
              <a:t>    sum1=sum1+(pix_sum*i);</a:t>
            </a:r>
          </a:p>
          <a:p>
            <a:r>
              <a:rPr lang="en-US" sz="800" b="0" i="0" u="none" strike="noStrike" baseline="0" dirty="0">
                <a:solidFill>
                  <a:srgbClr val="0E00FF"/>
                </a:solidFill>
                <a:latin typeface="Courier New" panose="02070309020205020404" pitchFamily="49" charset="0"/>
              </a:rPr>
              <a:t>end</a:t>
            </a:r>
          </a:p>
          <a:p>
            <a:r>
              <a:rPr lang="en-US" sz="800" b="0" i="0" u="none" strike="noStrike" baseline="0" dirty="0">
                <a:solidFill>
                  <a:srgbClr val="000000"/>
                </a:solidFill>
                <a:latin typeface="Courier New" panose="02070309020205020404" pitchFamily="49" charset="0"/>
              </a:rPr>
              <a:t>X1=sum1/</a:t>
            </a:r>
            <a:r>
              <a:rPr lang="en-US" sz="800" b="0" i="0" u="none" strike="noStrike" baseline="0" dirty="0" err="1">
                <a:solidFill>
                  <a:srgbClr val="000000"/>
                </a:solidFill>
                <a:latin typeface="Courier New" panose="02070309020205020404" pitchFamily="49" charset="0"/>
              </a:rPr>
              <a:t>pix_total</a:t>
            </a:r>
            <a:r>
              <a:rPr lang="en-US" sz="800" b="0" i="0" u="none" strike="noStrike" baseline="0" dirty="0">
                <a:solidFill>
                  <a:srgbClr val="000000"/>
                </a:solidFill>
                <a:latin typeface="Courier New" panose="02070309020205020404" pitchFamily="49" charset="0"/>
              </a:rPr>
              <a:t>;</a:t>
            </a:r>
          </a:p>
          <a:p>
            <a:r>
              <a:rPr lang="en-US" sz="800" b="0" i="0" u="none" strike="noStrike" baseline="0" dirty="0">
                <a:solidFill>
                  <a:srgbClr val="000000"/>
                </a:solidFill>
                <a:latin typeface="Courier New" panose="02070309020205020404" pitchFamily="49" charset="0"/>
              </a:rPr>
              <a:t>RX1=2*X1/</a:t>
            </a:r>
            <a:r>
              <a:rPr lang="en-US" sz="800" b="0" i="0" u="none" strike="noStrike" baseline="0" dirty="0" err="1">
                <a:solidFill>
                  <a:srgbClr val="000000"/>
                </a:solidFill>
                <a:latin typeface="Courier New" panose="02070309020205020404" pitchFamily="49" charset="0"/>
              </a:rPr>
              <a:t>xdiff</a:t>
            </a:r>
            <a:r>
              <a:rPr lang="en-US" sz="800" b="0" i="0" u="none" strike="noStrike" baseline="0" dirty="0">
                <a:solidFill>
                  <a:srgbClr val="000000"/>
                </a:solidFill>
                <a:latin typeface="Courier New" panose="02070309020205020404" pitchFamily="49" charset="0"/>
              </a:rPr>
              <a:t>;</a:t>
            </a:r>
          </a:p>
          <a:p>
            <a:r>
              <a:rPr lang="en-US" sz="800" b="0" i="0" u="none" strike="noStrike" baseline="0" dirty="0">
                <a:solidFill>
                  <a:srgbClr val="000000"/>
                </a:solidFill>
                <a:latin typeface="Courier New" panose="02070309020205020404" pitchFamily="49" charset="0"/>
              </a:rPr>
              <a:t>sum1=0;</a:t>
            </a:r>
          </a:p>
          <a:p>
            <a:r>
              <a:rPr lang="en-US" sz="800" b="0" i="0" u="none" strike="noStrike" baseline="0" dirty="0" err="1">
                <a:solidFill>
                  <a:srgbClr val="000000"/>
                </a:solidFill>
                <a:latin typeface="Courier New" panose="02070309020205020404" pitchFamily="49" charset="0"/>
              </a:rPr>
              <a:t>pix_total</a:t>
            </a:r>
            <a:r>
              <a:rPr lang="en-US" sz="800" b="0" i="0" u="none" strike="noStrike" baseline="0" dirty="0">
                <a:solidFill>
                  <a:srgbClr val="000000"/>
                </a:solidFill>
                <a:latin typeface="Courier New" panose="02070309020205020404" pitchFamily="49" charset="0"/>
              </a:rPr>
              <a:t>=0;</a:t>
            </a:r>
          </a:p>
          <a:p>
            <a:r>
              <a:rPr lang="en-US" sz="800" b="0" i="0" u="none" strike="noStrike" baseline="0" dirty="0">
                <a:solidFill>
                  <a:srgbClr val="0E00FF"/>
                </a:solidFill>
                <a:latin typeface="Courier New" panose="02070309020205020404" pitchFamily="49" charset="0"/>
              </a:rPr>
              <a:t>for</a:t>
            </a:r>
            <a:r>
              <a:rPr lang="en-US" sz="800" b="0" i="0" u="none" strike="noStrike" baseline="0" dirty="0">
                <a:solidFill>
                  <a:srgbClr val="000000"/>
                </a:solidFill>
                <a:latin typeface="Courier New" panose="02070309020205020404" pitchFamily="49" charset="0"/>
              </a:rPr>
              <a:t> </a:t>
            </a:r>
            <a:r>
              <a:rPr lang="en-US" sz="800" b="0" i="0" u="none" strike="noStrike" baseline="0" dirty="0" err="1">
                <a:solidFill>
                  <a:srgbClr val="000000"/>
                </a:solidFill>
                <a:latin typeface="Courier New" panose="02070309020205020404" pitchFamily="49" charset="0"/>
              </a:rPr>
              <a:t>i</a:t>
            </a:r>
            <a:r>
              <a:rPr lang="en-US" sz="800" b="0" i="0" u="none" strike="noStrike" baseline="0" dirty="0">
                <a:solidFill>
                  <a:srgbClr val="000000"/>
                </a:solidFill>
                <a:latin typeface="Courier New" panose="02070309020205020404" pitchFamily="49" charset="0"/>
              </a:rPr>
              <a:t>=1:ydiff</a:t>
            </a:r>
          </a:p>
          <a:p>
            <a:r>
              <a:rPr lang="en-US" sz="800" b="0" i="0" u="none" strike="noStrike" baseline="0" dirty="0">
                <a:solidFill>
                  <a:srgbClr val="000000"/>
                </a:solidFill>
                <a:latin typeface="Courier New" panose="02070309020205020404" pitchFamily="49" charset="0"/>
              </a:rPr>
              <a:t>    </a:t>
            </a:r>
            <a:r>
              <a:rPr lang="en-US" sz="800" b="0" i="0" u="none" strike="noStrike" baseline="0" dirty="0" err="1">
                <a:solidFill>
                  <a:srgbClr val="000000"/>
                </a:solidFill>
                <a:latin typeface="Courier New" panose="02070309020205020404" pitchFamily="49" charset="0"/>
              </a:rPr>
              <a:t>pix_sum</a:t>
            </a:r>
            <a:r>
              <a:rPr lang="en-US" sz="800" b="0" i="0" u="none" strike="noStrike" baseline="0" dirty="0">
                <a:solidFill>
                  <a:srgbClr val="000000"/>
                </a:solidFill>
                <a:latin typeface="Courier New" panose="02070309020205020404" pitchFamily="49" charset="0"/>
              </a:rPr>
              <a:t>=0;</a:t>
            </a:r>
          </a:p>
          <a:p>
            <a:r>
              <a:rPr lang="en-US" sz="800" b="0" i="0" u="none" strike="noStrike" baseline="0" dirty="0">
                <a:solidFill>
                  <a:srgbClr val="000000"/>
                </a:solidFill>
                <a:latin typeface="Courier New" panose="02070309020205020404" pitchFamily="49" charset="0"/>
              </a:rPr>
              <a:t>    </a:t>
            </a:r>
            <a:r>
              <a:rPr lang="en-US" sz="800" b="0" i="0" u="none" strike="noStrike" baseline="0" dirty="0">
                <a:solidFill>
                  <a:srgbClr val="0E00FF"/>
                </a:solidFill>
                <a:latin typeface="Courier New" panose="02070309020205020404" pitchFamily="49" charset="0"/>
              </a:rPr>
              <a:t>for</a:t>
            </a:r>
            <a:r>
              <a:rPr lang="en-US" sz="800" b="0" i="0" u="none" strike="noStrike" baseline="0" dirty="0">
                <a:solidFill>
                  <a:srgbClr val="000000"/>
                </a:solidFill>
                <a:latin typeface="Courier New" panose="02070309020205020404" pitchFamily="49" charset="0"/>
              </a:rPr>
              <a:t> j=1:xdiff/2</a:t>
            </a:r>
          </a:p>
          <a:p>
            <a:r>
              <a:rPr lang="en-US" sz="800" b="0" i="0" u="none" strike="noStrike" baseline="0" dirty="0">
                <a:solidFill>
                  <a:srgbClr val="000000"/>
                </a:solidFill>
                <a:latin typeface="Courier New" panose="02070309020205020404" pitchFamily="49" charset="0"/>
              </a:rPr>
              <a:t>       </a:t>
            </a:r>
            <a:r>
              <a:rPr lang="en-US" sz="800" b="0" i="0" u="none" strike="noStrike" baseline="0" dirty="0">
                <a:solidFill>
                  <a:srgbClr val="0E00FF"/>
                </a:solidFill>
                <a:latin typeface="Courier New" panose="02070309020205020404" pitchFamily="49" charset="0"/>
              </a:rPr>
              <a:t>if</a:t>
            </a:r>
            <a:r>
              <a:rPr lang="en-US" sz="800" b="0" i="0" u="none" strike="noStrike" baseline="0" dirty="0">
                <a:solidFill>
                  <a:srgbClr val="000000"/>
                </a:solidFill>
                <a:latin typeface="Courier New" panose="02070309020205020404" pitchFamily="49" charset="0"/>
              </a:rPr>
              <a:t>(n2(</a:t>
            </a:r>
            <a:r>
              <a:rPr lang="en-US" sz="800" b="0" i="0" u="none" strike="noStrike" baseline="0" dirty="0" err="1">
                <a:solidFill>
                  <a:srgbClr val="000000"/>
                </a:solidFill>
                <a:latin typeface="Courier New" panose="02070309020205020404" pitchFamily="49" charset="0"/>
              </a:rPr>
              <a:t>i,j</a:t>
            </a:r>
            <a:r>
              <a:rPr lang="en-US" sz="800" b="0" i="0" u="none" strike="noStrike" baseline="0" dirty="0">
                <a:solidFill>
                  <a:srgbClr val="000000"/>
                </a:solidFill>
                <a:latin typeface="Courier New" panose="02070309020205020404" pitchFamily="49" charset="0"/>
              </a:rPr>
              <a:t>)==0)</a:t>
            </a:r>
          </a:p>
          <a:p>
            <a:r>
              <a:rPr lang="en-US" sz="800" b="0" i="0" u="none" strike="noStrike" baseline="0" dirty="0">
                <a:solidFill>
                  <a:srgbClr val="000000"/>
                </a:solidFill>
                <a:latin typeface="Courier New" panose="02070309020205020404" pitchFamily="49" charset="0"/>
              </a:rPr>
              <a:t>           </a:t>
            </a:r>
            <a:r>
              <a:rPr lang="en-US" sz="800" b="0" i="0" u="none" strike="noStrike" baseline="0" dirty="0" err="1">
                <a:solidFill>
                  <a:srgbClr val="000000"/>
                </a:solidFill>
                <a:latin typeface="Courier New" panose="02070309020205020404" pitchFamily="49" charset="0"/>
              </a:rPr>
              <a:t>pix_sum</a:t>
            </a:r>
            <a:r>
              <a:rPr lang="en-US" sz="800" b="0" i="0" u="none" strike="noStrike" baseline="0" dirty="0">
                <a:solidFill>
                  <a:srgbClr val="000000"/>
                </a:solidFill>
                <a:latin typeface="Courier New" panose="02070309020205020404" pitchFamily="49" charset="0"/>
              </a:rPr>
              <a:t>=pix_sum+1;</a:t>
            </a:r>
          </a:p>
          <a:p>
            <a:r>
              <a:rPr lang="fr-FR" sz="800" b="0" i="0" u="none" strike="noStrike" baseline="0" dirty="0">
                <a:solidFill>
                  <a:srgbClr val="000000"/>
                </a:solidFill>
                <a:latin typeface="Courier New" panose="02070309020205020404" pitchFamily="49" charset="0"/>
              </a:rPr>
              <a:t>           </a:t>
            </a:r>
            <a:r>
              <a:rPr lang="fr-FR" sz="800" b="0" i="0" u="none" strike="noStrike" baseline="0" dirty="0" err="1">
                <a:solidFill>
                  <a:srgbClr val="000000"/>
                </a:solidFill>
                <a:latin typeface="Courier New" panose="02070309020205020404" pitchFamily="49" charset="0"/>
              </a:rPr>
              <a:t>pix_total</a:t>
            </a:r>
            <a:r>
              <a:rPr lang="fr-FR" sz="800" b="0" i="0" u="none" strike="noStrike" baseline="0" dirty="0">
                <a:solidFill>
                  <a:srgbClr val="000000"/>
                </a:solidFill>
                <a:latin typeface="Courier New" panose="02070309020205020404" pitchFamily="49" charset="0"/>
              </a:rPr>
              <a:t>=pix_total+1;</a:t>
            </a:r>
          </a:p>
          <a:p>
            <a:r>
              <a:rPr lang="en-US" sz="800" b="0" i="0" u="none" strike="noStrike" baseline="0" dirty="0">
                <a:solidFill>
                  <a:srgbClr val="000000"/>
                </a:solidFill>
                <a:latin typeface="Courier New" panose="02070309020205020404" pitchFamily="49" charset="0"/>
              </a:rPr>
              <a:t>       </a:t>
            </a:r>
            <a:r>
              <a:rPr lang="en-US" sz="800" b="0" i="0" u="none" strike="noStrike" baseline="0" dirty="0">
                <a:solidFill>
                  <a:srgbClr val="0E00FF"/>
                </a:solidFill>
                <a:latin typeface="Courier New" panose="02070309020205020404" pitchFamily="49" charset="0"/>
              </a:rPr>
              <a:t>end</a:t>
            </a:r>
            <a:r>
              <a:rPr lang="en-US" sz="800" b="0" i="0" u="none" strike="noStrike" baseline="0" dirty="0">
                <a:solidFill>
                  <a:srgbClr val="000000"/>
                </a:solidFill>
                <a:latin typeface="Courier New" panose="02070309020205020404" pitchFamily="49" charset="0"/>
              </a:rPr>
              <a:t>    </a:t>
            </a:r>
            <a:r>
              <a:rPr lang="en-US" sz="800" b="0" i="0" u="none" strike="noStrike" baseline="0" dirty="0">
                <a:solidFill>
                  <a:srgbClr val="0E00FF"/>
                </a:solidFill>
                <a:latin typeface="Courier New" panose="02070309020205020404" pitchFamily="49" charset="0"/>
              </a:rPr>
              <a:t>end</a:t>
            </a:r>
          </a:p>
          <a:p>
            <a:r>
              <a:rPr lang="pt-BR" sz="800" b="0" i="0" u="none" strike="noStrike" baseline="0" dirty="0">
                <a:solidFill>
                  <a:srgbClr val="000000"/>
                </a:solidFill>
                <a:latin typeface="Courier New" panose="02070309020205020404" pitchFamily="49" charset="0"/>
              </a:rPr>
              <a:t>    sum1=sum1+(pix_sum*i);</a:t>
            </a:r>
          </a:p>
          <a:p>
            <a:r>
              <a:rPr lang="en-US" sz="800" b="0" i="0" u="none" strike="noStrike" baseline="0" dirty="0">
                <a:solidFill>
                  <a:srgbClr val="0E00FF"/>
                </a:solidFill>
                <a:latin typeface="Courier New" panose="02070309020205020404" pitchFamily="49" charset="0"/>
              </a:rPr>
              <a:t>end</a:t>
            </a:r>
          </a:p>
          <a:p>
            <a:r>
              <a:rPr lang="en-US" sz="800" b="0" i="0" u="none" strike="noStrike" baseline="0" dirty="0">
                <a:solidFill>
                  <a:srgbClr val="000000"/>
                </a:solidFill>
                <a:latin typeface="Courier New" panose="02070309020205020404" pitchFamily="49" charset="0"/>
              </a:rPr>
              <a:t>Y2=sum1/</a:t>
            </a:r>
            <a:r>
              <a:rPr lang="en-US" sz="800" b="0" i="0" u="none" strike="noStrike" baseline="0" dirty="0" err="1">
                <a:solidFill>
                  <a:srgbClr val="000000"/>
                </a:solidFill>
                <a:latin typeface="Courier New" panose="02070309020205020404" pitchFamily="49" charset="0"/>
              </a:rPr>
              <a:t>pix_total</a:t>
            </a:r>
            <a:r>
              <a:rPr lang="en-US" sz="800" b="0" i="0" u="none" strike="noStrike" baseline="0" dirty="0">
                <a:solidFill>
                  <a:srgbClr val="000000"/>
                </a:solidFill>
                <a:latin typeface="Courier New" panose="02070309020205020404" pitchFamily="49" charset="0"/>
              </a:rPr>
              <a:t>;</a:t>
            </a:r>
          </a:p>
          <a:p>
            <a:r>
              <a:rPr lang="en-US" sz="800" b="0" i="0" u="none" strike="noStrike" baseline="0" dirty="0">
                <a:solidFill>
                  <a:srgbClr val="000000"/>
                </a:solidFill>
                <a:latin typeface="Courier New" panose="02070309020205020404" pitchFamily="49" charset="0"/>
              </a:rPr>
              <a:t>RY2=Y2/</a:t>
            </a:r>
            <a:r>
              <a:rPr lang="en-US" sz="800" b="0" i="0" u="none" strike="noStrike" baseline="0" dirty="0" err="1">
                <a:solidFill>
                  <a:srgbClr val="000000"/>
                </a:solidFill>
                <a:latin typeface="Courier New" panose="02070309020205020404" pitchFamily="49" charset="0"/>
              </a:rPr>
              <a:t>ydiff</a:t>
            </a:r>
            <a:r>
              <a:rPr lang="en-US" sz="800" b="0" i="0" u="none" strike="noStrike" baseline="0" dirty="0">
                <a:solidFill>
                  <a:srgbClr val="000000"/>
                </a:solidFill>
                <a:latin typeface="Courier New" panose="02070309020205020404" pitchFamily="49" charset="0"/>
              </a:rPr>
              <a:t>;</a:t>
            </a:r>
          </a:p>
          <a:p>
            <a:r>
              <a:rPr lang="en-US" sz="800" b="0" i="0" u="none" strike="noStrike" baseline="0" dirty="0">
                <a:solidFill>
                  <a:srgbClr val="000000"/>
                </a:solidFill>
                <a:latin typeface="Courier New" panose="02070309020205020404" pitchFamily="49" charset="0"/>
              </a:rPr>
              <a:t>sum1=0;</a:t>
            </a:r>
          </a:p>
          <a:p>
            <a:r>
              <a:rPr lang="en-US" sz="800" b="0" i="0" u="none" strike="noStrike" baseline="0" dirty="0">
                <a:solidFill>
                  <a:srgbClr val="0E00FF"/>
                </a:solidFill>
                <a:latin typeface="Courier New" panose="02070309020205020404" pitchFamily="49" charset="0"/>
              </a:rPr>
              <a:t>for</a:t>
            </a:r>
            <a:r>
              <a:rPr lang="en-US" sz="800" b="0" i="0" u="none" strike="noStrike" baseline="0" dirty="0">
                <a:solidFill>
                  <a:srgbClr val="000000"/>
                </a:solidFill>
                <a:latin typeface="Courier New" panose="02070309020205020404" pitchFamily="49" charset="0"/>
              </a:rPr>
              <a:t> </a:t>
            </a:r>
            <a:r>
              <a:rPr lang="en-US" sz="800" b="0" i="0" u="none" strike="noStrike" baseline="0" dirty="0" err="1">
                <a:solidFill>
                  <a:srgbClr val="000000"/>
                </a:solidFill>
                <a:latin typeface="Courier New" panose="02070309020205020404" pitchFamily="49" charset="0"/>
              </a:rPr>
              <a:t>i</a:t>
            </a:r>
            <a:r>
              <a:rPr lang="en-US" sz="800" b="0" i="0" u="none" strike="noStrike" baseline="0" dirty="0">
                <a:solidFill>
                  <a:srgbClr val="000000"/>
                </a:solidFill>
                <a:latin typeface="Courier New" panose="02070309020205020404" pitchFamily="49" charset="0"/>
              </a:rPr>
              <a:t>=1:xdiff/2</a:t>
            </a:r>
          </a:p>
          <a:p>
            <a:r>
              <a:rPr lang="en-US" sz="800" b="0" i="0" u="none" strike="noStrike" baseline="0" dirty="0">
                <a:solidFill>
                  <a:srgbClr val="000000"/>
                </a:solidFill>
                <a:latin typeface="Courier New" panose="02070309020205020404" pitchFamily="49" charset="0"/>
              </a:rPr>
              <a:t>    </a:t>
            </a:r>
            <a:r>
              <a:rPr lang="en-US" sz="800" b="0" i="0" u="none" strike="noStrike" baseline="0" dirty="0" err="1">
                <a:solidFill>
                  <a:srgbClr val="000000"/>
                </a:solidFill>
                <a:latin typeface="Courier New" panose="02070309020205020404" pitchFamily="49" charset="0"/>
              </a:rPr>
              <a:t>pix_sum</a:t>
            </a:r>
            <a:r>
              <a:rPr lang="en-US" sz="800" b="0" i="0" u="none" strike="noStrike" baseline="0" dirty="0">
                <a:solidFill>
                  <a:srgbClr val="000000"/>
                </a:solidFill>
                <a:latin typeface="Courier New" panose="02070309020205020404" pitchFamily="49" charset="0"/>
              </a:rPr>
              <a:t>=0;</a:t>
            </a:r>
          </a:p>
          <a:p>
            <a:r>
              <a:rPr lang="en-US" sz="800" b="0" i="0" u="none" strike="noStrike" baseline="0" dirty="0">
                <a:solidFill>
                  <a:srgbClr val="000000"/>
                </a:solidFill>
                <a:latin typeface="Courier New" panose="02070309020205020404" pitchFamily="49" charset="0"/>
              </a:rPr>
              <a:t>    </a:t>
            </a:r>
            <a:r>
              <a:rPr lang="en-US" sz="800" b="0" i="0" u="none" strike="noStrike" baseline="0" dirty="0">
                <a:solidFill>
                  <a:srgbClr val="0E00FF"/>
                </a:solidFill>
                <a:latin typeface="Courier New" panose="02070309020205020404" pitchFamily="49" charset="0"/>
              </a:rPr>
              <a:t>for</a:t>
            </a:r>
            <a:r>
              <a:rPr lang="en-US" sz="800" b="0" i="0" u="none" strike="noStrike" baseline="0" dirty="0">
                <a:solidFill>
                  <a:srgbClr val="000000"/>
                </a:solidFill>
                <a:latin typeface="Courier New" panose="02070309020205020404" pitchFamily="49" charset="0"/>
              </a:rPr>
              <a:t> j=1:ydiff</a:t>
            </a:r>
          </a:p>
          <a:p>
            <a:r>
              <a:rPr lang="en-US" sz="800" b="0" i="0" u="none" strike="noStrike" baseline="0" dirty="0">
                <a:solidFill>
                  <a:srgbClr val="000000"/>
                </a:solidFill>
                <a:latin typeface="Courier New" panose="02070309020205020404" pitchFamily="49" charset="0"/>
              </a:rPr>
              <a:t>       </a:t>
            </a:r>
            <a:r>
              <a:rPr lang="en-US" sz="800" b="0" i="0" u="none" strike="noStrike" baseline="0" dirty="0">
                <a:solidFill>
                  <a:srgbClr val="0E00FF"/>
                </a:solidFill>
                <a:latin typeface="Courier New" panose="02070309020205020404" pitchFamily="49" charset="0"/>
              </a:rPr>
              <a:t>if</a:t>
            </a:r>
            <a:r>
              <a:rPr lang="en-US" sz="800" b="0" i="0" u="none" strike="noStrike" baseline="0" dirty="0">
                <a:solidFill>
                  <a:srgbClr val="000000"/>
                </a:solidFill>
                <a:latin typeface="Courier New" panose="02070309020205020404" pitchFamily="49" charset="0"/>
              </a:rPr>
              <a:t>(n2(</a:t>
            </a:r>
            <a:r>
              <a:rPr lang="en-US" sz="800" b="0" i="0" u="none" strike="noStrike" baseline="0" dirty="0" err="1">
                <a:solidFill>
                  <a:srgbClr val="000000"/>
                </a:solidFill>
                <a:latin typeface="Courier New" panose="02070309020205020404" pitchFamily="49" charset="0"/>
              </a:rPr>
              <a:t>j,i</a:t>
            </a:r>
            <a:r>
              <a:rPr lang="en-US" sz="800" b="0" i="0" u="none" strike="noStrike" baseline="0" dirty="0">
                <a:solidFill>
                  <a:srgbClr val="000000"/>
                </a:solidFill>
                <a:latin typeface="Courier New" panose="02070309020205020404" pitchFamily="49" charset="0"/>
              </a:rPr>
              <a:t>)==0)</a:t>
            </a:r>
          </a:p>
          <a:p>
            <a:r>
              <a:rPr lang="en-US" sz="800" b="0" i="0" u="none" strike="noStrike" baseline="0" dirty="0">
                <a:solidFill>
                  <a:srgbClr val="000000"/>
                </a:solidFill>
                <a:latin typeface="Courier New" panose="02070309020205020404" pitchFamily="49" charset="0"/>
              </a:rPr>
              <a:t>           </a:t>
            </a:r>
            <a:r>
              <a:rPr lang="en-US" sz="800" b="0" i="0" u="none" strike="noStrike" baseline="0" dirty="0" err="1">
                <a:solidFill>
                  <a:srgbClr val="000000"/>
                </a:solidFill>
                <a:latin typeface="Courier New" panose="02070309020205020404" pitchFamily="49" charset="0"/>
              </a:rPr>
              <a:t>pix_sum</a:t>
            </a:r>
            <a:r>
              <a:rPr lang="en-US" sz="800" b="0" i="0" u="none" strike="noStrike" baseline="0" dirty="0">
                <a:solidFill>
                  <a:srgbClr val="000000"/>
                </a:solidFill>
                <a:latin typeface="Courier New" panose="02070309020205020404" pitchFamily="49" charset="0"/>
              </a:rPr>
              <a:t>=pix_sum+1;</a:t>
            </a:r>
          </a:p>
          <a:p>
            <a:r>
              <a:rPr lang="en-US" sz="800" b="0" i="0" u="none" strike="noStrike" baseline="0" dirty="0">
                <a:solidFill>
                  <a:srgbClr val="000000"/>
                </a:solidFill>
                <a:latin typeface="Courier New" panose="02070309020205020404" pitchFamily="49" charset="0"/>
              </a:rPr>
              <a:t>       </a:t>
            </a:r>
            <a:r>
              <a:rPr lang="en-US" sz="800" b="0" i="0" u="none" strike="noStrike" baseline="0" dirty="0">
                <a:solidFill>
                  <a:srgbClr val="0E00FF"/>
                </a:solidFill>
                <a:latin typeface="Courier New" panose="02070309020205020404" pitchFamily="49" charset="0"/>
              </a:rPr>
              <a:t>end</a:t>
            </a:r>
            <a:r>
              <a:rPr lang="en-US" sz="800" b="0" i="0" u="none" strike="noStrike" baseline="0" dirty="0">
                <a:solidFill>
                  <a:srgbClr val="000000"/>
                </a:solidFill>
                <a:latin typeface="Courier New" panose="02070309020205020404" pitchFamily="49" charset="0"/>
              </a:rPr>
              <a:t>    </a:t>
            </a:r>
            <a:r>
              <a:rPr lang="en-US" sz="800" b="0" i="0" u="none" strike="noStrike" baseline="0" dirty="0">
                <a:solidFill>
                  <a:srgbClr val="0E00FF"/>
                </a:solidFill>
                <a:latin typeface="Courier New" panose="02070309020205020404" pitchFamily="49" charset="0"/>
              </a:rPr>
              <a:t>end</a:t>
            </a:r>
          </a:p>
          <a:p>
            <a:r>
              <a:rPr lang="pt-BR" sz="800" b="0" i="0" u="none" strike="noStrike" baseline="0" dirty="0">
                <a:solidFill>
                  <a:srgbClr val="000000"/>
                </a:solidFill>
                <a:latin typeface="Courier New" panose="02070309020205020404" pitchFamily="49" charset="0"/>
              </a:rPr>
              <a:t>    sum1=sum1+(pix_sum*i);</a:t>
            </a:r>
          </a:p>
          <a:p>
            <a:r>
              <a:rPr lang="en-US" sz="800" b="0" i="0" u="none" strike="noStrike" baseline="0" dirty="0">
                <a:solidFill>
                  <a:srgbClr val="0E00FF"/>
                </a:solidFill>
                <a:latin typeface="Courier New" panose="02070309020205020404" pitchFamily="49" charset="0"/>
              </a:rPr>
              <a:t>end</a:t>
            </a:r>
          </a:p>
          <a:p>
            <a:r>
              <a:rPr lang="en-US" sz="800" b="0" i="0" u="none" strike="noStrike" baseline="0" dirty="0">
                <a:solidFill>
                  <a:srgbClr val="000000"/>
                </a:solidFill>
                <a:latin typeface="Courier New" panose="02070309020205020404" pitchFamily="49" charset="0"/>
              </a:rPr>
              <a:t>X2=sum1/</a:t>
            </a:r>
            <a:r>
              <a:rPr lang="en-US" sz="800" b="0" i="0" u="none" strike="noStrike" baseline="0" dirty="0" err="1">
                <a:solidFill>
                  <a:srgbClr val="000000"/>
                </a:solidFill>
                <a:latin typeface="Courier New" panose="02070309020205020404" pitchFamily="49" charset="0"/>
              </a:rPr>
              <a:t>pix_total</a:t>
            </a:r>
            <a:r>
              <a:rPr lang="en-US" sz="800" b="0" i="0" u="none" strike="noStrike" baseline="0" dirty="0">
                <a:solidFill>
                  <a:srgbClr val="000000"/>
                </a:solidFill>
                <a:latin typeface="Courier New" panose="02070309020205020404" pitchFamily="49" charset="0"/>
              </a:rPr>
              <a:t>;</a:t>
            </a:r>
          </a:p>
          <a:p>
            <a:r>
              <a:rPr lang="en-US" sz="800" b="0" i="0" u="none" strike="noStrike" baseline="0" dirty="0">
                <a:solidFill>
                  <a:srgbClr val="000000"/>
                </a:solidFill>
                <a:latin typeface="Courier New" panose="02070309020205020404" pitchFamily="49" charset="0"/>
              </a:rPr>
              <a:t>RX2=2*X2/</a:t>
            </a:r>
            <a:r>
              <a:rPr lang="en-US" sz="800" b="0" i="0" u="none" strike="noStrike" baseline="0" dirty="0" err="1">
                <a:solidFill>
                  <a:srgbClr val="000000"/>
                </a:solidFill>
                <a:latin typeface="Courier New" panose="02070309020205020404" pitchFamily="49" charset="0"/>
              </a:rPr>
              <a:t>xdiff</a:t>
            </a:r>
            <a:r>
              <a:rPr lang="en-US" sz="800" b="0" i="0" u="none" strike="noStrike" baseline="0" dirty="0">
                <a:solidFill>
                  <a:srgbClr val="000000"/>
                </a:solidFill>
                <a:latin typeface="Courier New" panose="02070309020205020404" pitchFamily="49" charset="0"/>
              </a:rPr>
              <a:t>;</a:t>
            </a:r>
          </a:p>
          <a:p>
            <a:r>
              <a:rPr lang="fr-FR" sz="800" b="0" i="0" u="none" strike="noStrike" baseline="0" dirty="0" err="1">
                <a:solidFill>
                  <a:srgbClr val="000000"/>
                </a:solidFill>
                <a:latin typeface="Courier New" panose="02070309020205020404" pitchFamily="49" charset="0"/>
              </a:rPr>
              <a:t>centroid</a:t>
            </a:r>
            <a:r>
              <a:rPr lang="fr-FR" sz="800" b="0" i="0" u="none" strike="noStrike" baseline="0" dirty="0">
                <a:solidFill>
                  <a:srgbClr val="000000"/>
                </a:solidFill>
                <a:latin typeface="Courier New" panose="02070309020205020404" pitchFamily="49" charset="0"/>
              </a:rPr>
              <a:t> = [ [RX1 RY1] [RX2 RY2] ];</a:t>
            </a:r>
          </a:p>
          <a:p>
            <a:r>
              <a:rPr lang="en-US" sz="800" b="0" i="0" u="none" strike="noStrike" baseline="0" dirty="0">
                <a:solidFill>
                  <a:srgbClr val="000000"/>
                </a:solidFill>
                <a:latin typeface="Courier New" panose="02070309020205020404" pitchFamily="49" charset="0"/>
              </a:rPr>
              <a:t>m=</a:t>
            </a:r>
            <a:r>
              <a:rPr lang="en-US" sz="800" b="0" i="0" u="none" strike="noStrike" baseline="0" dirty="0" err="1">
                <a:solidFill>
                  <a:srgbClr val="000000"/>
                </a:solidFill>
                <a:latin typeface="Courier New" panose="02070309020205020404" pitchFamily="49" charset="0"/>
              </a:rPr>
              <a:t>xdiff</a:t>
            </a:r>
            <a:r>
              <a:rPr lang="en-US" sz="800" b="0" i="0" u="none" strike="noStrike" baseline="0" dirty="0">
                <a:solidFill>
                  <a:srgbClr val="000000"/>
                </a:solidFill>
                <a:latin typeface="Courier New" panose="02070309020205020404" pitchFamily="49" charset="0"/>
              </a:rPr>
              <a:t>;</a:t>
            </a:r>
          </a:p>
          <a:p>
            <a:r>
              <a:rPr lang="en-US" sz="800" b="0" i="0" u="none" strike="noStrike" baseline="0" dirty="0">
                <a:solidFill>
                  <a:srgbClr val="000000"/>
                </a:solidFill>
                <a:latin typeface="Courier New" panose="02070309020205020404" pitchFamily="49" charset="0"/>
              </a:rPr>
              <a:t>m=m/2;</a:t>
            </a:r>
          </a:p>
          <a:p>
            <a:r>
              <a:rPr lang="en-US" sz="800" b="0" i="0" u="none" strike="noStrike" baseline="0" dirty="0">
                <a:solidFill>
                  <a:srgbClr val="000000"/>
                </a:solidFill>
                <a:latin typeface="Courier New" panose="02070309020205020404" pitchFamily="49" charset="0"/>
              </a:rPr>
              <a:t>k=m+X2;</a:t>
            </a:r>
          </a:p>
          <a:p>
            <a:r>
              <a:rPr lang="en-US" sz="800" b="0" i="0" u="none" strike="noStrike" baseline="0" dirty="0">
                <a:solidFill>
                  <a:srgbClr val="000000"/>
                </a:solidFill>
                <a:latin typeface="Courier New" panose="02070309020205020404" pitchFamily="49" charset="0"/>
              </a:rPr>
              <a:t>slope=(Y2-Y1)/(k-X1);</a:t>
            </a:r>
          </a:p>
          <a:p>
            <a:r>
              <a:rPr lang="en-US" sz="800" b="0" i="0" u="none" strike="noStrike" baseline="0" dirty="0" err="1">
                <a:solidFill>
                  <a:srgbClr val="000000"/>
                </a:solidFill>
                <a:latin typeface="Courier New" panose="02070309020205020404" pitchFamily="49" charset="0"/>
              </a:rPr>
              <a:t>Feat_Val</a:t>
            </a:r>
            <a:r>
              <a:rPr lang="en-US" sz="800" b="0" i="0" u="none" strike="noStrike" baseline="0" dirty="0">
                <a:solidFill>
                  <a:srgbClr val="000000"/>
                </a:solidFill>
                <a:latin typeface="Courier New" panose="02070309020205020404" pitchFamily="49" charset="0"/>
              </a:rPr>
              <a:t> = [ NSA </a:t>
            </a:r>
            <a:r>
              <a:rPr lang="en-US" sz="800" b="0" i="0" u="none" strike="noStrike" baseline="0" dirty="0" err="1">
                <a:solidFill>
                  <a:srgbClr val="000000"/>
                </a:solidFill>
                <a:latin typeface="Courier New" panose="02070309020205020404" pitchFamily="49" charset="0"/>
              </a:rPr>
              <a:t>aspect_ratio</a:t>
            </a:r>
            <a:r>
              <a:rPr lang="en-US" sz="800" b="0" i="0" u="none" strike="noStrike" baseline="0" dirty="0">
                <a:solidFill>
                  <a:srgbClr val="000000"/>
                </a:solidFill>
                <a:latin typeface="Courier New" panose="02070309020205020404" pitchFamily="49" charset="0"/>
              </a:rPr>
              <a:t> </a:t>
            </a:r>
            <a:r>
              <a:rPr lang="en-US" sz="800" b="0" i="0" u="none" strike="noStrike" baseline="0" dirty="0" err="1">
                <a:solidFill>
                  <a:srgbClr val="000000"/>
                </a:solidFill>
                <a:latin typeface="Courier New" panose="02070309020205020404" pitchFamily="49" charset="0"/>
              </a:rPr>
              <a:t>Hor_Proj</a:t>
            </a:r>
            <a:r>
              <a:rPr lang="en-US" sz="800" b="0" i="0" u="none" strike="noStrike" baseline="0" dirty="0">
                <a:solidFill>
                  <a:srgbClr val="000000"/>
                </a:solidFill>
                <a:latin typeface="Courier New" panose="02070309020205020404" pitchFamily="49" charset="0"/>
              </a:rPr>
              <a:t> </a:t>
            </a:r>
            <a:r>
              <a:rPr lang="en-US" sz="800" b="0" i="0" u="none" strike="noStrike" baseline="0" dirty="0" err="1">
                <a:solidFill>
                  <a:srgbClr val="000000"/>
                </a:solidFill>
                <a:latin typeface="Courier New" panose="02070309020205020404" pitchFamily="49" charset="0"/>
              </a:rPr>
              <a:t>crosspoints</a:t>
            </a:r>
            <a:r>
              <a:rPr lang="en-US" sz="800" b="0" i="0" u="none" strike="noStrike" baseline="0" dirty="0">
                <a:solidFill>
                  <a:srgbClr val="000000"/>
                </a:solidFill>
                <a:latin typeface="Courier New" panose="02070309020205020404" pitchFamily="49" charset="0"/>
              </a:rPr>
              <a:t> centroid slope];</a:t>
            </a:r>
          </a:p>
          <a:p>
            <a:r>
              <a:rPr lang="en-US" sz="800" b="0" i="0" u="none" strike="noStrike" baseline="0" dirty="0">
                <a:solidFill>
                  <a:srgbClr val="0E00FF"/>
                </a:solidFill>
                <a:latin typeface="Courier New" panose="02070309020205020404" pitchFamily="49" charset="0"/>
              </a:rPr>
              <a:t>end</a:t>
            </a:r>
          </a:p>
        </p:txBody>
      </p:sp>
    </p:spTree>
    <p:extLst>
      <p:ext uri="{BB962C8B-B14F-4D97-AF65-F5344CB8AC3E}">
        <p14:creationId xmlns:p14="http://schemas.microsoft.com/office/powerpoint/2010/main" val="4179933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33C443-82F0-42A1-B151-48B03845E472}"/>
              </a:ext>
            </a:extLst>
          </p:cNvPr>
          <p:cNvPicPr>
            <a:picLocks noChangeAspect="1"/>
          </p:cNvPicPr>
          <p:nvPr/>
        </p:nvPicPr>
        <p:blipFill>
          <a:blip r:embed="rId2"/>
          <a:stretch>
            <a:fillRect/>
          </a:stretch>
        </p:blipFill>
        <p:spPr>
          <a:xfrm>
            <a:off x="599578" y="735354"/>
            <a:ext cx="7944843" cy="4155559"/>
          </a:xfrm>
          <a:prstGeom prst="rect">
            <a:avLst/>
          </a:prstGeom>
        </p:spPr>
      </p:pic>
      <p:sp>
        <p:nvSpPr>
          <p:cNvPr id="6" name="Text Placeholder 1">
            <a:extLst>
              <a:ext uri="{FF2B5EF4-FFF2-40B4-BE49-F238E27FC236}">
                <a16:creationId xmlns:a16="http://schemas.microsoft.com/office/drawing/2014/main" id="{E586C4FC-A0FF-41F6-A483-9E2E187356CF}"/>
              </a:ext>
            </a:extLst>
          </p:cNvPr>
          <p:cNvSpPr>
            <a:spLocks noGrp="1"/>
          </p:cNvSpPr>
          <p:nvPr>
            <p:ph type="body" sz="quarter" idx="10"/>
          </p:nvPr>
        </p:nvSpPr>
        <p:spPr>
          <a:xfrm>
            <a:off x="445910" y="159290"/>
            <a:ext cx="9144000" cy="576064"/>
          </a:xfrm>
        </p:spPr>
        <p:txBody>
          <a:bodyPr>
            <a:normAutofit fontScale="92500" lnSpcReduction="10000"/>
          </a:bodyPr>
          <a:lstStyle/>
          <a:p>
            <a:pPr algn="l"/>
            <a:r>
              <a:rPr lang="en-IN" sz="3600" b="1" dirty="0">
                <a:latin typeface="+mn-lt"/>
              </a:rPr>
              <a:t>Verification Tool:</a:t>
            </a:r>
            <a:endParaRPr lang="en-US" dirty="0"/>
          </a:p>
        </p:txBody>
      </p:sp>
    </p:spTree>
    <p:extLst>
      <p:ext uri="{BB962C8B-B14F-4D97-AF65-F5344CB8AC3E}">
        <p14:creationId xmlns:p14="http://schemas.microsoft.com/office/powerpoint/2010/main" val="4122216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8D543E0-6785-4834-8C11-787E4C77F5A1}"/>
              </a:ext>
            </a:extLst>
          </p:cNvPr>
          <p:cNvSpPr txBox="1"/>
          <p:nvPr/>
        </p:nvSpPr>
        <p:spPr>
          <a:xfrm>
            <a:off x="1642533" y="4526844"/>
            <a:ext cx="5858933" cy="246221"/>
          </a:xfrm>
          <a:prstGeom prst="rect">
            <a:avLst/>
          </a:prstGeom>
          <a:noFill/>
        </p:spPr>
        <p:txBody>
          <a:bodyPr wrap="square" rtlCol="0">
            <a:spAutoFit/>
          </a:bodyPr>
          <a:lstStyle/>
          <a:p>
            <a:pPr algn="ctr"/>
            <a:r>
              <a:rPr lang="en-US" sz="1000" dirty="0"/>
              <a:t>Figure1: Verification and Validation of both Genuine signatures with identifiable stroke difference</a:t>
            </a:r>
          </a:p>
        </p:txBody>
      </p:sp>
      <p:pic>
        <p:nvPicPr>
          <p:cNvPr id="6" name="Picture 5">
            <a:extLst>
              <a:ext uri="{FF2B5EF4-FFF2-40B4-BE49-F238E27FC236}">
                <a16:creationId xmlns:a16="http://schemas.microsoft.com/office/drawing/2014/main" id="{C5D7E0A7-4358-4AB7-BD0B-93FA4E433117}"/>
              </a:ext>
            </a:extLst>
          </p:cNvPr>
          <p:cNvPicPr>
            <a:picLocks noChangeAspect="1"/>
          </p:cNvPicPr>
          <p:nvPr/>
        </p:nvPicPr>
        <p:blipFill>
          <a:blip r:embed="rId2"/>
          <a:stretch>
            <a:fillRect/>
          </a:stretch>
        </p:blipFill>
        <p:spPr>
          <a:xfrm>
            <a:off x="1083055" y="738378"/>
            <a:ext cx="6977890" cy="3666744"/>
          </a:xfrm>
          <a:prstGeom prst="rect">
            <a:avLst/>
          </a:prstGeom>
        </p:spPr>
      </p:pic>
      <p:sp>
        <p:nvSpPr>
          <p:cNvPr id="10" name="Text Placeholder 1">
            <a:extLst>
              <a:ext uri="{FF2B5EF4-FFF2-40B4-BE49-F238E27FC236}">
                <a16:creationId xmlns:a16="http://schemas.microsoft.com/office/drawing/2014/main" id="{EA4D6F10-8408-4C0A-A6D8-59065099AB6C}"/>
              </a:ext>
            </a:extLst>
          </p:cNvPr>
          <p:cNvSpPr>
            <a:spLocks noGrp="1"/>
          </p:cNvSpPr>
          <p:nvPr>
            <p:ph type="body" sz="quarter" idx="10"/>
          </p:nvPr>
        </p:nvSpPr>
        <p:spPr>
          <a:xfrm>
            <a:off x="445910" y="159290"/>
            <a:ext cx="9144000" cy="576064"/>
          </a:xfrm>
        </p:spPr>
        <p:txBody>
          <a:bodyPr>
            <a:normAutofit fontScale="92500" lnSpcReduction="10000"/>
          </a:bodyPr>
          <a:lstStyle/>
          <a:p>
            <a:pPr algn="l"/>
            <a:r>
              <a:rPr lang="en-IN" sz="3600" b="1" dirty="0">
                <a:latin typeface="+mn-lt"/>
              </a:rPr>
              <a:t>Outputs:</a:t>
            </a:r>
            <a:endParaRPr lang="en-US" dirty="0"/>
          </a:p>
        </p:txBody>
      </p:sp>
    </p:spTree>
    <p:extLst>
      <p:ext uri="{BB962C8B-B14F-4D97-AF65-F5344CB8AC3E}">
        <p14:creationId xmlns:p14="http://schemas.microsoft.com/office/powerpoint/2010/main" val="2752268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8D543E0-6785-4834-8C11-787E4C77F5A1}"/>
              </a:ext>
            </a:extLst>
          </p:cNvPr>
          <p:cNvSpPr txBox="1"/>
          <p:nvPr/>
        </p:nvSpPr>
        <p:spPr>
          <a:xfrm>
            <a:off x="1642533" y="4549422"/>
            <a:ext cx="5858933" cy="246221"/>
          </a:xfrm>
          <a:prstGeom prst="rect">
            <a:avLst/>
          </a:prstGeom>
          <a:noFill/>
        </p:spPr>
        <p:txBody>
          <a:bodyPr wrap="square" rtlCol="0">
            <a:spAutoFit/>
          </a:bodyPr>
          <a:lstStyle/>
          <a:p>
            <a:pPr algn="ctr"/>
            <a:r>
              <a:rPr lang="en-US" sz="1000" dirty="0"/>
              <a:t>Figure2: Verification and Validation of both Genuine signatures with very similar strokes  </a:t>
            </a:r>
          </a:p>
        </p:txBody>
      </p:sp>
      <p:pic>
        <p:nvPicPr>
          <p:cNvPr id="11" name="Picture 10">
            <a:extLst>
              <a:ext uri="{FF2B5EF4-FFF2-40B4-BE49-F238E27FC236}">
                <a16:creationId xmlns:a16="http://schemas.microsoft.com/office/drawing/2014/main" id="{F26F1203-5802-48F7-B82A-01F647310A35}"/>
              </a:ext>
            </a:extLst>
          </p:cNvPr>
          <p:cNvPicPr>
            <a:picLocks noChangeAspect="1"/>
          </p:cNvPicPr>
          <p:nvPr/>
        </p:nvPicPr>
        <p:blipFill>
          <a:blip r:embed="rId2"/>
          <a:stretch>
            <a:fillRect/>
          </a:stretch>
        </p:blipFill>
        <p:spPr>
          <a:xfrm>
            <a:off x="1060975" y="738378"/>
            <a:ext cx="7022050" cy="3666744"/>
          </a:xfrm>
          <a:prstGeom prst="rect">
            <a:avLst/>
          </a:prstGeom>
        </p:spPr>
      </p:pic>
    </p:spTree>
    <p:extLst>
      <p:ext uri="{BB962C8B-B14F-4D97-AF65-F5344CB8AC3E}">
        <p14:creationId xmlns:p14="http://schemas.microsoft.com/office/powerpoint/2010/main" val="1779758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Introduction</a:t>
            </a:r>
          </a:p>
        </p:txBody>
      </p:sp>
      <p:sp>
        <p:nvSpPr>
          <p:cNvPr id="6" name="Content Placeholder 5"/>
          <p:cNvSpPr>
            <a:spLocks noGrp="1"/>
          </p:cNvSpPr>
          <p:nvPr>
            <p:ph idx="1"/>
          </p:nvPr>
        </p:nvSpPr>
        <p:spPr/>
        <p:txBody>
          <a:bodyPr>
            <a:normAutofit fontScale="47500" lnSpcReduction="20000"/>
          </a:bodyPr>
          <a:lstStyle/>
          <a:p>
            <a:pPr marL="0" indent="0" algn="just">
              <a:lnSpc>
                <a:spcPct val="170000"/>
              </a:lnSpc>
              <a:buNone/>
            </a:pPr>
            <a:r>
              <a:rPr lang="en-US" sz="2800" dirty="0">
                <a:solidFill>
                  <a:schemeClr val="tx1"/>
                </a:solidFill>
              </a:rPr>
              <a:t>Identification is an important process to recognize and distinguish one thing with others; it can be animals, plants, and humans. This identification can be done by recognizing the human natural characteristic, known as biometrics. The characteristics are physiological and behavioral characteristics. The first characteristic is relatively stable and consists of fingerprints, hand silhouette, distinctive facial, iris pattern, or the eye retina. On the other hand, signature, speech patterns, or typing rhythm are the example of the behavioral characteristic. The signature is widely used as an identification system against a person. It can be defined as an image of the visual representation of an object. Furthermore, the image is a visual representation of an object after suffering various transformations of data from various forms of numerical sequence. </a:t>
            </a:r>
            <a:endParaRPr lang="en-IN" sz="2800" dirty="0">
              <a:solidFill>
                <a:schemeClr val="tx1"/>
              </a:solidFill>
            </a:endParaRPr>
          </a:p>
          <a:p>
            <a:pPr marL="0" indent="0" algn="just">
              <a:lnSpc>
                <a:spcPct val="170000"/>
              </a:lnSpc>
              <a:buNone/>
            </a:pPr>
            <a:endParaRPr lang="en-IN" sz="2800" dirty="0">
              <a:solidFill>
                <a:schemeClr val="tx1"/>
              </a:solidFill>
            </a:endParaRPr>
          </a:p>
          <a:p>
            <a:pPr algn="just"/>
            <a:endParaRPr lang="en-US" dirty="0"/>
          </a:p>
        </p:txBody>
      </p:sp>
    </p:spTree>
    <p:extLst>
      <p:ext uri="{BB962C8B-B14F-4D97-AF65-F5344CB8AC3E}">
        <p14:creationId xmlns:p14="http://schemas.microsoft.com/office/powerpoint/2010/main" val="4170783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8D543E0-6785-4834-8C11-787E4C77F5A1}"/>
              </a:ext>
            </a:extLst>
          </p:cNvPr>
          <p:cNvSpPr txBox="1"/>
          <p:nvPr/>
        </p:nvSpPr>
        <p:spPr>
          <a:xfrm>
            <a:off x="1642533" y="4504267"/>
            <a:ext cx="5858933" cy="246221"/>
          </a:xfrm>
          <a:prstGeom prst="rect">
            <a:avLst/>
          </a:prstGeom>
          <a:noFill/>
        </p:spPr>
        <p:txBody>
          <a:bodyPr wrap="square" rtlCol="0">
            <a:spAutoFit/>
          </a:bodyPr>
          <a:lstStyle/>
          <a:p>
            <a:pPr algn="ctr"/>
            <a:r>
              <a:rPr lang="en-US" sz="1000" dirty="0"/>
              <a:t>Figure3: Verification and Validation of Genuine signature and Forgery signature</a:t>
            </a:r>
          </a:p>
        </p:txBody>
      </p:sp>
      <p:pic>
        <p:nvPicPr>
          <p:cNvPr id="3" name="Picture 2">
            <a:extLst>
              <a:ext uri="{FF2B5EF4-FFF2-40B4-BE49-F238E27FC236}">
                <a16:creationId xmlns:a16="http://schemas.microsoft.com/office/drawing/2014/main" id="{BB8DE172-E42E-4C16-AFA2-284E07F5D44C}"/>
              </a:ext>
            </a:extLst>
          </p:cNvPr>
          <p:cNvPicPr>
            <a:picLocks noChangeAspect="1"/>
          </p:cNvPicPr>
          <p:nvPr/>
        </p:nvPicPr>
        <p:blipFill>
          <a:blip r:embed="rId2"/>
          <a:stretch>
            <a:fillRect/>
          </a:stretch>
        </p:blipFill>
        <p:spPr>
          <a:xfrm>
            <a:off x="1069002" y="738378"/>
            <a:ext cx="7005996" cy="3666744"/>
          </a:xfrm>
          <a:prstGeom prst="rect">
            <a:avLst/>
          </a:prstGeom>
        </p:spPr>
      </p:pic>
    </p:spTree>
    <p:extLst>
      <p:ext uri="{BB962C8B-B14F-4D97-AF65-F5344CB8AC3E}">
        <p14:creationId xmlns:p14="http://schemas.microsoft.com/office/powerpoint/2010/main" val="2513772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8D543E0-6785-4834-8C11-787E4C77F5A1}"/>
              </a:ext>
            </a:extLst>
          </p:cNvPr>
          <p:cNvSpPr txBox="1"/>
          <p:nvPr/>
        </p:nvSpPr>
        <p:spPr>
          <a:xfrm>
            <a:off x="1642533" y="4504267"/>
            <a:ext cx="5858933" cy="246221"/>
          </a:xfrm>
          <a:prstGeom prst="rect">
            <a:avLst/>
          </a:prstGeom>
          <a:noFill/>
        </p:spPr>
        <p:txBody>
          <a:bodyPr wrap="square" rtlCol="0">
            <a:spAutoFit/>
          </a:bodyPr>
          <a:lstStyle/>
          <a:p>
            <a:pPr algn="ctr"/>
            <a:r>
              <a:rPr lang="en-US" sz="1000" dirty="0"/>
              <a:t>Figure4: Verification and Validation of Genuine signature and Forgery signature with various dimensions</a:t>
            </a:r>
          </a:p>
        </p:txBody>
      </p:sp>
      <p:pic>
        <p:nvPicPr>
          <p:cNvPr id="4" name="Picture 3">
            <a:extLst>
              <a:ext uri="{FF2B5EF4-FFF2-40B4-BE49-F238E27FC236}">
                <a16:creationId xmlns:a16="http://schemas.microsoft.com/office/drawing/2014/main" id="{2659B527-A32D-4909-95E9-0F3FE5F7D265}"/>
              </a:ext>
            </a:extLst>
          </p:cNvPr>
          <p:cNvPicPr>
            <a:picLocks noChangeAspect="1"/>
          </p:cNvPicPr>
          <p:nvPr/>
        </p:nvPicPr>
        <p:blipFill>
          <a:blip r:embed="rId2"/>
          <a:stretch>
            <a:fillRect/>
          </a:stretch>
        </p:blipFill>
        <p:spPr>
          <a:xfrm>
            <a:off x="1088592" y="738378"/>
            <a:ext cx="6966813" cy="3666744"/>
          </a:xfrm>
          <a:prstGeom prst="rect">
            <a:avLst/>
          </a:prstGeom>
        </p:spPr>
      </p:pic>
    </p:spTree>
    <p:extLst>
      <p:ext uri="{BB962C8B-B14F-4D97-AF65-F5344CB8AC3E}">
        <p14:creationId xmlns:p14="http://schemas.microsoft.com/office/powerpoint/2010/main" val="1107094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8D543E0-6785-4834-8C11-787E4C77F5A1}"/>
              </a:ext>
            </a:extLst>
          </p:cNvPr>
          <p:cNvSpPr txBox="1"/>
          <p:nvPr/>
        </p:nvSpPr>
        <p:spPr>
          <a:xfrm>
            <a:off x="1642531" y="4504267"/>
            <a:ext cx="5858933" cy="400110"/>
          </a:xfrm>
          <a:prstGeom prst="rect">
            <a:avLst/>
          </a:prstGeom>
          <a:noFill/>
        </p:spPr>
        <p:txBody>
          <a:bodyPr wrap="square" rtlCol="0">
            <a:spAutoFit/>
          </a:bodyPr>
          <a:lstStyle/>
          <a:p>
            <a:pPr algn="ctr"/>
            <a:r>
              <a:rPr lang="en-US" sz="1000" dirty="0"/>
              <a:t>Figure5: Verification and Validation of both Genuine signature and with different texture, image quality </a:t>
            </a:r>
          </a:p>
          <a:p>
            <a:pPr algn="ctr"/>
            <a:r>
              <a:rPr lang="en-US" sz="1000" dirty="0"/>
              <a:t>( A failed test case )</a:t>
            </a:r>
          </a:p>
        </p:txBody>
      </p:sp>
      <p:pic>
        <p:nvPicPr>
          <p:cNvPr id="3" name="Picture 2">
            <a:extLst>
              <a:ext uri="{FF2B5EF4-FFF2-40B4-BE49-F238E27FC236}">
                <a16:creationId xmlns:a16="http://schemas.microsoft.com/office/drawing/2014/main" id="{B308DF52-40F6-420C-84C5-CC07ADD5B24D}"/>
              </a:ext>
            </a:extLst>
          </p:cNvPr>
          <p:cNvPicPr>
            <a:picLocks noChangeAspect="1"/>
          </p:cNvPicPr>
          <p:nvPr/>
        </p:nvPicPr>
        <p:blipFill>
          <a:blip r:embed="rId2"/>
          <a:stretch>
            <a:fillRect/>
          </a:stretch>
        </p:blipFill>
        <p:spPr>
          <a:xfrm>
            <a:off x="1088883" y="738378"/>
            <a:ext cx="6966231" cy="3666744"/>
          </a:xfrm>
          <a:prstGeom prst="rect">
            <a:avLst/>
          </a:prstGeom>
        </p:spPr>
      </p:pic>
    </p:spTree>
    <p:extLst>
      <p:ext uri="{BB962C8B-B14F-4D97-AF65-F5344CB8AC3E}">
        <p14:creationId xmlns:p14="http://schemas.microsoft.com/office/powerpoint/2010/main" val="2387436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068444"/>
            <a:ext cx="9144000" cy="576063"/>
          </a:xfrm>
        </p:spPr>
        <p:txBody>
          <a:bodyPr>
            <a:normAutofit fontScale="92500" lnSpcReduction="10000"/>
          </a:bodyPr>
          <a:lstStyle/>
          <a:p>
            <a:r>
              <a:rPr lang="en-US" altLang="ko-KR" dirty="0">
                <a:solidFill>
                  <a:schemeClr val="accent2"/>
                </a:solidFill>
              </a:rPr>
              <a:t>Results</a:t>
            </a:r>
            <a:endParaRPr lang="ko-KR" altLang="en-US" dirty="0">
              <a:solidFill>
                <a:schemeClr val="accent2"/>
              </a:solidFill>
            </a:endParaRPr>
          </a:p>
        </p:txBody>
      </p:sp>
      <p:sp>
        <p:nvSpPr>
          <p:cNvPr id="3" name="Text Placeholder 2"/>
          <p:cNvSpPr>
            <a:spLocks noGrp="1"/>
          </p:cNvSpPr>
          <p:nvPr>
            <p:ph type="body" sz="quarter" idx="11"/>
          </p:nvPr>
        </p:nvSpPr>
        <p:spPr>
          <a:xfrm>
            <a:off x="0" y="3644507"/>
            <a:ext cx="9144000" cy="1003692"/>
          </a:xfrm>
        </p:spPr>
        <p:txBody>
          <a:bodyPr>
            <a:normAutofit lnSpcReduction="10000"/>
          </a:bodyPr>
          <a:lstStyle/>
          <a:p>
            <a:r>
              <a:rPr lang="en-IN" sz="2200" dirty="0"/>
              <a:t>We have written a program in MATLAB that identified and distinguishes between genuine and forged signatures with an accuracy of 94.5 obtained by testing with a pair of 20 samples.</a:t>
            </a:r>
          </a:p>
          <a:p>
            <a:endParaRPr lang="en-IN" dirty="0"/>
          </a:p>
        </p:txBody>
      </p:sp>
    </p:spTree>
    <p:extLst>
      <p:ext uri="{BB962C8B-B14F-4D97-AF65-F5344CB8AC3E}">
        <p14:creationId xmlns:p14="http://schemas.microsoft.com/office/powerpoint/2010/main" val="61455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068444"/>
            <a:ext cx="9144000" cy="576063"/>
          </a:xfrm>
        </p:spPr>
        <p:txBody>
          <a:bodyPr>
            <a:normAutofit fontScale="92500" lnSpcReduction="10000"/>
          </a:bodyPr>
          <a:lstStyle/>
          <a:p>
            <a:r>
              <a:rPr lang="en-IN" dirty="0">
                <a:solidFill>
                  <a:schemeClr val="accent2"/>
                </a:solidFill>
              </a:rPr>
              <a:t>Future</a:t>
            </a:r>
            <a:r>
              <a:rPr lang="en-IN" sz="3600" b="1" dirty="0">
                <a:latin typeface="+mn-lt"/>
              </a:rPr>
              <a:t> </a:t>
            </a:r>
            <a:r>
              <a:rPr lang="en-IN" dirty="0">
                <a:solidFill>
                  <a:schemeClr val="accent2"/>
                </a:solidFill>
              </a:rPr>
              <a:t>Work</a:t>
            </a:r>
            <a:r>
              <a:rPr lang="en-IN" dirty="0">
                <a:solidFill>
                  <a:schemeClr val="accent2"/>
                </a:solidFill>
                <a:latin typeface="+mn-lt"/>
              </a:rPr>
              <a:t>:</a:t>
            </a:r>
            <a:endParaRPr lang="ko-KR" altLang="en-US" dirty="0">
              <a:solidFill>
                <a:schemeClr val="accent2"/>
              </a:solidFill>
            </a:endParaRPr>
          </a:p>
        </p:txBody>
      </p:sp>
      <p:sp>
        <p:nvSpPr>
          <p:cNvPr id="3" name="Text Placeholder 2"/>
          <p:cNvSpPr>
            <a:spLocks noGrp="1"/>
          </p:cNvSpPr>
          <p:nvPr>
            <p:ph type="body" sz="quarter" idx="11"/>
          </p:nvPr>
        </p:nvSpPr>
        <p:spPr>
          <a:xfrm>
            <a:off x="88900" y="3694914"/>
            <a:ext cx="9144000" cy="1003692"/>
          </a:xfrm>
        </p:spPr>
        <p:txBody>
          <a:bodyPr>
            <a:normAutofit/>
          </a:bodyPr>
          <a:lstStyle/>
          <a:p>
            <a:r>
              <a:rPr lang="en-US" sz="1400" dirty="0">
                <a:solidFill>
                  <a:schemeClr val="tx1"/>
                </a:solidFill>
              </a:rPr>
              <a:t>Train the model to get more accuracy when signature is made with various pens with different stroke, Various lighting conditions, Different camera angles and rotations, Accuracy detection when genuine signatures of same person are to be compared.</a:t>
            </a:r>
            <a:endParaRPr lang="en-IN" sz="1400" dirty="0">
              <a:solidFill>
                <a:schemeClr val="tx1"/>
              </a:solidFill>
            </a:endParaRPr>
          </a:p>
          <a:p>
            <a:endParaRPr lang="en-IN" dirty="0"/>
          </a:p>
        </p:txBody>
      </p:sp>
    </p:spTree>
    <p:extLst>
      <p:ext uri="{BB962C8B-B14F-4D97-AF65-F5344CB8AC3E}">
        <p14:creationId xmlns:p14="http://schemas.microsoft.com/office/powerpoint/2010/main" val="880356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7544" y="263178"/>
            <a:ext cx="8676456" cy="576064"/>
          </a:xfrm>
        </p:spPr>
        <p:txBody>
          <a:bodyPr>
            <a:normAutofit fontScale="92500" lnSpcReduction="10000"/>
          </a:bodyPr>
          <a:lstStyle/>
          <a:p>
            <a:r>
              <a:rPr lang="en-IN" dirty="0"/>
              <a:t>Scope for Improvement</a:t>
            </a:r>
            <a:endParaRPr lang="ko-KR" altLang="en-US" dirty="0"/>
          </a:p>
        </p:txBody>
      </p:sp>
      <p:sp>
        <p:nvSpPr>
          <p:cNvPr id="37" name="TextBox 36">
            <a:extLst>
              <a:ext uri="{FF2B5EF4-FFF2-40B4-BE49-F238E27FC236}">
                <a16:creationId xmlns:a16="http://schemas.microsoft.com/office/drawing/2014/main" id="{B14751CB-47F6-4307-A47D-4B67508564A1}"/>
              </a:ext>
            </a:extLst>
          </p:cNvPr>
          <p:cNvSpPr txBox="1"/>
          <p:nvPr/>
        </p:nvSpPr>
        <p:spPr>
          <a:xfrm>
            <a:off x="467544" y="1002089"/>
            <a:ext cx="5730056" cy="2862322"/>
          </a:xfrm>
          <a:prstGeom prst="rect">
            <a:avLst/>
          </a:prstGeom>
          <a:noFill/>
        </p:spPr>
        <p:txBody>
          <a:bodyPr wrap="square">
            <a:spAutoFit/>
          </a:bodyPr>
          <a:lstStyle/>
          <a:p>
            <a:pPr algn="just"/>
            <a:r>
              <a:rPr lang="en-IN" dirty="0"/>
              <a:t>The program we have written is very primitive compared to what should be implemented for live security systems and can be improved by:</a:t>
            </a:r>
          </a:p>
          <a:p>
            <a:pPr algn="just">
              <a:buFont typeface="Arial" panose="020B0604020202020204" pitchFamily="34" charset="0"/>
              <a:buChar char="•"/>
            </a:pPr>
            <a:r>
              <a:rPr lang="en-IN" dirty="0"/>
              <a:t> Making a machine learning neural network and training it to generate more accurate error threshold values that can improve the accuracy of the program.</a:t>
            </a:r>
          </a:p>
          <a:p>
            <a:pPr algn="just">
              <a:buFont typeface="Arial" panose="020B0604020202020204" pitchFamily="34" charset="0"/>
              <a:buChar char="•"/>
            </a:pPr>
            <a:r>
              <a:rPr lang="en-IN" dirty="0"/>
              <a:t> Increasing the database we can have more data to train our algorithm which will also increase the accuracy of our program.</a:t>
            </a:r>
          </a:p>
          <a:p>
            <a:pPr marL="0" indent="0" algn="just">
              <a:buNone/>
            </a:pPr>
            <a:endParaRPr lang="en-IN" dirty="0"/>
          </a:p>
        </p:txBody>
      </p:sp>
    </p:spTree>
    <p:extLst>
      <p:ext uri="{BB962C8B-B14F-4D97-AF65-F5344CB8AC3E}">
        <p14:creationId xmlns:p14="http://schemas.microsoft.com/office/powerpoint/2010/main" val="2477880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D8306A06-6320-41EF-90A8-28AEFFB7ED22}"/>
              </a:ext>
            </a:extLst>
          </p:cNvPr>
          <p:cNvSpPr>
            <a:spLocks noGrp="1"/>
          </p:cNvSpPr>
          <p:nvPr>
            <p:ph type="body" sz="quarter" idx="10"/>
          </p:nvPr>
        </p:nvSpPr>
        <p:spPr>
          <a:xfrm>
            <a:off x="468313" y="123825"/>
            <a:ext cx="8675687" cy="576263"/>
          </a:xfrm>
        </p:spPr>
        <p:txBody>
          <a:bodyPr>
            <a:normAutofit fontScale="92500" lnSpcReduction="10000"/>
          </a:bodyPr>
          <a:lstStyle/>
          <a:p>
            <a:r>
              <a:rPr lang="en-IN" dirty="0"/>
              <a:t>Scope for Improvement</a:t>
            </a:r>
            <a:endParaRPr lang="ko-KR" altLang="en-US" dirty="0"/>
          </a:p>
        </p:txBody>
      </p:sp>
      <p:sp>
        <p:nvSpPr>
          <p:cNvPr id="6" name="TextBox 5">
            <a:extLst>
              <a:ext uri="{FF2B5EF4-FFF2-40B4-BE49-F238E27FC236}">
                <a16:creationId xmlns:a16="http://schemas.microsoft.com/office/drawing/2014/main" id="{E09E856E-B03B-4BCC-91F2-D6F9B5322361}"/>
              </a:ext>
            </a:extLst>
          </p:cNvPr>
          <p:cNvSpPr txBox="1"/>
          <p:nvPr/>
        </p:nvSpPr>
        <p:spPr>
          <a:xfrm>
            <a:off x="468313" y="863590"/>
            <a:ext cx="5843587" cy="3416320"/>
          </a:xfrm>
          <a:prstGeom prst="rect">
            <a:avLst/>
          </a:prstGeom>
          <a:noFill/>
        </p:spPr>
        <p:txBody>
          <a:bodyPr wrap="square">
            <a:spAutoFit/>
          </a:bodyPr>
          <a:lstStyle/>
          <a:p>
            <a:pPr algn="just"/>
            <a:r>
              <a:rPr lang="en-US" b="1" u="sng" dirty="0"/>
              <a:t>Back propagation learning :</a:t>
            </a:r>
          </a:p>
          <a:p>
            <a:pPr algn="just"/>
            <a:r>
              <a:rPr lang="en-US" dirty="0"/>
              <a:t>Algorithm is one of the most important developments in neural networks</a:t>
            </a:r>
          </a:p>
          <a:p>
            <a:pPr algn="just"/>
            <a:r>
              <a:rPr lang="en-US" dirty="0"/>
              <a:t>This learning algorithm is applied to multilayer feed-forward networks consisting of processing elements with continuous differentiable activation functions</a:t>
            </a:r>
          </a:p>
          <a:p>
            <a:pPr algn="just"/>
            <a:r>
              <a:rPr lang="en-US" dirty="0"/>
              <a:t>The networks using the back propagation learning algorithm are also called back propagation networks (BPN)</a:t>
            </a:r>
          </a:p>
          <a:p>
            <a:pPr algn="just"/>
            <a:r>
              <a:rPr lang="en-US" dirty="0"/>
              <a:t>Given a set of input, output pairs this algorithm provides a procedure for changing the weights in a BPN</a:t>
            </a:r>
          </a:p>
          <a:p>
            <a:pPr algn="just"/>
            <a:r>
              <a:rPr lang="en-US" dirty="0"/>
              <a:t>The basic concept used for weight </a:t>
            </a:r>
            <a:r>
              <a:rPr lang="en-US" dirty="0" err="1"/>
              <a:t>updation</a:t>
            </a:r>
            <a:r>
              <a:rPr lang="en-US" dirty="0"/>
              <a:t> is the gradient-descent method as used in simple perceptron network</a:t>
            </a:r>
          </a:p>
        </p:txBody>
      </p:sp>
    </p:spTree>
    <p:extLst>
      <p:ext uri="{BB962C8B-B14F-4D97-AF65-F5344CB8AC3E}">
        <p14:creationId xmlns:p14="http://schemas.microsoft.com/office/powerpoint/2010/main" val="38760843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92EC10-2D1F-4057-8FDF-1F8073753F87}"/>
              </a:ext>
            </a:extLst>
          </p:cNvPr>
          <p:cNvSpPr>
            <a:spLocks noGrp="1"/>
          </p:cNvSpPr>
          <p:nvPr>
            <p:ph type="body" sz="quarter" idx="10"/>
          </p:nvPr>
        </p:nvSpPr>
        <p:spPr>
          <a:xfrm>
            <a:off x="467544" y="123478"/>
            <a:ext cx="5222056" cy="1337022"/>
          </a:xfrm>
        </p:spPr>
        <p:txBody>
          <a:bodyPr>
            <a:normAutofit/>
          </a:bodyPr>
          <a:lstStyle/>
          <a:p>
            <a:r>
              <a:rPr lang="en-IN" sz="3600" b="1" dirty="0"/>
              <a:t>Back propagation Neural Network Structure:</a:t>
            </a:r>
            <a:endParaRPr lang="en-US" dirty="0"/>
          </a:p>
        </p:txBody>
      </p:sp>
      <p:pic>
        <p:nvPicPr>
          <p:cNvPr id="4" name="Picture 3">
            <a:extLst>
              <a:ext uri="{FF2B5EF4-FFF2-40B4-BE49-F238E27FC236}">
                <a16:creationId xmlns:a16="http://schemas.microsoft.com/office/drawing/2014/main" id="{D4CA145E-C67C-4749-8BDD-6CA7889AB2B1}"/>
              </a:ext>
            </a:extLst>
          </p:cNvPr>
          <p:cNvPicPr>
            <a:picLocks noChangeAspect="1"/>
          </p:cNvPicPr>
          <p:nvPr/>
        </p:nvPicPr>
        <p:blipFill>
          <a:blip r:embed="rId2"/>
          <a:stretch>
            <a:fillRect/>
          </a:stretch>
        </p:blipFill>
        <p:spPr>
          <a:xfrm>
            <a:off x="467544" y="1589532"/>
            <a:ext cx="5763202" cy="2967663"/>
          </a:xfrm>
          <a:prstGeom prst="rect">
            <a:avLst/>
          </a:prstGeom>
        </p:spPr>
      </p:pic>
    </p:spTree>
    <p:extLst>
      <p:ext uri="{BB962C8B-B14F-4D97-AF65-F5344CB8AC3E}">
        <p14:creationId xmlns:p14="http://schemas.microsoft.com/office/powerpoint/2010/main" val="26657237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275D8-616C-4526-B8BF-E539C0BB7AC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5163736-135C-43AC-81F0-DA8653DEBA9D}"/>
              </a:ext>
            </a:extLst>
          </p:cNvPr>
          <p:cNvSpPr>
            <a:spLocks noGrp="1"/>
          </p:cNvSpPr>
          <p:nvPr>
            <p:ph idx="1"/>
          </p:nvPr>
        </p:nvSpPr>
        <p:spPr/>
        <p:txBody>
          <a:bodyPr>
            <a:normAutofit fontScale="77500" lnSpcReduction="20000"/>
          </a:bodyPr>
          <a:lstStyle/>
          <a:p>
            <a:pPr marL="0" indent="0" algn="just">
              <a:buNone/>
            </a:pPr>
            <a:r>
              <a:rPr lang="en-US" dirty="0"/>
              <a:t>The proposed project Behavioral Signature Biometrics is programmed in </a:t>
            </a:r>
            <a:r>
              <a:rPr lang="en-US" dirty="0" err="1"/>
              <a:t>Matlab</a:t>
            </a:r>
            <a:r>
              <a:rPr lang="en-US" dirty="0"/>
              <a:t> which distinguishes signatures of genuine and forgery of a person with a high accuracy using image processing techniques.</a:t>
            </a:r>
          </a:p>
          <a:p>
            <a:pPr marL="0" indent="0" algn="just">
              <a:buNone/>
            </a:pPr>
            <a:r>
              <a:rPr lang="en-US" dirty="0"/>
              <a:t>Though the distinction is accurate, it certainly has some drawbacks such as it fails at a certain point when image orientation and sizes are comparably different.</a:t>
            </a:r>
          </a:p>
          <a:p>
            <a:pPr marL="0" indent="0" algn="just">
              <a:buNone/>
            </a:pPr>
            <a:r>
              <a:rPr lang="en-US" dirty="0"/>
              <a:t>Pointing out future trends and challenges in biometric research, special emphasis is given to signature biometrics in the field of e-health and e-security.</a:t>
            </a:r>
          </a:p>
          <a:p>
            <a:pPr algn="just"/>
            <a:endParaRPr lang="en-US" dirty="0"/>
          </a:p>
        </p:txBody>
      </p:sp>
    </p:spTree>
    <p:extLst>
      <p:ext uri="{BB962C8B-B14F-4D97-AF65-F5344CB8AC3E}">
        <p14:creationId xmlns:p14="http://schemas.microsoft.com/office/powerpoint/2010/main" val="6604544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EEAC7-A8BD-47C6-838E-6C121C64B71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CBE5844-3465-4403-849B-6548CB296A2A}"/>
              </a:ext>
            </a:extLst>
          </p:cNvPr>
          <p:cNvSpPr>
            <a:spLocks noGrp="1"/>
          </p:cNvSpPr>
          <p:nvPr>
            <p:ph idx="1"/>
          </p:nvPr>
        </p:nvSpPr>
        <p:spPr>
          <a:xfrm>
            <a:off x="2529347" y="1177436"/>
            <a:ext cx="6327059" cy="3841131"/>
          </a:xfrm>
        </p:spPr>
        <p:txBody>
          <a:bodyPr>
            <a:normAutofit fontScale="55000" lnSpcReduction="20000"/>
          </a:bodyPr>
          <a:lstStyle/>
          <a:p>
            <a:pPr marL="0" indent="0">
              <a:buNone/>
            </a:pPr>
            <a:r>
              <a:rPr lang="en-IN" sz="2800" dirty="0">
                <a:solidFill>
                  <a:schemeClr val="tx1"/>
                </a:solidFill>
                <a:hlinkClick r:id="rId2">
                  <a:extLst>
                    <a:ext uri="{A12FA001-AC4F-418D-AE19-62706E023703}">
                      <ahyp:hlinkClr xmlns:ahyp="http://schemas.microsoft.com/office/drawing/2018/hyperlinkcolor" val="tx"/>
                    </a:ext>
                  </a:extLst>
                </a:hlinkClick>
              </a:rPr>
              <a:t>http://ieeexplore.ieee.org.egateway.vit.ac.in/stamp/stamp.jsp?tp=&amp;arnumber=4565065&amp;tag=1</a:t>
            </a:r>
            <a:endParaRPr lang="en-IN" sz="2800" dirty="0">
              <a:solidFill>
                <a:schemeClr val="tx1"/>
              </a:solidFill>
            </a:endParaRPr>
          </a:p>
          <a:p>
            <a:pPr marL="0" indent="0">
              <a:buNone/>
            </a:pPr>
            <a:endParaRPr lang="en-IN" sz="2800" dirty="0">
              <a:solidFill>
                <a:schemeClr val="tx1"/>
              </a:solidFill>
            </a:endParaRPr>
          </a:p>
          <a:p>
            <a:pPr marL="0" indent="0">
              <a:buNone/>
            </a:pPr>
            <a:r>
              <a:rPr lang="en-IN" sz="2800" dirty="0">
                <a:solidFill>
                  <a:schemeClr val="tx1"/>
                </a:solidFill>
                <a:hlinkClick r:id="rId3">
                  <a:extLst>
                    <a:ext uri="{A12FA001-AC4F-418D-AE19-62706E023703}">
                      <ahyp:hlinkClr xmlns:ahyp="http://schemas.microsoft.com/office/drawing/2018/hyperlinkcolor" val="tx"/>
                    </a:ext>
                  </a:extLst>
                </a:hlinkClick>
              </a:rPr>
              <a:t>http://ijain.org/index.php/IJAIN/article/view/53/ijain_v2i1_p46_53</a:t>
            </a:r>
            <a:endParaRPr lang="en-IN" sz="2800" dirty="0">
              <a:solidFill>
                <a:schemeClr val="tx1"/>
              </a:solidFill>
            </a:endParaRPr>
          </a:p>
          <a:p>
            <a:pPr marL="0" indent="0">
              <a:buNone/>
            </a:pPr>
            <a:r>
              <a:rPr lang="en-IN" sz="2800" dirty="0">
                <a:solidFill>
                  <a:schemeClr val="tx1"/>
                </a:solidFill>
                <a:hlinkClick r:id="rId4">
                  <a:extLst>
                    <a:ext uri="{A12FA001-AC4F-418D-AE19-62706E023703}">
                      <ahyp:hlinkClr xmlns:ahyp="http://schemas.microsoft.com/office/drawing/2018/hyperlinkcolor" val="tx"/>
                    </a:ext>
                  </a:extLst>
                </a:hlinkClick>
              </a:rPr>
              <a:t>http://ieeexplore.ieee.org.egateway.vit.ac.in/stamp/stamp.jsp?tp=&amp;arnumber=5414157</a:t>
            </a:r>
            <a:endParaRPr lang="en-IN" sz="2800" dirty="0">
              <a:solidFill>
                <a:schemeClr val="tx1"/>
              </a:solidFill>
            </a:endParaRPr>
          </a:p>
          <a:p>
            <a:pPr marL="0" indent="0">
              <a:buNone/>
            </a:pPr>
            <a:r>
              <a:rPr lang="en-IN" sz="2800" dirty="0">
                <a:solidFill>
                  <a:schemeClr val="tx1"/>
                </a:solidFill>
              </a:rPr>
              <a:t> </a:t>
            </a:r>
            <a:r>
              <a:rPr lang="en-IN" sz="2800" dirty="0">
                <a:solidFill>
                  <a:schemeClr val="tx1"/>
                </a:solidFill>
                <a:hlinkClick r:id="rId5">
                  <a:extLst>
                    <a:ext uri="{A12FA001-AC4F-418D-AE19-62706E023703}">
                      <ahyp:hlinkClr xmlns:ahyp="http://schemas.microsoft.com/office/drawing/2018/hyperlinkcolor" val="tx"/>
                    </a:ext>
                  </a:extLst>
                </a:hlinkClick>
              </a:rPr>
              <a:t>http://ieeexplore.ieee.org.egateway.vit.ac.in/stamp/stamp.jsp?tp=&amp;arnumber=8270325</a:t>
            </a:r>
            <a:endParaRPr lang="en-IN" sz="2800" dirty="0">
              <a:solidFill>
                <a:schemeClr val="tx1"/>
              </a:solidFill>
            </a:endParaRPr>
          </a:p>
          <a:p>
            <a:pPr marL="0" indent="0">
              <a:buNone/>
            </a:pPr>
            <a:r>
              <a:rPr lang="en-IN" sz="2800" dirty="0">
                <a:solidFill>
                  <a:schemeClr val="tx1"/>
                </a:solidFill>
              </a:rPr>
              <a:t> </a:t>
            </a:r>
            <a:r>
              <a:rPr lang="en-IN" sz="2800" dirty="0">
                <a:solidFill>
                  <a:schemeClr val="tx1"/>
                </a:solidFill>
                <a:hlinkClick r:id="rId6">
                  <a:extLst>
                    <a:ext uri="{A12FA001-AC4F-418D-AE19-62706E023703}">
                      <ahyp:hlinkClr xmlns:ahyp="http://schemas.microsoft.com/office/drawing/2018/hyperlinkcolor" val="tx"/>
                    </a:ext>
                  </a:extLst>
                </a:hlinkClick>
              </a:rPr>
              <a:t>http://ieeexplore.ieee.org.egateway.vit.ac.in/stamp/stamp.jsp?tp=&amp;arnumber=7408952</a:t>
            </a:r>
            <a:endParaRPr lang="en-IN" sz="2800" dirty="0">
              <a:solidFill>
                <a:schemeClr val="tx1"/>
              </a:solidFill>
            </a:endParaRPr>
          </a:p>
          <a:p>
            <a:pPr marL="0" indent="0">
              <a:buNone/>
            </a:pPr>
            <a:r>
              <a:rPr lang="en-IN" sz="2800" dirty="0">
                <a:solidFill>
                  <a:schemeClr val="tx1"/>
                </a:solidFill>
              </a:rPr>
              <a:t> </a:t>
            </a:r>
            <a:r>
              <a:rPr lang="en-IN" sz="2800" dirty="0">
                <a:solidFill>
                  <a:schemeClr val="tx1"/>
                </a:solidFill>
                <a:hlinkClick r:id="rId7">
                  <a:extLst>
                    <a:ext uri="{A12FA001-AC4F-418D-AE19-62706E023703}">
                      <ahyp:hlinkClr xmlns:ahyp="http://schemas.microsoft.com/office/drawing/2018/hyperlinkcolor" val="tx"/>
                    </a:ext>
                  </a:extLst>
                </a:hlinkClick>
              </a:rPr>
              <a:t>http://ieeexplore.ieee.org.egateway.vit.ac.in/stamp/stamp.jsp?tp=&amp;arnumber=7815681</a:t>
            </a:r>
            <a:endParaRPr lang="en-IN" sz="2800" dirty="0">
              <a:solidFill>
                <a:schemeClr val="tx1"/>
              </a:solidFill>
            </a:endParaRPr>
          </a:p>
          <a:p>
            <a:pPr marL="0" indent="0">
              <a:buNone/>
            </a:pPr>
            <a:endParaRPr lang="en-IN" sz="2800" dirty="0">
              <a:solidFill>
                <a:schemeClr val="tx1"/>
              </a:solidFill>
            </a:endParaRPr>
          </a:p>
          <a:p>
            <a:pPr marL="0" indent="0">
              <a:buNone/>
            </a:pPr>
            <a:r>
              <a:rPr lang="en-IN" sz="2800">
                <a:solidFill>
                  <a:schemeClr val="tx1"/>
                </a:solidFill>
                <a:hlinkClick r:id="rId8">
                  <a:extLst>
                    <a:ext uri="{A12FA001-AC4F-418D-AE19-62706E023703}">
                      <ahyp:hlinkClr xmlns:ahyp="http://schemas.microsoft.com/office/drawing/2018/hyperlinkcolor" val="tx"/>
                    </a:ext>
                  </a:extLst>
                </a:hlinkClick>
              </a:rPr>
              <a:t>http</a:t>
            </a:r>
            <a:r>
              <a:rPr lang="en-IN" sz="2800" dirty="0">
                <a:solidFill>
                  <a:schemeClr val="tx1"/>
                </a:solidFill>
                <a:hlinkClick r:id="rId8">
                  <a:extLst>
                    <a:ext uri="{A12FA001-AC4F-418D-AE19-62706E023703}">
                      <ahyp:hlinkClr xmlns:ahyp="http://schemas.microsoft.com/office/drawing/2018/hyperlinkcolor" val="tx"/>
                    </a:ext>
                  </a:extLst>
                </a:hlinkClick>
              </a:rPr>
              <a:t>://ieeexplore.ieee.org.egateway.vit.ac.in/document/83187668</a:t>
            </a:r>
            <a:endParaRPr lang="en-IN" sz="2800" dirty="0">
              <a:solidFill>
                <a:schemeClr val="tx1"/>
              </a:solidFill>
            </a:endParaRPr>
          </a:p>
          <a:p>
            <a:endParaRPr lang="en-US" dirty="0"/>
          </a:p>
        </p:txBody>
      </p:sp>
    </p:spTree>
    <p:extLst>
      <p:ext uri="{BB962C8B-B14F-4D97-AF65-F5344CB8AC3E}">
        <p14:creationId xmlns:p14="http://schemas.microsoft.com/office/powerpoint/2010/main" val="3482663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0C0286-E249-4B8E-BC40-62B84591F9D4}"/>
              </a:ext>
            </a:extLst>
          </p:cNvPr>
          <p:cNvSpPr txBox="1"/>
          <p:nvPr/>
        </p:nvSpPr>
        <p:spPr>
          <a:xfrm>
            <a:off x="1321096" y="1787674"/>
            <a:ext cx="4587948" cy="2308324"/>
          </a:xfrm>
          <a:prstGeom prst="rect">
            <a:avLst/>
          </a:prstGeom>
          <a:noFill/>
        </p:spPr>
        <p:txBody>
          <a:bodyPr wrap="square">
            <a:spAutoFit/>
          </a:bodyPr>
          <a:lstStyle/>
          <a:p>
            <a:pPr>
              <a:buFont typeface="Wingdings" panose="05000000000000000000" pitchFamily="2" charset="2"/>
              <a:buChar char="§"/>
            </a:pPr>
            <a:r>
              <a:rPr lang="en-IN" sz="1800" dirty="0"/>
              <a:t>Database Preparation</a:t>
            </a:r>
          </a:p>
          <a:p>
            <a:pPr>
              <a:buFont typeface="Wingdings" panose="05000000000000000000" pitchFamily="2" charset="2"/>
              <a:buChar char="§"/>
            </a:pPr>
            <a:endParaRPr lang="en-IN" sz="1800" dirty="0"/>
          </a:p>
          <a:p>
            <a:pPr>
              <a:buFont typeface="Wingdings" panose="05000000000000000000" pitchFamily="2" charset="2"/>
              <a:buChar char="§"/>
            </a:pPr>
            <a:r>
              <a:rPr lang="en-IN" sz="1800" dirty="0"/>
              <a:t>Pre-Processing</a:t>
            </a:r>
          </a:p>
          <a:p>
            <a:pPr>
              <a:buFont typeface="Wingdings" panose="05000000000000000000" pitchFamily="2" charset="2"/>
              <a:buChar char="§"/>
            </a:pPr>
            <a:endParaRPr lang="en-IN" sz="1800" dirty="0"/>
          </a:p>
          <a:p>
            <a:pPr>
              <a:buFont typeface="Wingdings" panose="05000000000000000000" pitchFamily="2" charset="2"/>
              <a:buChar char="§"/>
            </a:pPr>
            <a:r>
              <a:rPr lang="en-IN" sz="1800" dirty="0"/>
              <a:t>Feature Extraction</a:t>
            </a:r>
          </a:p>
          <a:p>
            <a:pPr>
              <a:buFont typeface="Wingdings" panose="05000000000000000000" pitchFamily="2" charset="2"/>
              <a:buChar char="§"/>
            </a:pPr>
            <a:endParaRPr lang="en-IN" sz="1800" dirty="0"/>
          </a:p>
          <a:p>
            <a:pPr>
              <a:buFont typeface="Wingdings" panose="05000000000000000000" pitchFamily="2" charset="2"/>
              <a:buChar char="§"/>
            </a:pPr>
            <a:r>
              <a:rPr lang="en-IN" sz="1800" dirty="0"/>
              <a:t>Verification using extracted Features</a:t>
            </a:r>
          </a:p>
          <a:p>
            <a:endParaRPr lang="en-IN" dirty="0"/>
          </a:p>
        </p:txBody>
      </p:sp>
      <p:sp>
        <p:nvSpPr>
          <p:cNvPr id="6" name="TextBox 5">
            <a:extLst>
              <a:ext uri="{FF2B5EF4-FFF2-40B4-BE49-F238E27FC236}">
                <a16:creationId xmlns:a16="http://schemas.microsoft.com/office/drawing/2014/main" id="{AB9C1970-7EF3-4A13-A41F-D97C0DE64DDF}"/>
              </a:ext>
            </a:extLst>
          </p:cNvPr>
          <p:cNvSpPr txBox="1"/>
          <p:nvPr/>
        </p:nvSpPr>
        <p:spPr>
          <a:xfrm>
            <a:off x="4792626" y="267218"/>
            <a:ext cx="4587948" cy="646331"/>
          </a:xfrm>
          <a:prstGeom prst="rect">
            <a:avLst/>
          </a:prstGeom>
          <a:noFill/>
        </p:spPr>
        <p:txBody>
          <a:bodyPr wrap="square">
            <a:spAutoFit/>
          </a:bodyPr>
          <a:lstStyle/>
          <a:p>
            <a:r>
              <a:rPr lang="en-US" sz="3600" dirty="0">
                <a:solidFill>
                  <a:schemeClr val="bg1"/>
                </a:solidFill>
                <a:effectLst>
                  <a:outerShdw blurRad="50800" dist="38100" dir="2700000" algn="tl" rotWithShape="0">
                    <a:prstClr val="black">
                      <a:alpha val="40000"/>
                    </a:prstClr>
                  </a:outerShdw>
                </a:effectLst>
                <a:latin typeface="+mj-lt"/>
                <a:ea typeface="+mj-ea"/>
                <a:cs typeface="+mj-cs"/>
              </a:rPr>
              <a:t>Methodology</a:t>
            </a:r>
          </a:p>
        </p:txBody>
      </p:sp>
    </p:spTree>
    <p:extLst>
      <p:ext uri="{BB962C8B-B14F-4D97-AF65-F5344CB8AC3E}">
        <p14:creationId xmlns:p14="http://schemas.microsoft.com/office/powerpoint/2010/main" val="109100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C08152-239F-43D9-9AAF-0703371DFFA6}"/>
              </a:ext>
            </a:extLst>
          </p:cNvPr>
          <p:cNvSpPr txBox="1"/>
          <p:nvPr/>
        </p:nvSpPr>
        <p:spPr>
          <a:xfrm>
            <a:off x="4762056" y="281183"/>
            <a:ext cx="4587948" cy="646331"/>
          </a:xfrm>
          <a:prstGeom prst="rect">
            <a:avLst/>
          </a:prstGeom>
          <a:noFill/>
        </p:spPr>
        <p:txBody>
          <a:bodyPr wrap="square">
            <a:spAutoFit/>
          </a:bodyPr>
          <a:lstStyle/>
          <a:p>
            <a:r>
              <a:rPr lang="en-US" sz="3600" dirty="0">
                <a:solidFill>
                  <a:schemeClr val="bg1"/>
                </a:solidFill>
                <a:effectLst>
                  <a:outerShdw blurRad="50800" dist="38100" dir="2700000" algn="tl" rotWithShape="0">
                    <a:prstClr val="black">
                      <a:alpha val="40000"/>
                    </a:prstClr>
                  </a:outerShdw>
                </a:effectLst>
                <a:latin typeface="+mj-lt"/>
                <a:ea typeface="+mj-ea"/>
                <a:cs typeface="+mj-cs"/>
              </a:rPr>
              <a:t>Data</a:t>
            </a:r>
            <a:r>
              <a:rPr lang="en-US" dirty="0"/>
              <a:t> </a:t>
            </a:r>
            <a:r>
              <a:rPr lang="en-US" sz="3600" dirty="0">
                <a:solidFill>
                  <a:schemeClr val="bg1"/>
                </a:solidFill>
                <a:effectLst>
                  <a:outerShdw blurRad="50800" dist="38100" dir="2700000" algn="tl" rotWithShape="0">
                    <a:prstClr val="black">
                      <a:alpha val="40000"/>
                    </a:prstClr>
                  </a:outerShdw>
                </a:effectLst>
                <a:latin typeface="+mj-lt"/>
                <a:ea typeface="+mj-ea"/>
                <a:cs typeface="+mj-cs"/>
              </a:rPr>
              <a:t>set description</a:t>
            </a:r>
          </a:p>
        </p:txBody>
      </p:sp>
      <p:sp>
        <p:nvSpPr>
          <p:cNvPr id="5" name="TextBox 4">
            <a:extLst>
              <a:ext uri="{FF2B5EF4-FFF2-40B4-BE49-F238E27FC236}">
                <a16:creationId xmlns:a16="http://schemas.microsoft.com/office/drawing/2014/main" id="{9CDA24E4-542A-44D1-8F7A-F9FD2CB7CCBA}"/>
              </a:ext>
            </a:extLst>
          </p:cNvPr>
          <p:cNvSpPr txBox="1"/>
          <p:nvPr/>
        </p:nvSpPr>
        <p:spPr>
          <a:xfrm>
            <a:off x="858579" y="1258125"/>
            <a:ext cx="7806955" cy="2957861"/>
          </a:xfrm>
          <a:prstGeom prst="rect">
            <a:avLst/>
          </a:prstGeom>
          <a:noFill/>
        </p:spPr>
        <p:txBody>
          <a:bodyPr wrap="square">
            <a:spAutoFit/>
          </a:bodyPr>
          <a:lstStyle/>
          <a:p>
            <a:pPr marL="0" indent="0" algn="just">
              <a:lnSpc>
                <a:spcPct val="150000"/>
              </a:lnSpc>
              <a:buNone/>
            </a:pPr>
            <a:r>
              <a:rPr lang="en-US" sz="1800" b="1" dirty="0">
                <a:solidFill>
                  <a:schemeClr val="tx1"/>
                </a:solidFill>
              </a:rPr>
              <a:t>Two folders of datasets: </a:t>
            </a:r>
            <a:r>
              <a:rPr lang="en-US" sz="1800" dirty="0">
                <a:solidFill>
                  <a:schemeClr val="tx1"/>
                </a:solidFill>
              </a:rPr>
              <a:t>There are Two folders in the dataset folder. One comprises of signatures of the actual person and the other folder consists of forgery of the original signature of the actual person. These dataset images consisting are the signatures of the individual members in the project group and the forgery is attempted by other persons in the same group. All the images taken are original </a:t>
            </a:r>
            <a:r>
              <a:rPr lang="en-US" sz="1800" dirty="0" err="1">
                <a:solidFill>
                  <a:schemeClr val="tx1"/>
                </a:solidFill>
              </a:rPr>
              <a:t>colour</a:t>
            </a:r>
            <a:r>
              <a:rPr lang="en-US" sz="1800" dirty="0">
                <a:solidFill>
                  <a:schemeClr val="tx1"/>
                </a:solidFill>
              </a:rPr>
              <a:t> images. Some images are also taken from online sources to test the same.</a:t>
            </a:r>
          </a:p>
        </p:txBody>
      </p:sp>
    </p:spTree>
    <p:extLst>
      <p:ext uri="{BB962C8B-B14F-4D97-AF65-F5344CB8AC3E}">
        <p14:creationId xmlns:p14="http://schemas.microsoft.com/office/powerpoint/2010/main" val="846284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43524E-B548-407C-BD47-C8E67681EA5A}"/>
              </a:ext>
            </a:extLst>
          </p:cNvPr>
          <p:cNvSpPr txBox="1"/>
          <p:nvPr/>
        </p:nvSpPr>
        <p:spPr>
          <a:xfrm>
            <a:off x="180753" y="1173182"/>
            <a:ext cx="8623005" cy="2585323"/>
          </a:xfrm>
          <a:prstGeom prst="rect">
            <a:avLst/>
          </a:prstGeom>
          <a:noFill/>
        </p:spPr>
        <p:txBody>
          <a:bodyPr wrap="square">
            <a:spAutoFit/>
          </a:bodyPr>
          <a:lstStyle/>
          <a:p>
            <a:pPr marL="201168" lvl="1" indent="0" algn="just">
              <a:buNone/>
            </a:pPr>
            <a:r>
              <a:rPr lang="en-US" sz="1800" dirty="0"/>
              <a:t>For the program to execute we require a square image with high resolution and which is noise free.</a:t>
            </a:r>
          </a:p>
          <a:p>
            <a:pPr marL="201168" lvl="1" indent="0" algn="just">
              <a:buNone/>
            </a:pPr>
            <a:r>
              <a:rPr lang="en-US" sz="1800" dirty="0"/>
              <a:t>Signature should be made on an </a:t>
            </a:r>
            <a:r>
              <a:rPr lang="en-US" sz="1800" dirty="0" err="1"/>
              <a:t>uncrumbled</a:t>
            </a:r>
            <a:r>
              <a:rPr lang="en-US" sz="1800" dirty="0"/>
              <a:t> blank sheet of paper and shot with a camera which is focused on the image.</a:t>
            </a:r>
          </a:p>
          <a:p>
            <a:pPr marL="201168" lvl="1" indent="0" algn="just">
              <a:buNone/>
            </a:pPr>
            <a:r>
              <a:rPr lang="en-US" sz="1800" dirty="0"/>
              <a:t>The image should then be modified to a square resolution to be used.</a:t>
            </a:r>
          </a:p>
          <a:p>
            <a:pPr marL="201168" lvl="1" indent="0" algn="just">
              <a:buNone/>
            </a:pPr>
            <a:endParaRPr lang="en-US" sz="1800" dirty="0"/>
          </a:p>
          <a:p>
            <a:pPr marL="201168" lvl="1" indent="0" algn="just">
              <a:buNone/>
            </a:pPr>
            <a:r>
              <a:rPr lang="en-US" sz="1800" dirty="0"/>
              <a:t>Because of privacy issues we have not used our actual signatures as our dataset.</a:t>
            </a:r>
          </a:p>
          <a:p>
            <a:pPr marL="201168" lvl="1" indent="0" algn="just">
              <a:buNone/>
            </a:pPr>
            <a:r>
              <a:rPr lang="en-IN" sz="1800" dirty="0"/>
              <a:t>Thus we have used names with various strokes as the signature and labelled them accordingly as genuine or forgery.</a:t>
            </a:r>
          </a:p>
        </p:txBody>
      </p:sp>
    </p:spTree>
    <p:extLst>
      <p:ext uri="{BB962C8B-B14F-4D97-AF65-F5344CB8AC3E}">
        <p14:creationId xmlns:p14="http://schemas.microsoft.com/office/powerpoint/2010/main" val="4058032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CE626D-9031-4544-9218-4B0CD0F187DC}"/>
              </a:ext>
            </a:extLst>
          </p:cNvPr>
          <p:cNvSpPr txBox="1"/>
          <p:nvPr/>
        </p:nvSpPr>
        <p:spPr>
          <a:xfrm>
            <a:off x="4684683" y="246013"/>
            <a:ext cx="4587948" cy="646331"/>
          </a:xfrm>
          <a:prstGeom prst="rect">
            <a:avLst/>
          </a:prstGeom>
          <a:noFill/>
        </p:spPr>
        <p:txBody>
          <a:bodyPr wrap="square">
            <a:spAutoFit/>
          </a:bodyPr>
          <a:lstStyle/>
          <a:p>
            <a:r>
              <a:rPr lang="en-US" sz="3600" dirty="0">
                <a:solidFill>
                  <a:schemeClr val="bg1"/>
                </a:solidFill>
                <a:effectLst>
                  <a:outerShdw blurRad="50800" dist="38100" dir="2700000" algn="tl" rotWithShape="0">
                    <a:prstClr val="black">
                      <a:alpha val="40000"/>
                    </a:prstClr>
                  </a:outerShdw>
                </a:effectLst>
                <a:latin typeface="+mj-lt"/>
                <a:ea typeface="+mj-ea"/>
                <a:cs typeface="+mj-cs"/>
              </a:rPr>
              <a:t>Genuine Signatures:</a:t>
            </a:r>
          </a:p>
        </p:txBody>
      </p:sp>
      <p:pic>
        <p:nvPicPr>
          <p:cNvPr id="4" name="Picture 3">
            <a:extLst>
              <a:ext uri="{FF2B5EF4-FFF2-40B4-BE49-F238E27FC236}">
                <a16:creationId xmlns:a16="http://schemas.microsoft.com/office/drawing/2014/main" id="{364A1545-25AD-4C54-A393-8E21C56E44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5481" y="2401424"/>
            <a:ext cx="1385669" cy="845688"/>
          </a:xfrm>
          <a:prstGeom prst="rect">
            <a:avLst/>
          </a:prstGeom>
        </p:spPr>
      </p:pic>
      <p:pic>
        <p:nvPicPr>
          <p:cNvPr id="6" name="Picture 5">
            <a:extLst>
              <a:ext uri="{FF2B5EF4-FFF2-40B4-BE49-F238E27FC236}">
                <a16:creationId xmlns:a16="http://schemas.microsoft.com/office/drawing/2014/main" id="{51A430C9-E389-43CC-BF8A-EF093A2E9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21653" y="3373145"/>
            <a:ext cx="1392772" cy="776482"/>
          </a:xfrm>
          <a:prstGeom prst="rect">
            <a:avLst/>
          </a:prstGeom>
        </p:spPr>
      </p:pic>
      <p:pic>
        <p:nvPicPr>
          <p:cNvPr id="8" name="Picture 7">
            <a:extLst>
              <a:ext uri="{FF2B5EF4-FFF2-40B4-BE49-F238E27FC236}">
                <a16:creationId xmlns:a16="http://schemas.microsoft.com/office/drawing/2014/main" id="{78D0F708-3604-4424-8A09-284F19F0C5B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50447" y="1364813"/>
            <a:ext cx="1194450" cy="776482"/>
          </a:xfrm>
          <a:prstGeom prst="rect">
            <a:avLst/>
          </a:prstGeom>
        </p:spPr>
      </p:pic>
      <p:pic>
        <p:nvPicPr>
          <p:cNvPr id="10" name="Picture 9">
            <a:extLst>
              <a:ext uri="{FF2B5EF4-FFF2-40B4-BE49-F238E27FC236}">
                <a16:creationId xmlns:a16="http://schemas.microsoft.com/office/drawing/2014/main" id="{97C17206-E25F-4A68-975E-B3C29F2FFEA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50447" y="2307164"/>
            <a:ext cx="1194450" cy="725176"/>
          </a:xfrm>
          <a:prstGeom prst="rect">
            <a:avLst/>
          </a:prstGeom>
        </p:spPr>
      </p:pic>
      <p:pic>
        <p:nvPicPr>
          <p:cNvPr id="22" name="Picture 21">
            <a:extLst>
              <a:ext uri="{FF2B5EF4-FFF2-40B4-BE49-F238E27FC236}">
                <a16:creationId xmlns:a16="http://schemas.microsoft.com/office/drawing/2014/main" id="{B3F6DC1D-C9A9-4E3D-91D6-DC71BEC02EE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50448" y="3198209"/>
            <a:ext cx="1194450" cy="845689"/>
          </a:xfrm>
          <a:prstGeom prst="rect">
            <a:avLst/>
          </a:prstGeom>
        </p:spPr>
      </p:pic>
      <p:pic>
        <p:nvPicPr>
          <p:cNvPr id="24" name="Picture 23">
            <a:extLst>
              <a:ext uri="{FF2B5EF4-FFF2-40B4-BE49-F238E27FC236}">
                <a16:creationId xmlns:a16="http://schemas.microsoft.com/office/drawing/2014/main" id="{D7DB5B45-E5C7-406A-ACEC-B3E60DABE27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21653" y="1364813"/>
            <a:ext cx="1385669" cy="910578"/>
          </a:xfrm>
          <a:prstGeom prst="rect">
            <a:avLst/>
          </a:prstGeom>
        </p:spPr>
      </p:pic>
      <p:pic>
        <p:nvPicPr>
          <p:cNvPr id="32" name="Picture 31">
            <a:extLst>
              <a:ext uri="{FF2B5EF4-FFF2-40B4-BE49-F238E27FC236}">
                <a16:creationId xmlns:a16="http://schemas.microsoft.com/office/drawing/2014/main" id="{05C2BD2B-7B16-48E6-B1D7-718F3BDB62B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971736" y="1335342"/>
            <a:ext cx="1675853" cy="940049"/>
          </a:xfrm>
          <a:prstGeom prst="rect">
            <a:avLst/>
          </a:prstGeom>
        </p:spPr>
      </p:pic>
      <p:pic>
        <p:nvPicPr>
          <p:cNvPr id="34" name="Picture 33">
            <a:extLst>
              <a:ext uri="{FF2B5EF4-FFF2-40B4-BE49-F238E27FC236}">
                <a16:creationId xmlns:a16="http://schemas.microsoft.com/office/drawing/2014/main" id="{CFA5E615-CD70-44B7-917B-1DDADD78F34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971735" y="3645465"/>
            <a:ext cx="1675853" cy="828141"/>
          </a:xfrm>
          <a:prstGeom prst="rect">
            <a:avLst/>
          </a:prstGeom>
        </p:spPr>
      </p:pic>
      <p:pic>
        <p:nvPicPr>
          <p:cNvPr id="36" name="Picture 35">
            <a:extLst>
              <a:ext uri="{FF2B5EF4-FFF2-40B4-BE49-F238E27FC236}">
                <a16:creationId xmlns:a16="http://schemas.microsoft.com/office/drawing/2014/main" id="{8220D914-CA17-436C-93A0-A6EC3723C0C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971735" y="2455171"/>
            <a:ext cx="1675853" cy="1047405"/>
          </a:xfrm>
          <a:prstGeom prst="rect">
            <a:avLst/>
          </a:prstGeom>
        </p:spPr>
      </p:pic>
    </p:spTree>
    <p:extLst>
      <p:ext uri="{BB962C8B-B14F-4D97-AF65-F5344CB8AC3E}">
        <p14:creationId xmlns:p14="http://schemas.microsoft.com/office/powerpoint/2010/main" val="2332697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C7865F-FA1B-4929-9C2C-5D1804901A5F}"/>
              </a:ext>
            </a:extLst>
          </p:cNvPr>
          <p:cNvSpPr txBox="1"/>
          <p:nvPr/>
        </p:nvSpPr>
        <p:spPr>
          <a:xfrm>
            <a:off x="4684683" y="246013"/>
            <a:ext cx="4587948" cy="646331"/>
          </a:xfrm>
          <a:prstGeom prst="rect">
            <a:avLst/>
          </a:prstGeom>
          <a:noFill/>
        </p:spPr>
        <p:txBody>
          <a:bodyPr wrap="square">
            <a:spAutoFit/>
          </a:bodyPr>
          <a:lstStyle/>
          <a:p>
            <a:r>
              <a:rPr lang="en-US" sz="3600" dirty="0">
                <a:solidFill>
                  <a:schemeClr val="bg1"/>
                </a:solidFill>
                <a:effectLst>
                  <a:outerShdw blurRad="50800" dist="38100" dir="2700000" algn="tl" rotWithShape="0">
                    <a:prstClr val="black">
                      <a:alpha val="40000"/>
                    </a:prstClr>
                  </a:outerShdw>
                </a:effectLst>
                <a:latin typeface="+mj-lt"/>
                <a:ea typeface="+mj-ea"/>
                <a:cs typeface="+mj-cs"/>
              </a:rPr>
              <a:t>Forged Signatures:</a:t>
            </a:r>
          </a:p>
        </p:txBody>
      </p:sp>
      <p:pic>
        <p:nvPicPr>
          <p:cNvPr id="4" name="Picture 3">
            <a:extLst>
              <a:ext uri="{FF2B5EF4-FFF2-40B4-BE49-F238E27FC236}">
                <a16:creationId xmlns:a16="http://schemas.microsoft.com/office/drawing/2014/main" id="{0A3729C5-CBA8-4FD8-B31D-4A954926263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4072" y="1413804"/>
            <a:ext cx="1481503" cy="837028"/>
          </a:xfrm>
          <a:prstGeom prst="rect">
            <a:avLst/>
          </a:prstGeom>
        </p:spPr>
      </p:pic>
      <p:pic>
        <p:nvPicPr>
          <p:cNvPr id="6" name="Picture 5">
            <a:extLst>
              <a:ext uri="{FF2B5EF4-FFF2-40B4-BE49-F238E27FC236}">
                <a16:creationId xmlns:a16="http://schemas.microsoft.com/office/drawing/2014/main" id="{C03DFA5B-24E2-45BE-BD11-4EC6AF4CD0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12525" y="3689429"/>
            <a:ext cx="1543795" cy="759655"/>
          </a:xfrm>
          <a:prstGeom prst="rect">
            <a:avLst/>
          </a:prstGeom>
        </p:spPr>
      </p:pic>
      <p:pic>
        <p:nvPicPr>
          <p:cNvPr id="8" name="Picture 7">
            <a:extLst>
              <a:ext uri="{FF2B5EF4-FFF2-40B4-BE49-F238E27FC236}">
                <a16:creationId xmlns:a16="http://schemas.microsoft.com/office/drawing/2014/main" id="{BDE321F1-8450-4516-A1AB-E5D05D64EC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51819" y="1393350"/>
            <a:ext cx="1645922" cy="759655"/>
          </a:xfrm>
          <a:prstGeom prst="rect">
            <a:avLst/>
          </a:prstGeom>
        </p:spPr>
      </p:pic>
      <p:pic>
        <p:nvPicPr>
          <p:cNvPr id="10" name="Picture 9">
            <a:extLst>
              <a:ext uri="{FF2B5EF4-FFF2-40B4-BE49-F238E27FC236}">
                <a16:creationId xmlns:a16="http://schemas.microsoft.com/office/drawing/2014/main" id="{39248126-A4F8-489D-A651-480D48B78EF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2008" y="2571750"/>
            <a:ext cx="1565630" cy="775320"/>
          </a:xfrm>
          <a:prstGeom prst="rect">
            <a:avLst/>
          </a:prstGeom>
        </p:spPr>
      </p:pic>
      <p:pic>
        <p:nvPicPr>
          <p:cNvPr id="12" name="Picture 11">
            <a:extLst>
              <a:ext uri="{FF2B5EF4-FFF2-40B4-BE49-F238E27FC236}">
                <a16:creationId xmlns:a16="http://schemas.microsoft.com/office/drawing/2014/main" id="{928E0613-76CA-4F34-8F39-8DF04C3790B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51819" y="3689429"/>
            <a:ext cx="1712021" cy="759656"/>
          </a:xfrm>
          <a:prstGeom prst="rect">
            <a:avLst/>
          </a:prstGeom>
        </p:spPr>
      </p:pic>
      <p:pic>
        <p:nvPicPr>
          <p:cNvPr id="14" name="Picture 13">
            <a:extLst>
              <a:ext uri="{FF2B5EF4-FFF2-40B4-BE49-F238E27FC236}">
                <a16:creationId xmlns:a16="http://schemas.microsoft.com/office/drawing/2014/main" id="{6186504F-D392-4F58-AA61-E8DB0C23977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12525" y="1327006"/>
            <a:ext cx="1543795" cy="892344"/>
          </a:xfrm>
          <a:prstGeom prst="rect">
            <a:avLst/>
          </a:prstGeom>
        </p:spPr>
      </p:pic>
      <p:pic>
        <p:nvPicPr>
          <p:cNvPr id="16" name="Picture 15">
            <a:extLst>
              <a:ext uri="{FF2B5EF4-FFF2-40B4-BE49-F238E27FC236}">
                <a16:creationId xmlns:a16="http://schemas.microsoft.com/office/drawing/2014/main" id="{2B09EE6F-13E2-4051-988D-2244A8DBF9A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82008" y="3763109"/>
            <a:ext cx="1565630" cy="738554"/>
          </a:xfrm>
          <a:prstGeom prst="rect">
            <a:avLst/>
          </a:prstGeom>
        </p:spPr>
      </p:pic>
      <p:pic>
        <p:nvPicPr>
          <p:cNvPr id="18" name="Picture 17">
            <a:extLst>
              <a:ext uri="{FF2B5EF4-FFF2-40B4-BE49-F238E27FC236}">
                <a16:creationId xmlns:a16="http://schemas.microsoft.com/office/drawing/2014/main" id="{9D9EDC17-058B-4355-AF69-4D0887D783C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146838" y="2463722"/>
            <a:ext cx="1645922" cy="788756"/>
          </a:xfrm>
          <a:prstGeom prst="rect">
            <a:avLst/>
          </a:prstGeom>
        </p:spPr>
      </p:pic>
      <p:pic>
        <p:nvPicPr>
          <p:cNvPr id="20" name="Picture 19">
            <a:extLst>
              <a:ext uri="{FF2B5EF4-FFF2-40B4-BE49-F238E27FC236}">
                <a16:creationId xmlns:a16="http://schemas.microsoft.com/office/drawing/2014/main" id="{CFD52BBB-34AF-4727-9328-397227ADC6C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512526" y="2411928"/>
            <a:ext cx="1543794" cy="892344"/>
          </a:xfrm>
          <a:prstGeom prst="rect">
            <a:avLst/>
          </a:prstGeom>
        </p:spPr>
      </p:pic>
    </p:spTree>
    <p:extLst>
      <p:ext uri="{BB962C8B-B14F-4D97-AF65-F5344CB8AC3E}">
        <p14:creationId xmlns:p14="http://schemas.microsoft.com/office/powerpoint/2010/main" val="3565432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DE9D32-CA05-49BB-BDA3-B562F560A3DF}"/>
              </a:ext>
            </a:extLst>
          </p:cNvPr>
          <p:cNvSpPr txBox="1"/>
          <p:nvPr/>
        </p:nvSpPr>
        <p:spPr>
          <a:xfrm>
            <a:off x="4962525" y="342384"/>
            <a:ext cx="4591050" cy="646331"/>
          </a:xfrm>
          <a:prstGeom prst="rect">
            <a:avLst/>
          </a:prstGeom>
          <a:noFill/>
        </p:spPr>
        <p:txBody>
          <a:bodyPr wrap="square">
            <a:spAutoFit/>
          </a:bodyPr>
          <a:lstStyle/>
          <a:p>
            <a:r>
              <a:rPr lang="en-IN" sz="3600" dirty="0">
                <a:solidFill>
                  <a:schemeClr val="bg1"/>
                </a:solidFill>
                <a:effectLst>
                  <a:outerShdw blurRad="50800" dist="38100" dir="2700000" algn="tl" rotWithShape="0">
                    <a:prstClr val="black">
                      <a:alpha val="40000"/>
                    </a:prstClr>
                  </a:outerShdw>
                </a:effectLst>
                <a:latin typeface="+mj-lt"/>
                <a:ea typeface="+mj-ea"/>
                <a:cs typeface="+mj-cs"/>
              </a:rPr>
              <a:t>Pre-Processing</a:t>
            </a:r>
            <a:endParaRPr lang="en-US" sz="3600" dirty="0">
              <a:solidFill>
                <a:schemeClr val="bg1"/>
              </a:solidFill>
              <a:effectLst>
                <a:outerShdw blurRad="50800" dist="38100" dir="2700000" algn="tl" rotWithShape="0">
                  <a:prstClr val="black">
                    <a:alpha val="40000"/>
                  </a:prstClr>
                </a:outerShdw>
              </a:effectLst>
              <a:latin typeface="+mj-lt"/>
              <a:ea typeface="+mj-ea"/>
              <a:cs typeface="+mj-cs"/>
            </a:endParaRPr>
          </a:p>
        </p:txBody>
      </p:sp>
      <p:sp>
        <p:nvSpPr>
          <p:cNvPr id="5" name="TextBox 4">
            <a:extLst>
              <a:ext uri="{FF2B5EF4-FFF2-40B4-BE49-F238E27FC236}">
                <a16:creationId xmlns:a16="http://schemas.microsoft.com/office/drawing/2014/main" id="{E45B8883-D23A-47CF-8B9B-A7DB3AFCEF7D}"/>
              </a:ext>
            </a:extLst>
          </p:cNvPr>
          <p:cNvSpPr txBox="1"/>
          <p:nvPr/>
        </p:nvSpPr>
        <p:spPr>
          <a:xfrm>
            <a:off x="898524" y="1431489"/>
            <a:ext cx="6099175" cy="2862322"/>
          </a:xfrm>
          <a:prstGeom prst="rect">
            <a:avLst/>
          </a:prstGeom>
          <a:noFill/>
        </p:spPr>
        <p:txBody>
          <a:bodyPr wrap="square">
            <a:spAutoFit/>
          </a:bodyPr>
          <a:lstStyle/>
          <a:p>
            <a:pPr algn="just"/>
            <a:r>
              <a:rPr lang="en-US" dirty="0"/>
              <a:t>The Steps of Pre-Processing of the image from database of dataset are :</a:t>
            </a:r>
          </a:p>
          <a:p>
            <a:pPr algn="just"/>
            <a:endParaRPr lang="en-US" dirty="0"/>
          </a:p>
          <a:p>
            <a:pPr algn="just"/>
            <a:r>
              <a:rPr lang="en-US" b="1" dirty="0"/>
              <a:t>	1. Cropping</a:t>
            </a:r>
          </a:p>
          <a:p>
            <a:pPr algn="just"/>
            <a:r>
              <a:rPr lang="en-US" b="1" dirty="0"/>
              <a:t>	2. Filtering</a:t>
            </a:r>
          </a:p>
          <a:p>
            <a:pPr algn="just"/>
            <a:r>
              <a:rPr lang="en-US" b="1" dirty="0"/>
              <a:t>	3. Conversion of Color Image to Gray scale</a:t>
            </a:r>
          </a:p>
          <a:p>
            <a:pPr algn="just"/>
            <a:r>
              <a:rPr lang="en-US" b="1" dirty="0"/>
              <a:t>	4. Binarization of Grey scale image</a:t>
            </a:r>
          </a:p>
          <a:p>
            <a:pPr algn="just"/>
            <a:r>
              <a:rPr lang="en-US" b="1" dirty="0"/>
              <a:t>	5. Thinning</a:t>
            </a:r>
          </a:p>
          <a:p>
            <a:pPr algn="just"/>
            <a:r>
              <a:rPr lang="en-US" b="1" dirty="0"/>
              <a:t>	6. Rotation for Skew Correction</a:t>
            </a:r>
          </a:p>
          <a:p>
            <a:pPr algn="just"/>
            <a:r>
              <a:rPr lang="en-US" b="1" dirty="0"/>
              <a:t>	7. Resizing</a:t>
            </a:r>
            <a:endParaRPr lang="en-IN" b="1" dirty="0"/>
          </a:p>
        </p:txBody>
      </p:sp>
    </p:spTree>
    <p:extLst>
      <p:ext uri="{BB962C8B-B14F-4D97-AF65-F5344CB8AC3E}">
        <p14:creationId xmlns:p14="http://schemas.microsoft.com/office/powerpoint/2010/main" val="1655847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59923"/>
            <a:ext cx="9144000" cy="576064"/>
          </a:xfrm>
        </p:spPr>
        <p:txBody>
          <a:bodyPr>
            <a:normAutofit fontScale="92500" lnSpcReduction="10000"/>
          </a:bodyPr>
          <a:lstStyle/>
          <a:p>
            <a:r>
              <a:rPr lang="en-IN" dirty="0"/>
              <a:t>Feature Extraction</a:t>
            </a:r>
            <a:endParaRPr lang="ko-KR" altLang="en-US" dirty="0">
              <a:solidFill>
                <a:schemeClr val="tx1">
                  <a:lumMod val="75000"/>
                  <a:lumOff val="25000"/>
                </a:schemeClr>
              </a:solidFill>
            </a:endParaRPr>
          </a:p>
        </p:txBody>
      </p:sp>
      <p:sp>
        <p:nvSpPr>
          <p:cNvPr id="13" name="TextBox 12"/>
          <p:cNvSpPr txBox="1"/>
          <p:nvPr/>
        </p:nvSpPr>
        <p:spPr>
          <a:xfrm>
            <a:off x="412750" y="1440668"/>
            <a:ext cx="8318500" cy="2585323"/>
          </a:xfrm>
          <a:prstGeom prst="rect">
            <a:avLst/>
          </a:prstGeom>
          <a:noFill/>
        </p:spPr>
        <p:txBody>
          <a:bodyPr wrap="square" rtlCol="0" anchor="ctr">
            <a:spAutoFit/>
          </a:bodyPr>
          <a:lstStyle/>
          <a:p>
            <a:pPr algn="just"/>
            <a:r>
              <a:rPr lang="en-US" dirty="0"/>
              <a:t>The following features are extracted from the processed image:</a:t>
            </a:r>
          </a:p>
          <a:p>
            <a:pPr algn="just"/>
            <a:r>
              <a:rPr lang="en-US" b="1" dirty="0"/>
              <a:t>Normalized Signature Area:</a:t>
            </a:r>
          </a:p>
          <a:p>
            <a:pPr algn="just"/>
            <a:r>
              <a:rPr lang="en-US" dirty="0"/>
              <a:t>Total number of black signature pixels divided by total number of pixels of the image</a:t>
            </a:r>
          </a:p>
          <a:p>
            <a:pPr algn="just"/>
            <a:endParaRPr lang="en-US" dirty="0"/>
          </a:p>
          <a:p>
            <a:pPr algn="just"/>
            <a:r>
              <a:rPr lang="en-US" b="1" dirty="0"/>
              <a:t>Aspect Ratio:</a:t>
            </a:r>
          </a:p>
          <a:p>
            <a:pPr algn="just"/>
            <a:r>
              <a:rPr lang="en-US" dirty="0"/>
              <a:t>The Aspect ratio of the processed image = width/height</a:t>
            </a:r>
          </a:p>
          <a:p>
            <a:pPr algn="just"/>
            <a:endParaRPr lang="en-US" dirty="0"/>
          </a:p>
          <a:p>
            <a:pPr algn="just"/>
            <a:r>
              <a:rPr lang="en-US" b="1" dirty="0"/>
              <a:t>Maximum Horizontal Projection:</a:t>
            </a:r>
          </a:p>
          <a:p>
            <a:pPr algn="just"/>
            <a:r>
              <a:rPr lang="en-US" dirty="0"/>
              <a:t>It is the maximum number of black pixels among all horizontal rows of the image.</a:t>
            </a:r>
            <a:endParaRPr lang="en-IN" dirty="0"/>
          </a:p>
        </p:txBody>
      </p:sp>
    </p:spTree>
    <p:extLst>
      <p:ext uri="{BB962C8B-B14F-4D97-AF65-F5344CB8AC3E}">
        <p14:creationId xmlns:p14="http://schemas.microsoft.com/office/powerpoint/2010/main" val="512687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3101</Words>
  <Application>Microsoft Office PowerPoint</Application>
  <PresentationFormat>On-screen Show (16:9)</PresentationFormat>
  <Paragraphs>352</Paragraphs>
  <Slides>29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Courier New</vt:lpstr>
      <vt:lpstr>Wingdings</vt:lpstr>
      <vt:lpstr>Office Theme</vt:lpstr>
      <vt:lpstr>Abstract</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2022-03-10T14:51:48Z</dcterms:modified>
</cp:coreProperties>
</file>