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2172F-4200-4367-8E6D-93FE0A21984D}">
  <a:tblStyle styleId="{76F2172F-4200-4367-8E6D-93FE0A219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a209e8aa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a209e8aa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11483fc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11483fc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11483fc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11483fc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a20e4f17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a20e4f17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11483f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11483f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20e4f17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20e4f17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11483fc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a11483fc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a20e4f17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a20e4f17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a11483fc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a11483fc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24750" y="452200"/>
            <a:ext cx="8520600" cy="10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Phase Shift Keying Modulation</a:t>
            </a:r>
            <a:endParaRPr sz="4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1468900"/>
            <a:ext cx="8520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Yuen Fuat Chew 27997723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Surya Kannan 29741149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17/05/2021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5000"/>
              <a:t>Thank you for listening 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7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Physical layer -&gt; responsible for bit transmission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Carrier waves and their characteristics 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Modulation of carrier wave occurs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using phase shifting depending on “M” level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3450" y="1017725"/>
            <a:ext cx="16833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Information Source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086750" y="1017725"/>
            <a:ext cx="1281600" cy="394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Transmitter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687888" y="1017725"/>
            <a:ext cx="1281600" cy="394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Channel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289050" y="1017625"/>
            <a:ext cx="1281600" cy="394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Receiver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750650" y="1017725"/>
            <a:ext cx="21753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Information Destination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2" name="Google Shape;72;p14"/>
          <p:cNvCxnSpPr>
            <a:stCxn id="67" idx="3"/>
            <a:endCxn id="68" idx="1"/>
          </p:cNvCxnSpPr>
          <p:nvPr/>
        </p:nvCxnSpPr>
        <p:spPr>
          <a:xfrm>
            <a:off x="1906750" y="1215125"/>
            <a:ext cx="1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8" idx="3"/>
            <a:endCxn id="69" idx="1"/>
          </p:cNvCxnSpPr>
          <p:nvPr/>
        </p:nvCxnSpPr>
        <p:spPr>
          <a:xfrm>
            <a:off x="3368350" y="1215125"/>
            <a:ext cx="3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9" idx="3"/>
            <a:endCxn id="70" idx="1"/>
          </p:cNvCxnSpPr>
          <p:nvPr/>
        </p:nvCxnSpPr>
        <p:spPr>
          <a:xfrm>
            <a:off x="4969488" y="1215125"/>
            <a:ext cx="3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70" idx="3"/>
            <a:endCxn id="71" idx="1"/>
          </p:cNvCxnSpPr>
          <p:nvPr/>
        </p:nvCxnSpPr>
        <p:spPr>
          <a:xfrm>
            <a:off x="6570650" y="1215025"/>
            <a:ext cx="1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7" idx="2"/>
            <a:endCxn id="77" idx="0"/>
          </p:cNvCxnSpPr>
          <p:nvPr/>
        </p:nvCxnSpPr>
        <p:spPr>
          <a:xfrm>
            <a:off x="1065100" y="1412525"/>
            <a:ext cx="32400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223450" y="1579925"/>
            <a:ext cx="23310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Random Bit Generator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8" name="Google Shape;78;p14"/>
          <p:cNvCxnSpPr>
            <a:stCxn id="68" idx="2"/>
            <a:endCxn id="79" idx="0"/>
          </p:cNvCxnSpPr>
          <p:nvPr/>
        </p:nvCxnSpPr>
        <p:spPr>
          <a:xfrm>
            <a:off x="2727550" y="1412525"/>
            <a:ext cx="89040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2666538" y="1579925"/>
            <a:ext cx="1902900" cy="394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M-PSK Modulator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681538" y="1579925"/>
            <a:ext cx="1281600" cy="394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AWGN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1" name="Google Shape;81;p14"/>
          <p:cNvCxnSpPr>
            <a:stCxn id="69" idx="2"/>
            <a:endCxn id="80" idx="0"/>
          </p:cNvCxnSpPr>
          <p:nvPr/>
        </p:nvCxnSpPr>
        <p:spPr>
          <a:xfrm>
            <a:off x="4328688" y="1412525"/>
            <a:ext cx="99360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/>
          <p:nvPr/>
        </p:nvSpPr>
        <p:spPr>
          <a:xfrm>
            <a:off x="6075250" y="1579925"/>
            <a:ext cx="1902900" cy="394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M-PSK Demodulator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3" name="Google Shape;83;p14"/>
          <p:cNvCxnSpPr>
            <a:stCxn id="70" idx="2"/>
            <a:endCxn id="82" idx="0"/>
          </p:cNvCxnSpPr>
          <p:nvPr/>
        </p:nvCxnSpPr>
        <p:spPr>
          <a:xfrm>
            <a:off x="5929850" y="1412425"/>
            <a:ext cx="109680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849" y="2142225"/>
            <a:ext cx="2852075" cy="28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391450"/>
            <a:ext cx="86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8">
                <a:solidFill>
                  <a:schemeClr val="dk1"/>
                </a:solidFill>
              </a:rPr>
              <a:t>Equally spaced around complex plane with Gray code mapping </a:t>
            </a:r>
            <a:endParaRPr sz="35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508">
                <a:solidFill>
                  <a:schemeClr val="dk1"/>
                </a:solidFill>
              </a:rPr>
              <a:t>These are the ideal phases that the modulated carrier signal should consist of (before passed through AWGN) </a:t>
            </a:r>
            <a:endParaRPr sz="3508">
              <a:solidFill>
                <a:schemeClr val="dk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01" y="863125"/>
            <a:ext cx="3648901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675" y="863131"/>
            <a:ext cx="3648901" cy="2743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3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</a:t>
            </a:r>
            <a:r>
              <a:rPr lang="en-GB"/>
              <a:t>constellation</a:t>
            </a:r>
            <a:r>
              <a:rPr lang="en-GB"/>
              <a:t> plot for 2,4,8- PSK</a:t>
            </a:r>
            <a:endParaRPr/>
          </a:p>
        </p:txBody>
      </p:sp>
      <p:pic>
        <p:nvPicPr>
          <p:cNvPr descr="Chart, scatter chart&#10;&#10;Description automatically generated"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0276"/>
            <a:ext cx="2809850" cy="280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950" y="957575"/>
            <a:ext cx="2809850" cy="2788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750" y="950275"/>
            <a:ext cx="2809850" cy="27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311700" y="3898150"/>
            <a:ext cx="7334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 adding noise, the modulated signal now has non-ideal phase shifts 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23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 and SER for 2,4,8-PSK 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50" y="805200"/>
            <a:ext cx="3896825" cy="32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82550" y="4091150"/>
            <a:ext cx="74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 and SER decrease rapidly with smaller 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BPSK has same BER and SER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BPSK and QPSK have the same BER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181" y="805200"/>
            <a:ext cx="3826119" cy="32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3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constellation plot for 2,4,8- PSK</a:t>
            </a:r>
            <a:endParaRPr/>
          </a:p>
        </p:txBody>
      </p:sp>
      <p:pic>
        <p:nvPicPr>
          <p:cNvPr descr="Chart, scatter chart&#10;&#10;Description automatically generated"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0276"/>
            <a:ext cx="2809850" cy="280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950" y="957575"/>
            <a:ext cx="2809850" cy="2788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750" y="950275"/>
            <a:ext cx="2809850" cy="27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311700" y="3898150"/>
            <a:ext cx="733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 increases - signals pack more closely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Threshold that differentiates phases between symbols is smaller 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25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Why </a:t>
            </a:r>
            <a:r>
              <a:rPr lang="en-GB" sz="2700"/>
              <a:t>BPSK and QPSK have the same BER</a:t>
            </a:r>
            <a:endParaRPr sz="4300"/>
          </a:p>
        </p:txBody>
      </p:sp>
      <p:sp>
        <p:nvSpPr>
          <p:cNvPr id="124" name="Google Shape;124;p19"/>
          <p:cNvSpPr txBox="1"/>
          <p:nvPr/>
        </p:nvSpPr>
        <p:spPr>
          <a:xfrm>
            <a:off x="4579865" y="1233303"/>
            <a:ext cx="38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11700" y="4196625"/>
            <a:ext cx="73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QPSK - a pair of orthogonal BPSK system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221775" y="2008403"/>
            <a:ext cx="731700" cy="491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+</a:t>
            </a:r>
            <a:endParaRPr sz="5500"/>
          </a:p>
        </p:txBody>
      </p:sp>
      <p:sp>
        <p:nvSpPr>
          <p:cNvPr id="127" name="Google Shape;127;p19"/>
          <p:cNvSpPr/>
          <p:nvPr/>
        </p:nvSpPr>
        <p:spPr>
          <a:xfrm>
            <a:off x="3555548" y="982481"/>
            <a:ext cx="731700" cy="6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x</a:t>
            </a:r>
            <a:endParaRPr sz="5500"/>
          </a:p>
        </p:txBody>
      </p:sp>
      <p:sp>
        <p:nvSpPr>
          <p:cNvPr id="128" name="Google Shape;128;p19"/>
          <p:cNvSpPr txBox="1"/>
          <p:nvPr/>
        </p:nvSpPr>
        <p:spPr>
          <a:xfrm>
            <a:off x="610000" y="2289885"/>
            <a:ext cx="7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Digital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9" name="Google Shape;129;p19"/>
          <p:cNvCxnSpPr>
            <a:stCxn id="126" idx="3"/>
          </p:cNvCxnSpPr>
          <p:nvPr/>
        </p:nvCxnSpPr>
        <p:spPr>
          <a:xfrm>
            <a:off x="6953475" y="2254103"/>
            <a:ext cx="11064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 txBox="1"/>
          <p:nvPr/>
        </p:nvSpPr>
        <p:spPr>
          <a:xfrm>
            <a:off x="4452321" y="2570105"/>
            <a:ext cx="115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Phase Shifter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555548" y="3357927"/>
            <a:ext cx="731700" cy="6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x</a:t>
            </a:r>
            <a:endParaRPr sz="5500"/>
          </a:p>
        </p:txBody>
      </p:sp>
      <p:cxnSp>
        <p:nvCxnSpPr>
          <p:cNvPr id="132" name="Google Shape;132;p19"/>
          <p:cNvCxnSpPr>
            <a:stCxn id="131" idx="3"/>
            <a:endCxn id="126" idx="2"/>
          </p:cNvCxnSpPr>
          <p:nvPr/>
        </p:nvCxnSpPr>
        <p:spPr>
          <a:xfrm flipH="1" rot="10800000">
            <a:off x="4287248" y="2499927"/>
            <a:ext cx="2300400" cy="1199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3" name="Google Shape;133;p19"/>
          <p:cNvSpPr/>
          <p:nvPr/>
        </p:nvSpPr>
        <p:spPr>
          <a:xfrm>
            <a:off x="3555548" y="2310102"/>
            <a:ext cx="731700" cy="682800"/>
          </a:xfrm>
          <a:prstGeom prst="rect">
            <a:avLst/>
          </a:prstGeom>
          <a:solidFill>
            <a:srgbClr val="BAF1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𝜙</a:t>
            </a:r>
            <a:endParaRPr sz="4100"/>
          </a:p>
        </p:txBody>
      </p:sp>
      <p:cxnSp>
        <p:nvCxnSpPr>
          <p:cNvPr id="134" name="Google Shape;134;p19"/>
          <p:cNvCxnSpPr>
            <a:stCxn id="127" idx="3"/>
            <a:endCxn id="126" idx="0"/>
          </p:cNvCxnSpPr>
          <p:nvPr/>
        </p:nvCxnSpPr>
        <p:spPr>
          <a:xfrm>
            <a:off x="4287248" y="1323881"/>
            <a:ext cx="2300400" cy="684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5" name="Google Shape;135;p19"/>
          <p:cNvSpPr/>
          <p:nvPr/>
        </p:nvSpPr>
        <p:spPr>
          <a:xfrm>
            <a:off x="4579865" y="1646280"/>
            <a:ext cx="731700" cy="603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9"/>
          <p:cNvCxnSpPr>
            <a:stCxn id="133" idx="2"/>
            <a:endCxn id="131" idx="0"/>
          </p:cNvCxnSpPr>
          <p:nvPr/>
        </p:nvCxnSpPr>
        <p:spPr>
          <a:xfrm>
            <a:off x="3921398" y="2992902"/>
            <a:ext cx="0" cy="3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>
            <a:stCxn id="135" idx="1"/>
          </p:cNvCxnSpPr>
          <p:nvPr/>
        </p:nvCxnSpPr>
        <p:spPr>
          <a:xfrm flipH="1">
            <a:off x="3952565" y="1948080"/>
            <a:ext cx="6273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/>
          <p:nvPr/>
        </p:nvSpPr>
        <p:spPr>
          <a:xfrm>
            <a:off x="4691824" y="1738712"/>
            <a:ext cx="507894" cy="426096"/>
          </a:xfrm>
          <a:custGeom>
            <a:rect b="b" l="l" r="r" t="t"/>
            <a:pathLst>
              <a:path extrusionOk="0" h="16349" w="16625">
                <a:moveTo>
                  <a:pt x="0" y="6107"/>
                </a:moveTo>
                <a:cubicBezTo>
                  <a:pt x="831" y="5137"/>
                  <a:pt x="2978" y="-1374"/>
                  <a:pt x="4987" y="288"/>
                </a:cubicBezTo>
                <a:cubicBezTo>
                  <a:pt x="6996" y="1951"/>
                  <a:pt x="10113" y="14489"/>
                  <a:pt x="12053" y="16082"/>
                </a:cubicBezTo>
                <a:cubicBezTo>
                  <a:pt x="13993" y="17675"/>
                  <a:pt x="15863" y="10887"/>
                  <a:pt x="16625" y="98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9" name="Google Shape;139;p19"/>
          <p:cNvCxnSpPr>
            <a:stCxn id="127" idx="2"/>
            <a:endCxn id="133" idx="0"/>
          </p:cNvCxnSpPr>
          <p:nvPr/>
        </p:nvCxnSpPr>
        <p:spPr>
          <a:xfrm>
            <a:off x="3921398" y="1665281"/>
            <a:ext cx="0" cy="6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40" name="Google Shape;140;p19"/>
          <p:cNvSpPr/>
          <p:nvPr/>
        </p:nvSpPr>
        <p:spPr>
          <a:xfrm>
            <a:off x="1801565" y="2163940"/>
            <a:ext cx="1394400" cy="839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8059775" y="1946300"/>
            <a:ext cx="8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QPSK Output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2" name="Google Shape;142;p19"/>
          <p:cNvCxnSpPr>
            <a:stCxn id="128" idx="3"/>
            <a:endCxn id="140" idx="1"/>
          </p:cNvCxnSpPr>
          <p:nvPr/>
        </p:nvCxnSpPr>
        <p:spPr>
          <a:xfrm flipH="1" rot="10800000">
            <a:off x="1341700" y="2583585"/>
            <a:ext cx="4599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5257091" y="1756562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Carrier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258347" y="877188"/>
            <a:ext cx="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PSK</a:t>
            </a:r>
            <a:r>
              <a:rPr baseline="-25000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294205" y="3755747"/>
            <a:ext cx="11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PSK</a:t>
            </a:r>
            <a:r>
              <a:rPr baseline="-25000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</a:t>
            </a:r>
            <a:endParaRPr baseline="-25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1923968" y="2358307"/>
            <a:ext cx="576900" cy="491400"/>
          </a:xfrm>
          <a:prstGeom prst="rect">
            <a:avLst/>
          </a:prstGeom>
          <a:solidFill>
            <a:srgbClr val="BAF18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Odd Bits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500753" y="2358306"/>
            <a:ext cx="627300" cy="491400"/>
          </a:xfrm>
          <a:prstGeom prst="rect">
            <a:avLst/>
          </a:prstGeom>
          <a:solidFill>
            <a:srgbClr val="BAF18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Even</a:t>
            </a:r>
            <a:r>
              <a:rPr lang="en-GB">
                <a:solidFill>
                  <a:schemeClr val="lt1"/>
                </a:solidFill>
              </a:rPr>
              <a:t> Bits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8" name="Google Shape;148;p19"/>
          <p:cNvCxnSpPr>
            <a:endCxn id="127" idx="1"/>
          </p:cNvCxnSpPr>
          <p:nvPr/>
        </p:nvCxnSpPr>
        <p:spPr>
          <a:xfrm rot="-5400000">
            <a:off x="2658248" y="1466681"/>
            <a:ext cx="1040100" cy="754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" name="Google Shape;149;p19"/>
          <p:cNvCxnSpPr>
            <a:stCxn id="146" idx="2"/>
            <a:endCxn id="131" idx="1"/>
          </p:cNvCxnSpPr>
          <p:nvPr/>
        </p:nvCxnSpPr>
        <p:spPr>
          <a:xfrm flipH="1" rot="-5400000">
            <a:off x="2459168" y="2602957"/>
            <a:ext cx="849600" cy="1343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19"/>
          <p:cNvSpPr txBox="1"/>
          <p:nvPr/>
        </p:nvSpPr>
        <p:spPr>
          <a:xfrm>
            <a:off x="2212403" y="3003111"/>
            <a:ext cx="10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Bit splitter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Bandwidth </a:t>
            </a:r>
            <a:r>
              <a:rPr lang="en-GB"/>
              <a:t>efficiency (M increases)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Bandwidth </a:t>
            </a:r>
            <a:r>
              <a:rPr lang="en-GB">
                <a:solidFill>
                  <a:schemeClr val="dk1"/>
                </a:solidFill>
              </a:rPr>
              <a:t>efficiency = log2(M) bits/s/Hz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3999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{76F2172F-4200-4367-8E6D-93FE0A21984D}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Bandwidth efficiency (bits/s/Hz)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" name="Google Shape;158;p20"/>
          <p:cNvSpPr txBox="1"/>
          <p:nvPr/>
        </p:nvSpPr>
        <p:spPr>
          <a:xfrm>
            <a:off x="311700" y="3642475"/>
            <a:ext cx="73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Larger M - better utilisation of bandwidth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Choice of M</a:t>
            </a:r>
            <a:endParaRPr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442400" y="11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{76F2172F-4200-4367-8E6D-93FE0A21984D}</a:tableStyleId>
              </a:tblPr>
              <a:tblGrid>
                <a:gridCol w="2901375"/>
                <a:gridCol w="192462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Requirement of application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Large 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Small 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Data t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ransmission rate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At the same bandwidth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Increase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Decrease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Error tolerability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Bandwidth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At the same transmission bit rate.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Decrease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Increase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