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78" r:id="rId2"/>
    <p:sldId id="257" r:id="rId3"/>
    <p:sldId id="258" r:id="rId4"/>
    <p:sldId id="286" r:id="rId5"/>
    <p:sldId id="287" r:id="rId6"/>
    <p:sldId id="281" r:id="rId7"/>
    <p:sldId id="288" r:id="rId8"/>
    <p:sldId id="260" r:id="rId9"/>
    <p:sldId id="259" r:id="rId10"/>
    <p:sldId id="291" r:id="rId11"/>
    <p:sldId id="261" r:id="rId12"/>
    <p:sldId id="292" r:id="rId13"/>
    <p:sldId id="293" r:id="rId14"/>
    <p:sldId id="277" r:id="rId15"/>
    <p:sldId id="270" r:id="rId16"/>
    <p:sldId id="263" r:id="rId17"/>
    <p:sldId id="289" r:id="rId18"/>
    <p:sldId id="264" r:id="rId19"/>
    <p:sldId id="279" r:id="rId20"/>
    <p:sldId id="265" r:id="rId21"/>
    <p:sldId id="290" r:id="rId22"/>
    <p:sldId id="274"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7" d="100"/>
          <a:sy n="77" d="100"/>
        </p:scale>
        <p:origin x="4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Sheet1!$A$2:$A$7</c:f>
              <c:strCache>
                <c:ptCount val="6"/>
                <c:pt idx="0">
                  <c:v>Requirement Analysis</c:v>
                </c:pt>
                <c:pt idx="1">
                  <c:v>Planning and Design</c:v>
                </c:pt>
                <c:pt idx="2">
                  <c:v>Development</c:v>
                </c:pt>
                <c:pt idx="3">
                  <c:v>Testing</c:v>
                </c:pt>
                <c:pt idx="4">
                  <c:v>Deployment</c:v>
                </c:pt>
                <c:pt idx="5">
                  <c:v>Maintenance</c:v>
                </c:pt>
              </c:strCache>
            </c:strRef>
          </c:cat>
          <c:val>
            <c:numRef>
              <c:f>Sheet1!$B$2:$B$7</c:f>
              <c:numCache>
                <c:formatCode>d\-mmm\-yy</c:formatCode>
                <c:ptCount val="6"/>
                <c:pt idx="0">
                  <c:v>45554</c:v>
                </c:pt>
                <c:pt idx="1">
                  <c:v>45566</c:v>
                </c:pt>
                <c:pt idx="2">
                  <c:v>45596</c:v>
                </c:pt>
                <c:pt idx="3">
                  <c:v>45627</c:v>
                </c:pt>
                <c:pt idx="4">
                  <c:v>45647</c:v>
                </c:pt>
                <c:pt idx="5">
                  <c:v>45660</c:v>
                </c:pt>
              </c:numCache>
            </c:numRef>
          </c:val>
          <c:extLst>
            <c:ext xmlns:c16="http://schemas.microsoft.com/office/drawing/2014/chart" uri="{C3380CC4-5D6E-409C-BE32-E72D297353CC}">
              <c16:uniqueId val="{00000000-29E5-4247-80A2-D135B379FCAF}"/>
            </c:ext>
          </c:extLst>
        </c:ser>
        <c:ser>
          <c:idx val="1"/>
          <c:order val="1"/>
          <c:tx>
            <c:strRef>
              <c:f>Sheet1!$D$1</c:f>
              <c:strCache>
                <c:ptCount val="1"/>
                <c:pt idx="0">
                  <c:v>Duration</c:v>
                </c:pt>
              </c:strCache>
            </c:strRef>
          </c:tx>
          <c:spPr>
            <a:solidFill>
              <a:srgbClr val="FF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Requirement Analysis</c:v>
                </c:pt>
                <c:pt idx="1">
                  <c:v>Planning and Design</c:v>
                </c:pt>
                <c:pt idx="2">
                  <c:v>Development</c:v>
                </c:pt>
                <c:pt idx="3">
                  <c:v>Testing</c:v>
                </c:pt>
                <c:pt idx="4">
                  <c:v>Deployment</c:v>
                </c:pt>
                <c:pt idx="5">
                  <c:v>Maintenance</c:v>
                </c:pt>
              </c:strCache>
            </c:strRef>
          </c:cat>
          <c:val>
            <c:numRef>
              <c:f>Sheet1!$D$2:$D$7</c:f>
              <c:numCache>
                <c:formatCode>General</c:formatCode>
                <c:ptCount val="6"/>
                <c:pt idx="0">
                  <c:v>11</c:v>
                </c:pt>
                <c:pt idx="1">
                  <c:v>29</c:v>
                </c:pt>
                <c:pt idx="2">
                  <c:v>30</c:v>
                </c:pt>
                <c:pt idx="3">
                  <c:v>19</c:v>
                </c:pt>
                <c:pt idx="4">
                  <c:v>12</c:v>
                </c:pt>
                <c:pt idx="5">
                  <c:v>7</c:v>
                </c:pt>
              </c:numCache>
            </c:numRef>
          </c:val>
          <c:extLst>
            <c:ext xmlns:c16="http://schemas.microsoft.com/office/drawing/2014/chart" uri="{C3380CC4-5D6E-409C-BE32-E72D297353CC}">
              <c16:uniqueId val="{00000001-29E5-4247-80A2-D135B379FCAF}"/>
            </c:ext>
          </c:extLst>
        </c:ser>
        <c:dLbls>
          <c:showLegendKey val="0"/>
          <c:showVal val="0"/>
          <c:showCatName val="0"/>
          <c:showSerName val="0"/>
          <c:showPercent val="0"/>
          <c:showBubbleSize val="0"/>
        </c:dLbls>
        <c:gapWidth val="150"/>
        <c:overlap val="100"/>
        <c:axId val="1761900064"/>
        <c:axId val="1761900480"/>
      </c:barChart>
      <c:catAx>
        <c:axId val="1761900064"/>
        <c:scaling>
          <c:orientation val="maxMin"/>
        </c:scaling>
        <c:delete val="0"/>
        <c:axPos val="l"/>
        <c:numFmt formatCode="General" sourceLinked="1"/>
        <c:majorTickMark val="none"/>
        <c:minorTickMark val="none"/>
        <c:tickLblPos val="nextTo"/>
        <c:spPr>
          <a:solidFill>
            <a:schemeClr val="bg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rgbClr val="FF0000"/>
                </a:solidFill>
                <a:latin typeface="+mn-lt"/>
                <a:ea typeface="+mn-ea"/>
                <a:cs typeface="+mn-cs"/>
              </a:defRPr>
            </a:pPr>
            <a:endParaRPr lang="en-US"/>
          </a:p>
        </c:txPr>
        <c:crossAx val="1761900480"/>
        <c:crosses val="autoZero"/>
        <c:auto val="1"/>
        <c:lblAlgn val="ctr"/>
        <c:lblOffset val="100"/>
        <c:noMultiLvlLbl val="0"/>
      </c:catAx>
      <c:valAx>
        <c:axId val="1761900480"/>
        <c:scaling>
          <c:orientation val="minMax"/>
          <c:max val="45677"/>
          <c:min val="45554"/>
        </c:scaling>
        <c:delete val="0"/>
        <c:axPos val="t"/>
        <c:majorGridlines>
          <c:spPr>
            <a:ln w="9525" cap="flat" cmpd="sng" algn="ctr">
              <a:solidFill>
                <a:schemeClr val="tx1">
                  <a:lumMod val="15000"/>
                  <a:lumOff val="85000"/>
                </a:schemeClr>
              </a:solidFill>
              <a:round/>
            </a:ln>
            <a:effectLst/>
          </c:spPr>
        </c:majorGridlines>
        <c:numFmt formatCode="d\-mmm\-yy"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cap="none" spc="0" baseline="0">
                <a:ln/>
                <a:solidFill>
                  <a:srgbClr val="00B0F0"/>
                </a:solidFill>
                <a:effectLst/>
                <a:latin typeface="+mn-lt"/>
                <a:ea typeface="+mn-ea"/>
                <a:cs typeface="+mn-cs"/>
              </a:defRPr>
            </a:pPr>
            <a:endParaRPr lang="en-US"/>
          </a:p>
        </c:txPr>
        <c:crossAx val="1761900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09-05-2025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dirty="0"/>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09/05/2025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09/05/2025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09/05/2025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09/05/2025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09/05/2025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dirty="0"/>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09/05/2025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09/05/2025</a:t>
            </a:fld>
            <a:endParaRPr lang="en-GB"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dirty="0"/>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dirty="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IN" i="0" strike="noStrike" baseline="0" dirty="0">
                <a:solidFill>
                  <a:srgbClr val="000000"/>
                </a:solidFill>
                <a:latin typeface="Times New Roman" panose="02020603050405020304" pitchFamily="18" charset="0"/>
                <a:cs typeface="Times New Roman" panose="02020603050405020304" pitchFamily="18" charset="0"/>
              </a:rPr>
              <a:t>PSCS_473 - </a:t>
            </a:r>
            <a:r>
              <a:rPr lang="en-GB" i="0" strike="noStrike" baseline="0" dirty="0">
                <a:solidFill>
                  <a:srgbClr val="000000"/>
                </a:solidFill>
                <a:latin typeface="Times New Roman" panose="02020603050405020304" pitchFamily="18" charset="0"/>
                <a:cs typeface="Times New Roman" panose="02020603050405020304" pitchFamily="18" charset="0"/>
              </a:rPr>
              <a:t>Fake social media accounts and their detection</a:t>
            </a: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indent="0" algn="l">
              <a:spcBef>
                <a:spcPts val="0"/>
              </a:spcBef>
            </a:pPr>
            <a:r>
              <a:rPr lang="en-GB" dirty="0">
                <a:latin typeface="Cambria" panose="02040503050406030204" pitchFamily="18" charset="0"/>
                <a:ea typeface="Cambria" panose="02040503050406030204" pitchFamily="18" charset="0"/>
              </a:rPr>
              <a:t>Batch Number: </a:t>
            </a:r>
            <a:r>
              <a:rPr lang="en-IN" sz="1800" b="1" i="0" u="none" strike="noStrike" baseline="0" dirty="0">
                <a:solidFill>
                  <a:srgbClr val="000000"/>
                </a:solidFill>
                <a:latin typeface="Cambria" panose="02040503050406030204" pitchFamily="18" charset="0"/>
                <a:ea typeface="Cambria" panose="02040503050406030204" pitchFamily="18" charset="0"/>
              </a:rPr>
              <a:t>CCS-G18</a:t>
            </a:r>
            <a:r>
              <a:rPr lang="en-IN" sz="1800" b="0" i="0" u="none" strike="noStrike" baseline="0" dirty="0">
                <a:solidFill>
                  <a:srgbClr val="000000"/>
                </a:solidFill>
                <a:latin typeface="Cambria" panose="02040503050406030204" pitchFamily="18" charset="0"/>
                <a:ea typeface="Cambria" panose="02040503050406030204" pitchFamily="18" charset="0"/>
              </a:rPr>
              <a:t>	</a:t>
            </a:r>
          </a:p>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526289391"/>
              </p:ext>
            </p:extLst>
          </p:nvPr>
        </p:nvGraphicFramePr>
        <p:xfrm>
          <a:off x="553347" y="2491395"/>
          <a:ext cx="5418675" cy="2194620"/>
        </p:xfrm>
        <a:graphic>
          <a:graphicData uri="http://schemas.openxmlformats.org/drawingml/2006/table">
            <a:tbl>
              <a:tblPr firstRow="1" bandRow="1">
                <a:tableStyleId>{3C2FFA5D-87B4-456A-9821-1D502468CF0F}</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20211CCS0119</a:t>
                      </a:r>
                      <a:endParaRPr sz="1800" u="none" strike="noStrike" cap="none" dirty="0"/>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u="none" strike="noStrike" cap="none" dirty="0"/>
                        <a:t>Shreyas Y S</a:t>
                      </a:r>
                    </a:p>
                  </a:txBody>
                  <a:tcPr marL="91450" marR="91450" marT="45725" marB="45725" anchor="ct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t>20211CCS0141</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a:t>Surya Kiran B</a:t>
                      </a:r>
                      <a:endParaRPr sz="1800" u="none" strike="noStrike" cap="none" dirty="0"/>
                    </a:p>
                  </a:txBody>
                  <a:tcPr marL="91450" marR="91450" marT="45725" marB="45725" anchor="ctr"/>
                </a:tc>
                <a:extLst>
                  <a:ext uri="{0D108BD9-81ED-4DB2-BD59-A6C34878D82A}">
                    <a16:rowId xmlns:a16="http://schemas.microsoft.com/office/drawing/2014/main" val="10002"/>
                  </a:ext>
                </a:extLst>
              </a:tr>
              <a:tr h="3062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u="none" strike="noStrike" cap="none" dirty="0"/>
                        <a:t>20211CCS0159</a:t>
                      </a: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u="none" strike="noStrike" cap="none" dirty="0"/>
                        <a:t>Keerthy M</a:t>
                      </a:r>
                    </a:p>
                  </a:txBody>
                  <a:tcPr marL="91450" marR="91450" marT="45725" marB="45725" anchor="ct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IN" sz="1800" u="none" strike="noStrike" cap="none" dirty="0"/>
                        <a:t>20211CCS0161</a:t>
                      </a:r>
                      <a:endParaRPr sz="1800" u="none" strike="noStrike" cap="none" dirty="0"/>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u="none" strike="noStrike" cap="none" dirty="0"/>
                        <a:t>Raghavendra S M</a:t>
                      </a:r>
                    </a:p>
                  </a:txBody>
                  <a:tcPr marL="91450" marR="91450" marT="45725" marB="45725" anchor="ctr"/>
                </a:tc>
                <a:extLst>
                  <a:ext uri="{0D108BD9-81ED-4DB2-BD59-A6C34878D82A}">
                    <a16:rowId xmlns:a16="http://schemas.microsoft.com/office/drawing/2014/main" val="2461718936"/>
                  </a:ext>
                </a:extLst>
              </a:tr>
              <a:tr h="306243">
                <a:tc>
                  <a:txBody>
                    <a:bodyPr/>
                    <a:lstStyle/>
                    <a:p>
                      <a:pPr marL="0" marR="0" lvl="0" indent="0" algn="ctr" rtl="0">
                        <a:spcBef>
                          <a:spcPts val="0"/>
                        </a:spcBef>
                        <a:spcAft>
                          <a:spcPts val="0"/>
                        </a:spcAft>
                        <a:buNone/>
                      </a:pPr>
                      <a:r>
                        <a:rPr lang="en-IN" sz="1800" u="none" strike="noStrike" cap="none" dirty="0"/>
                        <a:t>20211CCS0174</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Adarsh T N</a:t>
                      </a:r>
                      <a:endParaRPr sz="1800" u="none" strike="noStrike" cap="none" dirty="0"/>
                    </a:p>
                  </a:txBody>
                  <a:tcPr marL="91450" marR="91450" marT="45725" marB="45725" anchor="ctr"/>
                </a:tc>
                <a:extLst>
                  <a:ext uri="{0D108BD9-81ED-4DB2-BD59-A6C34878D82A}">
                    <a16:rowId xmlns:a16="http://schemas.microsoft.com/office/drawing/2014/main" val="4190531468"/>
                  </a:ext>
                </a:extLst>
              </a:tr>
            </a:tbl>
          </a:graphicData>
        </a:graphic>
      </p:graphicFrame>
      <p:sp>
        <p:nvSpPr>
          <p:cNvPr id="90" name="Google Shape;90;p13"/>
          <p:cNvSpPr txBox="1"/>
          <p:nvPr/>
        </p:nvSpPr>
        <p:spPr>
          <a:xfrm>
            <a:off x="6480195" y="2638600"/>
            <a:ext cx="5514300" cy="167158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Vennira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Selvi</a:t>
            </a:r>
            <a:endPar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Information Science</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501738" y="4734316"/>
            <a:ext cx="11385462"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Cyber Security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 </a:t>
            </a:r>
            <a:r>
              <a:rPr lang="en-US" sz="2000" b="1" dirty="0">
                <a:solidFill>
                  <a:schemeClr val="tx1"/>
                </a:solidFill>
                <a:latin typeface="Cambria" panose="02040503050406030204" pitchFamily="18" charset="0"/>
                <a:ea typeface="Cambria" panose="02040503050406030204" pitchFamily="18" charset="0"/>
                <a:cs typeface="Verdana"/>
                <a:sym typeface="Verdana"/>
              </a:rPr>
              <a:t>Dr. Shanthi Pichandi Anandaraj</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Sharmasth Vali 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4" name="Content Placeholder 2">
            <a:extLst>
              <a:ext uri="{FF2B5EF4-FFF2-40B4-BE49-F238E27FC236}">
                <a16:creationId xmlns:a16="http://schemas.microsoft.com/office/drawing/2014/main" id="{6252B265-FA88-4E63-A133-469DFE33EA41}"/>
              </a:ext>
            </a:extLst>
          </p:cNvPr>
          <p:cNvSpPr>
            <a:spLocks noGrp="1"/>
          </p:cNvSpPr>
          <p:nvPr>
            <p:ph idx="1"/>
          </p:nvPr>
        </p:nvSpPr>
        <p:spPr>
          <a:xfrm>
            <a:off x="762000" y="1017738"/>
            <a:ext cx="10668000" cy="5258057"/>
          </a:xfrm>
        </p:spPr>
        <p:txBody>
          <a:bodyPr>
            <a:noAutofit/>
          </a:bodyPr>
          <a:lstStyle/>
          <a:p>
            <a:pPr marL="0" indent="0">
              <a:buNone/>
            </a:pPr>
            <a:r>
              <a:rPr lang="en-GB" sz="1800" b="1" dirty="0">
                <a:latin typeface="Times New Roman" panose="02020603050405020304" pitchFamily="18" charset="0"/>
                <a:cs typeface="Times New Roman" panose="02020603050405020304" pitchFamily="18" charset="0"/>
              </a:rPr>
              <a:t>3. Model Training with a Hybrid Approach</a:t>
            </a:r>
            <a:endParaRPr lang="en-GB" sz="1800" dirty="0">
              <a:latin typeface="Times New Roman" panose="02020603050405020304" pitchFamily="18" charset="0"/>
              <a:cs typeface="Times New Roman" panose="02020603050405020304" pitchFamily="18" charset="0"/>
            </a:endParaRPr>
          </a:p>
          <a:p>
            <a:pPr marL="0" indent="0">
              <a:buNone/>
            </a:pPr>
            <a:r>
              <a:rPr lang="en-GB" sz="1800" b="1" dirty="0">
                <a:latin typeface="Times New Roman" panose="02020603050405020304" pitchFamily="18" charset="0"/>
                <a:cs typeface="Times New Roman" panose="02020603050405020304" pitchFamily="18" charset="0"/>
              </a:rPr>
              <a:t>Hybrid SVM-NN Model:</a:t>
            </a:r>
            <a:endParaRPr lang="en-GB" sz="1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First, train a Support Vector Machine (SVM) on the selected features to capture linear decision boundaries.</a:t>
            </a:r>
          </a:p>
          <a:p>
            <a:pPr lvl="1">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Next, feed the SVM’s decision values (or confidence scores) along with the original features into a neural network. This combined SVM-NN approach leverages the global optimality of SVM with the non-linear modelling power of neural networks, yielding higher classification accuracy.</a:t>
            </a:r>
          </a:p>
          <a:p>
            <a:pPr lvl="1">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Alternatively, ensemble methods like XGBoost or Random Forests can be incorporated for further robustness.</a:t>
            </a:r>
          </a:p>
          <a:p>
            <a:pPr marL="0" indent="0">
              <a:buNone/>
            </a:pPr>
            <a:r>
              <a:rPr lang="en-GB" sz="1800" b="1" dirty="0">
                <a:latin typeface="Times New Roman" panose="02020603050405020304" pitchFamily="18" charset="0"/>
                <a:cs typeface="Times New Roman" panose="02020603050405020304" pitchFamily="18" charset="0"/>
              </a:rPr>
              <a:t>4. Evaluation &amp; Deployment</a:t>
            </a:r>
            <a:endParaRPr lang="en-GB" sz="1800"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Evaluation:</a:t>
            </a:r>
            <a:r>
              <a:rPr lang="en-GB" sz="1800" dirty="0">
                <a:latin typeface="Times New Roman" panose="02020603050405020304" pitchFamily="18" charset="0"/>
                <a:cs typeface="Times New Roman" panose="02020603050405020304" pitchFamily="18" charset="0"/>
              </a:rPr>
              <a:t> Use cross-validation and metrics such as accuracy, precision, recall, and F1-score to assess model performance.</a:t>
            </a:r>
          </a:p>
          <a:p>
            <a:r>
              <a:rPr lang="en-GB" sz="1800" b="1" dirty="0">
                <a:latin typeface="Times New Roman" panose="02020603050405020304" pitchFamily="18" charset="0"/>
                <a:cs typeface="Times New Roman" panose="02020603050405020304" pitchFamily="18" charset="0"/>
              </a:rPr>
              <a:t>Real-Time Detection:</a:t>
            </a:r>
            <a:r>
              <a:rPr lang="en-GB" sz="1800" dirty="0">
                <a:latin typeface="Times New Roman" panose="02020603050405020304" pitchFamily="18" charset="0"/>
                <a:cs typeface="Times New Roman" panose="02020603050405020304" pitchFamily="18" charset="0"/>
              </a:rPr>
              <a:t> Integrate the trained model into a real-time monitoring system (e.g., as a browser extension or server-side service) to flag and block suspicious accounts as soon as they appear.</a:t>
            </a:r>
          </a:p>
          <a:p>
            <a:r>
              <a:rPr lang="en-GB" sz="1800" b="1" dirty="0">
                <a:latin typeface="Times New Roman" panose="02020603050405020304" pitchFamily="18" charset="0"/>
                <a:cs typeface="Times New Roman" panose="02020603050405020304" pitchFamily="18" charset="0"/>
              </a:rPr>
              <a:t>Continuous Feedback:</a:t>
            </a:r>
            <a:r>
              <a:rPr lang="en-GB" sz="1800" dirty="0">
                <a:latin typeface="Times New Roman" panose="02020603050405020304" pitchFamily="18" charset="0"/>
                <a:cs typeface="Times New Roman" panose="02020603050405020304" pitchFamily="18" charset="0"/>
              </a:rPr>
              <a:t> Establish a feedback loop with manual verification and user reports to continuously update the model with new patterns of fake behavior.</a:t>
            </a:r>
          </a:p>
          <a:p>
            <a:pPr marL="0" indent="0">
              <a:buNone/>
            </a:pPr>
            <a:endParaRPr lang="en-GB" sz="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34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5" name="Content Placeholder 4">
            <a:extLst>
              <a:ext uri="{FF2B5EF4-FFF2-40B4-BE49-F238E27FC236}">
                <a16:creationId xmlns:a16="http://schemas.microsoft.com/office/drawing/2014/main" id="{86AC2BAE-C19D-4984-AFCE-C0E485839BF4}"/>
              </a:ext>
            </a:extLst>
          </p:cNvPr>
          <p:cNvSpPr>
            <a:spLocks noGrp="1"/>
          </p:cNvSpPr>
          <p:nvPr>
            <p:ph idx="1"/>
          </p:nvPr>
        </p:nvSpPr>
        <p:spPr/>
        <p:txBody>
          <a:bodyPr>
            <a:noAutofit/>
          </a:bodyPr>
          <a:lstStyle/>
          <a:p>
            <a:pPr marL="0" indent="0" algn="l">
              <a:buNone/>
            </a:pPr>
            <a:r>
              <a:rPr lang="en-IN" sz="1600" b="1" i="0" dirty="0">
                <a:effectLst/>
                <a:latin typeface="Times New Roman" panose="02020603050405020304" pitchFamily="18" charset="0"/>
                <a:cs typeface="Times New Roman" panose="02020603050405020304" pitchFamily="18" charset="0"/>
              </a:rPr>
              <a:t>1. Data Collection</a:t>
            </a:r>
          </a:p>
          <a:p>
            <a:pPr marL="0" indent="0" algn="l">
              <a:buNone/>
            </a:pPr>
            <a:r>
              <a:rPr lang="en-IN" sz="1600" b="1" i="0" dirty="0">
                <a:effectLst/>
                <a:latin typeface="Times New Roman" panose="02020603050405020304" pitchFamily="18" charset="0"/>
                <a:cs typeface="Times New Roman" panose="02020603050405020304" pitchFamily="18" charset="0"/>
              </a:rPr>
              <a:t>Data Sources</a:t>
            </a:r>
            <a:r>
              <a:rPr lang="en-IN" sz="1600" b="0"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Use </a:t>
            </a:r>
            <a:r>
              <a:rPr lang="en-IN" sz="1600" b="1" i="0" dirty="0">
                <a:effectLst/>
                <a:latin typeface="Times New Roman" panose="02020603050405020304" pitchFamily="18" charset="0"/>
                <a:cs typeface="Times New Roman" panose="02020603050405020304" pitchFamily="18" charset="0"/>
              </a:rPr>
              <a:t>APIs</a:t>
            </a:r>
            <a:r>
              <a:rPr lang="en-IN" sz="1600" b="0" i="0" dirty="0">
                <a:effectLst/>
                <a:latin typeface="Times New Roman" panose="02020603050405020304" pitchFamily="18" charset="0"/>
                <a:cs typeface="Times New Roman" panose="02020603050405020304" pitchFamily="18" charset="0"/>
              </a:rPr>
              <a:t> (Twitter API, Facebook Graph API) for structured data collection (preferred over web scraping to avoid legal issues).</a:t>
            </a:r>
          </a:p>
          <a:p>
            <a:pPr marL="742950" lvl="1" indent="-285750" algn="l">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Include </a:t>
            </a:r>
            <a:r>
              <a:rPr lang="en-IN" sz="1600" b="1" i="0" dirty="0">
                <a:effectLst/>
                <a:latin typeface="Times New Roman" panose="02020603050405020304" pitchFamily="18" charset="0"/>
                <a:cs typeface="Times New Roman" panose="02020603050405020304" pitchFamily="18" charset="0"/>
              </a:rPr>
              <a:t>multi-modal data</a:t>
            </a:r>
            <a:r>
              <a:rPr lang="en-IN" sz="1600" b="0" i="0" dirty="0">
                <a:effectLst/>
                <a:latin typeface="Times New Roman" panose="02020603050405020304" pitchFamily="18" charset="0"/>
                <a:cs typeface="Times New Roman" panose="02020603050405020304" pitchFamily="18" charset="0"/>
              </a:rPr>
              <a:t>:</a:t>
            </a:r>
          </a:p>
          <a:p>
            <a:pPr lvl="2" algn="l">
              <a:buFont typeface="Courier New" panose="02070309020205020404" pitchFamily="49" charset="0"/>
              <a:buChar char="o"/>
            </a:pPr>
            <a:r>
              <a:rPr lang="en-IN" sz="1600" b="1" i="0" dirty="0">
                <a:effectLst/>
                <a:latin typeface="Times New Roman" panose="02020603050405020304" pitchFamily="18" charset="0"/>
                <a:cs typeface="Times New Roman" panose="02020603050405020304" pitchFamily="18" charset="0"/>
              </a:rPr>
              <a:t>Profile metadata</a:t>
            </a:r>
            <a:r>
              <a:rPr lang="en-IN" sz="1600" b="0" i="0" dirty="0">
                <a:effectLst/>
                <a:latin typeface="Times New Roman" panose="02020603050405020304" pitchFamily="18" charset="0"/>
                <a:cs typeface="Times New Roman" panose="02020603050405020304" pitchFamily="18" charset="0"/>
              </a:rPr>
              <a:t>: Account age, follower/following ratio, geolocation.</a:t>
            </a:r>
          </a:p>
          <a:p>
            <a:pPr lvl="2" algn="l">
              <a:buFont typeface="Courier New" panose="02070309020205020404" pitchFamily="49" charset="0"/>
              <a:buChar char="o"/>
            </a:pPr>
            <a:r>
              <a:rPr lang="en-IN" sz="1600" b="1" i="0" dirty="0">
                <a:effectLst/>
                <a:latin typeface="Times New Roman" panose="02020603050405020304" pitchFamily="18" charset="0"/>
                <a:cs typeface="Times New Roman" panose="02020603050405020304" pitchFamily="18" charset="0"/>
              </a:rPr>
              <a:t>Textual content</a:t>
            </a:r>
            <a:r>
              <a:rPr lang="en-IN" sz="1600" b="0" i="0" dirty="0">
                <a:effectLst/>
                <a:latin typeface="Times New Roman" panose="02020603050405020304" pitchFamily="18" charset="0"/>
                <a:cs typeface="Times New Roman" panose="02020603050405020304" pitchFamily="18" charset="0"/>
              </a:rPr>
              <a:t>: Bios, posts, comments (use NLP libraries like </a:t>
            </a:r>
            <a:r>
              <a:rPr lang="en-IN" sz="1600" b="0" i="0" dirty="0" err="1">
                <a:effectLst/>
                <a:latin typeface="Times New Roman" panose="02020603050405020304" pitchFamily="18" charset="0"/>
                <a:cs typeface="Times New Roman" panose="02020603050405020304" pitchFamily="18" charset="0"/>
              </a:rPr>
              <a:t>spaCy</a:t>
            </a:r>
            <a:r>
              <a:rPr lang="en-IN" sz="1600" b="0" i="0" dirty="0">
                <a:effectLst/>
                <a:latin typeface="Times New Roman" panose="02020603050405020304" pitchFamily="18" charset="0"/>
                <a:cs typeface="Times New Roman" panose="02020603050405020304" pitchFamily="18" charset="0"/>
              </a:rPr>
              <a:t> for parsing).</a:t>
            </a:r>
          </a:p>
          <a:p>
            <a:pPr lvl="2" algn="l">
              <a:buFont typeface="Courier New" panose="02070309020205020404" pitchFamily="49" charset="0"/>
              <a:buChar char="o"/>
            </a:pPr>
            <a:r>
              <a:rPr lang="en-IN" sz="1600" b="1" i="0" dirty="0">
                <a:effectLst/>
                <a:latin typeface="Times New Roman" panose="02020603050405020304" pitchFamily="18" charset="0"/>
                <a:cs typeface="Times New Roman" panose="02020603050405020304" pitchFamily="18" charset="0"/>
              </a:rPr>
              <a:t>Images</a:t>
            </a:r>
            <a:r>
              <a:rPr lang="en-IN" sz="1600" b="0" i="0" dirty="0">
                <a:effectLst/>
                <a:latin typeface="Times New Roman" panose="02020603050405020304" pitchFamily="18" charset="0"/>
                <a:cs typeface="Times New Roman" panose="02020603050405020304" pitchFamily="18" charset="0"/>
              </a:rPr>
              <a:t>: Profile pictures (detect AI-generated faces via CNNs or tools like </a:t>
            </a:r>
            <a:r>
              <a:rPr lang="en-IN" sz="1600" b="1" i="0" dirty="0">
                <a:effectLst/>
                <a:latin typeface="Times New Roman" panose="02020603050405020304" pitchFamily="18" charset="0"/>
                <a:cs typeface="Times New Roman" panose="02020603050405020304" pitchFamily="18" charset="0"/>
              </a:rPr>
              <a:t>GAN detectors</a:t>
            </a:r>
            <a:r>
              <a:rPr lang="en-IN" sz="1600" b="0"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Public datasets</a:t>
            </a:r>
            <a:r>
              <a:rPr lang="en-IN" sz="1600" b="0" i="0" dirty="0">
                <a:effectLst/>
                <a:latin typeface="Times New Roman" panose="02020603050405020304" pitchFamily="18" charset="0"/>
                <a:cs typeface="Times New Roman" panose="02020603050405020304" pitchFamily="18" charset="0"/>
              </a:rPr>
              <a:t>: Cite specific datasets (e.g., MIB, </a:t>
            </a:r>
            <a:r>
              <a:rPr lang="en-IN" sz="1600" b="0" i="0" dirty="0" err="1">
                <a:effectLst/>
                <a:latin typeface="Times New Roman" panose="02020603050405020304" pitchFamily="18" charset="0"/>
                <a:cs typeface="Times New Roman" panose="02020603050405020304" pitchFamily="18" charset="0"/>
              </a:rPr>
              <a:t>Botometer</a:t>
            </a:r>
            <a:r>
              <a:rPr lang="en-IN" sz="1600" b="0" i="0" dirty="0">
                <a:effectLst/>
                <a:latin typeface="Times New Roman" panose="02020603050405020304" pitchFamily="18" charset="0"/>
                <a:cs typeface="Times New Roman" panose="02020603050405020304" pitchFamily="18" charset="0"/>
              </a:rPr>
              <a:t> feeds) to ensure reproducibility.</a:t>
            </a:r>
          </a:p>
          <a:p>
            <a:pPr marL="0" indent="0" algn="l">
              <a:buNone/>
            </a:pPr>
            <a:r>
              <a:rPr lang="en-IN" sz="1600" b="1" i="0" dirty="0">
                <a:effectLst/>
                <a:latin typeface="Times New Roman" panose="02020603050405020304" pitchFamily="18" charset="0"/>
                <a:cs typeface="Times New Roman" panose="02020603050405020304" pitchFamily="18" charset="0"/>
              </a:rPr>
              <a:t>2. Data </a:t>
            </a:r>
            <a:r>
              <a:rPr lang="en-IN" sz="1600" b="1" i="0" dirty="0" err="1">
                <a:effectLst/>
                <a:latin typeface="Times New Roman" panose="02020603050405020304" pitchFamily="18" charset="0"/>
                <a:cs typeface="Times New Roman" panose="02020603050405020304" pitchFamily="18" charset="0"/>
              </a:rPr>
              <a:t>Preprocessing</a:t>
            </a:r>
            <a:endParaRPr lang="en-IN" sz="1600" b="1" i="0" dirty="0">
              <a:effectLst/>
              <a:latin typeface="Times New Roman" panose="02020603050405020304" pitchFamily="18" charset="0"/>
              <a:cs typeface="Times New Roman" panose="02020603050405020304" pitchFamily="18" charset="0"/>
            </a:endParaRPr>
          </a:p>
          <a:p>
            <a:r>
              <a:rPr lang="en-IN" sz="1600" b="1" i="0" dirty="0">
                <a:effectLst/>
                <a:latin typeface="Times New Roman" panose="02020603050405020304" pitchFamily="18" charset="0"/>
                <a:cs typeface="Times New Roman" panose="02020603050405020304" pitchFamily="18" charset="0"/>
              </a:rPr>
              <a:t>Cleaning</a:t>
            </a:r>
            <a:r>
              <a:rPr lang="en-IN" sz="16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600" b="0" i="0" dirty="0">
                <a:effectLst/>
                <a:latin typeface="Times New Roman" panose="02020603050405020304" pitchFamily="18" charset="0"/>
                <a:cs typeface="Times New Roman" panose="02020603050405020304" pitchFamily="18" charset="0"/>
              </a:rPr>
              <a:t>Handle missing values (e.g., median imputation for numerical features).</a:t>
            </a:r>
          </a:p>
          <a:p>
            <a:pPr lvl="1" algn="l">
              <a:buFont typeface="Courier New" panose="02070309020205020404" pitchFamily="49" charset="0"/>
              <a:buChar char="o"/>
            </a:pPr>
            <a:r>
              <a:rPr lang="en-IN" sz="1600" b="0" i="0" dirty="0">
                <a:effectLst/>
                <a:latin typeface="Times New Roman" panose="02020603050405020304" pitchFamily="18" charset="0"/>
                <a:cs typeface="Times New Roman" panose="02020603050405020304" pitchFamily="18" charset="0"/>
              </a:rPr>
              <a:t>Remove outliers (e.g., accounts with extreme follower counts).</a:t>
            </a:r>
          </a:p>
          <a:p>
            <a:r>
              <a:rPr lang="en-IN" sz="1600" b="1" i="0" dirty="0">
                <a:effectLst/>
                <a:latin typeface="Times New Roman" panose="02020603050405020304" pitchFamily="18" charset="0"/>
                <a:cs typeface="Times New Roman" panose="02020603050405020304" pitchFamily="18" charset="0"/>
              </a:rPr>
              <a:t>Balancing</a:t>
            </a:r>
            <a:r>
              <a:rPr lang="en-IN" sz="16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600" b="0" i="0" dirty="0">
                <a:effectLst/>
                <a:latin typeface="Times New Roman" panose="02020603050405020304" pitchFamily="18" charset="0"/>
                <a:cs typeface="Times New Roman" panose="02020603050405020304" pitchFamily="18" charset="0"/>
              </a:rPr>
              <a:t>Use </a:t>
            </a:r>
            <a:r>
              <a:rPr lang="en-IN" sz="1600" b="1" i="0" dirty="0">
                <a:effectLst/>
                <a:latin typeface="Times New Roman" panose="02020603050405020304" pitchFamily="18" charset="0"/>
                <a:cs typeface="Times New Roman" panose="02020603050405020304" pitchFamily="18" charset="0"/>
              </a:rPr>
              <a:t>SMOTE</a:t>
            </a:r>
            <a:r>
              <a:rPr lang="en-IN" sz="1600" b="0" i="0" dirty="0">
                <a:effectLst/>
                <a:latin typeface="Times New Roman" panose="02020603050405020304" pitchFamily="18" charset="0"/>
                <a:cs typeface="Times New Roman" panose="02020603050405020304" pitchFamily="18" charset="0"/>
              </a:rPr>
              <a:t> for oversampling minority classes (fake accounts).</a:t>
            </a:r>
          </a:p>
          <a:p>
            <a:pPr lvl="1" algn="l">
              <a:buFont typeface="Courier New" panose="02070309020205020404" pitchFamily="49" charset="0"/>
              <a:buChar char="o"/>
            </a:pPr>
            <a:r>
              <a:rPr lang="en-IN" sz="1600" b="0" i="0" dirty="0">
                <a:effectLst/>
                <a:latin typeface="Times New Roman" panose="02020603050405020304" pitchFamily="18" charset="0"/>
                <a:cs typeface="Times New Roman" panose="02020603050405020304" pitchFamily="18" charset="0"/>
              </a:rPr>
              <a:t>Combine with </a:t>
            </a:r>
            <a:r>
              <a:rPr lang="en-IN" sz="1600" b="1" i="0" dirty="0" err="1">
                <a:effectLst/>
                <a:latin typeface="Times New Roman" panose="02020603050405020304" pitchFamily="18" charset="0"/>
                <a:cs typeface="Times New Roman" panose="02020603050405020304" pitchFamily="18" charset="0"/>
              </a:rPr>
              <a:t>undersampling</a:t>
            </a:r>
            <a:r>
              <a:rPr lang="en-IN" sz="1600" b="0" i="0" dirty="0">
                <a:effectLst/>
                <a:latin typeface="Times New Roman" panose="02020603050405020304" pitchFamily="18" charset="0"/>
                <a:cs typeface="Times New Roman" panose="02020603050405020304" pitchFamily="18" charset="0"/>
              </a:rPr>
              <a:t> to avoid overfitting synthetic data.</a:t>
            </a:r>
          </a:p>
        </p:txBody>
      </p:sp>
    </p:spTree>
    <p:extLst>
      <p:ext uri="{BB962C8B-B14F-4D97-AF65-F5344CB8AC3E}">
        <p14:creationId xmlns:p14="http://schemas.microsoft.com/office/powerpoint/2010/main" val="231494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5" name="Content Placeholder 4">
            <a:extLst>
              <a:ext uri="{FF2B5EF4-FFF2-40B4-BE49-F238E27FC236}">
                <a16:creationId xmlns:a16="http://schemas.microsoft.com/office/drawing/2014/main" id="{86AC2BAE-C19D-4984-AFCE-C0E485839BF4}"/>
              </a:ext>
            </a:extLst>
          </p:cNvPr>
          <p:cNvSpPr>
            <a:spLocks noGrp="1"/>
          </p:cNvSpPr>
          <p:nvPr>
            <p:ph idx="1"/>
          </p:nvPr>
        </p:nvSpPr>
        <p:spPr>
          <a:xfrm>
            <a:off x="762000" y="1055319"/>
            <a:ext cx="10668000" cy="4952997"/>
          </a:xfrm>
        </p:spPr>
        <p:txBody>
          <a:bodyPr>
            <a:noAutofit/>
          </a:bodyPr>
          <a:lstStyle/>
          <a:p>
            <a:pPr marL="0" indent="0" algn="l">
              <a:buNone/>
            </a:pPr>
            <a:r>
              <a:rPr lang="en-IN" sz="1600" b="1" i="0" dirty="0">
                <a:effectLst/>
                <a:latin typeface="Times New Roman" panose="02020603050405020304" pitchFamily="18" charset="0"/>
                <a:cs typeface="Times New Roman" panose="02020603050405020304" pitchFamily="18" charset="0"/>
              </a:rPr>
              <a:t>3. Feature Extraction &amp; Selection</a:t>
            </a:r>
          </a:p>
          <a:p>
            <a:r>
              <a:rPr lang="en-IN" sz="1600" b="1" i="0" dirty="0">
                <a:effectLst/>
                <a:latin typeface="Times New Roman" panose="02020603050405020304" pitchFamily="18" charset="0"/>
                <a:cs typeface="Times New Roman" panose="02020603050405020304" pitchFamily="18" charset="0"/>
              </a:rPr>
              <a:t>Behavioral Features</a:t>
            </a:r>
            <a:r>
              <a:rPr lang="en-IN" sz="16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600" b="0" i="0" dirty="0">
                <a:effectLst/>
                <a:latin typeface="Times New Roman" panose="02020603050405020304" pitchFamily="18" charset="0"/>
                <a:cs typeface="Times New Roman" panose="02020603050405020304" pitchFamily="18" charset="0"/>
              </a:rPr>
              <a:t>Posting frequency, session intervals, friend acquisition rate.</a:t>
            </a:r>
          </a:p>
          <a:p>
            <a:pPr lvl="1" algn="l">
              <a:buFont typeface="Courier New" panose="02070309020205020404" pitchFamily="49" charset="0"/>
              <a:buChar char="o"/>
            </a:pPr>
            <a:r>
              <a:rPr lang="en-IN" sz="1600" b="0" i="0" dirty="0">
                <a:effectLst/>
                <a:latin typeface="Times New Roman" panose="02020603050405020304" pitchFamily="18" charset="0"/>
                <a:cs typeface="Times New Roman" panose="02020603050405020304" pitchFamily="18" charset="0"/>
              </a:rPr>
              <a:t>Temporal patterns (e.g., activity spikes at odd hours).</a:t>
            </a:r>
          </a:p>
          <a:p>
            <a:pPr algn="l">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Textual Features</a:t>
            </a:r>
            <a:r>
              <a:rPr lang="en-IN" sz="16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600" b="0" i="0" dirty="0">
                <a:effectLst/>
                <a:latin typeface="Times New Roman" panose="02020603050405020304" pitchFamily="18" charset="0"/>
                <a:cs typeface="Times New Roman" panose="02020603050405020304" pitchFamily="18" charset="0"/>
              </a:rPr>
              <a:t>Use </a:t>
            </a:r>
            <a:r>
              <a:rPr lang="en-IN" sz="1600" b="1" i="0" dirty="0">
                <a:effectLst/>
                <a:latin typeface="Times New Roman" panose="02020603050405020304" pitchFamily="18" charset="0"/>
                <a:cs typeface="Times New Roman" panose="02020603050405020304" pitchFamily="18" charset="0"/>
              </a:rPr>
              <a:t>BERT embeddings</a:t>
            </a:r>
            <a:r>
              <a:rPr lang="en-IN" sz="1600" b="0" i="0" dirty="0">
                <a:effectLst/>
                <a:latin typeface="Times New Roman" panose="02020603050405020304" pitchFamily="18" charset="0"/>
                <a:cs typeface="Times New Roman" panose="02020603050405020304" pitchFamily="18" charset="0"/>
              </a:rPr>
              <a:t> for contextual text analysis (better than TF-IDF for semantic anomalies).</a:t>
            </a:r>
          </a:p>
          <a:p>
            <a:pPr lvl="1" algn="l">
              <a:buFont typeface="Courier New" panose="02070309020205020404" pitchFamily="49" charset="0"/>
              <a:buChar char="o"/>
            </a:pPr>
            <a:r>
              <a:rPr lang="en-IN" sz="1600" b="0" i="0" dirty="0">
                <a:effectLst/>
                <a:latin typeface="Times New Roman" panose="02020603050405020304" pitchFamily="18" charset="0"/>
                <a:cs typeface="Times New Roman" panose="02020603050405020304" pitchFamily="18" charset="0"/>
              </a:rPr>
              <a:t>Detect plagiarism via </a:t>
            </a:r>
            <a:r>
              <a:rPr lang="en-IN" sz="1600" b="1" i="0" dirty="0">
                <a:effectLst/>
                <a:latin typeface="Times New Roman" panose="02020603050405020304" pitchFamily="18" charset="0"/>
                <a:cs typeface="Times New Roman" panose="02020603050405020304" pitchFamily="18" charset="0"/>
              </a:rPr>
              <a:t>text similarity algorithms</a:t>
            </a:r>
            <a:r>
              <a:rPr lang="en-IN" sz="1600" b="0" i="0" dirty="0">
                <a:effectLst/>
                <a:latin typeface="Times New Roman" panose="02020603050405020304" pitchFamily="18" charset="0"/>
                <a:cs typeface="Times New Roman" panose="02020603050405020304" pitchFamily="18" charset="0"/>
              </a:rPr>
              <a:t> (e.g., cosine similarity).</a:t>
            </a:r>
          </a:p>
          <a:p>
            <a:pPr algn="l">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Image Features</a:t>
            </a:r>
            <a:r>
              <a:rPr lang="en-IN" sz="16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600" b="1" i="0" dirty="0">
                <a:effectLst/>
                <a:latin typeface="Times New Roman" panose="02020603050405020304" pitchFamily="18" charset="0"/>
                <a:cs typeface="Times New Roman" panose="02020603050405020304" pitchFamily="18" charset="0"/>
              </a:rPr>
              <a:t>Reverse image search</a:t>
            </a:r>
            <a:r>
              <a:rPr lang="en-IN" sz="1600" b="0" i="0" dirty="0">
                <a:effectLst/>
                <a:latin typeface="Times New Roman" panose="02020603050405020304" pitchFamily="18" charset="0"/>
                <a:cs typeface="Times New Roman" panose="02020603050405020304" pitchFamily="18" charset="0"/>
              </a:rPr>
              <a:t> (e.g., </a:t>
            </a:r>
            <a:r>
              <a:rPr lang="en-IN" sz="1600" b="0" i="0" dirty="0" err="1">
                <a:effectLst/>
                <a:latin typeface="Times New Roman" panose="02020603050405020304" pitchFamily="18" charset="0"/>
                <a:cs typeface="Times New Roman" panose="02020603050405020304" pitchFamily="18" charset="0"/>
              </a:rPr>
              <a:t>TinEye</a:t>
            </a:r>
            <a:r>
              <a:rPr lang="en-IN" sz="1600" b="0" i="0" dirty="0">
                <a:effectLst/>
                <a:latin typeface="Times New Roman" panose="02020603050405020304" pitchFamily="18" charset="0"/>
                <a:cs typeface="Times New Roman" panose="02020603050405020304" pitchFamily="18" charset="0"/>
              </a:rPr>
              <a:t> API) to identify stolen profile pictures.</a:t>
            </a:r>
          </a:p>
          <a:p>
            <a:pPr lvl="1" algn="l">
              <a:buFont typeface="Courier New" panose="02070309020205020404" pitchFamily="49" charset="0"/>
              <a:buChar char="o"/>
            </a:pPr>
            <a:r>
              <a:rPr lang="en-IN" sz="1600" b="1" i="0" dirty="0">
                <a:effectLst/>
                <a:latin typeface="Times New Roman" panose="02020603050405020304" pitchFamily="18" charset="0"/>
                <a:cs typeface="Times New Roman" panose="02020603050405020304" pitchFamily="18" charset="0"/>
              </a:rPr>
              <a:t>Deepfake detection</a:t>
            </a:r>
            <a:r>
              <a:rPr lang="en-IN" sz="1600" b="0" i="0" dirty="0">
                <a:effectLst/>
                <a:latin typeface="Times New Roman" panose="02020603050405020304" pitchFamily="18" charset="0"/>
                <a:cs typeface="Times New Roman" panose="02020603050405020304" pitchFamily="18" charset="0"/>
              </a:rPr>
              <a:t> with pre-trained models (e.g., Microsoft’s Video Authenticator).</a:t>
            </a:r>
          </a:p>
          <a:p>
            <a:pPr algn="l">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Graph Features</a:t>
            </a:r>
            <a:r>
              <a:rPr lang="en-IN" sz="16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600" b="0" i="0" dirty="0">
                <a:effectLst/>
                <a:latin typeface="Times New Roman" panose="02020603050405020304" pitchFamily="18" charset="0"/>
                <a:cs typeface="Times New Roman" panose="02020603050405020304" pitchFamily="18" charset="0"/>
              </a:rPr>
              <a:t>Analyze </a:t>
            </a:r>
            <a:r>
              <a:rPr lang="en-IN" sz="1600" b="1" i="0" dirty="0">
                <a:effectLst/>
                <a:latin typeface="Times New Roman" panose="02020603050405020304" pitchFamily="18" charset="0"/>
                <a:cs typeface="Times New Roman" panose="02020603050405020304" pitchFamily="18" charset="0"/>
              </a:rPr>
              <a:t>network centrality</a:t>
            </a:r>
            <a:r>
              <a:rPr lang="en-IN" sz="1600" b="0" i="0" dirty="0">
                <a:effectLst/>
                <a:latin typeface="Times New Roman" panose="02020603050405020304" pitchFamily="18" charset="0"/>
                <a:cs typeface="Times New Roman" panose="02020603050405020304" pitchFamily="18" charset="0"/>
              </a:rPr>
              <a:t> (e.g., betweenness, degree) to detect bot networks.</a:t>
            </a:r>
          </a:p>
          <a:p>
            <a:pPr algn="l">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Feature Reduction</a:t>
            </a:r>
            <a:r>
              <a:rPr lang="en-IN" sz="16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600" b="0" i="0" dirty="0">
                <a:effectLst/>
                <a:latin typeface="Times New Roman" panose="02020603050405020304" pitchFamily="18" charset="0"/>
                <a:cs typeface="Times New Roman" panose="02020603050405020304" pitchFamily="18" charset="0"/>
              </a:rPr>
              <a:t>Use </a:t>
            </a:r>
            <a:r>
              <a:rPr lang="en-IN" sz="1600" b="1" i="0" dirty="0">
                <a:effectLst/>
                <a:latin typeface="Times New Roman" panose="02020603050405020304" pitchFamily="18" charset="0"/>
                <a:cs typeface="Times New Roman" panose="02020603050405020304" pitchFamily="18" charset="0"/>
              </a:rPr>
              <a:t>LASSO regression</a:t>
            </a:r>
            <a:r>
              <a:rPr lang="en-IN" sz="1600" b="0" i="0" dirty="0">
                <a:effectLst/>
                <a:latin typeface="Times New Roman" panose="02020603050405020304" pitchFamily="18" charset="0"/>
                <a:cs typeface="Times New Roman" panose="02020603050405020304" pitchFamily="18" charset="0"/>
              </a:rPr>
              <a:t> or </a:t>
            </a:r>
            <a:r>
              <a:rPr lang="en-IN" sz="1600" b="1" i="0" dirty="0">
                <a:effectLst/>
                <a:latin typeface="Times New Roman" panose="02020603050405020304" pitchFamily="18" charset="0"/>
                <a:cs typeface="Times New Roman" panose="02020603050405020304" pitchFamily="18" charset="0"/>
              </a:rPr>
              <a:t>Recursive Feature Elimination (RFE)</a:t>
            </a:r>
            <a:r>
              <a:rPr lang="en-IN" sz="1600" b="0" i="0" dirty="0">
                <a:effectLst/>
                <a:latin typeface="Times New Roman" panose="02020603050405020304" pitchFamily="18" charset="0"/>
                <a:cs typeface="Times New Roman" panose="02020603050405020304" pitchFamily="18" charset="0"/>
              </a:rPr>
              <a:t> for optimal feature selection.</a:t>
            </a:r>
          </a:p>
        </p:txBody>
      </p:sp>
    </p:spTree>
    <p:extLst>
      <p:ext uri="{BB962C8B-B14F-4D97-AF65-F5344CB8AC3E}">
        <p14:creationId xmlns:p14="http://schemas.microsoft.com/office/powerpoint/2010/main" val="1822453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5" name="Content Placeholder 4">
            <a:extLst>
              <a:ext uri="{FF2B5EF4-FFF2-40B4-BE49-F238E27FC236}">
                <a16:creationId xmlns:a16="http://schemas.microsoft.com/office/drawing/2014/main" id="{86AC2BAE-C19D-4984-AFCE-C0E485839BF4}"/>
              </a:ext>
            </a:extLst>
          </p:cNvPr>
          <p:cNvSpPr>
            <a:spLocks noGrp="1"/>
          </p:cNvSpPr>
          <p:nvPr>
            <p:ph idx="1"/>
          </p:nvPr>
        </p:nvSpPr>
        <p:spPr>
          <a:xfrm>
            <a:off x="762000" y="1055319"/>
            <a:ext cx="10668000" cy="5528043"/>
          </a:xfrm>
        </p:spPr>
        <p:txBody>
          <a:bodyPr>
            <a:noAutofit/>
          </a:bodyPr>
          <a:lstStyle/>
          <a:p>
            <a:pPr marL="0" indent="0" algn="l">
              <a:buNone/>
            </a:pPr>
            <a:r>
              <a:rPr lang="en-IN" sz="1400" b="1" i="0" dirty="0">
                <a:effectLst/>
                <a:latin typeface="Times New Roman" panose="02020603050405020304" pitchFamily="18" charset="0"/>
                <a:cs typeface="Times New Roman" panose="02020603050405020304" pitchFamily="18" charset="0"/>
              </a:rPr>
              <a:t>4. Model Training</a:t>
            </a:r>
          </a:p>
          <a:p>
            <a:pPr algn="l">
              <a:buFont typeface="Arial" panose="020B0604020202020204" pitchFamily="34" charset="0"/>
              <a:buChar char="•"/>
            </a:pPr>
            <a:r>
              <a:rPr lang="en-IN" sz="1400" b="1" i="0" dirty="0">
                <a:effectLst/>
                <a:latin typeface="Times New Roman" panose="02020603050405020304" pitchFamily="18" charset="0"/>
                <a:cs typeface="Times New Roman" panose="02020603050405020304" pitchFamily="18" charset="0"/>
              </a:rPr>
              <a:t>Classifier Selection</a:t>
            </a:r>
            <a:r>
              <a:rPr lang="en-IN" sz="14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400" b="0" i="0" dirty="0">
                <a:effectLst/>
                <a:latin typeface="Times New Roman" panose="02020603050405020304" pitchFamily="18" charset="0"/>
                <a:cs typeface="Times New Roman" panose="02020603050405020304" pitchFamily="18" charset="0"/>
              </a:rPr>
              <a:t>Test </a:t>
            </a:r>
            <a:r>
              <a:rPr lang="en-IN" sz="1400" b="1" i="0" dirty="0">
                <a:effectLst/>
                <a:latin typeface="Times New Roman" panose="02020603050405020304" pitchFamily="18" charset="0"/>
                <a:cs typeface="Times New Roman" panose="02020603050405020304" pitchFamily="18" charset="0"/>
              </a:rPr>
              <a:t>XGBoost</a:t>
            </a:r>
            <a:r>
              <a:rPr lang="en-IN" sz="1400" b="0" i="0" dirty="0">
                <a:effectLst/>
                <a:latin typeface="Times New Roman" panose="02020603050405020304" pitchFamily="18" charset="0"/>
                <a:cs typeface="Times New Roman" panose="02020603050405020304" pitchFamily="18" charset="0"/>
              </a:rPr>
              <a:t> (handles imbalanced data better than SVM/RF).</a:t>
            </a:r>
          </a:p>
          <a:p>
            <a:pPr lvl="1" algn="l">
              <a:buFont typeface="Courier New" panose="02070309020205020404" pitchFamily="49" charset="0"/>
              <a:buChar char="o"/>
            </a:pPr>
            <a:r>
              <a:rPr lang="en-IN" sz="1400" b="0" i="0" dirty="0">
                <a:effectLst/>
                <a:latin typeface="Times New Roman" panose="02020603050405020304" pitchFamily="18" charset="0"/>
                <a:cs typeface="Times New Roman" panose="02020603050405020304" pitchFamily="18" charset="0"/>
              </a:rPr>
              <a:t>For neural networks, use </a:t>
            </a:r>
            <a:r>
              <a:rPr lang="en-IN" sz="1400" b="1" i="0" dirty="0">
                <a:effectLst/>
                <a:latin typeface="Times New Roman" panose="02020603050405020304" pitchFamily="18" charset="0"/>
                <a:cs typeface="Times New Roman" panose="02020603050405020304" pitchFamily="18" charset="0"/>
              </a:rPr>
              <a:t>Transformer-based models</a:t>
            </a:r>
            <a:r>
              <a:rPr lang="en-IN" sz="1400" b="0" i="0" dirty="0">
                <a:effectLst/>
                <a:latin typeface="Times New Roman" panose="02020603050405020304" pitchFamily="18" charset="0"/>
                <a:cs typeface="Times New Roman" panose="02020603050405020304" pitchFamily="18" charset="0"/>
              </a:rPr>
              <a:t> (e.g., </a:t>
            </a:r>
            <a:r>
              <a:rPr lang="en-IN" sz="1400" b="0" i="0" dirty="0" err="1">
                <a:effectLst/>
                <a:latin typeface="Times New Roman" panose="02020603050405020304" pitchFamily="18" charset="0"/>
                <a:cs typeface="Times New Roman" panose="02020603050405020304" pitchFamily="18" charset="0"/>
              </a:rPr>
              <a:t>RoBERTa</a:t>
            </a:r>
            <a:r>
              <a:rPr lang="en-IN" sz="1400" b="0" i="0" dirty="0">
                <a:effectLst/>
                <a:latin typeface="Times New Roman" panose="02020603050405020304" pitchFamily="18" charset="0"/>
                <a:cs typeface="Times New Roman" panose="02020603050405020304" pitchFamily="18" charset="0"/>
              </a:rPr>
              <a:t> for text + </a:t>
            </a:r>
            <a:r>
              <a:rPr lang="en-IN" sz="1400" b="0" i="0" dirty="0" err="1">
                <a:effectLst/>
                <a:latin typeface="Times New Roman" panose="02020603050405020304" pitchFamily="18" charset="0"/>
                <a:cs typeface="Times New Roman" panose="02020603050405020304" pitchFamily="18" charset="0"/>
              </a:rPr>
              <a:t>ResNet</a:t>
            </a:r>
            <a:r>
              <a:rPr lang="en-IN" sz="1400" b="0" i="0" dirty="0">
                <a:effectLst/>
                <a:latin typeface="Times New Roman" panose="02020603050405020304" pitchFamily="18" charset="0"/>
                <a:cs typeface="Times New Roman" panose="02020603050405020304" pitchFamily="18" charset="0"/>
              </a:rPr>
              <a:t> for images).</a:t>
            </a:r>
            <a:endParaRPr lang="en-IN" sz="1400" b="1"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400" b="1" i="0" dirty="0">
                <a:effectLst/>
                <a:latin typeface="Times New Roman" panose="02020603050405020304" pitchFamily="18" charset="0"/>
                <a:cs typeface="Times New Roman" panose="02020603050405020304" pitchFamily="18" charset="0"/>
              </a:rPr>
              <a:t>Hybrid Approach</a:t>
            </a:r>
            <a:r>
              <a:rPr lang="en-IN" sz="14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400" b="0" i="0" dirty="0">
                <a:effectLst/>
                <a:latin typeface="Times New Roman" panose="02020603050405020304" pitchFamily="18" charset="0"/>
                <a:cs typeface="Times New Roman" panose="02020603050405020304" pitchFamily="18" charset="0"/>
              </a:rPr>
              <a:t>Combine classifiers via </a:t>
            </a:r>
            <a:r>
              <a:rPr lang="en-IN" sz="1400" b="1" i="0" dirty="0">
                <a:effectLst/>
                <a:latin typeface="Times New Roman" panose="02020603050405020304" pitchFamily="18" charset="0"/>
                <a:cs typeface="Times New Roman" panose="02020603050405020304" pitchFamily="18" charset="0"/>
              </a:rPr>
              <a:t>stacking ensembles</a:t>
            </a:r>
            <a:r>
              <a:rPr lang="en-IN" sz="1400" b="0" i="0" dirty="0">
                <a:effectLst/>
                <a:latin typeface="Times New Roman" panose="02020603050405020304" pitchFamily="18" charset="0"/>
                <a:cs typeface="Times New Roman" panose="02020603050405020304" pitchFamily="18" charset="0"/>
              </a:rPr>
              <a:t> (e.g., SVM predictions fed into a neural network).</a:t>
            </a:r>
          </a:p>
          <a:p>
            <a:pPr algn="l">
              <a:buFont typeface="Arial" panose="020B0604020202020204" pitchFamily="34" charset="0"/>
              <a:buChar char="•"/>
            </a:pPr>
            <a:r>
              <a:rPr lang="en-IN" sz="1400" b="1" i="0" dirty="0">
                <a:effectLst/>
                <a:latin typeface="Times New Roman" panose="02020603050405020304" pitchFamily="18" charset="0"/>
                <a:cs typeface="Times New Roman" panose="02020603050405020304" pitchFamily="18" charset="0"/>
              </a:rPr>
              <a:t>Training Process</a:t>
            </a:r>
            <a:r>
              <a:rPr lang="en-IN" sz="14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400" b="0" i="0" dirty="0">
                <a:effectLst/>
                <a:latin typeface="Times New Roman" panose="02020603050405020304" pitchFamily="18" charset="0"/>
                <a:cs typeface="Times New Roman" panose="02020603050405020304" pitchFamily="18" charset="0"/>
              </a:rPr>
              <a:t>Use </a:t>
            </a:r>
            <a:r>
              <a:rPr lang="en-IN" sz="1400" b="1" i="0" dirty="0">
                <a:effectLst/>
                <a:latin typeface="Times New Roman" panose="02020603050405020304" pitchFamily="18" charset="0"/>
                <a:cs typeface="Times New Roman" panose="02020603050405020304" pitchFamily="18" charset="0"/>
              </a:rPr>
              <a:t>stratified k-fold cross-validation</a:t>
            </a:r>
            <a:r>
              <a:rPr lang="en-IN" sz="1400" b="0" i="0" dirty="0">
                <a:effectLst/>
                <a:latin typeface="Times New Roman" panose="02020603050405020304" pitchFamily="18" charset="0"/>
                <a:cs typeface="Times New Roman" panose="02020603050405020304" pitchFamily="18" charset="0"/>
              </a:rPr>
              <a:t> to maintain class balance.</a:t>
            </a:r>
          </a:p>
          <a:p>
            <a:pPr lvl="1" algn="l">
              <a:buFont typeface="Courier New" panose="02070309020205020404" pitchFamily="49" charset="0"/>
              <a:buChar char="o"/>
            </a:pPr>
            <a:r>
              <a:rPr lang="en-IN" sz="1400" b="0" i="0" dirty="0">
                <a:effectLst/>
                <a:latin typeface="Times New Roman" panose="02020603050405020304" pitchFamily="18" charset="0"/>
                <a:cs typeface="Times New Roman" panose="02020603050405020304" pitchFamily="18" charset="0"/>
              </a:rPr>
              <a:t>Optimize hyperparameters with </a:t>
            </a:r>
            <a:r>
              <a:rPr lang="en-IN" sz="1400" b="1" i="0" dirty="0">
                <a:effectLst/>
                <a:latin typeface="Times New Roman" panose="02020603050405020304" pitchFamily="18" charset="0"/>
                <a:cs typeface="Times New Roman" panose="02020603050405020304" pitchFamily="18" charset="0"/>
              </a:rPr>
              <a:t>Bayesian optimization</a:t>
            </a:r>
            <a:r>
              <a:rPr lang="en-IN" sz="1400" b="0" i="0" dirty="0">
                <a:effectLst/>
                <a:latin typeface="Times New Roman" panose="02020603050405020304" pitchFamily="18" charset="0"/>
                <a:cs typeface="Times New Roman" panose="02020603050405020304" pitchFamily="18" charset="0"/>
              </a:rPr>
              <a:t> (more efficient than grid search).</a:t>
            </a:r>
          </a:p>
          <a:p>
            <a:pPr marL="0" indent="0" algn="l">
              <a:buNone/>
            </a:pPr>
            <a:r>
              <a:rPr lang="en-IN" sz="1400" b="1" i="0" dirty="0">
                <a:effectLst/>
                <a:latin typeface="Times New Roman" panose="02020603050405020304" pitchFamily="18" charset="0"/>
                <a:cs typeface="Times New Roman" panose="02020603050405020304" pitchFamily="18" charset="0"/>
              </a:rPr>
              <a:t>5. Evaluation &amp; Deployment</a:t>
            </a:r>
          </a:p>
          <a:p>
            <a:pPr algn="l">
              <a:buFont typeface="Arial" panose="020B0604020202020204" pitchFamily="34" charset="0"/>
              <a:buChar char="•"/>
            </a:pPr>
            <a:r>
              <a:rPr lang="en-IN" sz="1400" b="1" i="0" dirty="0">
                <a:effectLst/>
                <a:latin typeface="Times New Roman" panose="02020603050405020304" pitchFamily="18" charset="0"/>
                <a:cs typeface="Times New Roman" panose="02020603050405020304" pitchFamily="18" charset="0"/>
              </a:rPr>
              <a:t>Performance Metrics</a:t>
            </a:r>
            <a:r>
              <a:rPr lang="en-IN" sz="14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400" b="0" i="0" dirty="0">
                <a:effectLst/>
                <a:latin typeface="Times New Roman" panose="02020603050405020304" pitchFamily="18" charset="0"/>
                <a:cs typeface="Times New Roman" panose="02020603050405020304" pitchFamily="18" charset="0"/>
              </a:rPr>
              <a:t>Prioritize </a:t>
            </a:r>
            <a:r>
              <a:rPr lang="en-IN" sz="1400" b="1" i="0" dirty="0">
                <a:effectLst/>
                <a:latin typeface="Times New Roman" panose="02020603050405020304" pitchFamily="18" charset="0"/>
                <a:cs typeface="Times New Roman" panose="02020603050405020304" pitchFamily="18" charset="0"/>
              </a:rPr>
              <a:t>precision</a:t>
            </a:r>
            <a:r>
              <a:rPr lang="en-IN" sz="1400" b="0" i="0" dirty="0">
                <a:effectLst/>
                <a:latin typeface="Times New Roman" panose="02020603050405020304" pitchFamily="18" charset="0"/>
                <a:cs typeface="Times New Roman" panose="02020603050405020304" pitchFamily="18" charset="0"/>
              </a:rPr>
              <a:t> (minimize false positives) and </a:t>
            </a:r>
            <a:r>
              <a:rPr lang="en-IN" sz="1400" b="1" i="0" dirty="0">
                <a:effectLst/>
                <a:latin typeface="Times New Roman" panose="02020603050405020304" pitchFamily="18" charset="0"/>
                <a:cs typeface="Times New Roman" panose="02020603050405020304" pitchFamily="18" charset="0"/>
              </a:rPr>
              <a:t>F1-score</a:t>
            </a:r>
            <a:r>
              <a:rPr lang="en-IN" sz="1400" b="0" i="0" dirty="0">
                <a:effectLst/>
                <a:latin typeface="Times New Roman" panose="02020603050405020304" pitchFamily="18" charset="0"/>
                <a:cs typeface="Times New Roman" panose="02020603050405020304" pitchFamily="18" charset="0"/>
              </a:rPr>
              <a:t> (balance precision/recall).</a:t>
            </a:r>
          </a:p>
          <a:p>
            <a:pPr lvl="1" algn="l">
              <a:buFont typeface="Courier New" panose="02070309020205020404" pitchFamily="49" charset="0"/>
              <a:buChar char="o"/>
            </a:pPr>
            <a:r>
              <a:rPr lang="en-IN" sz="1400" b="0" i="0" dirty="0">
                <a:effectLst/>
                <a:latin typeface="Times New Roman" panose="02020603050405020304" pitchFamily="18" charset="0"/>
                <a:cs typeface="Times New Roman" panose="02020603050405020304" pitchFamily="18" charset="0"/>
              </a:rPr>
              <a:t>Include </a:t>
            </a:r>
            <a:r>
              <a:rPr lang="en-IN" sz="1400" b="1" i="0" dirty="0">
                <a:effectLst/>
                <a:latin typeface="Times New Roman" panose="02020603050405020304" pitchFamily="18" charset="0"/>
                <a:cs typeface="Times New Roman" panose="02020603050405020304" pitchFamily="18" charset="0"/>
              </a:rPr>
              <a:t>ROC-AUC</a:t>
            </a:r>
            <a:r>
              <a:rPr lang="en-IN" sz="1400" b="0" i="0" dirty="0">
                <a:effectLst/>
                <a:latin typeface="Times New Roman" panose="02020603050405020304" pitchFamily="18" charset="0"/>
                <a:cs typeface="Times New Roman" panose="02020603050405020304" pitchFamily="18" charset="0"/>
              </a:rPr>
              <a:t> to evaluate class separation.</a:t>
            </a:r>
          </a:p>
          <a:p>
            <a:pPr algn="l">
              <a:buFont typeface="Arial" panose="020B0604020202020204" pitchFamily="34" charset="0"/>
              <a:buChar char="•"/>
            </a:pPr>
            <a:r>
              <a:rPr lang="en-IN" sz="1400" b="1" i="0" dirty="0">
                <a:effectLst/>
                <a:latin typeface="Times New Roman" panose="02020603050405020304" pitchFamily="18" charset="0"/>
                <a:cs typeface="Times New Roman" panose="02020603050405020304" pitchFamily="18" charset="0"/>
              </a:rPr>
              <a:t>Real-Time Detection</a:t>
            </a:r>
            <a:r>
              <a:rPr lang="en-IN" sz="14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400" b="0" i="0" dirty="0">
                <a:effectLst/>
                <a:latin typeface="Times New Roman" panose="02020603050405020304" pitchFamily="18" charset="0"/>
                <a:cs typeface="Times New Roman" panose="02020603050405020304" pitchFamily="18" charset="0"/>
              </a:rPr>
              <a:t>Deploy as a </a:t>
            </a:r>
            <a:r>
              <a:rPr lang="en-IN" sz="1400" b="1" i="0" dirty="0">
                <a:effectLst/>
                <a:latin typeface="Times New Roman" panose="02020603050405020304" pitchFamily="18" charset="0"/>
                <a:cs typeface="Times New Roman" panose="02020603050405020304" pitchFamily="18" charset="0"/>
              </a:rPr>
              <a:t>REST API</a:t>
            </a:r>
            <a:r>
              <a:rPr lang="en-IN" sz="1400" b="0" i="0" dirty="0">
                <a:effectLst/>
                <a:latin typeface="Times New Roman" panose="02020603050405020304" pitchFamily="18" charset="0"/>
                <a:cs typeface="Times New Roman" panose="02020603050405020304" pitchFamily="18" charset="0"/>
              </a:rPr>
              <a:t> (e.g., Flask/Django) for integration with social platforms.</a:t>
            </a:r>
          </a:p>
          <a:p>
            <a:pPr lvl="1" algn="l">
              <a:buFont typeface="Courier New" panose="02070309020205020404" pitchFamily="49" charset="0"/>
              <a:buChar char="o"/>
            </a:pPr>
            <a:r>
              <a:rPr lang="en-IN" sz="1400" b="0" i="0" dirty="0">
                <a:effectLst/>
                <a:latin typeface="Times New Roman" panose="02020603050405020304" pitchFamily="18" charset="0"/>
                <a:cs typeface="Times New Roman" panose="02020603050405020304" pitchFamily="18" charset="0"/>
              </a:rPr>
              <a:t>Use </a:t>
            </a:r>
            <a:r>
              <a:rPr lang="en-IN" sz="1400" b="1" i="0" dirty="0">
                <a:effectLst/>
                <a:latin typeface="Times New Roman" panose="02020603050405020304" pitchFamily="18" charset="0"/>
                <a:cs typeface="Times New Roman" panose="02020603050405020304" pitchFamily="18" charset="0"/>
              </a:rPr>
              <a:t>cloud services</a:t>
            </a:r>
            <a:r>
              <a:rPr lang="en-IN" sz="1400" b="0" i="0" dirty="0">
                <a:effectLst/>
                <a:latin typeface="Times New Roman" panose="02020603050405020304" pitchFamily="18" charset="0"/>
                <a:cs typeface="Times New Roman" panose="02020603050405020304" pitchFamily="18" charset="0"/>
              </a:rPr>
              <a:t> (AWS </a:t>
            </a:r>
            <a:r>
              <a:rPr lang="en-IN" sz="1400" b="0" i="0" dirty="0" err="1">
                <a:effectLst/>
                <a:latin typeface="Times New Roman" panose="02020603050405020304" pitchFamily="18" charset="0"/>
                <a:cs typeface="Times New Roman" panose="02020603050405020304" pitchFamily="18" charset="0"/>
              </a:rPr>
              <a:t>SageMaker</a:t>
            </a:r>
            <a:r>
              <a:rPr lang="en-IN" sz="1400" b="0" i="0" dirty="0">
                <a:effectLst/>
                <a:latin typeface="Times New Roman" panose="02020603050405020304" pitchFamily="18" charset="0"/>
                <a:cs typeface="Times New Roman" panose="02020603050405020304" pitchFamily="18" charset="0"/>
              </a:rPr>
              <a:t>, Google AI Platform) for scalability.</a:t>
            </a:r>
          </a:p>
          <a:p>
            <a:pPr algn="l">
              <a:buFont typeface="Arial" panose="020B0604020202020204" pitchFamily="34" charset="0"/>
              <a:buChar char="•"/>
            </a:pPr>
            <a:r>
              <a:rPr lang="en-IN" sz="1400" b="1" i="0" dirty="0">
                <a:effectLst/>
                <a:latin typeface="Times New Roman" panose="02020603050405020304" pitchFamily="18" charset="0"/>
                <a:cs typeface="Times New Roman" panose="02020603050405020304" pitchFamily="18" charset="0"/>
              </a:rPr>
              <a:t>Continuous Improvement</a:t>
            </a:r>
            <a:r>
              <a:rPr lang="en-IN" sz="14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400" b="0" i="0" dirty="0">
                <a:effectLst/>
                <a:latin typeface="Times New Roman" panose="02020603050405020304" pitchFamily="18" charset="0"/>
                <a:cs typeface="Times New Roman" panose="02020603050405020304" pitchFamily="18" charset="0"/>
              </a:rPr>
              <a:t>Implement </a:t>
            </a:r>
            <a:r>
              <a:rPr lang="en-IN" sz="1400" b="1" i="0" dirty="0">
                <a:effectLst/>
                <a:latin typeface="Times New Roman" panose="02020603050405020304" pitchFamily="18" charset="0"/>
                <a:cs typeface="Times New Roman" panose="02020603050405020304" pitchFamily="18" charset="0"/>
              </a:rPr>
              <a:t>active learning</a:t>
            </a:r>
            <a:r>
              <a:rPr lang="en-IN" sz="1400" b="0" i="0" dirty="0">
                <a:effectLst/>
                <a:latin typeface="Times New Roman" panose="02020603050405020304" pitchFamily="18" charset="0"/>
                <a:cs typeface="Times New Roman" panose="02020603050405020304" pitchFamily="18" charset="0"/>
              </a:rPr>
              <a:t>: Retrain models on ambiguous cases flagged by human moderators.</a:t>
            </a:r>
          </a:p>
          <a:p>
            <a:pPr lvl="1" algn="l">
              <a:buFont typeface="Courier New" panose="02070309020205020404" pitchFamily="49" charset="0"/>
              <a:buChar char="o"/>
            </a:pPr>
            <a:r>
              <a:rPr lang="en-IN" sz="1400" b="0" i="0" dirty="0">
                <a:effectLst/>
                <a:latin typeface="Times New Roman" panose="02020603050405020304" pitchFamily="18" charset="0"/>
                <a:cs typeface="Times New Roman" panose="02020603050405020304" pitchFamily="18" charset="0"/>
              </a:rPr>
              <a:t>Monitor </a:t>
            </a:r>
            <a:r>
              <a:rPr lang="en-IN" sz="1400" b="1" i="0" dirty="0">
                <a:effectLst/>
                <a:latin typeface="Times New Roman" panose="02020603050405020304" pitchFamily="18" charset="0"/>
                <a:cs typeface="Times New Roman" panose="02020603050405020304" pitchFamily="18" charset="0"/>
              </a:rPr>
              <a:t>model drift</a:t>
            </a:r>
            <a:r>
              <a:rPr lang="en-IN" sz="1400" b="0" i="0" dirty="0">
                <a:effectLst/>
                <a:latin typeface="Times New Roman" panose="02020603050405020304" pitchFamily="18" charset="0"/>
                <a:cs typeface="Times New Roman" panose="02020603050405020304" pitchFamily="18" charset="0"/>
              </a:rPr>
              <a:t> with tools like Evidently AI.</a:t>
            </a:r>
            <a:br>
              <a:rPr lang="en-IN"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328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5" name="TextBox 4">
            <a:extLst>
              <a:ext uri="{FF2B5EF4-FFF2-40B4-BE49-F238E27FC236}">
                <a16:creationId xmlns:a16="http://schemas.microsoft.com/office/drawing/2014/main" id="{2D1C24C4-436E-4AE1-B8B0-D389464B33EC}"/>
              </a:ext>
            </a:extLst>
          </p:cNvPr>
          <p:cNvSpPr txBox="1"/>
          <p:nvPr/>
        </p:nvSpPr>
        <p:spPr>
          <a:xfrm>
            <a:off x="601249" y="879955"/>
            <a:ext cx="10765425" cy="6709529"/>
          </a:xfrm>
          <a:prstGeom prst="rect">
            <a:avLst/>
          </a:prstGeom>
          <a:noFill/>
        </p:spPr>
        <p:txBody>
          <a:bodyPr wrap="square" rtlCol="0">
            <a:spAutoFit/>
          </a:bodyPr>
          <a:lstStyle/>
          <a:p>
            <a:pPr marL="438150" marR="0" lvl="0" indent="-285750" algn="just" defTabSz="914400" rtl="0" eaLnBrk="1" fontAlgn="auto" latinLnBrk="0" hangingPunct="1">
              <a:lnSpc>
                <a:spcPct val="200000"/>
              </a:lnSpc>
              <a:spcBef>
                <a:spcPts val="0"/>
              </a:spcBef>
              <a:spcAft>
                <a:spcPts val="0"/>
              </a:spcAft>
              <a:buClr>
                <a:srgbClr val="000000"/>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a:rPr>
              <a:t>Machine Learning Models: Pre-trained models for detecting fake profiles (e.g., spam detection, image analysis).</a:t>
            </a:r>
          </a:p>
          <a:p>
            <a:pPr marL="438150" marR="0" lvl="0" indent="-285750" algn="just" defTabSz="914400" rtl="0" eaLnBrk="1" fontAlgn="auto" latinLnBrk="0" hangingPunct="1">
              <a:lnSpc>
                <a:spcPct val="200000"/>
              </a:lnSpc>
              <a:spcBef>
                <a:spcPts val="0"/>
              </a:spcBef>
              <a:spcAft>
                <a:spcPts val="0"/>
              </a:spcAft>
              <a:buClr>
                <a:srgbClr val="000000"/>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a:rPr>
              <a:t>OpenCV: Verify profile photos (e.g., detect stock images or duplicates).</a:t>
            </a:r>
          </a:p>
          <a:p>
            <a:pPr marL="438150" marR="0" lvl="0" indent="-285750" algn="just" defTabSz="914400" rtl="0" eaLnBrk="1" fontAlgn="auto" latinLnBrk="0" hangingPunct="1">
              <a:lnSpc>
                <a:spcPct val="200000"/>
              </a:lnSpc>
              <a:spcBef>
                <a:spcPts val="0"/>
              </a:spcBef>
              <a:spcAft>
                <a:spcPts val="0"/>
              </a:spcAft>
              <a:buClr>
                <a:srgbClr val="000000"/>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a:rPr>
              <a:t>Python with Flask/Django: Develop backend tools for data processing and agency dashboards.</a:t>
            </a:r>
          </a:p>
          <a:p>
            <a:pPr marL="438150" marR="0" lvl="0" indent="-285750" algn="just" defTabSz="914400" rtl="0" eaLnBrk="1" fontAlgn="auto" latinLnBrk="0" hangingPunct="1">
              <a:lnSpc>
                <a:spcPct val="200000"/>
              </a:lnSpc>
              <a:spcBef>
                <a:spcPts val="0"/>
              </a:spcBef>
              <a:spcAft>
                <a:spcPts val="0"/>
              </a:spcAft>
              <a:buClr>
                <a:srgbClr val="000000"/>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a:rPr>
              <a:t>Social Media APIs: Fetch data from Facebook, Instagram, Twitter.</a:t>
            </a:r>
          </a:p>
          <a:p>
            <a:pPr marL="438150" marR="0" lvl="0" indent="-285750" algn="just" defTabSz="914400" rtl="0" eaLnBrk="1" fontAlgn="auto" latinLnBrk="0" hangingPunct="1">
              <a:lnSpc>
                <a:spcPct val="200000"/>
              </a:lnSpc>
              <a:spcBef>
                <a:spcPts val="0"/>
              </a:spcBef>
              <a:spcAft>
                <a:spcPts val="0"/>
              </a:spcAft>
              <a:buClr>
                <a:srgbClr val="000000"/>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a:rPr>
              <a:t>Database: SQLite/MySQL to store flagged accounts and user reports.</a:t>
            </a:r>
          </a:p>
          <a:p>
            <a:pPr marL="438150" marR="0" lvl="0" indent="-285750" algn="just" defTabSz="914400" rtl="0" eaLnBrk="1" fontAlgn="auto" latinLnBrk="0" hangingPunct="1">
              <a:lnSpc>
                <a:spcPct val="200000"/>
              </a:lnSpc>
              <a:spcBef>
                <a:spcPts val="0"/>
              </a:spcBef>
              <a:spcAft>
                <a:spcPts val="0"/>
              </a:spcAft>
              <a:buClr>
                <a:srgbClr val="000000"/>
              </a:buClr>
              <a:buSzPct val="100000"/>
              <a:buFont typeface="Arial"/>
              <a:buChar char="•"/>
              <a:tabLst/>
              <a:defRPr/>
            </a:pPr>
            <a:endParaRPr kumimoji="0" lang="en-US" sz="1700"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a:endParaRPr>
          </a:p>
          <a:p>
            <a:pPr marL="438150" indent="-285750" algn="just">
              <a:lnSpc>
                <a:spcPct val="200000"/>
              </a:lnSpc>
              <a:spcBef>
                <a:spcPts val="0"/>
              </a:spcBef>
              <a:buSzPct val="100000"/>
            </a:pPr>
            <a:endParaRPr lang="en-US"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a:p>
            <a:endParaRPr lang="en-IN" sz="2400" dirty="0">
              <a:latin typeface="Times New Roman" panose="02020603050405020304" pitchFamily="18"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2766827" y="1180268"/>
            <a:ext cx="6658344" cy="581210"/>
          </a:xfrm>
          <a:prstGeom prst="rect">
            <a:avLst/>
          </a:prstGeom>
          <a:noFill/>
          <a:ln>
            <a:noFill/>
          </a:ln>
        </p:spPr>
        <p:txBody>
          <a:bodyPr spcFirstLastPara="1" wrap="square" lIns="91425" tIns="45700" rIns="91425" bIns="45700" anchor="t" anchorCtr="0">
            <a:normAutofit/>
          </a:bodyPr>
          <a:lstStyle/>
          <a:p>
            <a:pPr marL="342900" lvl="0" indent="-190500" algn="ctr" rtl="0">
              <a:spcBef>
                <a:spcPts val="0"/>
              </a:spcBef>
              <a:spcAft>
                <a:spcPts val="0"/>
              </a:spcAft>
              <a:buClr>
                <a:schemeClr val="dk1"/>
              </a:buClr>
              <a:buSzPct val="100000"/>
              <a:buNone/>
            </a:pPr>
            <a:r>
              <a:rPr lang="en-IN" sz="1400" dirty="0">
                <a:solidFill>
                  <a:srgbClr val="00B0F0"/>
                </a:solidFill>
                <a:latin typeface="+mn-lt"/>
                <a:ea typeface="Cambria" panose="02040503050406030204" pitchFamily="18" charset="0"/>
              </a:rPr>
              <a:t>Date</a:t>
            </a:r>
            <a:endParaRPr sz="1400" dirty="0">
              <a:solidFill>
                <a:srgbClr val="00B0F0"/>
              </a:solidFill>
              <a:latin typeface="+mn-lt"/>
              <a:ea typeface="Cambria" panose="02040503050406030204" pitchFamily="18" charset="0"/>
            </a:endParaRPr>
          </a:p>
        </p:txBody>
      </p:sp>
      <p:graphicFrame>
        <p:nvGraphicFramePr>
          <p:cNvPr id="4" name="Chart 3">
            <a:extLst>
              <a:ext uri="{FF2B5EF4-FFF2-40B4-BE49-F238E27FC236}">
                <a16:creationId xmlns:a16="http://schemas.microsoft.com/office/drawing/2014/main" id="{7594A4F9-85D7-4F45-9493-051CB5F5BDCB}"/>
              </a:ext>
            </a:extLst>
          </p:cNvPr>
          <p:cNvGraphicFramePr>
            <a:graphicFrameLocks/>
          </p:cNvGraphicFramePr>
          <p:nvPr/>
        </p:nvGraphicFramePr>
        <p:xfrm>
          <a:off x="1382204" y="1470873"/>
          <a:ext cx="9427591" cy="3303145"/>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4FE023E7-6992-4F35-A6E4-1650CD30DCB1}"/>
              </a:ext>
            </a:extLst>
          </p:cNvPr>
          <p:cNvSpPr txBox="1"/>
          <p:nvPr/>
        </p:nvSpPr>
        <p:spPr>
          <a:xfrm>
            <a:off x="897447" y="2277156"/>
            <a:ext cx="400110" cy="1690577"/>
          </a:xfrm>
          <a:prstGeom prst="rect">
            <a:avLst/>
          </a:prstGeom>
          <a:noFill/>
        </p:spPr>
        <p:txBody>
          <a:bodyPr vert="vert270" wrap="square" rtlCol="0">
            <a:spAutoFit/>
          </a:bodyPr>
          <a:lstStyle/>
          <a:p>
            <a:pPr algn="ctr"/>
            <a:r>
              <a:rPr lang="en-IN" dirty="0">
                <a:solidFill>
                  <a:srgbClr val="FF0000"/>
                </a:solidFill>
              </a:rPr>
              <a:t>Tasks</a:t>
            </a:r>
          </a:p>
        </p:txBody>
      </p:sp>
    </p:spTree>
    <p:extLst>
      <p:ext uri="{BB962C8B-B14F-4D97-AF65-F5344CB8AC3E}">
        <p14:creationId xmlns:p14="http://schemas.microsoft.com/office/powerpoint/2010/main" val="479890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1138477" y="1470243"/>
            <a:ext cx="10668000" cy="3917514"/>
          </a:xfrm>
        </p:spPr>
        <p:txBody>
          <a:bodyPr>
            <a:noAutofit/>
          </a:bodyPr>
          <a:lstStyle/>
          <a:p>
            <a:pPr>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High-Accuracy Detection</a:t>
            </a:r>
          </a:p>
          <a:p>
            <a:pPr marL="0" indent="0">
              <a:buNone/>
            </a:pPr>
            <a:r>
              <a:rPr lang="en-GB" sz="1800" b="1" dirty="0">
                <a:latin typeface="Times New Roman" panose="02020603050405020304" pitchFamily="18" charset="0"/>
                <a:cs typeface="Times New Roman" panose="02020603050405020304" pitchFamily="18" charset="0"/>
              </a:rPr>
              <a:t>	AI tools achieve &gt;90% accuracy in identifying fake accounts with &lt;5% false positives (legitimate accounts wrongly flagged).</a:t>
            </a:r>
          </a:p>
          <a:p>
            <a:pPr marL="0" indent="0">
              <a:buNone/>
            </a:pPr>
            <a:endParaRPr lang="en-GB" sz="1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Faster Suspension of Fake Accounts</a:t>
            </a:r>
          </a:p>
          <a:p>
            <a:pPr marL="0" indent="0">
              <a:buNone/>
            </a:pPr>
            <a:r>
              <a:rPr lang="en-GB" sz="1800" b="1" dirty="0">
                <a:latin typeface="Times New Roman" panose="02020603050405020304" pitchFamily="18" charset="0"/>
                <a:cs typeface="Times New Roman" panose="02020603050405020304" pitchFamily="18" charset="0"/>
              </a:rPr>
              <a:t>	90% of reported accounts suspended/deleted within 24 hours (meeting India’s IT Rules 2021 mandate).</a:t>
            </a:r>
          </a:p>
          <a:p>
            <a:pPr marL="0" indent="0">
              <a:buNone/>
            </a:pPr>
            <a:endParaRPr lang="en-GB" sz="1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Reduced Fake Account Activity</a:t>
            </a:r>
          </a:p>
          <a:p>
            <a:pPr marL="0" indent="0">
              <a:buNone/>
            </a:pPr>
            <a:r>
              <a:rPr lang="en-GB" sz="1800" b="1" dirty="0">
                <a:latin typeface="Times New Roman" panose="02020603050405020304" pitchFamily="18" charset="0"/>
                <a:cs typeface="Times New Roman" panose="02020603050405020304" pitchFamily="18" charset="0"/>
              </a:rPr>
              <a:t>	30–50% decline in scams, impersonation, and misinformation campaigns on platforms like Facebook/Instagram in India.</a:t>
            </a:r>
          </a:p>
          <a:p>
            <a:pPr marL="0" indent="0">
              <a:buNone/>
            </a:pPr>
            <a:endParaRPr lang="en-GB"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988164" y="1312101"/>
            <a:ext cx="10668000" cy="4233797"/>
          </a:xfrm>
        </p:spPr>
        <p:txBody>
          <a:bodyPr>
            <a:noAutofit/>
          </a:bodyPr>
          <a:lstStyle/>
          <a:p>
            <a:pPr>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Central Agency Efficiency</a:t>
            </a:r>
          </a:p>
          <a:p>
            <a:pPr marL="0" indent="0">
              <a:buNone/>
            </a:pPr>
            <a:r>
              <a:rPr lang="en-GB" sz="1800" b="1" dirty="0">
                <a:latin typeface="Times New Roman" panose="02020603050405020304" pitchFamily="18" charset="0"/>
                <a:cs typeface="Times New Roman" panose="02020603050405020304" pitchFamily="18" charset="0"/>
              </a:rPr>
              <a:t>	Agency resolves 1,000+ cases daily with streamlined workflows (automated reporting + human verification).</a:t>
            </a:r>
          </a:p>
          <a:p>
            <a:pPr marL="0" indent="0">
              <a:buNone/>
            </a:pPr>
            <a:endParaRPr lang="en-GB" sz="1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Cross-Platform Detection</a:t>
            </a:r>
          </a:p>
          <a:p>
            <a:pPr marL="0" indent="0">
              <a:buNone/>
            </a:pPr>
            <a:r>
              <a:rPr lang="en-GB" sz="1800" b="1" dirty="0">
                <a:latin typeface="Times New Roman" panose="02020603050405020304" pitchFamily="18" charset="0"/>
                <a:cs typeface="Times New Roman" panose="02020603050405020304" pitchFamily="18" charset="0"/>
              </a:rPr>
              <a:t>	Tools detect 80% of fake accounts operating across Facebook, Instagram, and Twitter.</a:t>
            </a:r>
          </a:p>
          <a:p>
            <a:pPr marL="0" indent="0">
              <a:buNone/>
            </a:pPr>
            <a:endParaRPr lang="en-GB" sz="1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Legal Compliance</a:t>
            </a:r>
          </a:p>
          <a:p>
            <a:pPr marL="0" indent="0">
              <a:buNone/>
            </a:pPr>
            <a:r>
              <a:rPr lang="en-GB" sz="1800" b="1" dirty="0">
                <a:latin typeface="Times New Roman" panose="02020603050405020304" pitchFamily="18" charset="0"/>
                <a:cs typeface="Times New Roman" panose="02020603050405020304" pitchFamily="18" charset="0"/>
              </a:rPr>
              <a:t>	100% adherence to India’s IT Act and data privacy laws during detection and deletion processes.</a:t>
            </a:r>
          </a:p>
          <a:p>
            <a:pPr marL="0" indent="0">
              <a:buNone/>
            </a:pPr>
            <a:endParaRPr lang="en-GB" sz="1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Public Awareness</a:t>
            </a:r>
          </a:p>
          <a:p>
            <a:pPr marL="0" indent="0">
              <a:buNone/>
            </a:pPr>
            <a:r>
              <a:rPr lang="en-GB" sz="1800" b="1" dirty="0">
                <a:latin typeface="Times New Roman" panose="02020603050405020304" pitchFamily="18" charset="0"/>
                <a:cs typeface="Times New Roman" panose="02020603050405020304" pitchFamily="18" charset="0"/>
              </a:rPr>
              <a:t>	50% reduction in victims of fake account scams due to educational campaigns.</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428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762000" y="1492579"/>
            <a:ext cx="10668000" cy="4244342"/>
          </a:xfrm>
        </p:spPr>
        <p:txBody>
          <a:bodyPr>
            <a:normAutofit fontScale="92500" lnSpcReduction="20000"/>
          </a:bodyPr>
          <a:lstStyle/>
          <a:p>
            <a:pPr marL="0" indent="0">
              <a:buNone/>
            </a:pPr>
            <a:r>
              <a:rPr lang="en-GB" dirty="0">
                <a:latin typeface="+mj-lt"/>
              </a:rPr>
              <a:t>Fake social media accounts pose a significant threat to the integrity of online platforms by spreading misinformation, manipulating public opinion, and undermining user trust. The detection of these accounts has evolved to incorporate advanced methodologies, including machine learning algorithms, network behavior analysis, and anomaly detection techniques. Despite these advancements, challenges remain, particularly in balancing effective detection with user privacy and managing the sophisticated tactics employed by malicious actors.</a:t>
            </a:r>
          </a:p>
          <a:p>
            <a:pPr marL="0" indent="0">
              <a:buNone/>
            </a:pPr>
            <a:r>
              <a:rPr lang="en-GB" dirty="0">
                <a:latin typeface="+mj-lt"/>
              </a:rPr>
              <a:t>A collaborative approach that brings together technology developers, social media platforms, policymakers, and academic researchers is essential for developing adaptive, robust detection systems. As digital landscapes continue to evolve, ongoing research and innovation will be crucial in maintaining the integrity of online communities and ensuring that social media remains a safe and reliable space for genuine interaction.</a:t>
            </a:r>
          </a:p>
        </p:txBody>
      </p:sp>
    </p:spTree>
    <p:extLst>
      <p:ext uri="{BB962C8B-B14F-4D97-AF65-F5344CB8AC3E}">
        <p14:creationId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690154" y="1238794"/>
            <a:ext cx="11218091" cy="476141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spcBef>
                <a:spcPts val="0"/>
              </a:spcBef>
              <a:buSzPct val="100000"/>
              <a:buFont typeface="Arial"/>
              <a:buNone/>
            </a:pPr>
            <a:endParaRPr lang="en-US" b="1" dirty="0">
              <a:solidFill>
                <a:schemeClr val="accent2">
                  <a:lumMod val="75000"/>
                </a:schemeClr>
              </a:solidFill>
              <a:latin typeface="+mj-lt"/>
              <a:ea typeface="Cambria" panose="02040503050406030204" pitchFamily="18" charset="0"/>
            </a:endParaRPr>
          </a:p>
          <a:p>
            <a:pPr marL="342900" indent="-190500">
              <a:spcBef>
                <a:spcPts val="0"/>
              </a:spcBef>
              <a:buSzPct val="100000"/>
              <a:buFont typeface="Arial"/>
              <a:buNone/>
            </a:pPr>
            <a:endParaRPr lang="en-US" b="1" dirty="0">
              <a:solidFill>
                <a:schemeClr val="accent2">
                  <a:lumMod val="75000"/>
                </a:schemeClr>
              </a:solidFill>
              <a:latin typeface="+mj-lt"/>
              <a:ea typeface="Cambria" panose="02040503050406030204" pitchFamily="18" charset="0"/>
            </a:endParaRPr>
          </a:p>
          <a:p>
            <a:pPr marL="342900" indent="-190500">
              <a:spcBef>
                <a:spcPts val="0"/>
              </a:spcBef>
              <a:buSzPct val="100000"/>
              <a:buFont typeface="Arial"/>
              <a:buNone/>
            </a:pPr>
            <a:endParaRPr lang="en-US" b="1" dirty="0">
              <a:solidFill>
                <a:schemeClr val="accent2">
                  <a:lumMod val="75000"/>
                </a:schemeClr>
              </a:solidFill>
              <a:latin typeface="+mj-lt"/>
              <a:ea typeface="Cambria" panose="02040503050406030204" pitchFamily="18" charset="0"/>
            </a:endParaRPr>
          </a:p>
          <a:p>
            <a:pPr marL="342900" indent="-190500">
              <a:spcBef>
                <a:spcPts val="0"/>
              </a:spcBef>
              <a:buSzPct val="100000"/>
              <a:buFont typeface="Arial"/>
              <a:buNone/>
            </a:pPr>
            <a:endParaRPr lang="en-US" b="1" dirty="0">
              <a:solidFill>
                <a:schemeClr val="accent2">
                  <a:lumMod val="75000"/>
                </a:schemeClr>
              </a:solidFill>
              <a:latin typeface="+mj-lt"/>
              <a:ea typeface="Cambria" panose="02040503050406030204" pitchFamily="18" charset="0"/>
            </a:endParaRPr>
          </a:p>
          <a:p>
            <a:pPr marL="342900" indent="-190500">
              <a:spcBef>
                <a:spcPts val="0"/>
              </a:spcBef>
              <a:buSzPct val="100000"/>
              <a:buFont typeface="Arial"/>
              <a:buNone/>
            </a:pPr>
            <a:r>
              <a:rPr lang="en-US" b="1" dirty="0">
                <a:solidFill>
                  <a:schemeClr val="accent2">
                    <a:lumMod val="75000"/>
                  </a:schemeClr>
                </a:solidFill>
                <a:latin typeface="+mj-lt"/>
                <a:ea typeface="Cambria" panose="02040503050406030204" pitchFamily="18" charset="0"/>
              </a:rPr>
              <a:t>GitHub Link :-</a:t>
            </a:r>
            <a:endParaRPr lang="en-US"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https://github.com/Surya_kiran_github/</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25251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43002"/>
            <a:ext cx="10668000" cy="4184778"/>
          </a:xfrm>
        </p:spPr>
        <p:txBody>
          <a:bodyPr>
            <a:normAutofit/>
          </a:bodyPr>
          <a:lstStyle/>
          <a:p>
            <a:pPr algn="l"/>
            <a:r>
              <a:rPr lang="en-GB" sz="1800" b="1" dirty="0">
                <a:effectLst/>
                <a:latin typeface="Times New Roman" panose="02020603050405020304" pitchFamily="18" charset="0"/>
                <a:cs typeface="Times New Roman" panose="02020603050405020304" pitchFamily="18" charset="0"/>
              </a:rPr>
              <a:t>"In today’s hyper-connected world, social media platforms like Facebook, Instagram, and Twitter have become integral to communication, business, and even governance. However, this digital revolution has a dark side: the rise of fake social media accounts. These accounts created by bots, impersonators, or fraudsters spread misinformation, enable scams, harass users, and damage reputations.</a:t>
            </a:r>
          </a:p>
          <a:p>
            <a:pPr algn="l"/>
            <a:r>
              <a:rPr lang="en-GB" sz="1800" b="1" dirty="0">
                <a:effectLst/>
                <a:latin typeface="Times New Roman" panose="02020603050405020304" pitchFamily="18" charset="0"/>
                <a:cs typeface="Times New Roman" panose="02020603050405020304" pitchFamily="18" charset="0"/>
              </a:rPr>
              <a:t>In India, the problem is particularly acute. From political propaganda during elections to financial frauds targeting unsuspecting citizens and celebrity impersonations, fake accounts exploit trust to cause harm. For instance, in 2022, Meta reported removing over 1.6 billion fake accounts globally in just six months, with India being one of the most affected regions</a:t>
            </a:r>
            <a:r>
              <a:rPr lang="en-GB" sz="1800" dirty="0">
                <a:effectLst/>
                <a:latin typeface="Times New Roman" panose="02020603050405020304" pitchFamily="18" charset="0"/>
                <a:cs typeface="Times New Roman" panose="02020603050405020304" pitchFamily="18" charset="0"/>
              </a:rPr>
              <a:t>.</a:t>
            </a:r>
          </a:p>
          <a:p>
            <a:pPr algn="l"/>
            <a:r>
              <a:rPr lang="en-GB" sz="1800" b="1" dirty="0">
                <a:effectLst/>
                <a:latin typeface="Times New Roman" panose="02020603050405020304" pitchFamily="18" charset="0"/>
                <a:cs typeface="Times New Roman" panose="02020603050405020304" pitchFamily="18" charset="0"/>
              </a:rPr>
              <a:t>Yet, current detection methods are fragmented, and platforms often act too slowly. This project addresses this gap by proposing two pillars:</a:t>
            </a:r>
          </a:p>
          <a:p>
            <a:pPr marL="0" indent="0" algn="l">
              <a:buNone/>
            </a:pPr>
            <a:r>
              <a:rPr lang="en-GB" sz="1800" b="1" dirty="0">
                <a:effectLst/>
                <a:latin typeface="Times New Roman" panose="02020603050405020304" pitchFamily="18" charset="0"/>
                <a:cs typeface="Times New Roman" panose="02020603050405020304" pitchFamily="18" charset="0"/>
              </a:rPr>
              <a:t>     1️⃣ AI-powered tools to automatically detect fake accounts using behavioral and profile patterns.</a:t>
            </a:r>
          </a:p>
          <a:p>
            <a:pPr marL="0" indent="0" algn="l">
              <a:buNone/>
            </a:pPr>
            <a:r>
              <a:rPr lang="en-GB" sz="1800" b="1" dirty="0">
                <a:effectLst/>
                <a:latin typeface="Times New Roman" panose="02020603050405020304" pitchFamily="18" charset="0"/>
                <a:cs typeface="Times New Roman" panose="02020603050405020304" pitchFamily="18" charset="0"/>
              </a:rPr>
              <a:t>     2️⃣ A centralized agency in India to coordinate with platforms and enforce swift suspension of malicious accounts, backed by legal frameworks like the IT Act 2000 and 2021 IT Rules.</a:t>
            </a: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005214"/>
            <a:ext cx="10668000" cy="5245273"/>
          </a:xfrm>
        </p:spPr>
        <p:txBody>
          <a:bodyPr>
            <a:normAutofit fontScale="92500" lnSpcReduction="20000"/>
          </a:bodyPr>
          <a:lstStyle/>
          <a:p>
            <a:pPr marL="0" indent="0">
              <a:buNone/>
            </a:pPr>
            <a:r>
              <a:rPr lang="en-GB" dirty="0"/>
              <a:t>[1]Benevenuto, F., et al. (2010). Detecting Spammers and Fake Profiles in Social Networks. Proceedings of the 20th ACM Conference on Hypertext and Hypermedia.</a:t>
            </a:r>
          </a:p>
          <a:p>
            <a:pPr marL="0" indent="0">
              <a:buNone/>
            </a:pPr>
            <a:endParaRPr lang="en-GB" dirty="0"/>
          </a:p>
          <a:p>
            <a:pPr marL="0" indent="0">
              <a:buNone/>
            </a:pPr>
            <a:r>
              <a:rPr lang="en-GB" dirty="0"/>
              <a:t>[2]Ferrara, E., et al. (2015). The Rise of Social Bots. Communications of the ACM, 59(7), 96-104.</a:t>
            </a:r>
          </a:p>
          <a:p>
            <a:pPr marL="0" indent="0">
              <a:buNone/>
            </a:pPr>
            <a:endParaRPr lang="en-GB" dirty="0"/>
          </a:p>
          <a:p>
            <a:pPr marL="0" indent="0">
              <a:buNone/>
            </a:pPr>
            <a:r>
              <a:rPr lang="en-GB" dirty="0"/>
              <a:t>[3]Jain, P., &amp; </a:t>
            </a:r>
            <a:r>
              <a:rPr lang="en-GB" dirty="0" err="1"/>
              <a:t>Kasbe</a:t>
            </a:r>
            <a:r>
              <a:rPr lang="en-GB" dirty="0"/>
              <a:t>, A. (2018). Fake Profile Detection in Social Media Using Machine Learning. IEEE International Conference on Advances in Computing &amp; Communications.</a:t>
            </a:r>
          </a:p>
          <a:p>
            <a:pPr marL="0" indent="0">
              <a:buNone/>
            </a:pPr>
            <a:endParaRPr lang="en-GB" dirty="0"/>
          </a:p>
          <a:p>
            <a:pPr marL="0" indent="0">
              <a:buNone/>
            </a:pPr>
            <a:r>
              <a:rPr lang="en-GB" dirty="0"/>
              <a:t>[4]Ministry of Electronics and IT, India (2021). Information Technology (Intermediary Guidelines and Digital Media Ethics Code) Rules.</a:t>
            </a:r>
          </a:p>
          <a:p>
            <a:pPr marL="0" indent="0">
              <a:buNone/>
            </a:pPr>
            <a:endParaRPr lang="en-GB" dirty="0"/>
          </a:p>
          <a:p>
            <a:pPr marL="0" indent="0">
              <a:buNone/>
            </a:pPr>
            <a:r>
              <a:rPr lang="en-GB" dirty="0"/>
              <a:t>[5]Wang, G., et al. (2017). Deep Learning for Detecting Fake Identities on Twitter. IEEE Symposium on Security and Privacy.</a:t>
            </a:r>
          </a:p>
        </p:txBody>
      </p:sp>
    </p:spTree>
    <p:extLst>
      <p:ext uri="{BB962C8B-B14F-4D97-AF65-F5344CB8AC3E}">
        <p14:creationId xmlns:p14="http://schemas.microsoft.com/office/powerpoint/2010/main" val="361386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067845"/>
            <a:ext cx="10668000" cy="5245273"/>
          </a:xfrm>
        </p:spPr>
        <p:txBody>
          <a:bodyPr>
            <a:normAutofit fontScale="92500" lnSpcReduction="20000"/>
          </a:bodyPr>
          <a:lstStyle/>
          <a:p>
            <a:pPr marL="0" indent="0">
              <a:buNone/>
            </a:pPr>
            <a:r>
              <a:rPr lang="en-GB" dirty="0"/>
              <a:t>[6]CERT-In (2022). Advisory on Social Media Account Fraud. Government of India.</a:t>
            </a:r>
          </a:p>
          <a:p>
            <a:pPr marL="0" indent="0">
              <a:buNone/>
            </a:pPr>
            <a:endParaRPr lang="en-GB" dirty="0"/>
          </a:p>
          <a:p>
            <a:pPr marL="0" indent="0">
              <a:buNone/>
            </a:pPr>
            <a:r>
              <a:rPr lang="en-GB" dirty="0"/>
              <a:t>[7]Singh, R., &amp; Kumar, A. (2021). Legal Frameworks for Fake Account Regulation in India. Indian Journal of Law and Technology, 17(2), 45-60.</a:t>
            </a:r>
          </a:p>
          <a:p>
            <a:pPr marL="0" indent="0">
              <a:buNone/>
            </a:pPr>
            <a:endParaRPr lang="en-GB" dirty="0"/>
          </a:p>
          <a:p>
            <a:pPr marL="0" indent="0">
              <a:buNone/>
            </a:pPr>
            <a:r>
              <a:rPr lang="en-GB" dirty="0"/>
              <a:t>[8]Agarwal, S., et al. (2020). Cross-Platform Detection of Fake Accounts Using Federated Learning. ACM Conference on Computer and Communications Security.</a:t>
            </a:r>
          </a:p>
          <a:p>
            <a:pPr marL="0" indent="0">
              <a:buNone/>
            </a:pPr>
            <a:endParaRPr lang="en-GB" dirty="0"/>
          </a:p>
          <a:p>
            <a:pPr marL="0" indent="0">
              <a:buNone/>
            </a:pPr>
            <a:r>
              <a:rPr lang="en-GB" dirty="0"/>
              <a:t>[9]Conti, M., et al. (2018). A Survey on Fake Accounts and Detection Techniques. ACM Computing Surveys, 51(5), 1-35.</a:t>
            </a:r>
          </a:p>
          <a:p>
            <a:pPr marL="0" indent="0">
              <a:buNone/>
            </a:pPr>
            <a:endParaRPr lang="en-GB" dirty="0"/>
          </a:p>
          <a:p>
            <a:pPr marL="0" indent="0">
              <a:buNone/>
            </a:pPr>
            <a:r>
              <a:rPr lang="en-GB" dirty="0"/>
              <a:t>[10]</a:t>
            </a:r>
            <a:r>
              <a:rPr lang="en-GB" dirty="0" err="1"/>
              <a:t>Alowibdi</a:t>
            </a:r>
            <a:r>
              <a:rPr lang="en-GB" dirty="0"/>
              <a:t>, J., et al. (2013). Language-Independent Detection of Fake Profiles. IEEE/ACM International Conference on Advances in Social Networks Analysis and Mining.</a:t>
            </a:r>
            <a:endParaRPr lang="en-IN" dirty="0"/>
          </a:p>
        </p:txBody>
      </p:sp>
    </p:spTree>
    <p:extLst>
      <p:ext uri="{BB962C8B-B14F-4D97-AF65-F5344CB8AC3E}">
        <p14:creationId xmlns:p14="http://schemas.microsoft.com/office/powerpoint/2010/main" val="1151155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7" name="Picture 6">
            <a:extLst>
              <a:ext uri="{FF2B5EF4-FFF2-40B4-BE49-F238E27FC236}">
                <a16:creationId xmlns:a16="http://schemas.microsoft.com/office/drawing/2014/main" id="{B4A3F8BB-EDE5-4F68-9DE0-B7825C5CEFD2}"/>
              </a:ext>
            </a:extLst>
          </p:cNvPr>
          <p:cNvPicPr>
            <a:picLocks noChangeAspect="1"/>
          </p:cNvPicPr>
          <p:nvPr/>
        </p:nvPicPr>
        <p:blipFill>
          <a:blip r:embed="rId2"/>
          <a:stretch>
            <a:fillRect/>
          </a:stretch>
        </p:blipFill>
        <p:spPr>
          <a:xfrm>
            <a:off x="4024084" y="1069975"/>
            <a:ext cx="4143832" cy="5270311"/>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A3318A7E-8C48-8B48-52FE-47480F6BC85D}"/>
              </a:ext>
            </a:extLst>
          </p:cNvPr>
          <p:cNvGraphicFramePr>
            <a:graphicFrameLocks noGrp="1"/>
          </p:cNvGraphicFramePr>
          <p:nvPr>
            <p:ph idx="1"/>
            <p:extLst>
              <p:ext uri="{D42A27DB-BD31-4B8C-83A1-F6EECF244321}">
                <p14:modId xmlns:p14="http://schemas.microsoft.com/office/powerpoint/2010/main" val="258975380"/>
              </p:ext>
            </p:extLst>
          </p:nvPr>
        </p:nvGraphicFramePr>
        <p:xfrm>
          <a:off x="187890" y="1091367"/>
          <a:ext cx="11816219" cy="4812015"/>
        </p:xfrm>
        <a:graphic>
          <a:graphicData uri="http://schemas.openxmlformats.org/drawingml/2006/table">
            <a:tbl>
              <a:tblPr firstRow="1" bandRow="1">
                <a:tableStyleId>{5C22544A-7EE6-4342-B048-85BDC9FD1C3A}</a:tableStyleId>
              </a:tblPr>
              <a:tblGrid>
                <a:gridCol w="563672">
                  <a:extLst>
                    <a:ext uri="{9D8B030D-6E8A-4147-A177-3AD203B41FA5}">
                      <a16:colId xmlns:a16="http://schemas.microsoft.com/office/drawing/2014/main" val="1974505829"/>
                    </a:ext>
                  </a:extLst>
                </a:gridCol>
                <a:gridCol w="1390389">
                  <a:extLst>
                    <a:ext uri="{9D8B030D-6E8A-4147-A177-3AD203B41FA5}">
                      <a16:colId xmlns:a16="http://schemas.microsoft.com/office/drawing/2014/main" val="1919634258"/>
                    </a:ext>
                  </a:extLst>
                </a:gridCol>
                <a:gridCol w="1394564">
                  <a:extLst>
                    <a:ext uri="{9D8B030D-6E8A-4147-A177-3AD203B41FA5}">
                      <a16:colId xmlns:a16="http://schemas.microsoft.com/office/drawing/2014/main" val="1971933580"/>
                    </a:ext>
                  </a:extLst>
                </a:gridCol>
                <a:gridCol w="2242159">
                  <a:extLst>
                    <a:ext uri="{9D8B030D-6E8A-4147-A177-3AD203B41FA5}">
                      <a16:colId xmlns:a16="http://schemas.microsoft.com/office/drawing/2014/main" val="3588378385"/>
                    </a:ext>
                  </a:extLst>
                </a:gridCol>
                <a:gridCol w="1853852">
                  <a:extLst>
                    <a:ext uri="{9D8B030D-6E8A-4147-A177-3AD203B41FA5}">
                      <a16:colId xmlns:a16="http://schemas.microsoft.com/office/drawing/2014/main" val="121978081"/>
                    </a:ext>
                  </a:extLst>
                </a:gridCol>
                <a:gridCol w="4371583">
                  <a:extLst>
                    <a:ext uri="{9D8B030D-6E8A-4147-A177-3AD203B41FA5}">
                      <a16:colId xmlns:a16="http://schemas.microsoft.com/office/drawing/2014/main" val="3665079735"/>
                    </a:ext>
                  </a:extLst>
                </a:gridCol>
              </a:tblGrid>
              <a:tr h="743864">
                <a:tc>
                  <a:txBody>
                    <a:bodyPr/>
                    <a:lstStyle/>
                    <a:p>
                      <a:pPr algn="ctr"/>
                      <a:r>
                        <a:rPr lang="en-IN" sz="2000" dirty="0">
                          <a:latin typeface="Times New Roman" panose="02020603050405020304" pitchFamily="18" charset="0"/>
                          <a:cs typeface="Times New Roman" panose="02020603050405020304" pitchFamily="18" charset="0"/>
                        </a:rPr>
                        <a:t>No.</a:t>
                      </a:r>
                    </a:p>
                  </a:txBody>
                  <a:tcPr/>
                </a:tc>
                <a:tc>
                  <a:txBody>
                    <a:bodyPr/>
                    <a:lstStyle/>
                    <a:p>
                      <a:pPr algn="ctr"/>
                      <a:r>
                        <a:rPr lang="en-IN" sz="2000" dirty="0">
                          <a:latin typeface="Times New Roman" panose="02020603050405020304" pitchFamily="18" charset="0"/>
                          <a:cs typeface="Times New Roman" panose="02020603050405020304" pitchFamily="18" charset="0"/>
                        </a:rPr>
                        <a:t>Author </a:t>
                      </a:r>
                    </a:p>
                  </a:txBody>
                  <a:tcPr/>
                </a:tc>
                <a:tc>
                  <a:txBody>
                    <a:bodyPr/>
                    <a:lstStyle/>
                    <a:p>
                      <a:pPr algn="ctr"/>
                      <a:r>
                        <a:rPr lang="en-IN" sz="2000" dirty="0">
                          <a:latin typeface="Times New Roman" panose="02020603050405020304" pitchFamily="18" charset="0"/>
                          <a:cs typeface="Times New Roman" panose="02020603050405020304" pitchFamily="18" charset="0"/>
                        </a:rPr>
                        <a:t>Published Year</a:t>
                      </a:r>
                    </a:p>
                  </a:txBody>
                  <a:tcPr/>
                </a:tc>
                <a:tc>
                  <a:txBody>
                    <a:bodyPr/>
                    <a:lstStyle/>
                    <a:p>
                      <a:pPr algn="ctr"/>
                      <a:r>
                        <a:rPr lang="en-IN" sz="2000" dirty="0">
                          <a:latin typeface="Times New Roman" panose="02020603050405020304" pitchFamily="18" charset="0"/>
                          <a:cs typeface="Times New Roman" panose="02020603050405020304" pitchFamily="18" charset="0"/>
                        </a:rPr>
                        <a:t>Title</a:t>
                      </a:r>
                    </a:p>
                  </a:txBody>
                  <a:tcPr/>
                </a:tc>
                <a:tc>
                  <a:txBody>
                    <a:bodyPr/>
                    <a:lstStyle/>
                    <a:p>
                      <a:pPr algn="ctr"/>
                      <a:r>
                        <a:rPr lang="en-IN" sz="2000" dirty="0">
                          <a:latin typeface="Times New Roman" panose="02020603050405020304" pitchFamily="18" charset="0"/>
                          <a:cs typeface="Times New Roman" panose="02020603050405020304" pitchFamily="18" charset="0"/>
                        </a:rPr>
                        <a:t>Study Field </a:t>
                      </a:r>
                    </a:p>
                  </a:txBody>
                  <a:tcPr/>
                </a:tc>
                <a:tc>
                  <a:txBody>
                    <a:bodyPr/>
                    <a:lstStyle/>
                    <a:p>
                      <a:pPr algn="ctr"/>
                      <a:r>
                        <a:rPr lang="en-IN" sz="2000" dirty="0">
                          <a:latin typeface="Times New Roman" panose="02020603050405020304" pitchFamily="18" charset="0"/>
                          <a:cs typeface="Times New Roman" panose="02020603050405020304" pitchFamily="18" charset="0"/>
                        </a:rPr>
                        <a:t>Important Results</a:t>
                      </a:r>
                    </a:p>
                  </a:txBody>
                  <a:tcPr/>
                </a:tc>
                <a:extLst>
                  <a:ext uri="{0D108BD9-81ED-4DB2-BD59-A6C34878D82A}">
                    <a16:rowId xmlns:a16="http://schemas.microsoft.com/office/drawing/2014/main" val="2512390208"/>
                  </a:ext>
                </a:extLst>
              </a:tr>
              <a:tr h="1239774">
                <a:tc>
                  <a:txBody>
                    <a:bodyPr/>
                    <a:lstStyle/>
                    <a:p>
                      <a:pPr algn="ctr"/>
                      <a:r>
                        <a:rPr lang="en-IN" sz="1800">
                          <a:effectLst/>
                          <a:latin typeface="Times New Roman" panose="02020603050405020304" pitchFamily="18" charset="0"/>
                          <a:cs typeface="Times New Roman" panose="02020603050405020304" pitchFamily="18" charset="0"/>
                        </a:rPr>
                        <a:t>1</a:t>
                      </a:r>
                    </a:p>
                  </a:txBody>
                  <a:tcPr anchor="ctr"/>
                </a:tc>
                <a:tc>
                  <a:txBody>
                    <a:bodyPr/>
                    <a:lstStyle/>
                    <a:p>
                      <a:pPr algn="ctr"/>
                      <a:r>
                        <a:rPr lang="en-IN" sz="1800" dirty="0">
                          <a:effectLst/>
                          <a:latin typeface="Times New Roman" panose="02020603050405020304" pitchFamily="18" charset="0"/>
                          <a:cs typeface="Times New Roman" panose="02020603050405020304" pitchFamily="18" charset="0"/>
                        </a:rPr>
                        <a:t>Benevenuto et al.</a:t>
                      </a:r>
                    </a:p>
                  </a:txBody>
                  <a:tcPr anchor="ctr"/>
                </a:tc>
                <a:tc>
                  <a:txBody>
                    <a:bodyPr/>
                    <a:lstStyle/>
                    <a:p>
                      <a:pPr algn="ctr"/>
                      <a:r>
                        <a:rPr lang="en-IN" sz="1800" dirty="0">
                          <a:effectLst/>
                          <a:latin typeface="Times New Roman" panose="02020603050405020304" pitchFamily="18" charset="0"/>
                          <a:cs typeface="Times New Roman" panose="02020603050405020304" pitchFamily="18" charset="0"/>
                        </a:rPr>
                        <a:t>2010</a:t>
                      </a:r>
                    </a:p>
                  </a:txBody>
                  <a:tcPr anchor="ctr"/>
                </a:tc>
                <a:tc>
                  <a:txBody>
                    <a:bodyPr/>
                    <a:lstStyle/>
                    <a:p>
                      <a:pPr algn="ctr"/>
                      <a:r>
                        <a:rPr lang="en-GB" sz="1800" i="1">
                          <a:effectLst/>
                          <a:latin typeface="Times New Roman" panose="02020603050405020304" pitchFamily="18" charset="0"/>
                          <a:cs typeface="Times New Roman" panose="02020603050405020304" pitchFamily="18" charset="0"/>
                        </a:rPr>
                        <a:t>Detecting Spammers and Fake Profiles in Social Networks</a:t>
                      </a:r>
                      <a:endParaRPr lang="en-GB" sz="1800">
                        <a:effectLst/>
                        <a:latin typeface="Times New Roman" panose="02020603050405020304" pitchFamily="18" charset="0"/>
                        <a:cs typeface="Times New Roman" panose="02020603050405020304" pitchFamily="18" charset="0"/>
                      </a:endParaRP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Machine Learning, Behavioral Analysis</a:t>
                      </a:r>
                    </a:p>
                  </a:txBody>
                  <a:tcPr anchor="ctr"/>
                </a:tc>
                <a:tc>
                  <a:txBody>
                    <a:bodyPr/>
                    <a:lstStyle/>
                    <a:p>
                      <a:pPr algn="ctr"/>
                      <a:r>
                        <a:rPr lang="en-GB" sz="1800" dirty="0">
                          <a:effectLst/>
                          <a:latin typeface="Times New Roman" panose="02020603050405020304" pitchFamily="18" charset="0"/>
                          <a:cs typeface="Times New Roman" panose="02020603050405020304" pitchFamily="18" charset="0"/>
                        </a:rPr>
                        <a:t>Proposed ML models to detect fake accounts using features like friend requests, posting patterns, and profile completeness. Achieved 90% accuracy on Orkut and </a:t>
                      </a:r>
                      <a:r>
                        <a:rPr lang="en-GB" sz="1800" dirty="0" err="1">
                          <a:effectLst/>
                          <a:latin typeface="Times New Roman" panose="02020603050405020304" pitchFamily="18" charset="0"/>
                          <a:cs typeface="Times New Roman" panose="02020603050405020304" pitchFamily="18" charset="0"/>
                        </a:rPr>
                        <a:t>MySpace</a:t>
                      </a:r>
                      <a:r>
                        <a:rPr lang="en-GB" sz="1800" dirty="0">
                          <a:effectLst/>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3630868642"/>
                  </a:ext>
                </a:extLst>
              </a:tr>
              <a:tr h="1326291">
                <a:tc>
                  <a:txBody>
                    <a:bodyPr/>
                    <a:lstStyle/>
                    <a:p>
                      <a:pPr algn="ctr"/>
                      <a:r>
                        <a:rPr lang="en-IN" sz="1800">
                          <a:effectLst/>
                          <a:latin typeface="Times New Roman" panose="02020603050405020304" pitchFamily="18" charset="0"/>
                          <a:cs typeface="Times New Roman" panose="02020603050405020304" pitchFamily="18" charset="0"/>
                        </a:rPr>
                        <a:t>2</a:t>
                      </a: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Alowibdi et al.</a:t>
                      </a:r>
                    </a:p>
                  </a:txBody>
                  <a:tcPr anchor="ctr"/>
                </a:tc>
                <a:tc>
                  <a:txBody>
                    <a:bodyPr/>
                    <a:lstStyle/>
                    <a:p>
                      <a:pPr algn="ctr"/>
                      <a:r>
                        <a:rPr lang="en-IN" sz="1800" dirty="0">
                          <a:effectLst/>
                          <a:latin typeface="Times New Roman" panose="02020603050405020304" pitchFamily="18" charset="0"/>
                          <a:cs typeface="Times New Roman" panose="02020603050405020304" pitchFamily="18" charset="0"/>
                        </a:rPr>
                        <a:t>2013</a:t>
                      </a:r>
                    </a:p>
                  </a:txBody>
                  <a:tcPr anchor="ctr"/>
                </a:tc>
                <a:tc>
                  <a:txBody>
                    <a:bodyPr/>
                    <a:lstStyle/>
                    <a:p>
                      <a:pPr algn="ctr"/>
                      <a:r>
                        <a:rPr lang="en-GB" sz="1800" i="1">
                          <a:effectLst/>
                          <a:latin typeface="Times New Roman" panose="02020603050405020304" pitchFamily="18" charset="0"/>
                          <a:cs typeface="Times New Roman" panose="02020603050405020304" pitchFamily="18" charset="0"/>
                        </a:rPr>
                        <a:t>Language-Independent Detection of Fake Profiles on Social Networks</a:t>
                      </a:r>
                      <a:endParaRPr lang="en-GB" sz="1800">
                        <a:effectLst/>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effectLst/>
                          <a:latin typeface="Times New Roman" panose="02020603050405020304" pitchFamily="18" charset="0"/>
                          <a:cs typeface="Times New Roman" panose="02020603050405020304" pitchFamily="18" charset="0"/>
                        </a:rPr>
                        <a:t>Metadata Analysis</a:t>
                      </a:r>
                    </a:p>
                  </a:txBody>
                  <a:tcPr anchor="ctr"/>
                </a:tc>
                <a:tc>
                  <a:txBody>
                    <a:bodyPr/>
                    <a:lstStyle/>
                    <a:p>
                      <a:pPr algn="ctr"/>
                      <a:r>
                        <a:rPr lang="en-GB" sz="1800" dirty="0">
                          <a:effectLst/>
                          <a:latin typeface="Times New Roman" panose="02020603050405020304" pitchFamily="18" charset="0"/>
                          <a:cs typeface="Times New Roman" panose="02020603050405020304" pitchFamily="18" charset="0"/>
                        </a:rPr>
                        <a:t>Found that fake profiles use fewer unique words and repetitive metadata (e.g., usernames, bios). Detection accuracy of 85% using linguistic and structural features.</a:t>
                      </a:r>
                    </a:p>
                  </a:txBody>
                  <a:tcPr anchor="ctr"/>
                </a:tc>
                <a:extLst>
                  <a:ext uri="{0D108BD9-81ED-4DB2-BD59-A6C34878D82A}">
                    <a16:rowId xmlns:a16="http://schemas.microsoft.com/office/drawing/2014/main" val="2122967561"/>
                  </a:ext>
                </a:extLst>
              </a:tr>
              <a:tr h="1365337">
                <a:tc>
                  <a:txBody>
                    <a:bodyPr/>
                    <a:lstStyle/>
                    <a:p>
                      <a:pPr algn="ctr"/>
                      <a:r>
                        <a:rPr lang="en-IN" sz="1800">
                          <a:effectLst/>
                          <a:latin typeface="Times New Roman" panose="02020603050405020304" pitchFamily="18" charset="0"/>
                          <a:cs typeface="Times New Roman" panose="02020603050405020304" pitchFamily="18" charset="0"/>
                        </a:rPr>
                        <a:t>3</a:t>
                      </a: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Ferrara et al.</a:t>
                      </a: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2015</a:t>
                      </a:r>
                    </a:p>
                  </a:txBody>
                  <a:tcPr anchor="ctr"/>
                </a:tc>
                <a:tc>
                  <a:txBody>
                    <a:bodyPr/>
                    <a:lstStyle/>
                    <a:p>
                      <a:pPr algn="ctr"/>
                      <a:r>
                        <a:rPr lang="en-GB" sz="1800" i="1">
                          <a:effectLst/>
                          <a:latin typeface="Times New Roman" panose="02020603050405020304" pitchFamily="18" charset="0"/>
                          <a:cs typeface="Times New Roman" panose="02020603050405020304" pitchFamily="18" charset="0"/>
                        </a:rPr>
                        <a:t>The Rise of Social Bots</a:t>
                      </a:r>
                      <a:endParaRPr lang="en-GB" sz="1800">
                        <a:effectLst/>
                        <a:latin typeface="Times New Roman" panose="02020603050405020304" pitchFamily="18" charset="0"/>
                        <a:cs typeface="Times New Roman" panose="02020603050405020304" pitchFamily="18" charset="0"/>
                      </a:endParaRP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Bot Detection, Network Analysis</a:t>
                      </a:r>
                    </a:p>
                  </a:txBody>
                  <a:tcPr anchor="ctr"/>
                </a:tc>
                <a:tc>
                  <a:txBody>
                    <a:bodyPr/>
                    <a:lstStyle/>
                    <a:p>
                      <a:pPr algn="ctr"/>
                      <a:r>
                        <a:rPr lang="en-GB" sz="1800" dirty="0">
                          <a:effectLst/>
                          <a:latin typeface="Times New Roman" panose="02020603050405020304" pitchFamily="18" charset="0"/>
                          <a:cs typeface="Times New Roman" panose="02020603050405020304" pitchFamily="18" charset="0"/>
                        </a:rPr>
                        <a:t>Highlighted how bots mimic human behavior on Twitter. Identified anomalies in follower-following ratios and posting frequency as key indicators.</a:t>
                      </a:r>
                    </a:p>
                  </a:txBody>
                  <a:tcPr anchor="ctr"/>
                </a:tc>
                <a:extLst>
                  <a:ext uri="{0D108BD9-81ED-4DB2-BD59-A6C34878D82A}">
                    <a16:rowId xmlns:a16="http://schemas.microsoft.com/office/drawing/2014/main" val="2802198858"/>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A3318A7E-8C48-8B48-52FE-47480F6BC85D}"/>
              </a:ext>
            </a:extLst>
          </p:cNvPr>
          <p:cNvGraphicFramePr>
            <a:graphicFrameLocks noGrp="1"/>
          </p:cNvGraphicFramePr>
          <p:nvPr>
            <p:ph idx="1"/>
            <p:extLst>
              <p:ext uri="{D42A27DB-BD31-4B8C-83A1-F6EECF244321}">
                <p14:modId xmlns:p14="http://schemas.microsoft.com/office/powerpoint/2010/main" val="518952143"/>
              </p:ext>
            </p:extLst>
          </p:nvPr>
        </p:nvGraphicFramePr>
        <p:xfrm>
          <a:off x="130629" y="989045"/>
          <a:ext cx="11896531" cy="5455920"/>
        </p:xfrm>
        <a:graphic>
          <a:graphicData uri="http://schemas.openxmlformats.org/drawingml/2006/table">
            <a:tbl>
              <a:tblPr firstRow="1" bandRow="1">
                <a:tableStyleId>{5C22544A-7EE6-4342-B048-85BDC9FD1C3A}</a:tableStyleId>
              </a:tblPr>
              <a:tblGrid>
                <a:gridCol w="595881">
                  <a:extLst>
                    <a:ext uri="{9D8B030D-6E8A-4147-A177-3AD203B41FA5}">
                      <a16:colId xmlns:a16="http://schemas.microsoft.com/office/drawing/2014/main" val="970791240"/>
                    </a:ext>
                  </a:extLst>
                </a:gridCol>
                <a:gridCol w="1227550">
                  <a:extLst>
                    <a:ext uri="{9D8B030D-6E8A-4147-A177-3AD203B41FA5}">
                      <a16:colId xmlns:a16="http://schemas.microsoft.com/office/drawing/2014/main" val="1919634258"/>
                    </a:ext>
                  </a:extLst>
                </a:gridCol>
                <a:gridCol w="1603332">
                  <a:extLst>
                    <a:ext uri="{9D8B030D-6E8A-4147-A177-3AD203B41FA5}">
                      <a16:colId xmlns:a16="http://schemas.microsoft.com/office/drawing/2014/main" val="1971933580"/>
                    </a:ext>
                  </a:extLst>
                </a:gridCol>
                <a:gridCol w="2379945">
                  <a:extLst>
                    <a:ext uri="{9D8B030D-6E8A-4147-A177-3AD203B41FA5}">
                      <a16:colId xmlns:a16="http://schemas.microsoft.com/office/drawing/2014/main" val="3588378385"/>
                    </a:ext>
                  </a:extLst>
                </a:gridCol>
                <a:gridCol w="1615858">
                  <a:extLst>
                    <a:ext uri="{9D8B030D-6E8A-4147-A177-3AD203B41FA5}">
                      <a16:colId xmlns:a16="http://schemas.microsoft.com/office/drawing/2014/main" val="121978081"/>
                    </a:ext>
                  </a:extLst>
                </a:gridCol>
                <a:gridCol w="4473965">
                  <a:extLst>
                    <a:ext uri="{9D8B030D-6E8A-4147-A177-3AD203B41FA5}">
                      <a16:colId xmlns:a16="http://schemas.microsoft.com/office/drawing/2014/main" val="3665079735"/>
                    </a:ext>
                  </a:extLst>
                </a:gridCol>
              </a:tblGrid>
              <a:tr h="503411">
                <a:tc>
                  <a:txBody>
                    <a:bodyPr/>
                    <a:lstStyle/>
                    <a:p>
                      <a:pPr algn="ctr"/>
                      <a:r>
                        <a:rPr lang="en-IN" sz="2000" dirty="0">
                          <a:latin typeface="Times New Roman" panose="02020603050405020304" pitchFamily="18" charset="0"/>
                          <a:cs typeface="Times New Roman" panose="02020603050405020304" pitchFamily="18" charset="0"/>
                        </a:rPr>
                        <a:t>No.</a:t>
                      </a:r>
                    </a:p>
                  </a:txBody>
                  <a:tcPr/>
                </a:tc>
                <a:tc>
                  <a:txBody>
                    <a:bodyPr/>
                    <a:lstStyle/>
                    <a:p>
                      <a:pPr algn="ctr"/>
                      <a:r>
                        <a:rPr lang="en-IN" sz="2000" dirty="0">
                          <a:latin typeface="Times New Roman" panose="02020603050405020304" pitchFamily="18" charset="0"/>
                          <a:cs typeface="Times New Roman" panose="02020603050405020304" pitchFamily="18" charset="0"/>
                        </a:rPr>
                        <a:t>Author </a:t>
                      </a:r>
                    </a:p>
                  </a:txBody>
                  <a:tcPr/>
                </a:tc>
                <a:tc>
                  <a:txBody>
                    <a:bodyPr/>
                    <a:lstStyle/>
                    <a:p>
                      <a:pPr algn="ctr"/>
                      <a:r>
                        <a:rPr lang="en-IN" sz="2000" dirty="0">
                          <a:latin typeface="Times New Roman" panose="02020603050405020304" pitchFamily="18" charset="0"/>
                          <a:cs typeface="Times New Roman" panose="02020603050405020304" pitchFamily="18" charset="0"/>
                        </a:rPr>
                        <a:t>Published Year</a:t>
                      </a:r>
                    </a:p>
                  </a:txBody>
                  <a:tcPr/>
                </a:tc>
                <a:tc>
                  <a:txBody>
                    <a:bodyPr/>
                    <a:lstStyle/>
                    <a:p>
                      <a:pPr algn="ctr"/>
                      <a:r>
                        <a:rPr lang="en-IN" sz="2000" dirty="0">
                          <a:latin typeface="Times New Roman" panose="02020603050405020304" pitchFamily="18" charset="0"/>
                          <a:cs typeface="Times New Roman" panose="02020603050405020304" pitchFamily="18" charset="0"/>
                        </a:rPr>
                        <a:t>Title</a:t>
                      </a:r>
                    </a:p>
                  </a:txBody>
                  <a:tcPr/>
                </a:tc>
                <a:tc>
                  <a:txBody>
                    <a:bodyPr/>
                    <a:lstStyle/>
                    <a:p>
                      <a:pPr algn="ctr"/>
                      <a:r>
                        <a:rPr lang="en-IN" sz="2000" dirty="0">
                          <a:latin typeface="Times New Roman" panose="02020603050405020304" pitchFamily="18" charset="0"/>
                          <a:cs typeface="Times New Roman" panose="02020603050405020304" pitchFamily="18" charset="0"/>
                        </a:rPr>
                        <a:t>Study Field </a:t>
                      </a:r>
                    </a:p>
                  </a:txBody>
                  <a:tcPr/>
                </a:tc>
                <a:tc>
                  <a:txBody>
                    <a:bodyPr/>
                    <a:lstStyle/>
                    <a:p>
                      <a:pPr algn="ctr"/>
                      <a:r>
                        <a:rPr lang="en-IN" sz="2000" dirty="0">
                          <a:latin typeface="Times New Roman" panose="02020603050405020304" pitchFamily="18" charset="0"/>
                          <a:cs typeface="Times New Roman" panose="02020603050405020304" pitchFamily="18" charset="0"/>
                        </a:rPr>
                        <a:t>Important Results</a:t>
                      </a:r>
                    </a:p>
                  </a:txBody>
                  <a:tcPr/>
                </a:tc>
                <a:extLst>
                  <a:ext uri="{0D108BD9-81ED-4DB2-BD59-A6C34878D82A}">
                    <a16:rowId xmlns:a16="http://schemas.microsoft.com/office/drawing/2014/main" val="2512390208"/>
                  </a:ext>
                </a:extLst>
              </a:tr>
              <a:tr h="363951">
                <a:tc>
                  <a:txBody>
                    <a:bodyPr/>
                    <a:lstStyle/>
                    <a:p>
                      <a:pPr algn="ctr"/>
                      <a:r>
                        <a:rPr lang="en-IN" sz="1800">
                          <a:effectLst/>
                          <a:latin typeface="Times New Roman" panose="02020603050405020304" pitchFamily="18" charset="0"/>
                          <a:cs typeface="Times New Roman" panose="02020603050405020304" pitchFamily="18" charset="0"/>
                        </a:rPr>
                        <a:t>4</a:t>
                      </a: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Jain &amp; Kasbe</a:t>
                      </a: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2018</a:t>
                      </a:r>
                    </a:p>
                  </a:txBody>
                  <a:tcPr anchor="ctr"/>
                </a:tc>
                <a:tc>
                  <a:txBody>
                    <a:bodyPr/>
                    <a:lstStyle/>
                    <a:p>
                      <a:pPr algn="ctr"/>
                      <a:r>
                        <a:rPr lang="en-GB" sz="1800" i="1">
                          <a:effectLst/>
                          <a:latin typeface="Times New Roman" panose="02020603050405020304" pitchFamily="18" charset="0"/>
                          <a:cs typeface="Times New Roman" panose="02020603050405020304" pitchFamily="18" charset="0"/>
                        </a:rPr>
                        <a:t>Fake Profile Detection in Social Media Using Machine Learning</a:t>
                      </a:r>
                      <a:endParaRPr lang="en-GB" sz="1800">
                        <a:effectLst/>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effectLst/>
                          <a:latin typeface="Times New Roman" panose="02020603050405020304" pitchFamily="18" charset="0"/>
                          <a:cs typeface="Times New Roman" panose="02020603050405020304" pitchFamily="18" charset="0"/>
                        </a:rPr>
                        <a:t>AI/ML Algorithms (India Case Study)</a:t>
                      </a:r>
                    </a:p>
                  </a:txBody>
                  <a:tcPr anchor="ctr"/>
                </a:tc>
                <a:tc>
                  <a:txBody>
                    <a:bodyPr/>
                    <a:lstStyle/>
                    <a:p>
                      <a:pPr algn="ctr"/>
                      <a:r>
                        <a:rPr lang="en-GB" sz="1800" dirty="0">
                          <a:effectLst/>
                          <a:latin typeface="Times New Roman" panose="02020603050405020304" pitchFamily="18" charset="0"/>
                          <a:cs typeface="Times New Roman" panose="02020603050405020304" pitchFamily="18" charset="0"/>
                        </a:rPr>
                        <a:t>Tested SVM and Random Forest on Indian Facebook datasets. Found that fake profiles often lack profile pictures and have abrupt posting spikes.</a:t>
                      </a:r>
                    </a:p>
                  </a:txBody>
                  <a:tcPr anchor="ctr"/>
                </a:tc>
                <a:extLst>
                  <a:ext uri="{0D108BD9-81ED-4DB2-BD59-A6C34878D82A}">
                    <a16:rowId xmlns:a16="http://schemas.microsoft.com/office/drawing/2014/main" val="3630868642"/>
                  </a:ext>
                </a:extLst>
              </a:tr>
              <a:tr h="278774">
                <a:tc>
                  <a:txBody>
                    <a:bodyPr/>
                    <a:lstStyle/>
                    <a:p>
                      <a:pPr algn="ctr"/>
                      <a:r>
                        <a:rPr lang="en-IN" sz="1800">
                          <a:effectLst/>
                          <a:latin typeface="Times New Roman" panose="02020603050405020304" pitchFamily="18" charset="0"/>
                          <a:cs typeface="Times New Roman" panose="02020603050405020304" pitchFamily="18" charset="0"/>
                        </a:rPr>
                        <a:t>5</a:t>
                      </a:r>
                    </a:p>
                  </a:txBody>
                  <a:tcPr anchor="ctr"/>
                </a:tc>
                <a:tc>
                  <a:txBody>
                    <a:bodyPr/>
                    <a:lstStyle/>
                    <a:p>
                      <a:pPr algn="ctr"/>
                      <a:r>
                        <a:rPr lang="en-GB" sz="1800" dirty="0">
                          <a:effectLst/>
                          <a:latin typeface="Times New Roman" panose="02020603050405020304" pitchFamily="18" charset="0"/>
                          <a:cs typeface="Times New Roman" panose="02020603050405020304" pitchFamily="18" charset="0"/>
                        </a:rPr>
                        <a:t>Ministry of Electronics &amp; IT (India)</a:t>
                      </a:r>
                    </a:p>
                  </a:txBody>
                  <a:tcPr anchor="ctr"/>
                </a:tc>
                <a:tc>
                  <a:txBody>
                    <a:bodyPr/>
                    <a:lstStyle/>
                    <a:p>
                      <a:pPr algn="ctr"/>
                      <a:r>
                        <a:rPr lang="en-IN" sz="1800" dirty="0">
                          <a:effectLst/>
                          <a:latin typeface="Times New Roman" panose="02020603050405020304" pitchFamily="18" charset="0"/>
                          <a:cs typeface="Times New Roman" panose="02020603050405020304" pitchFamily="18" charset="0"/>
                        </a:rPr>
                        <a:t>2021</a:t>
                      </a:r>
                    </a:p>
                  </a:txBody>
                  <a:tcPr anchor="ctr"/>
                </a:tc>
                <a:tc>
                  <a:txBody>
                    <a:bodyPr/>
                    <a:lstStyle/>
                    <a:p>
                      <a:pPr algn="ctr"/>
                      <a:r>
                        <a:rPr lang="en-GB" sz="1800" i="1">
                          <a:effectLst/>
                          <a:latin typeface="Times New Roman" panose="02020603050405020304" pitchFamily="18" charset="0"/>
                          <a:cs typeface="Times New Roman" panose="02020603050405020304" pitchFamily="18" charset="0"/>
                        </a:rPr>
                        <a:t>Information Technology (Intermediary Guidelines) Rules</a:t>
                      </a:r>
                      <a:endParaRPr lang="en-GB" sz="1800">
                        <a:effectLst/>
                        <a:latin typeface="Times New Roman" panose="02020603050405020304" pitchFamily="18" charset="0"/>
                        <a:cs typeface="Times New Roman" panose="02020603050405020304" pitchFamily="18" charset="0"/>
                      </a:endParaRP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Policy &amp; Governance</a:t>
                      </a:r>
                    </a:p>
                  </a:txBody>
                  <a:tcPr anchor="ctr"/>
                </a:tc>
                <a:tc>
                  <a:txBody>
                    <a:bodyPr/>
                    <a:lstStyle/>
                    <a:p>
                      <a:pPr algn="ctr"/>
                      <a:r>
                        <a:rPr lang="en-GB" sz="1800" dirty="0">
                          <a:effectLst/>
                          <a:latin typeface="Times New Roman" panose="02020603050405020304" pitchFamily="18" charset="0"/>
                          <a:cs typeface="Times New Roman" panose="02020603050405020304" pitchFamily="18" charset="0"/>
                        </a:rPr>
                        <a:t>Mandated social media platforms to remove fake accounts/content within 36 hours of reporting. Emphasized traceability and grievance redressal mechanisms.</a:t>
                      </a:r>
                    </a:p>
                  </a:txBody>
                  <a:tcPr anchor="ctr"/>
                </a:tc>
                <a:extLst>
                  <a:ext uri="{0D108BD9-81ED-4DB2-BD59-A6C34878D82A}">
                    <a16:rowId xmlns:a16="http://schemas.microsoft.com/office/drawing/2014/main" val="2122967561"/>
                  </a:ext>
                </a:extLst>
              </a:tr>
              <a:tr h="0">
                <a:tc>
                  <a:txBody>
                    <a:bodyPr/>
                    <a:lstStyle/>
                    <a:p>
                      <a:pPr algn="ctr"/>
                      <a:r>
                        <a:rPr lang="en-IN" sz="1800">
                          <a:effectLst/>
                          <a:latin typeface="Times New Roman" panose="02020603050405020304" pitchFamily="18" charset="0"/>
                          <a:cs typeface="Times New Roman" panose="02020603050405020304" pitchFamily="18" charset="0"/>
                        </a:rPr>
                        <a:t>6</a:t>
                      </a:r>
                    </a:p>
                  </a:txBody>
                  <a:tcPr anchor="ctr"/>
                </a:tc>
                <a:tc>
                  <a:txBody>
                    <a:bodyPr/>
                    <a:lstStyle/>
                    <a:p>
                      <a:pPr algn="ctr"/>
                      <a:r>
                        <a:rPr lang="en-IN" sz="1800" dirty="0">
                          <a:effectLst/>
                          <a:latin typeface="Times New Roman" panose="02020603050405020304" pitchFamily="18" charset="0"/>
                          <a:cs typeface="Times New Roman" panose="02020603050405020304" pitchFamily="18" charset="0"/>
                        </a:rPr>
                        <a:t>Conti et al.</a:t>
                      </a: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2018</a:t>
                      </a:r>
                    </a:p>
                  </a:txBody>
                  <a:tcPr anchor="ctr"/>
                </a:tc>
                <a:tc>
                  <a:txBody>
                    <a:bodyPr/>
                    <a:lstStyle/>
                    <a:p>
                      <a:pPr algn="ctr"/>
                      <a:r>
                        <a:rPr lang="en-GB" sz="1800" i="1">
                          <a:effectLst/>
                          <a:latin typeface="Times New Roman" panose="02020603050405020304" pitchFamily="18" charset="0"/>
                          <a:cs typeface="Times New Roman" panose="02020603050405020304" pitchFamily="18" charset="0"/>
                        </a:rPr>
                        <a:t>A Survey on Fake Accounts and Detection Techniques</a:t>
                      </a:r>
                      <a:endParaRPr lang="en-GB" sz="1800">
                        <a:effectLst/>
                        <a:latin typeface="Times New Roman" panose="02020603050405020304" pitchFamily="18" charset="0"/>
                        <a:cs typeface="Times New Roman" panose="02020603050405020304" pitchFamily="18" charset="0"/>
                      </a:endParaRP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Systematic Review</a:t>
                      </a:r>
                    </a:p>
                  </a:txBody>
                  <a:tcPr anchor="ctr"/>
                </a:tc>
                <a:tc>
                  <a:txBody>
                    <a:bodyPr/>
                    <a:lstStyle/>
                    <a:p>
                      <a:pPr algn="ctr"/>
                      <a:r>
                        <a:rPr lang="en-GB" sz="1800" dirty="0">
                          <a:effectLst/>
                          <a:latin typeface="Times New Roman" panose="02020603050405020304" pitchFamily="18" charset="0"/>
                          <a:cs typeface="Times New Roman" panose="02020603050405020304" pitchFamily="18" charset="0"/>
                        </a:rPr>
                        <a:t>Identified gaps: lack of cross-platform detection tools and reliance on outdated datasets. Recommended hybrid models (AI + graph theory).</a:t>
                      </a:r>
                    </a:p>
                  </a:txBody>
                  <a:tcPr anchor="ctr"/>
                </a:tc>
                <a:extLst>
                  <a:ext uri="{0D108BD9-81ED-4DB2-BD59-A6C34878D82A}">
                    <a16:rowId xmlns:a16="http://schemas.microsoft.com/office/drawing/2014/main" val="3551842569"/>
                  </a:ext>
                </a:extLst>
              </a:tr>
              <a:tr h="486276">
                <a:tc>
                  <a:txBody>
                    <a:bodyPr/>
                    <a:lstStyle/>
                    <a:p>
                      <a:pPr algn="ctr"/>
                      <a:r>
                        <a:rPr lang="en-IN" sz="1800">
                          <a:effectLst/>
                          <a:latin typeface="Times New Roman" panose="02020603050405020304" pitchFamily="18" charset="0"/>
                          <a:cs typeface="Times New Roman" panose="02020603050405020304" pitchFamily="18" charset="0"/>
                        </a:rPr>
                        <a:t>7</a:t>
                      </a: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CERT-In (India)</a:t>
                      </a: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2022</a:t>
                      </a:r>
                    </a:p>
                  </a:txBody>
                  <a:tcPr anchor="ctr"/>
                </a:tc>
                <a:tc>
                  <a:txBody>
                    <a:bodyPr/>
                    <a:lstStyle/>
                    <a:p>
                      <a:pPr algn="ctr"/>
                      <a:r>
                        <a:rPr lang="en-GB" sz="1800" i="1">
                          <a:effectLst/>
                          <a:latin typeface="Times New Roman" panose="02020603050405020304" pitchFamily="18" charset="0"/>
                          <a:cs typeface="Times New Roman" panose="02020603050405020304" pitchFamily="18" charset="0"/>
                        </a:rPr>
                        <a:t>Advisory on Social Media Account Fraud</a:t>
                      </a:r>
                      <a:endParaRPr lang="en-GB" sz="1800">
                        <a:effectLst/>
                        <a:latin typeface="Times New Roman" panose="02020603050405020304" pitchFamily="18" charset="0"/>
                        <a:cs typeface="Times New Roman" panose="02020603050405020304" pitchFamily="18" charset="0"/>
                      </a:endParaRP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Cybersecurity &amp; Policy</a:t>
                      </a:r>
                    </a:p>
                  </a:txBody>
                  <a:tcPr anchor="ctr"/>
                </a:tc>
                <a:tc>
                  <a:txBody>
                    <a:bodyPr/>
                    <a:lstStyle/>
                    <a:p>
                      <a:pPr algn="ctr"/>
                      <a:r>
                        <a:rPr lang="en-GB" sz="1800" dirty="0">
                          <a:effectLst/>
                          <a:latin typeface="Times New Roman" panose="02020603050405020304" pitchFamily="18" charset="0"/>
                          <a:cs typeface="Times New Roman" panose="02020603050405020304" pitchFamily="18" charset="0"/>
                        </a:rPr>
                        <a:t>Reported a 200% rise in impersonation scams in India (2020–2022). Advised users to verify profiles and report anomalies via the National Cyber Crime Portal.</a:t>
                      </a:r>
                    </a:p>
                  </a:txBody>
                  <a:tcPr anchor="ctr"/>
                </a:tc>
                <a:extLst>
                  <a:ext uri="{0D108BD9-81ED-4DB2-BD59-A6C34878D82A}">
                    <a16:rowId xmlns:a16="http://schemas.microsoft.com/office/drawing/2014/main" val="3142635660"/>
                  </a:ext>
                </a:extLst>
              </a:tr>
            </a:tbl>
          </a:graphicData>
        </a:graphic>
      </p:graphicFrame>
    </p:spTree>
    <p:extLst>
      <p:ext uri="{BB962C8B-B14F-4D97-AF65-F5344CB8AC3E}">
        <p14:creationId xmlns:p14="http://schemas.microsoft.com/office/powerpoint/2010/main" val="363396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A3318A7E-8C48-8B48-52FE-47480F6BC85D}"/>
              </a:ext>
            </a:extLst>
          </p:cNvPr>
          <p:cNvGraphicFramePr>
            <a:graphicFrameLocks noGrp="1"/>
          </p:cNvGraphicFramePr>
          <p:nvPr>
            <p:ph idx="1"/>
            <p:extLst>
              <p:ext uri="{D42A27DB-BD31-4B8C-83A1-F6EECF244321}">
                <p14:modId xmlns:p14="http://schemas.microsoft.com/office/powerpoint/2010/main" val="3313591008"/>
              </p:ext>
            </p:extLst>
          </p:nvPr>
        </p:nvGraphicFramePr>
        <p:xfrm>
          <a:off x="147734" y="1089097"/>
          <a:ext cx="11896531" cy="4679805"/>
        </p:xfrm>
        <a:graphic>
          <a:graphicData uri="http://schemas.openxmlformats.org/drawingml/2006/table">
            <a:tbl>
              <a:tblPr firstRow="1" bandRow="1">
                <a:tableStyleId>{5C22544A-7EE6-4342-B048-85BDC9FD1C3A}</a:tableStyleId>
              </a:tblPr>
              <a:tblGrid>
                <a:gridCol w="811763">
                  <a:extLst>
                    <a:ext uri="{9D8B030D-6E8A-4147-A177-3AD203B41FA5}">
                      <a16:colId xmlns:a16="http://schemas.microsoft.com/office/drawing/2014/main" val="970791240"/>
                    </a:ext>
                  </a:extLst>
                </a:gridCol>
                <a:gridCol w="1716832">
                  <a:extLst>
                    <a:ext uri="{9D8B030D-6E8A-4147-A177-3AD203B41FA5}">
                      <a16:colId xmlns:a16="http://schemas.microsoft.com/office/drawing/2014/main" val="1919634258"/>
                    </a:ext>
                  </a:extLst>
                </a:gridCol>
                <a:gridCol w="1726164">
                  <a:extLst>
                    <a:ext uri="{9D8B030D-6E8A-4147-A177-3AD203B41FA5}">
                      <a16:colId xmlns:a16="http://schemas.microsoft.com/office/drawing/2014/main" val="1971933580"/>
                    </a:ext>
                  </a:extLst>
                </a:gridCol>
                <a:gridCol w="2118049">
                  <a:extLst>
                    <a:ext uri="{9D8B030D-6E8A-4147-A177-3AD203B41FA5}">
                      <a16:colId xmlns:a16="http://schemas.microsoft.com/office/drawing/2014/main" val="3588378385"/>
                    </a:ext>
                  </a:extLst>
                </a:gridCol>
                <a:gridCol w="1800808">
                  <a:extLst>
                    <a:ext uri="{9D8B030D-6E8A-4147-A177-3AD203B41FA5}">
                      <a16:colId xmlns:a16="http://schemas.microsoft.com/office/drawing/2014/main" val="121978081"/>
                    </a:ext>
                  </a:extLst>
                </a:gridCol>
                <a:gridCol w="3722915">
                  <a:extLst>
                    <a:ext uri="{9D8B030D-6E8A-4147-A177-3AD203B41FA5}">
                      <a16:colId xmlns:a16="http://schemas.microsoft.com/office/drawing/2014/main" val="3665079735"/>
                    </a:ext>
                  </a:extLst>
                </a:gridCol>
              </a:tblGrid>
              <a:tr h="839325">
                <a:tc>
                  <a:txBody>
                    <a:bodyPr/>
                    <a:lstStyle/>
                    <a:p>
                      <a:pPr algn="ctr"/>
                      <a:r>
                        <a:rPr lang="en-IN" sz="2000" dirty="0">
                          <a:latin typeface="Times New Roman" panose="02020603050405020304" pitchFamily="18" charset="0"/>
                          <a:cs typeface="Times New Roman" panose="02020603050405020304" pitchFamily="18" charset="0"/>
                        </a:rPr>
                        <a:t>No.</a:t>
                      </a:r>
                    </a:p>
                  </a:txBody>
                  <a:tcPr/>
                </a:tc>
                <a:tc>
                  <a:txBody>
                    <a:bodyPr/>
                    <a:lstStyle/>
                    <a:p>
                      <a:pPr algn="ctr"/>
                      <a:r>
                        <a:rPr lang="en-IN" sz="2000" dirty="0">
                          <a:latin typeface="Times New Roman" panose="02020603050405020304" pitchFamily="18" charset="0"/>
                          <a:cs typeface="Times New Roman" panose="02020603050405020304" pitchFamily="18" charset="0"/>
                        </a:rPr>
                        <a:t>Author </a:t>
                      </a:r>
                    </a:p>
                  </a:txBody>
                  <a:tcPr/>
                </a:tc>
                <a:tc>
                  <a:txBody>
                    <a:bodyPr/>
                    <a:lstStyle/>
                    <a:p>
                      <a:pPr algn="ctr"/>
                      <a:r>
                        <a:rPr lang="en-IN" sz="2000" dirty="0">
                          <a:latin typeface="Times New Roman" panose="02020603050405020304" pitchFamily="18" charset="0"/>
                          <a:cs typeface="Times New Roman" panose="02020603050405020304" pitchFamily="18" charset="0"/>
                        </a:rPr>
                        <a:t>Published Year</a:t>
                      </a:r>
                    </a:p>
                  </a:txBody>
                  <a:tcPr/>
                </a:tc>
                <a:tc>
                  <a:txBody>
                    <a:bodyPr/>
                    <a:lstStyle/>
                    <a:p>
                      <a:pPr algn="ctr"/>
                      <a:r>
                        <a:rPr lang="en-IN" sz="2000" dirty="0">
                          <a:latin typeface="Times New Roman" panose="02020603050405020304" pitchFamily="18" charset="0"/>
                          <a:cs typeface="Times New Roman" panose="02020603050405020304" pitchFamily="18" charset="0"/>
                        </a:rPr>
                        <a:t>Title</a:t>
                      </a:r>
                    </a:p>
                  </a:txBody>
                  <a:tcPr/>
                </a:tc>
                <a:tc>
                  <a:txBody>
                    <a:bodyPr/>
                    <a:lstStyle/>
                    <a:p>
                      <a:pPr algn="ctr"/>
                      <a:r>
                        <a:rPr lang="en-IN" sz="2000" dirty="0">
                          <a:latin typeface="Times New Roman" panose="02020603050405020304" pitchFamily="18" charset="0"/>
                          <a:cs typeface="Times New Roman" panose="02020603050405020304" pitchFamily="18" charset="0"/>
                        </a:rPr>
                        <a:t>Study Field </a:t>
                      </a:r>
                    </a:p>
                  </a:txBody>
                  <a:tcPr/>
                </a:tc>
                <a:tc>
                  <a:txBody>
                    <a:bodyPr/>
                    <a:lstStyle/>
                    <a:p>
                      <a:pPr algn="ctr"/>
                      <a:r>
                        <a:rPr lang="en-IN" sz="2000" dirty="0">
                          <a:latin typeface="Times New Roman" panose="02020603050405020304" pitchFamily="18" charset="0"/>
                          <a:cs typeface="Times New Roman" panose="02020603050405020304" pitchFamily="18" charset="0"/>
                        </a:rPr>
                        <a:t>Important Results</a:t>
                      </a:r>
                    </a:p>
                  </a:txBody>
                  <a:tcPr/>
                </a:tc>
                <a:extLst>
                  <a:ext uri="{0D108BD9-81ED-4DB2-BD59-A6C34878D82A}">
                    <a16:rowId xmlns:a16="http://schemas.microsoft.com/office/drawing/2014/main" val="2512390208"/>
                  </a:ext>
                </a:extLst>
              </a:tr>
              <a:tr h="486276">
                <a:tc>
                  <a:txBody>
                    <a:bodyPr/>
                    <a:lstStyle/>
                    <a:p>
                      <a:pPr algn="ctr"/>
                      <a:r>
                        <a:rPr lang="en-IN" sz="1800">
                          <a:effectLst/>
                          <a:latin typeface="Times New Roman" panose="02020603050405020304" pitchFamily="18" charset="0"/>
                          <a:cs typeface="Times New Roman" panose="02020603050405020304" pitchFamily="18" charset="0"/>
                        </a:rPr>
                        <a:t>8</a:t>
                      </a:r>
                    </a:p>
                  </a:txBody>
                  <a:tcPr anchor="ctr"/>
                </a:tc>
                <a:tc>
                  <a:txBody>
                    <a:bodyPr/>
                    <a:lstStyle/>
                    <a:p>
                      <a:pPr algn="ctr"/>
                      <a:r>
                        <a:rPr lang="en-IN" sz="1800" dirty="0">
                          <a:effectLst/>
                          <a:latin typeface="Times New Roman" panose="02020603050405020304" pitchFamily="18" charset="0"/>
                          <a:cs typeface="Times New Roman" panose="02020603050405020304" pitchFamily="18" charset="0"/>
                        </a:rPr>
                        <a:t>Wang et al.</a:t>
                      </a: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2017</a:t>
                      </a:r>
                    </a:p>
                  </a:txBody>
                  <a:tcPr anchor="ctr"/>
                </a:tc>
                <a:tc>
                  <a:txBody>
                    <a:bodyPr/>
                    <a:lstStyle/>
                    <a:p>
                      <a:pPr algn="ctr"/>
                      <a:r>
                        <a:rPr lang="en-GB" sz="1800" i="1">
                          <a:effectLst/>
                          <a:latin typeface="Times New Roman" panose="02020603050405020304" pitchFamily="18" charset="0"/>
                          <a:cs typeface="Times New Roman" panose="02020603050405020304" pitchFamily="18" charset="0"/>
                        </a:rPr>
                        <a:t>Deep Learning for Detecting Fake Identities on Twitter</a:t>
                      </a:r>
                      <a:endParaRPr lang="en-GB" sz="1800">
                        <a:effectLst/>
                        <a:latin typeface="Times New Roman" panose="02020603050405020304" pitchFamily="18" charset="0"/>
                        <a:cs typeface="Times New Roman" panose="02020603050405020304" pitchFamily="18" charset="0"/>
                      </a:endParaRP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Deep Learning (NLP)</a:t>
                      </a:r>
                    </a:p>
                  </a:txBody>
                  <a:tcPr anchor="ctr"/>
                </a:tc>
                <a:tc>
                  <a:txBody>
                    <a:bodyPr/>
                    <a:lstStyle/>
                    <a:p>
                      <a:pPr algn="ctr"/>
                      <a:r>
                        <a:rPr lang="en-GB" sz="1800" dirty="0">
                          <a:effectLst/>
                          <a:latin typeface="Times New Roman" panose="02020603050405020304" pitchFamily="18" charset="0"/>
                          <a:cs typeface="Times New Roman" panose="02020603050405020304" pitchFamily="18" charset="0"/>
                        </a:rPr>
                        <a:t>Used LSTM networks to analyze tweet semantics. Achieved 92% precision in detecting fake accounts with synthetic or plagiarized content.</a:t>
                      </a:r>
                    </a:p>
                  </a:txBody>
                  <a:tcPr anchor="ctr"/>
                </a:tc>
                <a:extLst>
                  <a:ext uri="{0D108BD9-81ED-4DB2-BD59-A6C34878D82A}">
                    <a16:rowId xmlns:a16="http://schemas.microsoft.com/office/drawing/2014/main" val="2122967561"/>
                  </a:ext>
                </a:extLst>
              </a:tr>
              <a:tr h="486276">
                <a:tc>
                  <a:txBody>
                    <a:bodyPr/>
                    <a:lstStyle/>
                    <a:p>
                      <a:pPr algn="ctr"/>
                      <a:r>
                        <a:rPr lang="en-IN" sz="1800">
                          <a:effectLst/>
                          <a:latin typeface="Times New Roman" panose="02020603050405020304" pitchFamily="18" charset="0"/>
                          <a:cs typeface="Times New Roman" panose="02020603050405020304" pitchFamily="18" charset="0"/>
                        </a:rPr>
                        <a:t>9</a:t>
                      </a:r>
                    </a:p>
                  </a:txBody>
                  <a:tcPr anchor="ctr"/>
                </a:tc>
                <a:tc>
                  <a:txBody>
                    <a:bodyPr/>
                    <a:lstStyle/>
                    <a:p>
                      <a:pPr algn="ctr"/>
                      <a:r>
                        <a:rPr lang="en-IN" sz="1800" dirty="0">
                          <a:effectLst/>
                          <a:latin typeface="Times New Roman" panose="02020603050405020304" pitchFamily="18" charset="0"/>
                          <a:cs typeface="Times New Roman" panose="02020603050405020304" pitchFamily="18" charset="0"/>
                        </a:rPr>
                        <a:t>Agarwal et al.</a:t>
                      </a: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2020</a:t>
                      </a:r>
                    </a:p>
                  </a:txBody>
                  <a:tcPr anchor="ctr"/>
                </a:tc>
                <a:tc>
                  <a:txBody>
                    <a:bodyPr/>
                    <a:lstStyle/>
                    <a:p>
                      <a:pPr algn="ctr"/>
                      <a:r>
                        <a:rPr lang="en-GB" sz="1800" i="1">
                          <a:effectLst/>
                          <a:latin typeface="Times New Roman" panose="02020603050405020304" pitchFamily="18" charset="0"/>
                          <a:cs typeface="Times New Roman" panose="02020603050405020304" pitchFamily="18" charset="0"/>
                        </a:rPr>
                        <a:t>Cross-Platform Detection of Fake Accounts Using Federated Learning</a:t>
                      </a:r>
                      <a:endParaRPr lang="en-GB" sz="1800">
                        <a:effectLst/>
                        <a:latin typeface="Times New Roman" panose="02020603050405020304" pitchFamily="18" charset="0"/>
                        <a:cs typeface="Times New Roman" panose="02020603050405020304" pitchFamily="18" charset="0"/>
                      </a:endParaRP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Cross-Platform Detection</a:t>
                      </a:r>
                    </a:p>
                  </a:txBody>
                  <a:tcPr anchor="ctr"/>
                </a:tc>
                <a:tc>
                  <a:txBody>
                    <a:bodyPr/>
                    <a:lstStyle/>
                    <a:p>
                      <a:pPr algn="ctr"/>
                      <a:r>
                        <a:rPr lang="en-GB" sz="1800" dirty="0">
                          <a:effectLst/>
                          <a:latin typeface="Times New Roman" panose="02020603050405020304" pitchFamily="18" charset="0"/>
                          <a:cs typeface="Times New Roman" panose="02020603050405020304" pitchFamily="18" charset="0"/>
                        </a:rPr>
                        <a:t>Proposed a federated learning framework to detect fake accounts across Facebook, Instagram, and Twitter without violating data privacy laws.</a:t>
                      </a:r>
                    </a:p>
                  </a:txBody>
                  <a:tcPr anchor="ctr"/>
                </a:tc>
                <a:extLst>
                  <a:ext uri="{0D108BD9-81ED-4DB2-BD59-A6C34878D82A}">
                    <a16:rowId xmlns:a16="http://schemas.microsoft.com/office/drawing/2014/main" val="401219790"/>
                  </a:ext>
                </a:extLst>
              </a:tr>
              <a:tr h="486276">
                <a:tc>
                  <a:txBody>
                    <a:bodyPr/>
                    <a:lstStyle/>
                    <a:p>
                      <a:pPr algn="ctr"/>
                      <a:r>
                        <a:rPr lang="en-IN" sz="1800">
                          <a:effectLst/>
                          <a:latin typeface="Times New Roman" panose="02020603050405020304" pitchFamily="18" charset="0"/>
                          <a:cs typeface="Times New Roman" panose="02020603050405020304" pitchFamily="18" charset="0"/>
                        </a:rPr>
                        <a:t>10</a:t>
                      </a: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Singh &amp; Kumar</a:t>
                      </a: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2021</a:t>
                      </a:r>
                    </a:p>
                  </a:txBody>
                  <a:tcPr anchor="ctr"/>
                </a:tc>
                <a:tc>
                  <a:txBody>
                    <a:bodyPr/>
                    <a:lstStyle/>
                    <a:p>
                      <a:pPr algn="ctr"/>
                      <a:r>
                        <a:rPr lang="en-GB" sz="1800" i="1">
                          <a:effectLst/>
                          <a:latin typeface="Times New Roman" panose="02020603050405020304" pitchFamily="18" charset="0"/>
                          <a:cs typeface="Times New Roman" panose="02020603050405020304" pitchFamily="18" charset="0"/>
                        </a:rPr>
                        <a:t>Legal Frameworks for Fake Account Regulation in India</a:t>
                      </a:r>
                      <a:endParaRPr lang="en-GB" sz="1800">
                        <a:effectLst/>
                        <a:latin typeface="Times New Roman" panose="02020603050405020304" pitchFamily="18" charset="0"/>
                        <a:cs typeface="Times New Roman" panose="02020603050405020304" pitchFamily="18" charset="0"/>
                      </a:endParaRP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Law &amp; Policy (India)</a:t>
                      </a:r>
                    </a:p>
                  </a:txBody>
                  <a:tcPr anchor="ctr"/>
                </a:tc>
                <a:tc>
                  <a:txBody>
                    <a:bodyPr/>
                    <a:lstStyle/>
                    <a:p>
                      <a:pPr algn="ctr"/>
                      <a:r>
                        <a:rPr lang="en-GB" sz="1800" dirty="0">
                          <a:effectLst/>
                          <a:latin typeface="Times New Roman" panose="02020603050405020304" pitchFamily="18" charset="0"/>
                          <a:cs typeface="Times New Roman" panose="02020603050405020304" pitchFamily="18" charset="0"/>
                        </a:rPr>
                        <a:t>Critiqued enforcement gaps in IT Act 2000. Suggested dedicated cyber cells and faster judicial processes to handle fake account cases.</a:t>
                      </a:r>
                    </a:p>
                  </a:txBody>
                  <a:tcPr anchor="ctr"/>
                </a:tc>
                <a:extLst>
                  <a:ext uri="{0D108BD9-81ED-4DB2-BD59-A6C34878D82A}">
                    <a16:rowId xmlns:a16="http://schemas.microsoft.com/office/drawing/2014/main" val="2521871450"/>
                  </a:ext>
                </a:extLst>
              </a:tr>
            </a:tbl>
          </a:graphicData>
        </a:graphic>
      </p:graphicFrame>
    </p:spTree>
    <p:extLst>
      <p:ext uri="{BB962C8B-B14F-4D97-AF65-F5344CB8AC3E}">
        <p14:creationId xmlns:p14="http://schemas.microsoft.com/office/powerpoint/2010/main" val="590544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Existing Methods Drawbacks</a:t>
            </a:r>
          </a:p>
        </p:txBody>
      </p:sp>
      <p:sp>
        <p:nvSpPr>
          <p:cNvPr id="3" name="Content Placeholder 2"/>
          <p:cNvSpPr>
            <a:spLocks noGrp="1"/>
          </p:cNvSpPr>
          <p:nvPr>
            <p:ph idx="1"/>
          </p:nvPr>
        </p:nvSpPr>
        <p:spPr>
          <a:xfrm>
            <a:off x="812800" y="967636"/>
            <a:ext cx="10668000" cy="5358008"/>
          </a:xfrm>
        </p:spPr>
        <p:txBody>
          <a:bodyPr>
            <a:noAutofit/>
          </a:bodyPr>
          <a:lstStyle/>
          <a:p>
            <a:pPr marL="0" indent="0" algn="l">
              <a:buNone/>
            </a:pPr>
            <a:r>
              <a:rPr lang="en-GB" b="1" i="0" dirty="0">
                <a:effectLst/>
                <a:latin typeface="Times New Roman" panose="02020603050405020304" pitchFamily="18" charset="0"/>
                <a:cs typeface="Times New Roman" panose="02020603050405020304" pitchFamily="18" charset="0"/>
              </a:rPr>
              <a:t>1. Outdated Detection Models</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Tools rely on old data, failing to catch AI-generated profiles or evolving tactics.</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High false positives (blocking real users) and false negatives (missing sophisticated bots).</a:t>
            </a:r>
          </a:p>
          <a:p>
            <a:pPr marL="0" indent="0" algn="l">
              <a:buNone/>
            </a:pPr>
            <a:r>
              <a:rPr lang="en-GB" b="1" i="0" dirty="0">
                <a:effectLst/>
                <a:latin typeface="Times New Roman" panose="02020603050405020304" pitchFamily="18" charset="0"/>
                <a:cs typeface="Times New Roman" panose="02020603050405020304" pitchFamily="18" charset="0"/>
              </a:rPr>
              <a:t>2. Platform Fragmentation</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Detection systems work only on specific platforms (e.g., Facebook tools don’t apply to Instagram).</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No unified cross-platform solutions.</a:t>
            </a:r>
          </a:p>
          <a:p>
            <a:pPr marL="0" indent="0" algn="l">
              <a:buNone/>
            </a:pPr>
            <a:r>
              <a:rPr lang="en-GB" b="1" i="0" dirty="0">
                <a:effectLst/>
                <a:latin typeface="Times New Roman" panose="02020603050405020304" pitchFamily="18" charset="0"/>
                <a:cs typeface="Times New Roman" panose="02020603050405020304" pitchFamily="18" charset="0"/>
              </a:rPr>
              <a:t>3. Slow Enforcement</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Platforms take days/weeks to act, even with legal mandates (e.g., India’s 36-hour IT Rules).</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Jurisdictional conflicts delay global enforcement.</a:t>
            </a:r>
          </a:p>
        </p:txBody>
      </p:sp>
    </p:spTree>
    <p:extLst>
      <p:ext uri="{BB962C8B-B14F-4D97-AF65-F5344CB8AC3E}">
        <p14:creationId xmlns:p14="http://schemas.microsoft.com/office/powerpoint/2010/main" val="2815185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Existing Methods Drawbacks</a:t>
            </a:r>
          </a:p>
        </p:txBody>
      </p:sp>
      <p:sp>
        <p:nvSpPr>
          <p:cNvPr id="3" name="Content Placeholder 2"/>
          <p:cNvSpPr>
            <a:spLocks noGrp="1"/>
          </p:cNvSpPr>
          <p:nvPr>
            <p:ph idx="1"/>
          </p:nvPr>
        </p:nvSpPr>
        <p:spPr>
          <a:xfrm>
            <a:off x="812800" y="1499992"/>
            <a:ext cx="10668000" cy="5358008"/>
          </a:xfrm>
        </p:spPr>
        <p:txBody>
          <a:bodyPr>
            <a:noAutofit/>
          </a:bodyPr>
          <a:lstStyle/>
          <a:p>
            <a:pPr marL="0" indent="0" algn="l">
              <a:buNone/>
            </a:pPr>
            <a:r>
              <a:rPr lang="en-GB" b="1" i="0" dirty="0">
                <a:effectLst/>
                <a:latin typeface="Times New Roman" panose="02020603050405020304" pitchFamily="18" charset="0"/>
                <a:cs typeface="Times New Roman" panose="02020603050405020304" pitchFamily="18" charset="0"/>
              </a:rPr>
              <a:t>4. Behavioral Evasion</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Bots mimic human behavior (likes, follows, gradual posting) to avoid detection.</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Networks of fake accounts (Sybil attacks) legitimize each other.</a:t>
            </a:r>
          </a:p>
          <a:p>
            <a:pPr marL="0" indent="0" algn="l">
              <a:buNone/>
            </a:pPr>
            <a:r>
              <a:rPr lang="en-GB" b="1" i="0" dirty="0">
                <a:effectLst/>
                <a:latin typeface="Times New Roman" panose="02020603050405020304" pitchFamily="18" charset="0"/>
                <a:cs typeface="Times New Roman" panose="02020603050405020304" pitchFamily="18" charset="0"/>
              </a:rPr>
              <a:t>5. Lack of Central Coordination</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No agency to streamline reporting, verification, or deletion globally.</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Understaffed bodies (e.g., CERT-In) handle only a fraction of complaints.</a:t>
            </a:r>
          </a:p>
          <a:p>
            <a:pPr marL="0" indent="0" algn="l">
              <a:buNone/>
            </a:pPr>
            <a:r>
              <a:rPr lang="en-GB" b="1" i="0" dirty="0">
                <a:effectLst/>
                <a:latin typeface="Times New Roman" panose="02020603050405020304" pitchFamily="18" charset="0"/>
                <a:cs typeface="Times New Roman" panose="02020603050405020304" pitchFamily="18" charset="0"/>
              </a:rPr>
              <a:t>6. Privacy vs. Security Trade-offs</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Sharing user data with agencies risks privacy breaches.</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Detection algorithms may unintentionally target marginalized groups.</a:t>
            </a:r>
            <a:endParaRPr lang="en-GB" sz="1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73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5" name="Rectangle 2">
            <a:extLst>
              <a:ext uri="{FF2B5EF4-FFF2-40B4-BE49-F238E27FC236}">
                <a16:creationId xmlns:a16="http://schemas.microsoft.com/office/drawing/2014/main" id="{D74E094A-3CDA-44D5-B815-61BF906266E3}"/>
              </a:ext>
            </a:extLst>
          </p:cNvPr>
          <p:cNvSpPr>
            <a:spLocks noGrp="1" noChangeArrowheads="1"/>
          </p:cNvSpPr>
          <p:nvPr>
            <p:ph idx="1"/>
          </p:nvPr>
        </p:nvSpPr>
        <p:spPr bwMode="auto">
          <a:xfrm>
            <a:off x="1016000" y="1109404"/>
            <a:ext cx="10160000"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GB"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develop adaptive AI tools for real-time detection of fake accounts using behavioral and metadata patterns.</a:t>
            </a:r>
          </a:p>
          <a:p>
            <a:pPr eaLnBrk="0" fontAlgn="base" hangingPunct="0">
              <a:spcBef>
                <a:spcPct val="0"/>
              </a:spcBef>
              <a:spcAft>
                <a:spcPct val="0"/>
              </a:spcAft>
            </a:pPr>
            <a:r>
              <a:rPr kumimoji="0" lang="en-GB"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designate a central agency (e.g., under CERT-In) for coordinating fake account reporting, verification, and deletion.</a:t>
            </a:r>
          </a:p>
          <a:p>
            <a:pPr eaLnBrk="0" fontAlgn="base" hangingPunct="0">
              <a:spcBef>
                <a:spcPct val="0"/>
              </a:spcBef>
              <a:spcAft>
                <a:spcPct val="0"/>
              </a:spcAft>
            </a:pPr>
            <a:r>
              <a:rPr kumimoji="0" lang="en-GB"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enforce compliance with India’s IT Rules 2021 for time-bound suspension of fake accounts (within 24–36 hours).</a:t>
            </a:r>
          </a:p>
          <a:p>
            <a:pPr eaLnBrk="0" fontAlgn="base" hangingPunct="0">
              <a:spcBef>
                <a:spcPct val="0"/>
              </a:spcBef>
              <a:spcAft>
                <a:spcPct val="0"/>
              </a:spcAft>
            </a:pPr>
            <a:r>
              <a:rPr kumimoji="0" lang="en-GB"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create cross-platform detection systems for identifying fake accounts operating on Facebook, Instagram, Twitter, etc.</a:t>
            </a:r>
          </a:p>
          <a:p>
            <a:pPr eaLnBrk="0" fontAlgn="base" hangingPunct="0">
              <a:spcBef>
                <a:spcPct val="0"/>
              </a:spcBef>
              <a:spcAft>
                <a:spcPct val="0"/>
              </a:spcAft>
            </a:pPr>
            <a:r>
              <a:rPr kumimoji="0" lang="en-GB"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reduce fake account suspension time to ≤24 hours through automated tools and agency-platform collaboration.</a:t>
            </a:r>
          </a:p>
          <a:p>
            <a:pPr eaLnBrk="0" fontAlgn="base" hangingPunct="0">
              <a:spcBef>
                <a:spcPct val="0"/>
              </a:spcBef>
              <a:spcAft>
                <a:spcPct val="0"/>
              </a:spcAft>
            </a:pPr>
            <a:r>
              <a:rPr kumimoji="0" lang="en-GB"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empower users with reporting tools and educational resources to recognize and report fake accounts.</a:t>
            </a:r>
          </a:p>
          <a:p>
            <a:pPr eaLnBrk="0" fontAlgn="base" hangingPunct="0">
              <a:spcBef>
                <a:spcPct val="0"/>
              </a:spcBef>
              <a:spcAft>
                <a:spcPct val="0"/>
              </a:spcAft>
            </a:pPr>
            <a:r>
              <a:rPr kumimoji="0" lang="en-GB"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establish partnerships with global agencies (e.g., INTERPOL) for tackling cross-border fake account networks.</a:t>
            </a:r>
          </a:p>
          <a:p>
            <a:pPr eaLnBrk="0" fontAlgn="base" hangingPunct="0">
              <a:spcBef>
                <a:spcPct val="0"/>
              </a:spcBef>
              <a:spcAft>
                <a:spcPct val="0"/>
              </a:spcAft>
            </a:pPr>
            <a:r>
              <a:rPr kumimoji="0" lang="en-GB"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privacy protection while sharing data between platforms, agencies, and users.</a:t>
            </a: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4" name="Content Placeholder 2">
            <a:extLst>
              <a:ext uri="{FF2B5EF4-FFF2-40B4-BE49-F238E27FC236}">
                <a16:creationId xmlns:a16="http://schemas.microsoft.com/office/drawing/2014/main" id="{6252B265-FA88-4E63-A133-469DFE33EA41}"/>
              </a:ext>
            </a:extLst>
          </p:cNvPr>
          <p:cNvSpPr>
            <a:spLocks noGrp="1"/>
          </p:cNvSpPr>
          <p:nvPr>
            <p:ph idx="1"/>
          </p:nvPr>
        </p:nvSpPr>
        <p:spPr>
          <a:xfrm>
            <a:off x="762000" y="1105420"/>
            <a:ext cx="10668000" cy="5258057"/>
          </a:xfrm>
        </p:spPr>
        <p:txBody>
          <a:bodyPr>
            <a:noAutofit/>
          </a:bodyPr>
          <a:lstStyle/>
          <a:p>
            <a:pPr marL="0" indent="0">
              <a:buNone/>
            </a:pPr>
            <a:r>
              <a:rPr lang="en-GB" sz="1800" b="1" dirty="0">
                <a:latin typeface="Times New Roman" panose="02020603050405020304" pitchFamily="18" charset="0"/>
                <a:cs typeface="Times New Roman" panose="02020603050405020304" pitchFamily="18" charset="0"/>
              </a:rPr>
              <a:t>1. Data Collection &amp; Pre-Processing</a:t>
            </a:r>
            <a:endParaRPr lang="en-GB" sz="1800"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Data Sources:</a:t>
            </a:r>
            <a:r>
              <a:rPr lang="en-GB" sz="1800" dirty="0">
                <a:latin typeface="Times New Roman" panose="02020603050405020304" pitchFamily="18" charset="0"/>
                <a:cs typeface="Times New Roman" panose="02020603050405020304" pitchFamily="18" charset="0"/>
              </a:rPr>
              <a:t> Gather data from social media APIs (e.g., Twitter, Facebook) including profile metadata (e.g., account age, follower/friend counts), textual content (posts, bios), user activity logs (posting frequency, temporal patterns), and profile images.</a:t>
            </a:r>
          </a:p>
          <a:p>
            <a:r>
              <a:rPr lang="en-GB" sz="1800" b="1" dirty="0">
                <a:latin typeface="Times New Roman" panose="02020603050405020304" pitchFamily="18" charset="0"/>
                <a:cs typeface="Times New Roman" panose="02020603050405020304" pitchFamily="18" charset="0"/>
              </a:rPr>
              <a:t>Data Cleaning:</a:t>
            </a:r>
            <a:r>
              <a:rPr lang="en-GB" sz="1800" dirty="0">
                <a:latin typeface="Times New Roman" panose="02020603050405020304" pitchFamily="18" charset="0"/>
                <a:cs typeface="Times New Roman" panose="02020603050405020304" pitchFamily="18" charset="0"/>
              </a:rPr>
              <a:t> Normalize the data and handle missing values. Use techniques like SMOTE to balance the dataset if fake accounts are underrepresented.</a:t>
            </a:r>
          </a:p>
          <a:p>
            <a:pPr marL="0" indent="0">
              <a:buNone/>
            </a:pPr>
            <a:r>
              <a:rPr lang="en-GB" sz="1800" b="1" dirty="0">
                <a:latin typeface="Times New Roman" panose="02020603050405020304" pitchFamily="18" charset="0"/>
                <a:cs typeface="Times New Roman" panose="02020603050405020304" pitchFamily="18" charset="0"/>
              </a:rPr>
              <a:t>2. Feature Extraction &amp; Selection</a:t>
            </a:r>
            <a:endParaRPr lang="en-GB" sz="1800"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Behavioral Features:</a:t>
            </a:r>
            <a:r>
              <a:rPr lang="en-GB" sz="1800" dirty="0">
                <a:latin typeface="Times New Roman" panose="02020603050405020304" pitchFamily="18" charset="0"/>
                <a:cs typeface="Times New Roman" panose="02020603050405020304" pitchFamily="18" charset="0"/>
              </a:rPr>
              <a:t> Extract numerical metrics such as posting frequency, friend-to-follower ratios, and account activity patterns.</a:t>
            </a:r>
          </a:p>
          <a:p>
            <a:r>
              <a:rPr lang="en-GB" sz="1800" b="1" dirty="0">
                <a:latin typeface="Times New Roman" panose="02020603050405020304" pitchFamily="18" charset="0"/>
                <a:cs typeface="Times New Roman" panose="02020603050405020304" pitchFamily="18" charset="0"/>
              </a:rPr>
              <a:t>Textual Features:</a:t>
            </a:r>
            <a:r>
              <a:rPr lang="en-GB" sz="1800" dirty="0">
                <a:latin typeface="Times New Roman" panose="02020603050405020304" pitchFamily="18" charset="0"/>
                <a:cs typeface="Times New Roman" panose="02020603050405020304" pitchFamily="18" charset="0"/>
              </a:rPr>
              <a:t> Apply natural language processing (NLP) (e.g., TF-IDF, word embeddings, sentiment analysis) to capture content quality and detect anomalous language use.</a:t>
            </a:r>
          </a:p>
          <a:p>
            <a:r>
              <a:rPr lang="en-GB" sz="1800" b="1" dirty="0">
                <a:latin typeface="Times New Roman" panose="02020603050405020304" pitchFamily="18" charset="0"/>
                <a:cs typeface="Times New Roman" panose="02020603050405020304" pitchFamily="18" charset="0"/>
              </a:rPr>
              <a:t>Image Features:</a:t>
            </a:r>
            <a:r>
              <a:rPr lang="en-GB" sz="1800" dirty="0">
                <a:latin typeface="Times New Roman" panose="02020603050405020304" pitchFamily="18" charset="0"/>
                <a:cs typeface="Times New Roman" panose="02020603050405020304" pitchFamily="18" charset="0"/>
              </a:rPr>
              <a:t> Use convolutional neural networks (CNNs) to analyze profile pictures for signs of manipulation or AI-generated images.</a:t>
            </a:r>
          </a:p>
          <a:p>
            <a:r>
              <a:rPr lang="en-GB" sz="1800" b="1" dirty="0">
                <a:latin typeface="Times New Roman" panose="02020603050405020304" pitchFamily="18" charset="0"/>
                <a:cs typeface="Times New Roman" panose="02020603050405020304" pitchFamily="18" charset="0"/>
              </a:rPr>
              <a:t>Graph Features:</a:t>
            </a:r>
            <a:r>
              <a:rPr lang="en-GB" sz="1800" dirty="0">
                <a:latin typeface="Times New Roman" panose="02020603050405020304" pitchFamily="18" charset="0"/>
                <a:cs typeface="Times New Roman" panose="02020603050405020304" pitchFamily="18" charset="0"/>
              </a:rPr>
              <a:t> Utilize social network analysis (e.g., preferential attachment models) to detect abnormal connection patterns indicative of fake accounts.</a:t>
            </a:r>
          </a:p>
          <a:p>
            <a:r>
              <a:rPr lang="en-GB" sz="1800" b="1" dirty="0">
                <a:latin typeface="Times New Roman" panose="02020603050405020304" pitchFamily="18" charset="0"/>
                <a:cs typeface="Times New Roman" panose="02020603050405020304" pitchFamily="18" charset="0"/>
              </a:rPr>
              <a:t>Feature Selection:</a:t>
            </a:r>
            <a:r>
              <a:rPr lang="en-GB" sz="1800" dirty="0">
                <a:latin typeface="Times New Roman" panose="02020603050405020304" pitchFamily="18" charset="0"/>
                <a:cs typeface="Times New Roman" panose="02020603050405020304" pitchFamily="18" charset="0"/>
              </a:rPr>
              <a:t> Employ dimensionality reduction techniques like Principal Component Analysis (PCA) and correlation-based methods to remove redundancy and retain the most discriminative features.</a:t>
            </a:r>
          </a:p>
        </p:txBody>
      </p:sp>
    </p:spTree>
    <p:extLst>
      <p:ext uri="{BB962C8B-B14F-4D97-AF65-F5344CB8AC3E}">
        <p14:creationId xmlns:p14="http://schemas.microsoft.com/office/powerpoint/2010/main" val="265961866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840</TotalTime>
  <Words>2720</Words>
  <Application>Microsoft Office PowerPoint</Application>
  <PresentationFormat>Widescreen</PresentationFormat>
  <Paragraphs>283</Paragraphs>
  <Slides>23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Bookman Old Style</vt:lpstr>
      <vt:lpstr>Calibri</vt:lpstr>
      <vt:lpstr>Cambria</vt:lpstr>
      <vt:lpstr>Courier New</vt:lpstr>
      <vt:lpstr>Times New Roman</vt:lpstr>
      <vt:lpstr>Verdana</vt:lpstr>
      <vt:lpstr>Wingdings</vt:lpstr>
      <vt:lpstr>Bioinformatics</vt:lpstr>
      <vt:lpstr>PSCS_473 - Fake social media accounts and their detection</vt:lpstr>
      <vt:lpstr>Introduction</vt:lpstr>
      <vt:lpstr>Literature Review</vt:lpstr>
      <vt:lpstr>Literature Review</vt:lpstr>
      <vt:lpstr>Literature Review</vt:lpstr>
      <vt:lpstr>Existing Methods Drawbacks</vt:lpstr>
      <vt:lpstr>Existing Methods Drawbacks</vt:lpstr>
      <vt:lpstr>Objectives</vt:lpstr>
      <vt:lpstr>Proposed Method</vt:lpstr>
      <vt:lpstr>Proposed Method</vt:lpstr>
      <vt:lpstr>Methodology/Modules</vt:lpstr>
      <vt:lpstr>Methodology/Modules</vt:lpstr>
      <vt:lpstr>Methodology/Modules</vt:lpstr>
      <vt:lpstr>Software components</vt:lpstr>
      <vt:lpstr>Timeline of the Project (Gantt Chart)</vt:lpstr>
      <vt:lpstr>Expected Outcomes</vt:lpstr>
      <vt:lpstr>Expected Outcomes</vt:lpstr>
      <vt:lpstr>Conclusion</vt:lpstr>
      <vt:lpstr>Github Link</vt:lpstr>
      <vt:lpstr>References</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Keerthy M</cp:lastModifiedBy>
  <cp:revision>59</cp:revision>
  <dcterms:created xsi:type="dcterms:W3CDTF">2023-03-16T03:26:27Z</dcterms:created>
  <dcterms:modified xsi:type="dcterms:W3CDTF">2025-05-08T19:49:35Z</dcterms:modified>
</cp:coreProperties>
</file>