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408" r:id="rId8"/>
    <p:sldId id="409" r:id="rId9"/>
    <p:sldId id="410" r:id="rId10"/>
    <p:sldId id="372" r:id="rId11"/>
    <p:sldId id="373" r:id="rId12"/>
    <p:sldId id="411" r:id="rId13"/>
    <p:sldId id="390" r:id="rId14"/>
    <p:sldId id="412" r:id="rId15"/>
    <p:sldId id="413" r:id="rId16"/>
    <p:sldId id="414" r:id="rId17"/>
    <p:sldId id="415" r:id="rId18"/>
    <p:sldId id="416" r:id="rId19"/>
    <p:sldId id="420" r:id="rId20"/>
    <p:sldId id="391" r:id="rId21"/>
    <p:sldId id="417" r:id="rId22"/>
    <p:sldId id="418" r:id="rId23"/>
    <p:sldId id="374" r:id="rId24"/>
    <p:sldId id="419" r:id="rId25"/>
    <p:sldId id="421" r:id="rId26"/>
    <p:sldId id="422" r:id="rId27"/>
    <p:sldId id="296" r:id="rId28"/>
  </p:sldIdLst>
  <p:sldSz cx="18288000" cy="10287000"/>
  <p:notesSz cx="6858000" cy="9144000"/>
  <p:embeddedFontLst>
    <p:embeddedFont>
      <p:font typeface="Candara" panose="020E050203030302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5FF"/>
    <a:srgbClr val="DCE5F6"/>
    <a:srgbClr val="FFFFFF"/>
    <a:srgbClr val="D6D9DA"/>
    <a:srgbClr val="E95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30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15.png"/><Relationship Id="rId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5.png"/><Relationship Id="rId7" Type="http://schemas.openxmlformats.org/officeDocument/2006/relationships/package" Target="../embeddings/Microsoft_Excel_Worksheet.xlsx"/><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4" name="Freeform 4"/>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3">
              <a:alphaModFix amt="0"/>
            </a:blip>
            <a:stretch>
              <a:fillRect l="-68177" t="-3362010" b="-58935"/>
            </a:stretch>
          </a:blipFill>
        </p:spPr>
      </p:sp>
      <p:sp>
        <p:nvSpPr>
          <p:cNvPr id="5" name="Freeform 5"/>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4">
              <a:alphaModFix amt="71000"/>
            </a:blip>
            <a:stretch>
              <a:fillRect t="-2185688" b="-288051"/>
            </a:stretch>
          </a:blipFill>
        </p:spPr>
      </p:sp>
      <p:grpSp>
        <p:nvGrpSpPr>
          <p:cNvPr id="6" name="Group 6"/>
          <p:cNvGrpSpPr/>
          <p:nvPr/>
        </p:nvGrpSpPr>
        <p:grpSpPr>
          <a:xfrm>
            <a:off x="0" y="9620861"/>
            <a:ext cx="18286700" cy="227041"/>
            <a:chOff x="0" y="0"/>
            <a:chExt cx="5046385" cy="64835"/>
          </a:xfrm>
        </p:grpSpPr>
        <p:sp>
          <p:nvSpPr>
            <p:cNvPr id="7" name="Freeform 7"/>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8" name="TextBox 8"/>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3429000" y="3852721"/>
            <a:ext cx="10888045" cy="1015663"/>
          </a:xfrm>
          <a:prstGeom prst="rect">
            <a:avLst/>
          </a:prstGeom>
        </p:spPr>
        <p:txBody>
          <a:bodyPr wrap="square" lIns="0" tIns="0" rIns="0" bIns="0" rtlCol="0" anchor="t">
            <a:spAutoFit/>
          </a:bodyPr>
          <a:lstStyle/>
          <a:p>
            <a:pPr algn="ctr"/>
            <a:r>
              <a:rPr lang="en-US" sz="6600" b="1" dirty="0">
                <a:solidFill>
                  <a:srgbClr val="E95335"/>
                </a:solidFill>
                <a:latin typeface="Candara" panose="020E0502030303020204" pitchFamily="34" charset="0"/>
              </a:rPr>
              <a:t>Scala</a:t>
            </a:r>
          </a:p>
        </p:txBody>
      </p:sp>
      <p:sp>
        <p:nvSpPr>
          <p:cNvPr id="10" name="Freeform 10"/>
          <p:cNvSpPr/>
          <p:nvPr/>
        </p:nvSpPr>
        <p:spPr>
          <a:xfrm>
            <a:off x="15924500" y="7092907"/>
            <a:ext cx="2165393" cy="2165393"/>
          </a:xfrm>
          <a:custGeom>
            <a:avLst/>
            <a:gdLst/>
            <a:ahLst/>
            <a:cxnLst/>
            <a:rect l="l" t="t" r="r" b="b"/>
            <a:pathLst>
              <a:path w="2165393" h="2165393">
                <a:moveTo>
                  <a:pt x="0" y="0"/>
                </a:moveTo>
                <a:lnTo>
                  <a:pt x="2165393" y="0"/>
                </a:lnTo>
                <a:lnTo>
                  <a:pt x="2165393" y="2165393"/>
                </a:lnTo>
                <a:lnTo>
                  <a:pt x="0" y="2165393"/>
                </a:lnTo>
                <a:lnTo>
                  <a:pt x="0" y="0"/>
                </a:lnTo>
                <a:close/>
              </a:path>
            </a:pathLst>
          </a:custGeom>
          <a:blipFill>
            <a:blip r:embed="rId5">
              <a:alphaModFix amt="19999"/>
            </a:blip>
            <a:stretch>
              <a:fillRect/>
            </a:stretch>
          </a:blipFill>
        </p:spPr>
      </p:sp>
      <p:sp>
        <p:nvSpPr>
          <p:cNvPr id="11" name="Freeform 11"/>
          <p:cNvSpPr/>
          <p:nvPr/>
        </p:nvSpPr>
        <p:spPr>
          <a:xfrm>
            <a:off x="141322" y="160231"/>
            <a:ext cx="2314018" cy="2624857"/>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6">
              <a:alphaModFix amt="18999"/>
            </a:blip>
            <a:stretch>
              <a:fillRect/>
            </a:stretch>
          </a:blipFill>
        </p:spPr>
      </p:sp>
      <p:sp>
        <p:nvSpPr>
          <p:cNvPr id="12" name="Freeform 12"/>
          <p:cNvSpPr/>
          <p:nvPr/>
        </p:nvSpPr>
        <p:spPr>
          <a:xfrm>
            <a:off x="141322" y="6665756"/>
            <a:ext cx="2592544" cy="2592544"/>
          </a:xfrm>
          <a:custGeom>
            <a:avLst/>
            <a:gdLst/>
            <a:ahLst/>
            <a:cxnLst/>
            <a:rect l="l" t="t" r="r" b="b"/>
            <a:pathLst>
              <a:path w="2592544" h="2592544">
                <a:moveTo>
                  <a:pt x="0" y="0"/>
                </a:moveTo>
                <a:lnTo>
                  <a:pt x="2592544" y="0"/>
                </a:lnTo>
                <a:lnTo>
                  <a:pt x="2592544" y="2592544"/>
                </a:lnTo>
                <a:lnTo>
                  <a:pt x="0" y="2592544"/>
                </a:lnTo>
                <a:lnTo>
                  <a:pt x="0" y="0"/>
                </a:lnTo>
                <a:close/>
              </a:path>
            </a:pathLst>
          </a:custGeom>
          <a:blipFill>
            <a:blip r:embed="rId7">
              <a:alphaModFix amt="25000"/>
            </a:blip>
            <a:stretch>
              <a:fillRect/>
            </a:stretch>
          </a:blipFill>
        </p:spPr>
      </p:sp>
      <p:sp>
        <p:nvSpPr>
          <p:cNvPr id="13" name="Freeform 13"/>
          <p:cNvSpPr/>
          <p:nvPr/>
        </p:nvSpPr>
        <p:spPr>
          <a:xfrm>
            <a:off x="16276642" y="2588330"/>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8">
              <a:alphaModFix amt="25000"/>
            </a:blip>
            <a:stretch>
              <a:fillRect/>
            </a:stretch>
          </a:blipFill>
        </p:spPr>
      </p:sp>
      <p:sp>
        <p:nvSpPr>
          <p:cNvPr id="15" name="TextBox 6">
            <a:extLst>
              <a:ext uri="{FF2B5EF4-FFF2-40B4-BE49-F238E27FC236}">
                <a16:creationId xmlns:a16="http://schemas.microsoft.com/office/drawing/2014/main" id="{F4787443-8270-436C-A288-0181363BA63B}"/>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7417415"/>
          </a:xfrm>
          <a:prstGeom prst="rect">
            <a:avLst/>
          </a:prstGeom>
          <a:noFill/>
        </p:spPr>
        <p:txBody>
          <a:bodyPr wrap="square" rtlCol="0">
            <a:spAutoFit/>
          </a:bodyPr>
          <a:lstStyle/>
          <a:p>
            <a:r>
              <a:rPr lang="en-US" sz="2800" dirty="0">
                <a:latin typeface="Candara" panose="020E0502030303020204" pitchFamily="34" charset="0"/>
              </a:rPr>
              <a:t>In Scala, data types can be broadly categorized into two types: </a:t>
            </a:r>
            <a:r>
              <a:rPr lang="en-US" sz="2800" b="1" dirty="0">
                <a:latin typeface="Candara" panose="020E0502030303020204" pitchFamily="34" charset="0"/>
              </a:rPr>
              <a:t>primitive types</a:t>
            </a:r>
            <a:r>
              <a:rPr lang="en-US" sz="2800" dirty="0">
                <a:latin typeface="Candara" panose="020E0502030303020204" pitchFamily="34" charset="0"/>
              </a:rPr>
              <a:t> and </a:t>
            </a:r>
            <a:r>
              <a:rPr lang="en-US" sz="2800" b="1" dirty="0">
                <a:latin typeface="Candara" panose="020E0502030303020204" pitchFamily="34" charset="0"/>
              </a:rPr>
              <a:t>complex types</a:t>
            </a:r>
            <a:r>
              <a:rPr lang="en-US" sz="2800" dirty="0">
                <a:latin typeface="Candara" panose="020E0502030303020204" pitchFamily="34" charset="0"/>
              </a:rPr>
              <a:t>. </a:t>
            </a:r>
          </a:p>
          <a:p>
            <a:r>
              <a:rPr lang="en-US" sz="2800" b="1" dirty="0">
                <a:latin typeface="Candara" panose="020E0502030303020204" pitchFamily="34" charset="0"/>
              </a:rPr>
              <a:t>Primitive Data Types</a:t>
            </a:r>
          </a:p>
          <a:p>
            <a:r>
              <a:rPr lang="en-US" sz="2800" dirty="0">
                <a:latin typeface="Candara" panose="020E0502030303020204" pitchFamily="34" charset="0"/>
              </a:rPr>
              <a:t>Scala's primitive data types correspond closely to those in Java, as Scala runs on the JVM. Here are the primary primitive data types in Scala:</a:t>
            </a:r>
          </a:p>
          <a:p>
            <a:pPr marL="457200" indent="-457200">
              <a:buFont typeface="Arial" panose="020B0604020202020204" pitchFamily="34" charset="0"/>
              <a:buChar char="•"/>
            </a:pPr>
            <a:r>
              <a:rPr lang="en-US" sz="2800" b="1" dirty="0">
                <a:latin typeface="Candara" panose="020E0502030303020204" pitchFamily="34" charset="0"/>
              </a:rPr>
              <a:t>Boolean:</a:t>
            </a:r>
            <a:r>
              <a:rPr lang="en-US" sz="2800" dirty="0">
                <a:latin typeface="Candara" panose="020E0502030303020204" pitchFamily="34" charset="0"/>
              </a:rPr>
              <a:t> Represents a </a:t>
            </a:r>
            <a:r>
              <a:rPr lang="en-US" sz="2800" dirty="0" err="1">
                <a:latin typeface="Candara" panose="020E0502030303020204" pitchFamily="34" charset="0"/>
              </a:rPr>
              <a:t>boolean</a:t>
            </a:r>
            <a:r>
              <a:rPr lang="en-US" sz="2800" dirty="0">
                <a:latin typeface="Candara" panose="020E0502030303020204" pitchFamily="34" charset="0"/>
              </a:rPr>
              <a:t> value.</a:t>
            </a:r>
          </a:p>
          <a:p>
            <a:pPr lvl="2"/>
            <a:r>
              <a:rPr lang="en-US" sz="2800" dirty="0">
                <a:latin typeface="Candara" panose="020E0502030303020204" pitchFamily="34" charset="0"/>
              </a:rPr>
              <a:t>Example: true or false</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isActive</a:t>
            </a:r>
            <a:r>
              <a:rPr lang="en-US" sz="2800" dirty="0">
                <a:latin typeface="Candara" panose="020E0502030303020204" pitchFamily="34" charset="0"/>
              </a:rPr>
              <a:t>: Boolean = true</a:t>
            </a:r>
          </a:p>
          <a:p>
            <a:pPr marL="457200" indent="-457200">
              <a:buFont typeface="Arial" panose="020B0604020202020204" pitchFamily="34" charset="0"/>
              <a:buChar char="•"/>
            </a:pPr>
            <a:r>
              <a:rPr lang="en-US" sz="2800" b="1" dirty="0">
                <a:latin typeface="Candara" panose="020E0502030303020204" pitchFamily="34" charset="0"/>
              </a:rPr>
              <a:t>Byte:</a:t>
            </a:r>
            <a:r>
              <a:rPr lang="en-US" sz="2800" dirty="0">
                <a:latin typeface="Candara" panose="020E0502030303020204" pitchFamily="34" charset="0"/>
              </a:rPr>
              <a:t> Represents an 8-bit signed integer.</a:t>
            </a:r>
          </a:p>
          <a:p>
            <a:pPr lvl="2"/>
            <a:r>
              <a:rPr lang="en-US" sz="2800" dirty="0">
                <a:latin typeface="Candara" panose="020E0502030303020204" pitchFamily="34" charset="0"/>
              </a:rPr>
              <a:t>Range: -128 to 127</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byteValue</a:t>
            </a:r>
            <a:r>
              <a:rPr lang="en-US" sz="2800" dirty="0">
                <a:latin typeface="Candara" panose="020E0502030303020204" pitchFamily="34" charset="0"/>
              </a:rPr>
              <a:t>: Byte = 10</a:t>
            </a:r>
          </a:p>
          <a:p>
            <a:pPr marL="457200" indent="-457200">
              <a:buFont typeface="Arial" panose="020B0604020202020204" pitchFamily="34" charset="0"/>
              <a:buChar char="•"/>
            </a:pPr>
            <a:r>
              <a:rPr lang="en-US" sz="2800" b="1" dirty="0">
                <a:latin typeface="Candara" panose="020E0502030303020204" pitchFamily="34" charset="0"/>
              </a:rPr>
              <a:t>Short: </a:t>
            </a:r>
            <a:r>
              <a:rPr lang="en-US" sz="2800" dirty="0">
                <a:latin typeface="Candara" panose="020E0502030303020204" pitchFamily="34" charset="0"/>
              </a:rPr>
              <a:t>Represents a 16-bit signed integer.</a:t>
            </a:r>
          </a:p>
          <a:p>
            <a:pPr lvl="2"/>
            <a:r>
              <a:rPr lang="en-US" sz="2800" dirty="0">
                <a:latin typeface="Candara" panose="020E0502030303020204" pitchFamily="34" charset="0"/>
              </a:rPr>
              <a:t>Range: -32,768 to 32,767</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shortValue</a:t>
            </a:r>
            <a:r>
              <a:rPr lang="en-US" sz="2800" dirty="0">
                <a:latin typeface="Candara" panose="020E0502030303020204" pitchFamily="34" charset="0"/>
              </a:rPr>
              <a:t>: Short = 1000</a:t>
            </a:r>
          </a:p>
          <a:p>
            <a:pPr marL="457200" indent="-457200">
              <a:buFont typeface="Arial" panose="020B0604020202020204" pitchFamily="34" charset="0"/>
              <a:buChar char="•"/>
            </a:pPr>
            <a:r>
              <a:rPr lang="en-US" sz="2800" b="1" dirty="0">
                <a:latin typeface="Candara" panose="020E0502030303020204" pitchFamily="34" charset="0"/>
              </a:rPr>
              <a:t>Int: </a:t>
            </a:r>
            <a:r>
              <a:rPr lang="en-US" sz="2800" dirty="0">
                <a:latin typeface="Candara" panose="020E0502030303020204" pitchFamily="34" charset="0"/>
              </a:rPr>
              <a:t>Represents a 32-bit signed integer.</a:t>
            </a:r>
          </a:p>
          <a:p>
            <a:pPr lvl="2"/>
            <a:r>
              <a:rPr lang="en-US" sz="2800" dirty="0">
                <a:latin typeface="Candara" panose="020E0502030303020204" pitchFamily="34" charset="0"/>
              </a:rPr>
              <a:t>Range: -2^31 to 2^31-1</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intValue</a:t>
            </a:r>
            <a:r>
              <a:rPr lang="en-US" sz="2800" dirty="0">
                <a:latin typeface="Candara" panose="020E0502030303020204" pitchFamily="34" charset="0"/>
              </a:rPr>
              <a:t>: Int = 100000</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34135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741741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Candara" panose="020E0502030303020204" pitchFamily="34" charset="0"/>
              </a:rPr>
              <a:t>Long:</a:t>
            </a:r>
            <a:r>
              <a:rPr lang="en-US" sz="2800" dirty="0">
                <a:latin typeface="Candara" panose="020E0502030303020204" pitchFamily="34" charset="0"/>
              </a:rPr>
              <a:t> Represents a 64-bit signed integer.</a:t>
            </a:r>
          </a:p>
          <a:p>
            <a:pPr lvl="2"/>
            <a:r>
              <a:rPr lang="en-US" sz="2800" dirty="0">
                <a:latin typeface="Candara" panose="020E0502030303020204" pitchFamily="34" charset="0"/>
              </a:rPr>
              <a:t>Range: -2^63 to 2^63-1</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longValue</a:t>
            </a:r>
            <a:r>
              <a:rPr lang="en-US" sz="2800" dirty="0">
                <a:latin typeface="Candara" panose="020E0502030303020204" pitchFamily="34" charset="0"/>
              </a:rPr>
              <a:t>: Long = 10000000000L</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Float:</a:t>
            </a:r>
            <a:r>
              <a:rPr lang="en-US" sz="2800" dirty="0">
                <a:latin typeface="Candara" panose="020E0502030303020204" pitchFamily="34" charset="0"/>
              </a:rPr>
              <a:t> Represents a 32-bit IEEE 754 floating-point number.</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floatValue</a:t>
            </a:r>
            <a:r>
              <a:rPr lang="en-US" sz="2800" dirty="0">
                <a:latin typeface="Candara" panose="020E0502030303020204" pitchFamily="34" charset="0"/>
              </a:rPr>
              <a:t>: Float = 10.5f</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Double:</a:t>
            </a:r>
            <a:r>
              <a:rPr lang="en-US" sz="2800" dirty="0">
                <a:latin typeface="Candara" panose="020E0502030303020204" pitchFamily="34" charset="0"/>
              </a:rPr>
              <a:t> Represents a 64-bit IEEE 754 floating-point number.</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doubleValue</a:t>
            </a:r>
            <a:r>
              <a:rPr lang="en-US" sz="2800" dirty="0">
                <a:latin typeface="Candara" panose="020E0502030303020204" pitchFamily="34" charset="0"/>
              </a:rPr>
              <a:t>: Double = 10.5</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Char:</a:t>
            </a:r>
            <a:r>
              <a:rPr lang="en-US" sz="2800" dirty="0">
                <a:latin typeface="Candara" panose="020E0502030303020204" pitchFamily="34" charset="0"/>
              </a:rPr>
              <a:t> Represents a 16-bit Unicode character.</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charValue</a:t>
            </a:r>
            <a:r>
              <a:rPr lang="en-US" sz="2800" dirty="0">
                <a:latin typeface="Candara" panose="020E0502030303020204" pitchFamily="34" charset="0"/>
              </a:rPr>
              <a:t>: Char = ‘A’</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String:</a:t>
            </a:r>
            <a:r>
              <a:rPr lang="en-US" sz="2800" dirty="0">
                <a:latin typeface="Candara" panose="020E0502030303020204" pitchFamily="34" charset="0"/>
              </a:rPr>
              <a:t> Represents a sequence of characters.</a:t>
            </a:r>
          </a:p>
          <a:p>
            <a:pPr lvl="2"/>
            <a:r>
              <a:rPr lang="en-US" sz="2800" dirty="0">
                <a:latin typeface="Candara" panose="020E0502030303020204" pitchFamily="34" charset="0"/>
              </a:rPr>
              <a:t>Note: While String is technically an object, it is often treated as a primitive type due to its prevalence.</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stringValue</a:t>
            </a:r>
            <a:r>
              <a:rPr lang="en-US" sz="2800" dirty="0">
                <a:latin typeface="Candara" panose="020E0502030303020204" pitchFamily="34" charset="0"/>
              </a:rPr>
              <a:t>: String = "Hello, Scala"</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105226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986528"/>
          </a:xfrm>
          <a:prstGeom prst="rect">
            <a:avLst/>
          </a:prstGeom>
          <a:noFill/>
        </p:spPr>
        <p:txBody>
          <a:bodyPr wrap="square" rtlCol="0">
            <a:spAutoFit/>
          </a:bodyPr>
          <a:lstStyle/>
          <a:p>
            <a:r>
              <a:rPr lang="en-US" sz="2800" b="1" dirty="0">
                <a:latin typeface="Candara" panose="020E0502030303020204" pitchFamily="34" charset="0"/>
              </a:rPr>
              <a:t>Complex Data Types</a:t>
            </a:r>
          </a:p>
          <a:p>
            <a:r>
              <a:rPr lang="en-US" sz="2800" dirty="0">
                <a:latin typeface="Candara" panose="020E0502030303020204" pitchFamily="34" charset="0"/>
              </a:rPr>
              <a:t>These types are more complex structures, often created by combining primitive types or other complex types:</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Unit:</a:t>
            </a:r>
            <a:r>
              <a:rPr lang="en-US" sz="2800" dirty="0">
                <a:latin typeface="Candara" panose="020E0502030303020204" pitchFamily="34" charset="0"/>
              </a:rPr>
              <a:t> Represents the absence of a value (similar to void in Java).</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unitValue</a:t>
            </a:r>
            <a:r>
              <a:rPr lang="en-US" sz="2800" dirty="0">
                <a:latin typeface="Candara" panose="020E0502030303020204" pitchFamily="34" charset="0"/>
              </a:rPr>
              <a:t>: Unit = ()</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Null:</a:t>
            </a:r>
            <a:r>
              <a:rPr lang="en-US" sz="2800" dirty="0">
                <a:latin typeface="Candara" panose="020E0502030303020204" pitchFamily="34" charset="0"/>
              </a:rPr>
              <a:t> A type with a single value, null. It is the type of the null literal.</a:t>
            </a:r>
          </a:p>
          <a:p>
            <a:pPr lvl="2"/>
            <a:r>
              <a:rPr lang="en-US" sz="2800" dirty="0">
                <a:latin typeface="Candara" panose="020E0502030303020204" pitchFamily="34" charset="0"/>
              </a:rPr>
              <a:t>Used for reference types.</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nullValue</a:t>
            </a:r>
            <a:r>
              <a:rPr lang="en-US" sz="2800" dirty="0">
                <a:latin typeface="Candara" panose="020E0502030303020204" pitchFamily="34" charset="0"/>
              </a:rPr>
              <a:t>: String = null</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Nothing:</a:t>
            </a:r>
            <a:r>
              <a:rPr lang="en-US" sz="2800" dirty="0">
                <a:latin typeface="Candara" panose="020E0502030303020204" pitchFamily="34" charset="0"/>
              </a:rPr>
              <a:t> A subtype of every other type (including Null). It is used to indicate abnormal termination.</a:t>
            </a:r>
          </a:p>
          <a:p>
            <a:pPr lvl="2"/>
            <a:r>
              <a:rPr lang="en-US" sz="2800" dirty="0">
                <a:latin typeface="Candara" panose="020E0502030303020204" pitchFamily="34" charset="0"/>
              </a:rPr>
              <a:t>Typically used for methods that always throw an exception.</a:t>
            </a:r>
          </a:p>
          <a:p>
            <a:pPr lvl="2"/>
            <a:r>
              <a:rPr lang="en-US" sz="2800" dirty="0">
                <a:latin typeface="Candara" panose="020E0502030303020204" pitchFamily="34" charset="0"/>
              </a:rPr>
              <a:t>def crash(): Nothing = throw new </a:t>
            </a:r>
            <a:r>
              <a:rPr lang="en-US" sz="2800" dirty="0" err="1">
                <a:latin typeface="Candara" panose="020E0502030303020204" pitchFamily="34" charset="0"/>
              </a:rPr>
              <a:t>RuntimeException</a:t>
            </a:r>
            <a:r>
              <a:rPr lang="en-US" sz="2800" dirty="0">
                <a:latin typeface="Candara" panose="020E0502030303020204" pitchFamily="34" charset="0"/>
              </a:rPr>
              <a:t>("Crash!")</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312130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440120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Candara" panose="020E0502030303020204" pitchFamily="34" charset="0"/>
              </a:rPr>
              <a:t>Any:</a:t>
            </a:r>
            <a:r>
              <a:rPr lang="en-US" sz="2800" dirty="0">
                <a:latin typeface="Candara" panose="020E0502030303020204" pitchFamily="34" charset="0"/>
              </a:rPr>
              <a:t> The root of the Scala type hierarchy. Every type in Scala inherits from Any.</a:t>
            </a:r>
          </a:p>
          <a:p>
            <a:pPr lvl="2"/>
            <a:r>
              <a:rPr lang="en-US" sz="2800" dirty="0">
                <a:latin typeface="Candara" panose="020E0502030303020204" pitchFamily="34" charset="0"/>
              </a:rPr>
              <a:t>Divided into two subclasses: </a:t>
            </a:r>
            <a:r>
              <a:rPr lang="en-US" sz="2800" dirty="0" err="1">
                <a:latin typeface="Candara" panose="020E0502030303020204" pitchFamily="34" charset="0"/>
              </a:rPr>
              <a:t>AnyVal</a:t>
            </a:r>
            <a:r>
              <a:rPr lang="en-US" sz="2800" dirty="0">
                <a:latin typeface="Candara" panose="020E0502030303020204" pitchFamily="34" charset="0"/>
              </a:rPr>
              <a:t> (value types) and </a:t>
            </a:r>
            <a:r>
              <a:rPr lang="en-US" sz="2800" dirty="0" err="1">
                <a:latin typeface="Candara" panose="020E0502030303020204" pitchFamily="34" charset="0"/>
              </a:rPr>
              <a:t>AnyRef</a:t>
            </a:r>
            <a:r>
              <a:rPr lang="en-US" sz="2800" dirty="0">
                <a:latin typeface="Candara" panose="020E0502030303020204" pitchFamily="34" charset="0"/>
              </a:rPr>
              <a:t> (reference types).</a:t>
            </a:r>
          </a:p>
          <a:p>
            <a:pPr lvl="2"/>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err="1">
                <a:latin typeface="Candara" panose="020E0502030303020204" pitchFamily="34" charset="0"/>
              </a:rPr>
              <a:t>AnyVal</a:t>
            </a:r>
            <a:r>
              <a:rPr lang="en-US" sz="2800" b="1" dirty="0">
                <a:latin typeface="Candara" panose="020E0502030303020204" pitchFamily="34" charset="0"/>
              </a:rPr>
              <a:t>:</a:t>
            </a:r>
            <a:r>
              <a:rPr lang="en-US" sz="2800" dirty="0">
                <a:latin typeface="Candara" panose="020E0502030303020204" pitchFamily="34" charset="0"/>
              </a:rPr>
              <a:t> The base class for all value types, including primitive types.</a:t>
            </a:r>
          </a:p>
          <a:p>
            <a:pPr lvl="2"/>
            <a:r>
              <a:rPr lang="en-US" sz="2800" dirty="0">
                <a:latin typeface="Candara" panose="020E0502030303020204" pitchFamily="34" charset="0"/>
              </a:rPr>
              <a:t>Examples include Int, Double, Boolean, etc.</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err="1">
                <a:latin typeface="Candara" panose="020E0502030303020204" pitchFamily="34" charset="0"/>
              </a:rPr>
              <a:t>AnyRef</a:t>
            </a:r>
            <a:r>
              <a:rPr lang="en-US" sz="2800" b="1" dirty="0">
                <a:latin typeface="Candara" panose="020E0502030303020204" pitchFamily="34" charset="0"/>
              </a:rPr>
              <a:t>: </a:t>
            </a:r>
            <a:r>
              <a:rPr lang="en-US" sz="2800" dirty="0">
                <a:latin typeface="Candara" panose="020E0502030303020204" pitchFamily="34" charset="0"/>
              </a:rPr>
              <a:t>The base class for all reference types.</a:t>
            </a:r>
          </a:p>
          <a:p>
            <a:pPr lvl="2"/>
            <a:r>
              <a:rPr lang="en-US" sz="2800" dirty="0">
                <a:latin typeface="Candara" panose="020E0502030303020204" pitchFamily="34" charset="0"/>
              </a:rPr>
              <a:t>Equivalent to </a:t>
            </a:r>
            <a:r>
              <a:rPr lang="en-US" sz="2800" dirty="0" err="1">
                <a:latin typeface="Candara" panose="020E0502030303020204" pitchFamily="34" charset="0"/>
              </a:rPr>
              <a:t>java.lang.Object</a:t>
            </a:r>
            <a:r>
              <a:rPr lang="en-US" sz="2800" dirty="0">
                <a:latin typeface="Candara" panose="020E0502030303020204" pitchFamily="34" charset="0"/>
              </a:rPr>
              <a:t>.</a:t>
            </a:r>
          </a:p>
          <a:p>
            <a:endParaRPr lang="en-US" sz="2800" dirty="0">
              <a:latin typeface="Candara" panose="020E0502030303020204" pitchFamily="34" charset="0"/>
            </a:endParaRPr>
          </a:p>
          <a:p>
            <a:r>
              <a:rPr lang="en-US" sz="2800" dirty="0">
                <a:latin typeface="Candara" panose="020E0502030303020204" pitchFamily="34" charset="0"/>
              </a:rPr>
              <a:t>All user-defined classes and most of the built-in non-primitive types are subclasses of </a:t>
            </a:r>
            <a:r>
              <a:rPr lang="en-US" sz="2800" dirty="0" err="1">
                <a:latin typeface="Candara" panose="020E0502030303020204" pitchFamily="34" charset="0"/>
              </a:rPr>
              <a:t>AnyRef</a:t>
            </a:r>
            <a:r>
              <a:rPr lang="en-US" sz="2800"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66150" y="5143500"/>
            <a:ext cx="3505881" cy="3505881"/>
          </a:xfrm>
          <a:prstGeom prst="rect">
            <a:avLst/>
          </a:prstGeom>
        </p:spPr>
      </p:pic>
    </p:spTree>
    <p:extLst>
      <p:ext uri="{BB962C8B-B14F-4D97-AF65-F5344CB8AC3E}">
        <p14:creationId xmlns:p14="http://schemas.microsoft.com/office/powerpoint/2010/main" val="419664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1066800" y="503233"/>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041400" y="1406859"/>
            <a:ext cx="14858189" cy="8956298"/>
          </a:xfrm>
          <a:prstGeom prst="rect">
            <a:avLst/>
          </a:prstGeom>
          <a:noFill/>
        </p:spPr>
        <p:txBody>
          <a:bodyPr wrap="square" rtlCol="0">
            <a:spAutoFit/>
          </a:bodyPr>
          <a:lstStyle/>
          <a:p>
            <a:r>
              <a:rPr lang="en-US" b="1" dirty="0">
                <a:latin typeface="Candara" panose="020E0502030303020204" pitchFamily="34" charset="0"/>
              </a:rPr>
              <a:t>object </a:t>
            </a:r>
            <a:r>
              <a:rPr lang="en-US" b="1" dirty="0" err="1">
                <a:latin typeface="Candara" panose="020E0502030303020204" pitchFamily="34" charset="0"/>
              </a:rPr>
              <a:t>DataTypesExample</a:t>
            </a:r>
            <a:r>
              <a:rPr lang="en-US" b="1" dirty="0">
                <a:latin typeface="Candara" panose="020E0502030303020204" pitchFamily="34" charset="0"/>
              </a:rPr>
              <a:t> {</a:t>
            </a:r>
          </a:p>
          <a:p>
            <a:r>
              <a:rPr lang="en-US" b="1" dirty="0">
                <a:latin typeface="Candara" panose="020E0502030303020204" pitchFamily="34" charset="0"/>
              </a:rPr>
              <a:t>  def main(</a:t>
            </a:r>
            <a:r>
              <a:rPr lang="en-US" b="1" dirty="0" err="1">
                <a:latin typeface="Candara" panose="020E0502030303020204" pitchFamily="34" charset="0"/>
              </a:rPr>
              <a:t>args</a:t>
            </a:r>
            <a:r>
              <a:rPr lang="en-US" b="1" dirty="0">
                <a:latin typeface="Candara" panose="020E0502030303020204" pitchFamily="34" charset="0"/>
              </a:rPr>
              <a:t>: Array[String]): Unit = {</a:t>
            </a:r>
          </a:p>
          <a:p>
            <a:r>
              <a:rPr lang="en-US" b="1" dirty="0">
                <a:latin typeface="Candara" panose="020E0502030303020204" pitchFamily="34" charset="0"/>
              </a:rPr>
              <a:t>    // Primitive data types</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booleanValue</a:t>
            </a:r>
            <a:r>
              <a:rPr lang="en-US" b="1" dirty="0">
                <a:latin typeface="Candara" panose="020E0502030303020204" pitchFamily="34" charset="0"/>
              </a:rPr>
              <a:t>: Boolean = true</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byteValue</a:t>
            </a:r>
            <a:r>
              <a:rPr lang="en-US" b="1" dirty="0">
                <a:latin typeface="Candara" panose="020E0502030303020204" pitchFamily="34" charset="0"/>
              </a:rPr>
              <a:t>: Byte = 10</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shortValue</a:t>
            </a:r>
            <a:r>
              <a:rPr lang="en-US" b="1" dirty="0">
                <a:latin typeface="Candara" panose="020E0502030303020204" pitchFamily="34" charset="0"/>
              </a:rPr>
              <a:t>: Short = 1000</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intValue</a:t>
            </a:r>
            <a:r>
              <a:rPr lang="en-US" b="1" dirty="0">
                <a:latin typeface="Candara" panose="020E0502030303020204" pitchFamily="34" charset="0"/>
              </a:rPr>
              <a:t>: Int = 100000</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longValue</a:t>
            </a:r>
            <a:r>
              <a:rPr lang="en-US" b="1" dirty="0">
                <a:latin typeface="Candara" panose="020E0502030303020204" pitchFamily="34" charset="0"/>
              </a:rPr>
              <a:t>: Long = 10000000000L</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floatValue</a:t>
            </a:r>
            <a:r>
              <a:rPr lang="en-US" b="1" dirty="0">
                <a:latin typeface="Candara" panose="020E0502030303020204" pitchFamily="34" charset="0"/>
              </a:rPr>
              <a:t>: Float = 10.5f</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doubleValue</a:t>
            </a:r>
            <a:r>
              <a:rPr lang="en-US" b="1" dirty="0">
                <a:latin typeface="Candara" panose="020E0502030303020204" pitchFamily="34" charset="0"/>
              </a:rPr>
              <a:t>: Double = 10.5</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charValue</a:t>
            </a:r>
            <a:r>
              <a:rPr lang="en-US" b="1" dirty="0">
                <a:latin typeface="Candara" panose="020E0502030303020204" pitchFamily="34" charset="0"/>
              </a:rPr>
              <a:t>: Char = 'A'</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stringValue</a:t>
            </a:r>
            <a:r>
              <a:rPr lang="en-US" b="1" dirty="0">
                <a:latin typeface="Candara" panose="020E0502030303020204" pitchFamily="34" charset="0"/>
              </a:rPr>
              <a:t>: String = "Hello, Scala"</a:t>
            </a:r>
          </a:p>
          <a:p>
            <a:endParaRPr lang="en-US" b="1" dirty="0">
              <a:latin typeface="Candara" panose="020E0502030303020204" pitchFamily="34" charset="0"/>
            </a:endParaRPr>
          </a:p>
          <a:p>
            <a:r>
              <a:rPr lang="en-US" b="1" dirty="0">
                <a:latin typeface="Candara" panose="020E0502030303020204" pitchFamily="34" charset="0"/>
              </a:rPr>
              <a:t>    // Complex data types</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unitValue</a:t>
            </a:r>
            <a:r>
              <a:rPr lang="en-US" b="1" dirty="0">
                <a:latin typeface="Candara" panose="020E0502030303020204" pitchFamily="34" charset="0"/>
              </a:rPr>
              <a:t>: Unit = ()</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nullValue</a:t>
            </a:r>
            <a:r>
              <a:rPr lang="en-US" b="1" dirty="0">
                <a:latin typeface="Candara" panose="020E0502030303020204" pitchFamily="34" charset="0"/>
              </a:rPr>
              <a:t>: String = null</a:t>
            </a:r>
          </a:p>
          <a:p>
            <a:endParaRPr lang="en-US" b="1" dirty="0">
              <a:latin typeface="Candara" panose="020E0502030303020204" pitchFamily="34" charset="0"/>
            </a:endParaRPr>
          </a:p>
          <a:p>
            <a:r>
              <a:rPr lang="en-US" b="1" dirty="0">
                <a:latin typeface="Candara" panose="020E0502030303020204" pitchFamily="34" charset="0"/>
              </a:rPr>
              <a:t>    // Output the values</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s"Boolean</a:t>
            </a:r>
            <a:r>
              <a:rPr lang="en-US" b="1" dirty="0">
                <a:latin typeface="Candara" panose="020E0502030303020204" pitchFamily="34" charset="0"/>
              </a:rPr>
              <a:t>: $</a:t>
            </a:r>
            <a:r>
              <a:rPr lang="en-US" b="1" dirty="0" err="1">
                <a:latin typeface="Candara" panose="020E0502030303020204" pitchFamily="34" charset="0"/>
              </a:rPr>
              <a:t>booleanValue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s"Byte</a:t>
            </a:r>
            <a:r>
              <a:rPr lang="en-US" b="1" dirty="0">
                <a:latin typeface="Candara" panose="020E0502030303020204" pitchFamily="34" charset="0"/>
              </a:rPr>
              <a:t>: $</a:t>
            </a:r>
            <a:r>
              <a:rPr lang="en-US" b="1" dirty="0" err="1">
                <a:latin typeface="Candara" panose="020E0502030303020204" pitchFamily="34" charset="0"/>
              </a:rPr>
              <a:t>byteValue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s"Short</a:t>
            </a:r>
            <a:r>
              <a:rPr lang="en-US" b="1" dirty="0">
                <a:latin typeface="Candara" panose="020E0502030303020204" pitchFamily="34" charset="0"/>
              </a:rPr>
              <a:t>: $</a:t>
            </a:r>
            <a:r>
              <a:rPr lang="en-US" b="1" dirty="0" err="1">
                <a:latin typeface="Candara" panose="020E0502030303020204" pitchFamily="34" charset="0"/>
              </a:rPr>
              <a:t>shortValue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s"Int</a:t>
            </a:r>
            <a:r>
              <a:rPr lang="en-US" b="1" dirty="0">
                <a:latin typeface="Candara" panose="020E0502030303020204" pitchFamily="34" charset="0"/>
              </a:rPr>
              <a:t>: $</a:t>
            </a:r>
            <a:r>
              <a:rPr lang="en-US" b="1" dirty="0" err="1">
                <a:latin typeface="Candara" panose="020E0502030303020204" pitchFamily="34" charset="0"/>
              </a:rPr>
              <a:t>intValue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s"Long</a:t>
            </a:r>
            <a:r>
              <a:rPr lang="en-US" b="1" dirty="0">
                <a:latin typeface="Candara" panose="020E0502030303020204" pitchFamily="34" charset="0"/>
              </a:rPr>
              <a:t>: $</a:t>
            </a:r>
            <a:r>
              <a:rPr lang="en-US" b="1" dirty="0" err="1">
                <a:latin typeface="Candara" panose="020E0502030303020204" pitchFamily="34" charset="0"/>
              </a:rPr>
              <a:t>longValue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s"Float</a:t>
            </a:r>
            <a:r>
              <a:rPr lang="en-US" b="1" dirty="0">
                <a:latin typeface="Candara" panose="020E0502030303020204" pitchFamily="34" charset="0"/>
              </a:rPr>
              <a:t>: $</a:t>
            </a:r>
            <a:r>
              <a:rPr lang="en-US" b="1" dirty="0" err="1">
                <a:latin typeface="Candara" panose="020E0502030303020204" pitchFamily="34" charset="0"/>
              </a:rPr>
              <a:t>floatValue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s"Double</a:t>
            </a:r>
            <a:r>
              <a:rPr lang="en-US" b="1" dirty="0">
                <a:latin typeface="Candara" panose="020E0502030303020204" pitchFamily="34" charset="0"/>
              </a:rPr>
              <a:t>: $</a:t>
            </a:r>
            <a:r>
              <a:rPr lang="en-US" b="1" dirty="0" err="1">
                <a:latin typeface="Candara" panose="020E0502030303020204" pitchFamily="34" charset="0"/>
              </a:rPr>
              <a:t>doubleValue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s"Char</a:t>
            </a:r>
            <a:r>
              <a:rPr lang="en-US" b="1" dirty="0">
                <a:latin typeface="Candara" panose="020E0502030303020204" pitchFamily="34" charset="0"/>
              </a:rPr>
              <a:t>: $</a:t>
            </a:r>
            <a:r>
              <a:rPr lang="en-US" b="1" dirty="0" err="1">
                <a:latin typeface="Candara" panose="020E0502030303020204" pitchFamily="34" charset="0"/>
              </a:rPr>
              <a:t>charValue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s"String</a:t>
            </a:r>
            <a:r>
              <a:rPr lang="en-US" b="1" dirty="0">
                <a:latin typeface="Candara" panose="020E0502030303020204" pitchFamily="34" charset="0"/>
              </a:rPr>
              <a:t>: $</a:t>
            </a:r>
            <a:r>
              <a:rPr lang="en-US" b="1" dirty="0" err="1">
                <a:latin typeface="Candara" panose="020E0502030303020204" pitchFamily="34" charset="0"/>
              </a:rPr>
              <a:t>stringValue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s"Unit</a:t>
            </a:r>
            <a:r>
              <a:rPr lang="en-US" b="1" dirty="0">
                <a:latin typeface="Candara" panose="020E0502030303020204" pitchFamily="34" charset="0"/>
              </a:rPr>
              <a:t>: $</a:t>
            </a:r>
            <a:r>
              <a:rPr lang="en-US" b="1" dirty="0" err="1">
                <a:latin typeface="Candara" panose="020E0502030303020204" pitchFamily="34" charset="0"/>
              </a:rPr>
              <a:t>unitValue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s"Null</a:t>
            </a:r>
            <a:r>
              <a:rPr lang="en-US" b="1" dirty="0">
                <a:latin typeface="Candara" panose="020E0502030303020204" pitchFamily="34" charset="0"/>
              </a:rPr>
              <a:t>: $</a:t>
            </a:r>
            <a:r>
              <a:rPr lang="en-US" b="1" dirty="0" err="1">
                <a:latin typeface="Candara" panose="020E0502030303020204" pitchFamily="34" charset="0"/>
              </a:rPr>
              <a:t>nullValue</a:t>
            </a:r>
            <a:r>
              <a:rPr lang="en-US" b="1" dirty="0">
                <a:latin typeface="Candara" panose="020E0502030303020204" pitchFamily="34" charset="0"/>
              </a:rPr>
              <a:t>")</a:t>
            </a:r>
          </a:p>
          <a:p>
            <a:r>
              <a:rPr lang="en-US" b="1" dirty="0">
                <a:latin typeface="Candara" panose="020E0502030303020204" pitchFamily="34" charset="0"/>
              </a:rPr>
              <a:t>  }</a:t>
            </a:r>
          </a:p>
          <a:p>
            <a:r>
              <a:rPr lang="en-US" b="1" dirty="0">
                <a:latin typeface="Candara" panose="020E0502030303020204" pitchFamily="34" charset="0"/>
              </a:rPr>
              <a:t>}</a:t>
            </a:r>
          </a:p>
          <a:p>
            <a:r>
              <a:rPr lang="en-US" b="1"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34947" y="4391335"/>
            <a:ext cx="4310734" cy="4310734"/>
          </a:xfrm>
          <a:prstGeom prst="rect">
            <a:avLst/>
          </a:prstGeom>
        </p:spPr>
      </p:pic>
    </p:spTree>
    <p:extLst>
      <p:ext uri="{BB962C8B-B14F-4D97-AF65-F5344CB8AC3E}">
        <p14:creationId xmlns:p14="http://schemas.microsoft.com/office/powerpoint/2010/main" val="394988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601206"/>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5022" y="1193390"/>
            <a:ext cx="14858189" cy="8710077"/>
          </a:xfrm>
          <a:prstGeom prst="rect">
            <a:avLst/>
          </a:prstGeom>
          <a:noFill/>
        </p:spPr>
        <p:txBody>
          <a:bodyPr wrap="square" rtlCol="0">
            <a:spAutoFit/>
          </a:bodyPr>
          <a:lstStyle/>
          <a:p>
            <a:r>
              <a:rPr lang="en-US" sz="2800" dirty="0">
                <a:latin typeface="Candara" panose="020E0502030303020204" pitchFamily="34" charset="0"/>
              </a:rPr>
              <a:t>Variables are the named space in memory, and the compiler allocates reserved location according to the data type of the corresponding variable. The variable is declared with the following syntax in Scala as follows:</a:t>
            </a:r>
          </a:p>
          <a:p>
            <a:endParaRPr lang="en-US" sz="2800" dirty="0">
              <a:latin typeface="Candara" panose="020E0502030303020204" pitchFamily="34" charset="0"/>
            </a:endParaRPr>
          </a:p>
          <a:p>
            <a:r>
              <a:rPr lang="en-US" sz="2800" b="1" dirty="0" err="1">
                <a:latin typeface="Candara" panose="020E0502030303020204" pitchFamily="34" charset="0"/>
              </a:rPr>
              <a:t>val</a:t>
            </a:r>
            <a:r>
              <a:rPr lang="en-US" sz="2800" b="1" dirty="0">
                <a:latin typeface="Candara" panose="020E0502030303020204" pitchFamily="34" charset="0"/>
              </a:rPr>
              <a:t> or </a:t>
            </a:r>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variable_name</a:t>
            </a:r>
            <a:r>
              <a:rPr lang="en-US" sz="2800" b="1" dirty="0">
                <a:latin typeface="Candara" panose="020E0502030303020204" pitchFamily="34" charset="0"/>
              </a:rPr>
              <a:t>: </a:t>
            </a:r>
            <a:r>
              <a:rPr lang="en-US" sz="2800" b="1" dirty="0" err="1">
                <a:latin typeface="Candara" panose="020E0502030303020204" pitchFamily="34" charset="0"/>
              </a:rPr>
              <a:t>variable_datatype</a:t>
            </a:r>
            <a:r>
              <a:rPr lang="en-US" sz="2800" b="1" dirty="0">
                <a:latin typeface="Candara" panose="020E0502030303020204" pitchFamily="34" charset="0"/>
              </a:rPr>
              <a:t> = value;</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Mutable Variables</a:t>
            </a:r>
          </a:p>
          <a:p>
            <a:pPr lvl="1"/>
            <a:r>
              <a:rPr lang="en-US" sz="2800" dirty="0">
                <a:latin typeface="Candara" panose="020E0502030303020204" pitchFamily="34" charset="0"/>
              </a:rPr>
              <a:t>Mutable variables allow changing the values of variables even after the declaration of variables.</a:t>
            </a:r>
          </a:p>
          <a:p>
            <a:pPr lvl="1"/>
            <a:endParaRPr lang="en-US" sz="2800" dirty="0">
              <a:latin typeface="Candara" panose="020E0502030303020204" pitchFamily="34" charset="0"/>
            </a:endParaRPr>
          </a:p>
          <a:p>
            <a:pPr lvl="1"/>
            <a:r>
              <a:rPr lang="en-US" sz="2800" b="1" dirty="0">
                <a:latin typeface="Candara" panose="020E0502030303020204" pitchFamily="34" charset="0"/>
              </a:rPr>
              <a:t>var </a:t>
            </a:r>
            <a:r>
              <a:rPr lang="en-US" sz="2800" b="1" dirty="0" err="1">
                <a:latin typeface="Candara" panose="020E0502030303020204" pitchFamily="34" charset="0"/>
              </a:rPr>
              <a:t>variable_name</a:t>
            </a:r>
            <a:r>
              <a:rPr lang="en-US" sz="2800" b="1" dirty="0">
                <a:latin typeface="Candara" panose="020E0502030303020204" pitchFamily="34" charset="0"/>
              </a:rPr>
              <a:t> : </a:t>
            </a:r>
            <a:r>
              <a:rPr lang="en-US" sz="2800" b="1" dirty="0" err="1">
                <a:latin typeface="Candara" panose="020E0502030303020204" pitchFamily="34" charset="0"/>
              </a:rPr>
              <a:t>variable_datatype</a:t>
            </a:r>
            <a:r>
              <a:rPr lang="en-US" sz="2800" b="1" dirty="0">
                <a:latin typeface="Candara" panose="020E0502030303020204" pitchFamily="34" charset="0"/>
              </a:rPr>
              <a:t> = value;</a:t>
            </a:r>
          </a:p>
          <a:p>
            <a:pPr lvl="1"/>
            <a:endParaRPr lang="en-US" sz="2800" b="1" dirty="0">
              <a:latin typeface="Candara" panose="020E0502030303020204" pitchFamily="34" charset="0"/>
            </a:endParaRPr>
          </a:p>
          <a:p>
            <a:pPr lvl="1"/>
            <a:r>
              <a:rPr lang="en-US" sz="2800" dirty="0">
                <a:latin typeface="Candara" panose="020E0502030303020204" pitchFamily="34" charset="0"/>
              </a:rPr>
              <a:t>The syntax of Mutable variable can also be defined as follow:</a:t>
            </a:r>
          </a:p>
          <a:p>
            <a:pPr lvl="1"/>
            <a:r>
              <a:rPr lang="en-US" sz="2800" b="1" dirty="0">
                <a:latin typeface="Candara" panose="020E0502030303020204" pitchFamily="34" charset="0"/>
              </a:rPr>
              <a:t>var </a:t>
            </a:r>
            <a:r>
              <a:rPr lang="en-US" sz="2800" b="1" dirty="0" err="1">
                <a:latin typeface="Candara" panose="020E0502030303020204" pitchFamily="34" charset="0"/>
              </a:rPr>
              <a:t>variable_name</a:t>
            </a:r>
            <a:r>
              <a:rPr lang="en-US" sz="2800" b="1" dirty="0">
                <a:latin typeface="Candara" panose="020E0502030303020204" pitchFamily="34" charset="0"/>
              </a:rPr>
              <a:t> = value;</a:t>
            </a:r>
          </a:p>
          <a:p>
            <a:pPr lvl="1"/>
            <a:endParaRPr lang="en-US" sz="2800" b="1" dirty="0">
              <a:latin typeface="Candara" panose="020E0502030303020204" pitchFamily="34" charset="0"/>
            </a:endParaRPr>
          </a:p>
          <a:p>
            <a:pPr lvl="1"/>
            <a:r>
              <a:rPr lang="en-US" sz="2800" dirty="0">
                <a:latin typeface="Candara" panose="020E0502030303020204" pitchFamily="34" charset="0"/>
              </a:rPr>
              <a:t>Examples:</a:t>
            </a:r>
          </a:p>
          <a:p>
            <a:pPr lvl="1"/>
            <a:r>
              <a:rPr lang="en-US" sz="2800" b="1" dirty="0">
                <a:latin typeface="Candara" panose="020E0502030303020204" pitchFamily="34" charset="0"/>
              </a:rPr>
              <a:t>var </a:t>
            </a:r>
            <a:r>
              <a:rPr lang="en-US" sz="2800" b="1" dirty="0" err="1">
                <a:latin typeface="Candara" panose="020E0502030303020204" pitchFamily="34" charset="0"/>
              </a:rPr>
              <a:t>nameOfThing</a:t>
            </a:r>
            <a:r>
              <a:rPr lang="en-US" sz="2800" b="1" dirty="0">
                <a:latin typeface="Candara" panose="020E0502030303020204" pitchFamily="34" charset="0"/>
              </a:rPr>
              <a:t>: String = "Car";</a:t>
            </a:r>
          </a:p>
          <a:p>
            <a:pPr lvl="1"/>
            <a:r>
              <a:rPr lang="en-US" sz="2800" b="1" dirty="0">
                <a:latin typeface="Candara" panose="020E0502030303020204" pitchFamily="34" charset="0"/>
              </a:rPr>
              <a:t>var </a:t>
            </a:r>
            <a:r>
              <a:rPr lang="en-US" sz="2800" b="1" dirty="0" err="1">
                <a:latin typeface="Candara" panose="020E0502030303020204" pitchFamily="34" charset="0"/>
              </a:rPr>
              <a:t>nameOfThing</a:t>
            </a:r>
            <a:r>
              <a:rPr lang="en-US" sz="2800" b="1" dirty="0">
                <a:latin typeface="Candara" panose="020E0502030303020204" pitchFamily="34" charset="0"/>
              </a:rPr>
              <a:t> = "Car";</a:t>
            </a:r>
          </a:p>
          <a:p>
            <a:endParaRPr lang="en-US" sz="2800" dirty="0">
              <a:latin typeface="Candara" panose="020E0502030303020204" pitchFamily="34" charset="0"/>
            </a:endParaRP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4577" y="4517208"/>
            <a:ext cx="3857988" cy="3857988"/>
          </a:xfrm>
          <a:prstGeom prst="rect">
            <a:avLst/>
          </a:prstGeom>
        </p:spPr>
      </p:pic>
    </p:spTree>
    <p:extLst>
      <p:ext uri="{BB962C8B-B14F-4D97-AF65-F5344CB8AC3E}">
        <p14:creationId xmlns:p14="http://schemas.microsoft.com/office/powerpoint/2010/main" val="376704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601206"/>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5022" y="1193390"/>
            <a:ext cx="14858189" cy="7848302"/>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Candara" panose="020E0502030303020204" pitchFamily="34" charset="0"/>
              </a:rPr>
              <a:t>Immutable Variables</a:t>
            </a:r>
          </a:p>
          <a:p>
            <a:r>
              <a:rPr lang="en-US" sz="2800" dirty="0">
                <a:latin typeface="Candara" panose="020E0502030303020204" pitchFamily="34" charset="0"/>
              </a:rPr>
              <a:t>Immutable variables are that variable which value cannot be changed once it is created and is declared using '</a:t>
            </a:r>
            <a:r>
              <a:rPr lang="en-US" sz="2800" dirty="0" err="1">
                <a:latin typeface="Candara" panose="020E0502030303020204" pitchFamily="34" charset="0"/>
              </a:rPr>
              <a:t>val</a:t>
            </a:r>
            <a:r>
              <a:rPr lang="en-US" sz="2800" dirty="0">
                <a:latin typeface="Candara" panose="020E0502030303020204" pitchFamily="34" charset="0"/>
              </a:rPr>
              <a:t>' keyword.</a:t>
            </a:r>
          </a:p>
          <a:p>
            <a:endParaRPr lang="en-US" sz="2800" dirty="0">
              <a:latin typeface="Candara" panose="020E0502030303020204" pitchFamily="34" charset="0"/>
            </a:endParaRP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variable_name</a:t>
            </a:r>
            <a:r>
              <a:rPr lang="en-US" sz="2800" b="1" dirty="0">
                <a:latin typeface="Candara" panose="020E0502030303020204" pitchFamily="34" charset="0"/>
              </a:rPr>
              <a:t> : </a:t>
            </a:r>
            <a:r>
              <a:rPr lang="en-US" sz="2800" b="1" dirty="0" err="1">
                <a:latin typeface="Candara" panose="020E0502030303020204" pitchFamily="34" charset="0"/>
              </a:rPr>
              <a:t>variable_data</a:t>
            </a:r>
            <a:r>
              <a:rPr lang="en-US" sz="2800" b="1" dirty="0">
                <a:latin typeface="Candara" panose="020E0502030303020204" pitchFamily="34" charset="0"/>
              </a:rPr>
              <a:t> type = value;</a:t>
            </a: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variable_name</a:t>
            </a:r>
            <a:r>
              <a:rPr lang="en-US" sz="2800" b="1" dirty="0">
                <a:latin typeface="Candara" panose="020E0502030303020204" pitchFamily="34" charset="0"/>
              </a:rPr>
              <a:t> = value;</a:t>
            </a:r>
          </a:p>
          <a:p>
            <a:endParaRPr lang="en-US" sz="2800" b="1" dirty="0">
              <a:latin typeface="Candara" panose="020E0502030303020204" pitchFamily="34" charset="0"/>
            </a:endParaRPr>
          </a:p>
          <a:p>
            <a:r>
              <a:rPr lang="en-US" sz="2800" dirty="0">
                <a:latin typeface="Candara" panose="020E0502030303020204" pitchFamily="34" charset="0"/>
              </a:rPr>
              <a:t>Examples:</a:t>
            </a:r>
          </a:p>
          <a:p>
            <a:endParaRPr lang="en-US" sz="2800" dirty="0">
              <a:latin typeface="Candara" panose="020E0502030303020204" pitchFamily="34" charset="0"/>
            </a:endParaRP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numberOfThing</a:t>
            </a:r>
            <a:r>
              <a:rPr lang="en-US" sz="2800" b="1" dirty="0">
                <a:latin typeface="Candara" panose="020E0502030303020204" pitchFamily="34" charset="0"/>
              </a:rPr>
              <a:t>: Int = 2;</a:t>
            </a: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numberOfThing</a:t>
            </a:r>
            <a:r>
              <a:rPr lang="en-US" sz="2800" b="1" dirty="0">
                <a:latin typeface="Candara" panose="020E0502030303020204" pitchFamily="34" charset="0"/>
              </a:rPr>
              <a:t> = 2;</a:t>
            </a:r>
          </a:p>
          <a:p>
            <a:endParaRPr lang="en-US" sz="2800" b="1" dirty="0">
              <a:latin typeface="Candara" panose="020E0502030303020204" pitchFamily="34" charset="0"/>
            </a:endParaRPr>
          </a:p>
          <a:p>
            <a:r>
              <a:rPr lang="en-US" sz="2800" dirty="0">
                <a:latin typeface="Candara" panose="020E0502030303020204" pitchFamily="34" charset="0"/>
              </a:rPr>
              <a:t>You can define your variable without the data type of the variable as done above, where the Scala compiler automatically figures it to be an 'Int' data type. The process is called </a:t>
            </a:r>
            <a:r>
              <a:rPr lang="en-US" sz="2800" b="1" dirty="0">
                <a:latin typeface="Candara" panose="020E0502030303020204" pitchFamily="34" charset="0"/>
              </a:rPr>
              <a:t>Type Inference</a:t>
            </a:r>
            <a:r>
              <a:rPr lang="en-US" sz="2800" dirty="0">
                <a:latin typeface="Candara" panose="020E0502030303020204" pitchFamily="34" charset="0"/>
              </a:rPr>
              <a:t> </a:t>
            </a:r>
          </a:p>
          <a:p>
            <a:r>
              <a:rPr lang="en-US" sz="2800" dirty="0">
                <a:latin typeface="Candara" panose="020E0502030303020204" pitchFamily="34" charset="0"/>
              </a:rPr>
              <a:t>You cannot change the value of the variable as done below:</a:t>
            </a:r>
          </a:p>
          <a:p>
            <a:endParaRPr lang="en-US" sz="2800" dirty="0">
              <a:latin typeface="Candara" panose="020E0502030303020204" pitchFamily="34" charset="0"/>
            </a:endParaRPr>
          </a:p>
          <a:p>
            <a:r>
              <a:rPr lang="en-US" sz="2800" b="1" dirty="0" err="1">
                <a:latin typeface="Candara" panose="020E0502030303020204" pitchFamily="34" charset="0"/>
              </a:rPr>
              <a:t>numberOfThing</a:t>
            </a:r>
            <a:r>
              <a:rPr lang="en-US" sz="2800" b="1" dirty="0">
                <a:latin typeface="Candara" panose="020E0502030303020204" pitchFamily="34" charset="0"/>
              </a:rPr>
              <a:t> = 7;</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4577" y="4517208"/>
            <a:ext cx="3857988" cy="3857988"/>
          </a:xfrm>
          <a:prstGeom prst="rect">
            <a:avLst/>
          </a:prstGeom>
        </p:spPr>
      </p:pic>
    </p:spTree>
    <p:extLst>
      <p:ext uri="{BB962C8B-B14F-4D97-AF65-F5344CB8AC3E}">
        <p14:creationId xmlns:p14="http://schemas.microsoft.com/office/powerpoint/2010/main" val="185677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Functions &amp; Methods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555641"/>
          </a:xfrm>
          <a:prstGeom prst="rect">
            <a:avLst/>
          </a:prstGeom>
          <a:noFill/>
        </p:spPr>
        <p:txBody>
          <a:bodyPr wrap="square" rtlCol="0">
            <a:spAutoFit/>
          </a:bodyPr>
          <a:lstStyle/>
          <a:p>
            <a:r>
              <a:rPr lang="en-US" sz="2800" dirty="0">
                <a:latin typeface="Candara" panose="020E0502030303020204" pitchFamily="34" charset="0"/>
              </a:rPr>
              <a:t>Scala is a functional programming language where it contains both functions as first-class values and methods and has both similarities and dissimilarities. Both the functions and methods are a block of the reusable code also used to store the repeated code in one place, which makes a function call to performs a particular specific task. They also make code easier to debug and modify.</a:t>
            </a:r>
          </a:p>
          <a:p>
            <a:endParaRPr lang="en-US" sz="2800" dirty="0">
              <a:latin typeface="Candara" panose="020E0502030303020204" pitchFamily="34" charset="0"/>
            </a:endParaRPr>
          </a:p>
          <a:p>
            <a:r>
              <a:rPr lang="en-US" sz="2800" dirty="0">
                <a:latin typeface="Candara" panose="020E0502030303020204" pitchFamily="34" charset="0"/>
              </a:rPr>
              <a:t>However, functions are an object which is initialized in a variable, but methods start with the 'def' keyword followed by the method name, parameter list, method body with the return value.</a:t>
            </a:r>
          </a:p>
          <a:p>
            <a:endParaRPr lang="en-US" sz="2800" dirty="0">
              <a:latin typeface="Candara" panose="020E0502030303020204" pitchFamily="34" charset="0"/>
            </a:endParaRPr>
          </a:p>
          <a:p>
            <a:r>
              <a:rPr lang="en-IN" sz="2800" b="1" dirty="0">
                <a:latin typeface="Candara" panose="020E0502030303020204" pitchFamily="34" charset="0"/>
              </a:rPr>
              <a:t>Method Declaration and Definition</a:t>
            </a:r>
          </a:p>
          <a:p>
            <a:r>
              <a:rPr lang="en-US" sz="2800" dirty="0">
                <a:latin typeface="Candara" panose="020E0502030303020204" pitchFamily="34" charset="0"/>
              </a:rPr>
              <a:t>def '</a:t>
            </a:r>
            <a:r>
              <a:rPr lang="en-US" sz="2800" dirty="0" err="1">
                <a:latin typeface="Candara" panose="020E0502030303020204" pitchFamily="34" charset="0"/>
              </a:rPr>
              <a:t>method_name</a:t>
            </a:r>
            <a:r>
              <a:rPr lang="en-US" sz="2800" dirty="0">
                <a:latin typeface="Candara" panose="020E0502030303020204" pitchFamily="34" charset="0"/>
              </a:rPr>
              <a:t>' ('parameters':'</a:t>
            </a:r>
            <a:r>
              <a:rPr lang="en-US" sz="2800" dirty="0" err="1">
                <a:latin typeface="Candara" panose="020E0502030303020204" pitchFamily="34" charset="0"/>
              </a:rPr>
              <a:t>return_type_parameters</a:t>
            </a:r>
            <a:r>
              <a:rPr lang="en-US" sz="2800" dirty="0">
                <a:latin typeface="Candara" panose="020E0502030303020204" pitchFamily="34" charset="0"/>
              </a:rPr>
              <a:t>') : ('</a:t>
            </a:r>
            <a:r>
              <a:rPr lang="en-US" sz="2800" dirty="0" err="1">
                <a:latin typeface="Candara" panose="020E0502030303020204" pitchFamily="34" charset="0"/>
              </a:rPr>
              <a:t>return_type_of_method</a:t>
            </a:r>
            <a:r>
              <a:rPr lang="en-US" sz="2800" dirty="0">
                <a:latin typeface="Candara" panose="020E0502030303020204" pitchFamily="34" charset="0"/>
              </a:rPr>
              <a:t>') = {</a:t>
            </a:r>
          </a:p>
          <a:p>
            <a:r>
              <a:rPr lang="en-US" sz="2800" dirty="0">
                <a:latin typeface="Candara" panose="020E0502030303020204" pitchFamily="34" charset="0"/>
              </a:rPr>
              <a:t>    '</a:t>
            </a:r>
            <a:r>
              <a:rPr lang="en-US" sz="2800" dirty="0" err="1">
                <a:latin typeface="Candara" panose="020E0502030303020204" pitchFamily="34" charset="0"/>
              </a:rPr>
              <a:t>method_body</a:t>
            </a:r>
            <a:r>
              <a:rPr lang="en-US" sz="2800" dirty="0">
                <a:latin typeface="Candara" panose="020E0502030303020204" pitchFamily="34" charset="0"/>
              </a:rPr>
              <a:t>'</a:t>
            </a:r>
          </a:p>
          <a:p>
            <a:r>
              <a:rPr lang="en-US" sz="2800" dirty="0">
                <a:latin typeface="Candara" panose="020E0502030303020204" pitchFamily="34" charset="0"/>
              </a:rPr>
              <a:t>     return 'value'</a:t>
            </a:r>
          </a:p>
          <a:p>
            <a:r>
              <a:rPr lang="en-US" sz="2800" dirty="0">
                <a:latin typeface="Candara" panose="020E0502030303020204" pitchFamily="34" charset="0"/>
              </a:rPr>
              <a:t>}</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10230" y="5866618"/>
            <a:ext cx="2835451" cy="2835451"/>
          </a:xfrm>
          <a:prstGeom prst="rect">
            <a:avLst/>
          </a:prstGeom>
        </p:spPr>
      </p:pic>
    </p:spTree>
    <p:extLst>
      <p:ext uri="{BB962C8B-B14F-4D97-AF65-F5344CB8AC3E}">
        <p14:creationId xmlns:p14="http://schemas.microsoft.com/office/powerpoint/2010/main" val="20779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Functions &amp; Methods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986528"/>
          </a:xfrm>
          <a:prstGeom prst="rect">
            <a:avLst/>
          </a:prstGeom>
          <a:noFill/>
        </p:spPr>
        <p:txBody>
          <a:bodyPr wrap="square" rtlCol="0">
            <a:spAutoFit/>
          </a:bodyPr>
          <a:lstStyle/>
          <a:p>
            <a:r>
              <a:rPr lang="en-US" sz="2800" dirty="0">
                <a:latin typeface="Candara" panose="020E0502030303020204" pitchFamily="34" charset="0"/>
              </a:rPr>
              <a:t>The method in Scala starts with the following parts:</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'def': </a:t>
            </a:r>
            <a:r>
              <a:rPr lang="en-US" sz="2800" dirty="0">
                <a:latin typeface="Candara" panose="020E0502030303020204" pitchFamily="34" charset="0"/>
              </a:rPr>
              <a:t>keyword which is used to declare methods.</a:t>
            </a:r>
          </a:p>
          <a:p>
            <a:pPr marL="457200" indent="-457200">
              <a:buFont typeface="Arial" panose="020B0604020202020204" pitchFamily="34" charset="0"/>
              <a:buChar char="•"/>
            </a:pPr>
            <a:r>
              <a:rPr lang="en-US" sz="2800" b="1" dirty="0">
                <a:latin typeface="Candara" panose="020E0502030303020204" pitchFamily="34" charset="0"/>
              </a:rPr>
              <a:t>'</a:t>
            </a:r>
            <a:r>
              <a:rPr lang="en-US" sz="2800" b="1" dirty="0" err="1">
                <a:latin typeface="Candara" panose="020E0502030303020204" pitchFamily="34" charset="0"/>
              </a:rPr>
              <a:t>method_name</a:t>
            </a:r>
            <a:r>
              <a:rPr lang="en-US" sz="2800" b="1" dirty="0">
                <a:latin typeface="Candara" panose="020E0502030303020204" pitchFamily="34" charset="0"/>
              </a:rPr>
              <a:t>':</a:t>
            </a:r>
            <a:r>
              <a:rPr lang="en-US" sz="2800" dirty="0">
                <a:latin typeface="Candara" panose="020E0502030303020204" pitchFamily="34" charset="0"/>
              </a:rPr>
              <a:t> is the name of your method, which is in lower camel case.</a:t>
            </a:r>
          </a:p>
          <a:p>
            <a:pPr marL="457200" indent="-457200">
              <a:buFont typeface="Arial" panose="020B0604020202020204" pitchFamily="34" charset="0"/>
              <a:buChar char="•"/>
            </a:pPr>
            <a:r>
              <a:rPr lang="en-US" sz="2800" b="1" dirty="0">
                <a:latin typeface="Candara" panose="020E0502030303020204" pitchFamily="34" charset="0"/>
              </a:rPr>
              <a:t>'parameters':</a:t>
            </a:r>
            <a:r>
              <a:rPr lang="en-US" sz="2800" dirty="0">
                <a:latin typeface="Candara" panose="020E0502030303020204" pitchFamily="34" charset="0"/>
              </a:rPr>
              <a:t> is method parameters that may have no parameter or one parameter only but are separated by a comma when there is more than one parameter.</a:t>
            </a:r>
          </a:p>
          <a:p>
            <a:pPr marL="457200" indent="-457200">
              <a:buFont typeface="Arial" panose="020B0604020202020204" pitchFamily="34" charset="0"/>
              <a:buChar char="•"/>
            </a:pPr>
            <a:r>
              <a:rPr lang="en-US" sz="2800" b="1" dirty="0">
                <a:latin typeface="Candara" panose="020E0502030303020204" pitchFamily="34" charset="0"/>
              </a:rPr>
              <a:t>'</a:t>
            </a:r>
            <a:r>
              <a:rPr lang="en-US" sz="2800" b="1" dirty="0" err="1">
                <a:latin typeface="Candara" panose="020E0502030303020204" pitchFamily="34" charset="0"/>
              </a:rPr>
              <a:t>return_type_of_parameters</a:t>
            </a:r>
            <a:r>
              <a:rPr lang="en-US" sz="2800" b="1" dirty="0">
                <a:latin typeface="Candara" panose="020E0502030303020204" pitchFamily="34" charset="0"/>
              </a:rPr>
              <a:t>': </a:t>
            </a:r>
            <a:r>
              <a:rPr lang="en-US" sz="2800" dirty="0">
                <a:latin typeface="Candara" panose="020E0502030303020204" pitchFamily="34" charset="0"/>
              </a:rPr>
              <a:t>need to match according to the data type of '</a:t>
            </a:r>
            <a:r>
              <a:rPr lang="en-US" sz="2800" dirty="0" err="1">
                <a:latin typeface="Candara" panose="020E0502030303020204" pitchFamily="34" charset="0"/>
              </a:rPr>
              <a:t>parameters_list</a:t>
            </a:r>
            <a:r>
              <a:rPr lang="en-US" sz="2800" dirty="0">
                <a:latin typeface="Candara" panose="020E0502030303020204" pitchFamily="34" charset="0"/>
              </a:rPr>
              <a:t>' and is compulsory</a:t>
            </a:r>
          </a:p>
          <a:p>
            <a:pPr marL="457200" indent="-457200">
              <a:buFont typeface="Arial" panose="020B0604020202020204" pitchFamily="34" charset="0"/>
              <a:buChar char="•"/>
            </a:pPr>
            <a:r>
              <a:rPr lang="en-US" sz="2800" b="1" dirty="0">
                <a:latin typeface="Candara" panose="020E0502030303020204" pitchFamily="34" charset="0"/>
              </a:rPr>
              <a:t>'</a:t>
            </a:r>
            <a:r>
              <a:rPr lang="en-US" sz="2800" b="1" dirty="0" err="1">
                <a:latin typeface="Candara" panose="020E0502030303020204" pitchFamily="34" charset="0"/>
              </a:rPr>
              <a:t>return_type_of_method</a:t>
            </a:r>
            <a:r>
              <a:rPr lang="en-US" sz="2800" b="1" dirty="0">
                <a:latin typeface="Candara" panose="020E0502030303020204" pitchFamily="34" charset="0"/>
              </a:rPr>
              <a:t>': </a:t>
            </a:r>
            <a:r>
              <a:rPr lang="en-US" sz="2800" dirty="0">
                <a:latin typeface="Candara" panose="020E0502030303020204" pitchFamily="34" charset="0"/>
              </a:rPr>
              <a:t>is optional, but in default, 'Unit' is returned, but the value can be returned with 'return' keyword.</a:t>
            </a:r>
          </a:p>
          <a:p>
            <a:pPr marL="457200" indent="-457200">
              <a:buFont typeface="Arial" panose="020B0604020202020204" pitchFamily="34" charset="0"/>
              <a:buChar char="•"/>
            </a:pPr>
            <a:r>
              <a:rPr lang="en-US" sz="2800" b="1" dirty="0">
                <a:latin typeface="Candara" panose="020E0502030303020204" pitchFamily="34" charset="0"/>
              </a:rPr>
              <a:t>Assignment Symbol('='): </a:t>
            </a:r>
            <a:r>
              <a:rPr lang="en-US" sz="2800" dirty="0">
                <a:latin typeface="Candara" panose="020E0502030303020204" pitchFamily="34" charset="0"/>
              </a:rPr>
              <a:t>is optional, and if used will assign the return value and not using it will make the method not to return anything.</a:t>
            </a:r>
          </a:p>
          <a:p>
            <a:pPr marL="457200" indent="-457200">
              <a:buFont typeface="Arial" panose="020B0604020202020204" pitchFamily="34" charset="0"/>
              <a:buChar char="•"/>
            </a:pPr>
            <a:r>
              <a:rPr lang="en-US" sz="2800" b="1" dirty="0">
                <a:latin typeface="Candara" panose="020E0502030303020204" pitchFamily="34" charset="0"/>
              </a:rPr>
              <a:t>'</a:t>
            </a:r>
            <a:r>
              <a:rPr lang="en-US" sz="2800" b="1" dirty="0" err="1">
                <a:latin typeface="Candara" panose="020E0502030303020204" pitchFamily="34" charset="0"/>
              </a:rPr>
              <a:t>method_body</a:t>
            </a:r>
            <a:r>
              <a:rPr lang="en-US" sz="2800" b="1" dirty="0">
                <a:latin typeface="Candara" panose="020E0502030303020204" pitchFamily="34" charset="0"/>
              </a:rPr>
              <a:t>': </a:t>
            </a:r>
            <a:r>
              <a:rPr lang="en-US" sz="2800" dirty="0">
                <a:latin typeface="Candara" panose="020E0502030303020204" pitchFamily="34" charset="0"/>
              </a:rPr>
              <a:t>is the block of code enclosed inside curly braces '{}' and consists of the required logic or certain task or operations.</a:t>
            </a:r>
          </a:p>
          <a:p>
            <a:pPr marL="457200" indent="-457200">
              <a:buFont typeface="Arial" panose="020B0604020202020204" pitchFamily="34" charset="0"/>
              <a:buChar char="•"/>
            </a:pPr>
            <a:r>
              <a:rPr lang="en-US" sz="2800" b="1" dirty="0">
                <a:latin typeface="Candara" panose="020E0502030303020204" pitchFamily="34" charset="0"/>
              </a:rPr>
              <a:t>return:</a:t>
            </a:r>
            <a:r>
              <a:rPr lang="en-US" sz="2800" dirty="0">
                <a:latin typeface="Candara" panose="020E0502030303020204" pitchFamily="34" charset="0"/>
              </a:rPr>
              <a:t> is the keyword used to return the required values and also terminate the program but is rarely used in Scala.</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399705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Functions &amp; Methods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8279190"/>
          </a:xfrm>
          <a:prstGeom prst="rect">
            <a:avLst/>
          </a:prstGeom>
          <a:noFill/>
        </p:spPr>
        <p:txBody>
          <a:bodyPr wrap="square" rtlCol="0">
            <a:spAutoFit/>
          </a:bodyPr>
          <a:lstStyle/>
          <a:p>
            <a:r>
              <a:rPr lang="en-US" sz="2800" b="1" dirty="0">
                <a:latin typeface="Candara" panose="020E0502030303020204" pitchFamily="34" charset="0"/>
              </a:rPr>
              <a:t>A Method with Named Arguments</a:t>
            </a:r>
          </a:p>
          <a:p>
            <a:endParaRPr lang="en-US" sz="2800" dirty="0">
              <a:latin typeface="Candara" panose="020E0502030303020204" pitchFamily="34" charset="0"/>
            </a:endParaRPr>
          </a:p>
          <a:p>
            <a:r>
              <a:rPr lang="en-US" sz="2800" dirty="0">
                <a:latin typeface="Candara" panose="020E0502030303020204" pitchFamily="34" charset="0"/>
              </a:rPr>
              <a:t>object </a:t>
            </a:r>
            <a:r>
              <a:rPr lang="en-US" sz="2800" dirty="0" err="1">
                <a:latin typeface="Candara" panose="020E0502030303020204" pitchFamily="34" charset="0"/>
              </a:rPr>
              <a:t>calculateResult</a:t>
            </a:r>
            <a:r>
              <a:rPr lang="en-US" sz="2800" dirty="0">
                <a:latin typeface="Candara" panose="020E0502030303020204" pitchFamily="34" charset="0"/>
              </a:rPr>
              <a:t> {</a:t>
            </a:r>
          </a:p>
          <a:p>
            <a:r>
              <a:rPr lang="en-US" sz="2800" dirty="0">
                <a:latin typeface="Candara" panose="020E0502030303020204" pitchFamily="34" charset="0"/>
              </a:rPr>
              <a:t>      def </a:t>
            </a:r>
            <a:r>
              <a:rPr lang="en-US" sz="2800" dirty="0" err="1">
                <a:latin typeface="Candara" panose="020E0502030303020204" pitchFamily="34" charset="0"/>
              </a:rPr>
              <a:t>funSub</a:t>
            </a:r>
            <a:r>
              <a:rPr lang="en-US" sz="2800" dirty="0">
                <a:latin typeface="Candara" panose="020E0502030303020204" pitchFamily="34" charset="0"/>
              </a:rPr>
              <a:t>(</a:t>
            </a:r>
            <a:r>
              <a:rPr lang="en-US" sz="2800" dirty="0" err="1">
                <a:latin typeface="Candara" panose="020E0502030303020204" pitchFamily="34" charset="0"/>
              </a:rPr>
              <a:t>x:Int</a:t>
            </a:r>
            <a:r>
              <a:rPr lang="en-US" sz="2800" dirty="0">
                <a:latin typeface="Candara" panose="020E0502030303020204" pitchFamily="34" charset="0"/>
              </a:rPr>
              <a:t>, y:Int) : Int =</a:t>
            </a: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       var </a:t>
            </a:r>
            <a:r>
              <a:rPr lang="en-US" sz="2800" dirty="0" err="1">
                <a:latin typeface="Candara" panose="020E0502030303020204" pitchFamily="34" charset="0"/>
              </a:rPr>
              <a:t>diff:Int</a:t>
            </a:r>
            <a:r>
              <a:rPr lang="en-US" sz="2800" dirty="0">
                <a:latin typeface="Candara" panose="020E0502030303020204" pitchFamily="34" charset="0"/>
              </a:rPr>
              <a:t> = 0</a:t>
            </a:r>
          </a:p>
          <a:p>
            <a:r>
              <a:rPr lang="en-US" sz="2800" dirty="0">
                <a:latin typeface="Candara" panose="020E0502030303020204" pitchFamily="34" charset="0"/>
              </a:rPr>
              <a:t>       diff = x - y</a:t>
            </a:r>
          </a:p>
          <a:p>
            <a:endParaRPr lang="en-US" sz="2800" dirty="0">
              <a:latin typeface="Candara" panose="020E0502030303020204" pitchFamily="34" charset="0"/>
            </a:endParaRPr>
          </a:p>
          <a:p>
            <a:r>
              <a:rPr lang="en-US" sz="2800" dirty="0">
                <a:latin typeface="Candara" panose="020E0502030303020204" pitchFamily="34" charset="0"/>
              </a:rPr>
              <a:t>       // return value</a:t>
            </a:r>
          </a:p>
          <a:p>
            <a:r>
              <a:rPr lang="en-US" sz="2800" dirty="0">
                <a:latin typeface="Candara" panose="020E0502030303020204" pitchFamily="34" charset="0"/>
              </a:rPr>
              <a:t>       return diff</a:t>
            </a:r>
          </a:p>
          <a:p>
            <a:r>
              <a:rPr lang="en-US" sz="2800" dirty="0">
                <a:latin typeface="Candara" panose="020E0502030303020204" pitchFamily="34" charset="0"/>
              </a:rPr>
              <a:t>   }</a:t>
            </a:r>
          </a:p>
          <a:p>
            <a:r>
              <a:rPr lang="en-US" sz="2800" dirty="0">
                <a:latin typeface="Candara" panose="020E0502030303020204" pitchFamily="34" charset="0"/>
              </a:rPr>
              <a:t>   def main(</a:t>
            </a:r>
            <a:r>
              <a:rPr lang="en-US" sz="2800" dirty="0" err="1">
                <a:latin typeface="Candara" panose="020E0502030303020204" pitchFamily="34" charset="0"/>
              </a:rPr>
              <a:t>args</a:t>
            </a:r>
            <a:r>
              <a:rPr lang="en-US" sz="2800" dirty="0">
                <a:latin typeface="Candara" panose="020E0502030303020204" pitchFamily="34" charset="0"/>
              </a:rPr>
              <a:t>: Array[String]) {</a:t>
            </a:r>
          </a:p>
          <a:p>
            <a:endParaRPr lang="en-US" sz="2800" dirty="0">
              <a:latin typeface="Candara" panose="020E0502030303020204" pitchFamily="34" charset="0"/>
            </a:endParaRPr>
          </a:p>
          <a:p>
            <a:r>
              <a:rPr lang="en-US" sz="2800" dirty="0">
                <a:latin typeface="Candara" panose="020E0502030303020204" pitchFamily="34" charset="0"/>
              </a:rPr>
              <a:t>      // Function call</a:t>
            </a:r>
          </a:p>
          <a:p>
            <a:r>
              <a:rPr lang="en-US" sz="2800" dirty="0">
                <a:latin typeface="Candara" panose="020E0502030303020204" pitchFamily="34" charset="0"/>
              </a:rPr>
              <a:t>      </a:t>
            </a:r>
            <a:r>
              <a:rPr lang="en-US" sz="2800" dirty="0" err="1">
                <a:latin typeface="Candara" panose="020E0502030303020204" pitchFamily="34" charset="0"/>
              </a:rPr>
              <a:t>println</a:t>
            </a:r>
            <a:r>
              <a:rPr lang="en-US" sz="2800" dirty="0">
                <a:latin typeface="Candara" panose="020E0502030303020204" pitchFamily="34" charset="0"/>
              </a:rPr>
              <a:t>("Difference of the value is: " + </a:t>
            </a:r>
            <a:r>
              <a:rPr lang="en-US" sz="2800" dirty="0" err="1">
                <a:latin typeface="Candara" panose="020E0502030303020204" pitchFamily="34" charset="0"/>
              </a:rPr>
              <a:t>funSub</a:t>
            </a:r>
            <a:r>
              <a:rPr lang="en-US" sz="2800" dirty="0">
                <a:latin typeface="Candara" panose="020E0502030303020204" pitchFamily="34" charset="0"/>
              </a:rPr>
              <a:t>(8,6));</a:t>
            </a:r>
          </a:p>
          <a:p>
            <a:r>
              <a:rPr lang="en-US" sz="2800" dirty="0">
                <a:latin typeface="Candara" panose="020E0502030303020204" pitchFamily="34" charset="0"/>
              </a:rPr>
              <a:t>      </a:t>
            </a:r>
            <a:r>
              <a:rPr lang="en-US" sz="2800" dirty="0" err="1">
                <a:latin typeface="Candara" panose="020E0502030303020204" pitchFamily="34" charset="0"/>
              </a:rPr>
              <a:t>println</a:t>
            </a:r>
            <a:r>
              <a:rPr lang="en-US" sz="2800" dirty="0">
                <a:latin typeface="Candara" panose="020E0502030303020204" pitchFamily="34" charset="0"/>
              </a:rPr>
              <a:t>("Difference of the value is " + </a:t>
            </a:r>
            <a:r>
              <a:rPr lang="en-US" sz="2800" dirty="0" err="1">
                <a:latin typeface="Candara" panose="020E0502030303020204" pitchFamily="34" charset="0"/>
              </a:rPr>
              <a:t>funSub</a:t>
            </a:r>
            <a:r>
              <a:rPr lang="en-US" sz="2800" dirty="0">
                <a:latin typeface="Candara" panose="020E0502030303020204" pitchFamily="34" charset="0"/>
              </a:rPr>
              <a:t>(y=6,x=8));</a:t>
            </a:r>
          </a:p>
          <a:p>
            <a:r>
              <a:rPr lang="en-US" sz="2800" dirty="0">
                <a:latin typeface="Candara" panose="020E0502030303020204" pitchFamily="34" charset="0"/>
              </a:rPr>
              <a:t>   }</a:t>
            </a:r>
          </a:p>
          <a:p>
            <a:r>
              <a:rPr lang="en-US" sz="2800"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241657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4" name="Freeform 4"/>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3">
              <a:alphaModFix amt="0"/>
            </a:blip>
            <a:stretch>
              <a:fillRect l="-68177" t="-3362010" b="-58935"/>
            </a:stretch>
          </a:blipFill>
        </p:spPr>
      </p:sp>
      <p:sp>
        <p:nvSpPr>
          <p:cNvPr id="5" name="Freeform 5"/>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4">
              <a:alphaModFix amt="71000"/>
            </a:blip>
            <a:stretch>
              <a:fillRect t="-2185688" b="-288051"/>
            </a:stretch>
          </a:blipFill>
        </p:spPr>
      </p:sp>
      <p:grpSp>
        <p:nvGrpSpPr>
          <p:cNvPr id="6" name="Group 6"/>
          <p:cNvGrpSpPr/>
          <p:nvPr/>
        </p:nvGrpSpPr>
        <p:grpSpPr>
          <a:xfrm>
            <a:off x="0" y="9620861"/>
            <a:ext cx="18286700" cy="227041"/>
            <a:chOff x="0" y="0"/>
            <a:chExt cx="5046385" cy="64835"/>
          </a:xfrm>
        </p:grpSpPr>
        <p:sp>
          <p:nvSpPr>
            <p:cNvPr id="7" name="Freeform 7"/>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8" name="TextBox 8"/>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45720" y="7199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5">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6">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6674957" y="1339821"/>
            <a:ext cx="9275618" cy="5625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all" spc="0" normalizeH="0" baseline="0" noProof="0" dirty="0">
                <a:ln>
                  <a:noFill/>
                </a:ln>
                <a:solidFill>
                  <a:srgbClr val="E85B27"/>
                </a:solidFill>
                <a:effectLst/>
                <a:uLnTx/>
                <a:uFillTx/>
                <a:latin typeface="Candara" panose="020E0502030303020204"/>
                <a:ea typeface="+mj-ea"/>
                <a:cs typeface="Arial"/>
              </a:rPr>
              <a:t>Agenda</a:t>
            </a:r>
            <a:endParaRPr kumimoji="0" lang="en-IN" sz="7200" b="1" i="0" u="none" strike="noStrike" kern="1200" cap="all" spc="0" normalizeH="0" baseline="0" noProof="0" dirty="0">
              <a:ln>
                <a:noFill/>
              </a:ln>
              <a:solidFill>
                <a:srgbClr val="E85B27"/>
              </a:solidFill>
              <a:effectLst/>
              <a:uLnTx/>
              <a:uFillTx/>
              <a:latin typeface="Candara" panose="020E0502030303020204"/>
              <a:ea typeface="+mj-ea"/>
              <a:cs typeface="+mj-cs"/>
            </a:endParaRPr>
          </a:p>
        </p:txBody>
      </p:sp>
      <p:sp>
        <p:nvSpPr>
          <p:cNvPr id="17" name="Content Placeholder 5">
            <a:extLst>
              <a:ext uri="{FF2B5EF4-FFF2-40B4-BE49-F238E27FC236}">
                <a16:creationId xmlns:a16="http://schemas.microsoft.com/office/drawing/2014/main" id="{23E55775-C678-4597-BAA3-A3AFB16A0A06}"/>
              </a:ext>
            </a:extLst>
          </p:cNvPr>
          <p:cNvSpPr txBox="1">
            <a:spLocks/>
          </p:cNvSpPr>
          <p:nvPr/>
        </p:nvSpPr>
        <p:spPr>
          <a:xfrm>
            <a:off x="457200" y="3414274"/>
            <a:ext cx="14859000" cy="3478305"/>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Introduction of Scala</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Features and advantages of Scala</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Comparison with other programming languages</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Syntax and structure of Scala Programs</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Variables &amp; Data types</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Functions &amp; Methods</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Control Structures</a:t>
            </a:r>
          </a:p>
        </p:txBody>
      </p:sp>
      <p:pic>
        <p:nvPicPr>
          <p:cNvPr id="19" name="Picture 18">
            <a:extLst>
              <a:ext uri="{FF2B5EF4-FFF2-40B4-BE49-F238E27FC236}">
                <a16:creationId xmlns:a16="http://schemas.microsoft.com/office/drawing/2014/main" id="{5CCF6080-4432-4217-ABF7-8EFC4C49B9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22166" y="1028699"/>
            <a:ext cx="990600" cy="990600"/>
          </a:xfrm>
          <a:prstGeom prst="rect">
            <a:avLst/>
          </a:prstGeom>
        </p:spPr>
      </p:pic>
      <p:sp>
        <p:nvSpPr>
          <p:cNvPr id="14" name="TextBox 6">
            <a:extLst>
              <a:ext uri="{FF2B5EF4-FFF2-40B4-BE49-F238E27FC236}">
                <a16:creationId xmlns:a16="http://schemas.microsoft.com/office/drawing/2014/main" id="{E4181D20-E454-42EB-9251-92E94BEDF86E}"/>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Tree>
    <p:extLst>
      <p:ext uri="{BB962C8B-B14F-4D97-AF65-F5344CB8AC3E}">
        <p14:creationId xmlns:p14="http://schemas.microsoft.com/office/powerpoint/2010/main" val="2722871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Control structures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969496"/>
          </a:xfrm>
          <a:prstGeom prst="rect">
            <a:avLst/>
          </a:prstGeom>
          <a:noFill/>
        </p:spPr>
        <p:txBody>
          <a:bodyPr wrap="square" rtlCol="0">
            <a:spAutoFit/>
          </a:bodyPr>
          <a:lstStyle/>
          <a:p>
            <a:r>
              <a:rPr lang="en-IN" sz="2800" b="1" dirty="0">
                <a:latin typeface="Candara" panose="020E0502030303020204" pitchFamily="34" charset="0"/>
              </a:rPr>
              <a:t>IF ELSE in Scala</a:t>
            </a:r>
          </a:p>
          <a:p>
            <a:endParaRPr lang="en-US" sz="2900" dirty="0">
              <a:latin typeface="Candara" panose="020E0502030303020204" pitchFamily="34" charset="0"/>
            </a:endParaRPr>
          </a:p>
        </p:txBody>
      </p:sp>
      <p:pic>
        <p:nvPicPr>
          <p:cNvPr id="9218" name="Picture 2" descr="if else">
            <a:extLst>
              <a:ext uri="{FF2B5EF4-FFF2-40B4-BE49-F238E27FC236}">
                <a16:creationId xmlns:a16="http://schemas.microsoft.com/office/drawing/2014/main" id="{D361CB79-F4FB-4364-B5A2-7619A0A3DD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929385"/>
            <a:ext cx="6477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25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Control structures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2246769"/>
          </a:xfrm>
          <a:prstGeom prst="rect">
            <a:avLst/>
          </a:prstGeom>
          <a:noFill/>
        </p:spPr>
        <p:txBody>
          <a:bodyPr wrap="square" rtlCol="0">
            <a:spAutoFit/>
          </a:bodyPr>
          <a:lstStyle/>
          <a:p>
            <a:r>
              <a:rPr lang="en-IN" sz="2800" b="1" dirty="0">
                <a:latin typeface="Candara" panose="020E0502030303020204" pitchFamily="34" charset="0"/>
              </a:rPr>
              <a:t>IF ELSE in Scala</a:t>
            </a:r>
          </a:p>
          <a:p>
            <a:endParaRPr lang="en-US" sz="2800" b="1" dirty="0">
              <a:latin typeface="Candara" panose="020E0502030303020204" pitchFamily="34" charset="0"/>
            </a:endParaRPr>
          </a:p>
          <a:p>
            <a:r>
              <a:rPr lang="en-US" sz="2800" b="1" dirty="0">
                <a:latin typeface="Candara" panose="020E0502030303020204" pitchFamily="34" charset="0"/>
              </a:rPr>
              <a:t>Using if clause as a statement</a:t>
            </a:r>
          </a:p>
          <a:p>
            <a:endParaRPr lang="en-US" sz="2800" b="1" dirty="0">
              <a:latin typeface="Candara" panose="020E0502030303020204" pitchFamily="34" charset="0"/>
            </a:endParaRP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070DBDD8-E3F0-46B2-9ABD-D34F70BCE267}"/>
              </a:ext>
            </a:extLst>
          </p:cNvPr>
          <p:cNvPicPr>
            <a:picLocks noChangeAspect="1"/>
          </p:cNvPicPr>
          <p:nvPr/>
        </p:nvPicPr>
        <p:blipFill>
          <a:blip r:embed="rId7"/>
          <a:stretch>
            <a:fillRect/>
          </a:stretch>
        </p:blipFill>
        <p:spPr>
          <a:xfrm>
            <a:off x="1752600" y="4000501"/>
            <a:ext cx="9220200" cy="3585934"/>
          </a:xfrm>
          <a:prstGeom prst="rect">
            <a:avLst/>
          </a:prstGeom>
        </p:spPr>
      </p:pic>
    </p:spTree>
    <p:extLst>
      <p:ext uri="{BB962C8B-B14F-4D97-AF65-F5344CB8AC3E}">
        <p14:creationId xmlns:p14="http://schemas.microsoft.com/office/powerpoint/2010/main" val="3744418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Control structures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1384995"/>
          </a:xfrm>
          <a:prstGeom prst="rect">
            <a:avLst/>
          </a:prstGeom>
          <a:noFill/>
        </p:spPr>
        <p:txBody>
          <a:bodyPr wrap="square" rtlCol="0">
            <a:spAutoFit/>
          </a:bodyPr>
          <a:lstStyle/>
          <a:p>
            <a:endParaRPr lang="en-US" sz="2800" b="1" dirty="0">
              <a:latin typeface="Candara" panose="020E0502030303020204" pitchFamily="34" charset="0"/>
            </a:endParaRPr>
          </a:p>
          <a:p>
            <a:endParaRPr lang="en-US" sz="2800" b="1" dirty="0">
              <a:latin typeface="Candara" panose="020E0502030303020204" pitchFamily="34" charset="0"/>
            </a:endParaRPr>
          </a:p>
          <a:p>
            <a:endParaRPr lang="en-US" sz="2800" dirty="0">
              <a:latin typeface="Candara" panose="020E0502030303020204" pitchFamily="34" charset="0"/>
            </a:endParaRPr>
          </a:p>
        </p:txBody>
      </p:sp>
      <p:pic>
        <p:nvPicPr>
          <p:cNvPr id="4" name="Picture 3">
            <a:extLst>
              <a:ext uri="{FF2B5EF4-FFF2-40B4-BE49-F238E27FC236}">
                <a16:creationId xmlns:a16="http://schemas.microsoft.com/office/drawing/2014/main" id="{87710F70-1488-4F82-9BCA-3A481ACBE265}"/>
              </a:ext>
            </a:extLst>
          </p:cNvPr>
          <p:cNvPicPr>
            <a:picLocks noChangeAspect="1"/>
          </p:cNvPicPr>
          <p:nvPr/>
        </p:nvPicPr>
        <p:blipFill>
          <a:blip r:embed="rId7"/>
          <a:stretch>
            <a:fillRect/>
          </a:stretch>
        </p:blipFill>
        <p:spPr>
          <a:xfrm>
            <a:off x="1571454" y="2492893"/>
            <a:ext cx="10315746" cy="5413422"/>
          </a:xfrm>
          <a:prstGeom prst="rect">
            <a:avLst/>
          </a:prstGeom>
        </p:spPr>
      </p:pic>
    </p:spTree>
    <p:extLst>
      <p:ext uri="{BB962C8B-B14F-4D97-AF65-F5344CB8AC3E}">
        <p14:creationId xmlns:p14="http://schemas.microsoft.com/office/powerpoint/2010/main" val="1704703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Control structures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1384995"/>
          </a:xfrm>
          <a:prstGeom prst="rect">
            <a:avLst/>
          </a:prstGeom>
          <a:noFill/>
        </p:spPr>
        <p:txBody>
          <a:bodyPr wrap="square" rtlCol="0">
            <a:spAutoFit/>
          </a:bodyPr>
          <a:lstStyle/>
          <a:p>
            <a:endParaRPr lang="en-US" sz="2800" b="1" dirty="0">
              <a:latin typeface="Candara" panose="020E0502030303020204" pitchFamily="34" charset="0"/>
            </a:endParaRPr>
          </a:p>
          <a:p>
            <a:endParaRPr lang="en-US" sz="2800" b="1" dirty="0">
              <a:latin typeface="Candara" panose="020E0502030303020204" pitchFamily="34" charset="0"/>
            </a:endParaRPr>
          </a:p>
          <a:p>
            <a:endParaRPr lang="en-US" sz="2800" dirty="0">
              <a:latin typeface="Candara" panose="020E0502030303020204" pitchFamily="34" charset="0"/>
            </a:endParaRPr>
          </a:p>
        </p:txBody>
      </p:sp>
      <p:pic>
        <p:nvPicPr>
          <p:cNvPr id="4" name="Picture 3">
            <a:extLst>
              <a:ext uri="{FF2B5EF4-FFF2-40B4-BE49-F238E27FC236}">
                <a16:creationId xmlns:a16="http://schemas.microsoft.com/office/drawing/2014/main" id="{87710F70-1488-4F82-9BCA-3A481ACBE265}"/>
              </a:ext>
            </a:extLst>
          </p:cNvPr>
          <p:cNvPicPr>
            <a:picLocks noChangeAspect="1"/>
          </p:cNvPicPr>
          <p:nvPr/>
        </p:nvPicPr>
        <p:blipFill>
          <a:blip r:embed="rId7"/>
          <a:stretch>
            <a:fillRect/>
          </a:stretch>
        </p:blipFill>
        <p:spPr>
          <a:xfrm>
            <a:off x="1571454" y="2492893"/>
            <a:ext cx="10315746" cy="5413422"/>
          </a:xfrm>
          <a:prstGeom prst="rect">
            <a:avLst/>
          </a:prstGeom>
        </p:spPr>
      </p:pic>
    </p:spTree>
    <p:extLst>
      <p:ext uri="{BB962C8B-B14F-4D97-AF65-F5344CB8AC3E}">
        <p14:creationId xmlns:p14="http://schemas.microsoft.com/office/powerpoint/2010/main" val="303316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4" name="Freeform 4"/>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3">
              <a:alphaModFix amt="0"/>
            </a:blip>
            <a:stretch>
              <a:fillRect l="-68177" t="-3362010" b="-58935"/>
            </a:stretch>
          </a:blipFill>
        </p:spPr>
      </p:sp>
      <p:sp>
        <p:nvSpPr>
          <p:cNvPr id="5" name="Freeform 5"/>
          <p:cNvSpPr/>
          <p:nvPr/>
        </p:nvSpPr>
        <p:spPr>
          <a:xfrm>
            <a:off x="0" y="9829712"/>
            <a:ext cx="18288000" cy="490064"/>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4">
              <a:alphaModFix amt="71000"/>
            </a:blip>
            <a:stretch>
              <a:fillRect t="-2185688" b="-288051"/>
            </a:stretch>
          </a:blipFill>
        </p:spPr>
      </p:sp>
      <p:grpSp>
        <p:nvGrpSpPr>
          <p:cNvPr id="6" name="Group 6"/>
          <p:cNvGrpSpPr/>
          <p:nvPr/>
        </p:nvGrpSpPr>
        <p:grpSpPr>
          <a:xfrm>
            <a:off x="0" y="9620861"/>
            <a:ext cx="18286700" cy="227041"/>
            <a:chOff x="0" y="0"/>
            <a:chExt cx="5046385" cy="64835"/>
          </a:xfrm>
        </p:grpSpPr>
        <p:sp>
          <p:nvSpPr>
            <p:cNvPr id="7" name="Freeform 7"/>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8" name="TextBox 8"/>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45720" y="7199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5">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6">
              <a:alphaModFix amt="25000"/>
            </a:blip>
            <a:stretch>
              <a:fillRect/>
            </a:stretch>
          </a:blipFill>
        </p:spPr>
      </p:sp>
      <p:sp>
        <p:nvSpPr>
          <p:cNvPr id="12" name="TextBox 6">
            <a:extLst>
              <a:ext uri="{FF2B5EF4-FFF2-40B4-BE49-F238E27FC236}">
                <a16:creationId xmlns:a16="http://schemas.microsoft.com/office/drawing/2014/main" id="{3D090AAA-7539-4F19-B523-46196A693255}"/>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itle 1">
            <a:extLst>
              <a:ext uri="{FF2B5EF4-FFF2-40B4-BE49-F238E27FC236}">
                <a16:creationId xmlns:a16="http://schemas.microsoft.com/office/drawing/2014/main" id="{08660578-C5DE-469C-8D96-5169404C3658}"/>
              </a:ext>
            </a:extLst>
          </p:cNvPr>
          <p:cNvSpPr txBox="1">
            <a:spLocks/>
          </p:cNvSpPr>
          <p:nvPr/>
        </p:nvSpPr>
        <p:spPr>
          <a:xfrm>
            <a:off x="5562600" y="4685783"/>
            <a:ext cx="7696200" cy="6606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8800" dirty="0"/>
              <a:t>Thank you!</a:t>
            </a:r>
            <a:endParaRPr lang="en-US" sz="8800" dirty="0"/>
          </a:p>
        </p:txBody>
      </p:sp>
    </p:spTree>
    <p:extLst>
      <p:ext uri="{BB962C8B-B14F-4D97-AF65-F5344CB8AC3E}">
        <p14:creationId xmlns:p14="http://schemas.microsoft.com/office/powerpoint/2010/main" val="103899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Introduction of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5" name="TextBox 14">
            <a:extLst>
              <a:ext uri="{FF2B5EF4-FFF2-40B4-BE49-F238E27FC236}">
                <a16:creationId xmlns:a16="http://schemas.microsoft.com/office/drawing/2014/main" id="{C6166CE2-BE80-45E6-9054-3A32372E21DF}"/>
              </a:ext>
            </a:extLst>
          </p:cNvPr>
          <p:cNvSpPr txBox="1"/>
          <p:nvPr/>
        </p:nvSpPr>
        <p:spPr>
          <a:xfrm>
            <a:off x="610411" y="2046841"/>
            <a:ext cx="16687800" cy="1235403"/>
          </a:xfrm>
          <a:prstGeom prst="rect">
            <a:avLst/>
          </a:prstGeom>
          <a:noFill/>
        </p:spPr>
        <p:txBody>
          <a:bodyPr wrap="square" rtlCol="0">
            <a:spAutoFit/>
          </a:bodyPr>
          <a:lstStyle/>
          <a:p>
            <a:pPr>
              <a:lnSpc>
                <a:spcPct val="150000"/>
              </a:lnSpc>
            </a:pPr>
            <a:r>
              <a:rPr lang="en-US" sz="2800" dirty="0">
                <a:latin typeface="Candara" panose="020E0502030303020204" pitchFamily="34" charset="0"/>
              </a:rPr>
              <a:t>Scala is both a Functional programming and Object Oriented programming language that runs on the JVM! </a:t>
            </a:r>
          </a:p>
          <a:p>
            <a:pPr>
              <a:lnSpc>
                <a:spcPct val="150000"/>
              </a:lnSpc>
            </a:pPr>
            <a:endParaRPr lang="en-IN" sz="2400" dirty="0">
              <a:latin typeface="Candara" panose="020E0502030303020204" pitchFamily="34" charset="0"/>
            </a:endParaRP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pic>
        <p:nvPicPr>
          <p:cNvPr id="2050" name="Picture 2" descr="Scala programming language">
            <a:extLst>
              <a:ext uri="{FF2B5EF4-FFF2-40B4-BE49-F238E27FC236}">
                <a16:creationId xmlns:a16="http://schemas.microsoft.com/office/drawing/2014/main" id="{434B0810-0ABC-4510-BD17-5070A2BB20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651691"/>
            <a:ext cx="8878520" cy="24498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1AE89DB-C849-478B-8DFA-C1E096D0CAEF}"/>
              </a:ext>
            </a:extLst>
          </p:cNvPr>
          <p:cNvSpPr/>
          <p:nvPr/>
        </p:nvSpPr>
        <p:spPr>
          <a:xfrm>
            <a:off x="1010728" y="7177371"/>
            <a:ext cx="14178882" cy="954107"/>
          </a:xfrm>
          <a:prstGeom prst="rect">
            <a:avLst/>
          </a:prstGeom>
        </p:spPr>
        <p:txBody>
          <a:bodyPr wrap="none">
            <a:spAutoFit/>
          </a:bodyPr>
          <a:lstStyle/>
          <a:p>
            <a:r>
              <a:rPr lang="en-IN" sz="2800" b="1" dirty="0">
                <a:solidFill>
                  <a:srgbClr val="191919"/>
                </a:solidFill>
                <a:latin typeface="Candara" panose="020E0502030303020204" pitchFamily="34" charset="0"/>
              </a:rPr>
              <a:t>Who created it?</a:t>
            </a:r>
          </a:p>
          <a:p>
            <a:r>
              <a:rPr lang="en-US" sz="2800" dirty="0">
                <a:latin typeface="Candara" panose="020E0502030303020204" pitchFamily="34" charset="0"/>
              </a:rPr>
              <a:t>It was designed by Martin </a:t>
            </a:r>
            <a:r>
              <a:rPr lang="en-US" sz="2800" dirty="0" err="1">
                <a:latin typeface="Candara" panose="020E0502030303020204" pitchFamily="34" charset="0"/>
              </a:rPr>
              <a:t>Odersky</a:t>
            </a:r>
            <a:r>
              <a:rPr lang="en-US" sz="2800" dirty="0">
                <a:latin typeface="Candara" panose="020E0502030303020204" pitchFamily="34" charset="0"/>
              </a:rPr>
              <a:t> and the language runs on the Java Virtual Machine (JVM).</a:t>
            </a:r>
            <a:endParaRPr lang="en-IN" sz="2800" dirty="0">
              <a:latin typeface="Candara" panose="020E0502030303020204" pitchFamily="34" charset="0"/>
            </a:endParaRPr>
          </a:p>
        </p:txBody>
      </p:sp>
    </p:spTree>
    <p:extLst>
      <p:ext uri="{BB962C8B-B14F-4D97-AF65-F5344CB8AC3E}">
        <p14:creationId xmlns:p14="http://schemas.microsoft.com/office/powerpoint/2010/main" val="414758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Introduction of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5" name="TextBox 14">
            <a:extLst>
              <a:ext uri="{FF2B5EF4-FFF2-40B4-BE49-F238E27FC236}">
                <a16:creationId xmlns:a16="http://schemas.microsoft.com/office/drawing/2014/main" id="{C6166CE2-BE80-45E6-9054-3A32372E21DF}"/>
              </a:ext>
            </a:extLst>
          </p:cNvPr>
          <p:cNvSpPr txBox="1"/>
          <p:nvPr/>
        </p:nvSpPr>
        <p:spPr>
          <a:xfrm>
            <a:off x="610411" y="2046841"/>
            <a:ext cx="16687800" cy="1964512"/>
          </a:xfrm>
          <a:prstGeom prst="rect">
            <a:avLst/>
          </a:prstGeom>
          <a:noFill/>
        </p:spPr>
        <p:txBody>
          <a:bodyPr wrap="square" rtlCol="0">
            <a:spAutoFit/>
          </a:bodyPr>
          <a:lstStyle/>
          <a:p>
            <a:pPr>
              <a:lnSpc>
                <a:spcPct val="150000"/>
              </a:lnSpc>
            </a:pPr>
            <a:r>
              <a:rPr lang="en-US" sz="2800" b="1" dirty="0">
                <a:latin typeface="Candara" panose="020E0502030303020204" pitchFamily="34" charset="0"/>
              </a:rPr>
              <a:t>Why do you need the JDK for writing Scala applications?</a:t>
            </a:r>
          </a:p>
          <a:p>
            <a:pPr>
              <a:lnSpc>
                <a:spcPct val="150000"/>
              </a:lnSpc>
            </a:pPr>
            <a:r>
              <a:rPr lang="en-US" sz="2800" b="1" dirty="0">
                <a:latin typeface="Candara" panose="020E0502030303020204" pitchFamily="34" charset="0"/>
              </a:rPr>
              <a:t> </a:t>
            </a:r>
          </a:p>
          <a:p>
            <a:pPr>
              <a:lnSpc>
                <a:spcPct val="150000"/>
              </a:lnSpc>
            </a:pPr>
            <a:endParaRPr lang="en-IN" sz="2800" dirty="0">
              <a:latin typeface="Candara" panose="020E0502030303020204" pitchFamily="34" charset="0"/>
            </a:endParaRP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pic>
        <p:nvPicPr>
          <p:cNvPr id="3074" name="Picture 2" descr="Scala and Java programming language">
            <a:extLst>
              <a:ext uri="{FF2B5EF4-FFF2-40B4-BE49-F238E27FC236}">
                <a16:creationId xmlns:a16="http://schemas.microsoft.com/office/drawing/2014/main" id="{B862FC14-DF29-4344-B02B-AA178C9DE6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690504"/>
            <a:ext cx="9753600" cy="649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83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Features of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5" name="TextBox 14">
            <a:extLst>
              <a:ext uri="{FF2B5EF4-FFF2-40B4-BE49-F238E27FC236}">
                <a16:creationId xmlns:a16="http://schemas.microsoft.com/office/drawing/2014/main" id="{C6166CE2-BE80-45E6-9054-3A32372E21DF}"/>
              </a:ext>
            </a:extLst>
          </p:cNvPr>
          <p:cNvSpPr txBox="1"/>
          <p:nvPr/>
        </p:nvSpPr>
        <p:spPr>
          <a:xfrm>
            <a:off x="610411" y="2046841"/>
            <a:ext cx="16687800" cy="8021876"/>
          </a:xfrm>
          <a:prstGeom prst="rect">
            <a:avLst/>
          </a:prstGeom>
          <a:noFill/>
        </p:spPr>
        <p:txBody>
          <a:bodyPr wrap="square" rtlCol="0">
            <a:spAutoFit/>
          </a:bodyPr>
          <a:lstStyle/>
          <a:p>
            <a:pPr>
              <a:lnSpc>
                <a:spcPct val="150000"/>
              </a:lnSpc>
            </a:pPr>
            <a:r>
              <a:rPr lang="en-US" sz="4000" b="1" dirty="0"/>
              <a:t>Functional Programming</a:t>
            </a:r>
          </a:p>
          <a:p>
            <a:pPr>
              <a:lnSpc>
                <a:spcPct val="150000"/>
              </a:lnSpc>
            </a:pPr>
            <a:r>
              <a:rPr lang="en-IN" sz="4000" b="1" dirty="0"/>
              <a:t>Composing functions</a:t>
            </a:r>
            <a:endParaRPr lang="en-IN" sz="4000" dirty="0"/>
          </a:p>
          <a:p>
            <a:pPr>
              <a:lnSpc>
                <a:spcPct val="150000"/>
              </a:lnSpc>
            </a:pPr>
            <a:r>
              <a:rPr lang="en-IN" sz="4000" b="1" dirty="0"/>
              <a:t>Higher Order functions</a:t>
            </a:r>
            <a:endParaRPr lang="en-IN" sz="4000" dirty="0"/>
          </a:p>
          <a:p>
            <a:pPr>
              <a:lnSpc>
                <a:spcPct val="150000"/>
              </a:lnSpc>
            </a:pPr>
            <a:r>
              <a:rPr lang="en-IN" sz="4000" b="1" dirty="0"/>
              <a:t>Pattern Matching</a:t>
            </a:r>
            <a:endParaRPr lang="en-IN" sz="4000" dirty="0"/>
          </a:p>
          <a:p>
            <a:pPr>
              <a:lnSpc>
                <a:spcPct val="150000"/>
              </a:lnSpc>
            </a:pPr>
            <a:r>
              <a:rPr lang="en-IN" sz="4000" b="1" dirty="0"/>
              <a:t>Asynchronous and parallel programming</a:t>
            </a:r>
            <a:endParaRPr lang="en-IN" sz="4000" dirty="0"/>
          </a:p>
          <a:p>
            <a:pPr>
              <a:lnSpc>
                <a:spcPct val="150000"/>
              </a:lnSpc>
            </a:pPr>
            <a:r>
              <a:rPr lang="en-IN" sz="4000" b="1" dirty="0"/>
              <a:t>Dependency Injection</a:t>
            </a:r>
            <a:endParaRPr lang="en-IN" sz="4000" dirty="0"/>
          </a:p>
          <a:p>
            <a:pPr>
              <a:lnSpc>
                <a:spcPct val="150000"/>
              </a:lnSpc>
            </a:pPr>
            <a:r>
              <a:rPr lang="en-IN" sz="4000" b="1" dirty="0"/>
              <a:t>Extensible language</a:t>
            </a:r>
            <a:endParaRPr lang="en-IN" sz="4000" dirty="0"/>
          </a:p>
          <a:p>
            <a:pPr>
              <a:lnSpc>
                <a:spcPct val="150000"/>
              </a:lnSpc>
            </a:pPr>
            <a:endParaRPr lang="en-US" b="1" dirty="0"/>
          </a:p>
          <a:p>
            <a:pPr>
              <a:lnSpc>
                <a:spcPct val="150000"/>
              </a:lnSpc>
            </a:pPr>
            <a:r>
              <a:rPr lang="en-US" sz="2400" b="1" dirty="0">
                <a:latin typeface="Candara" panose="020E0502030303020204" pitchFamily="34" charset="0"/>
              </a:rPr>
              <a:t> </a:t>
            </a:r>
          </a:p>
          <a:p>
            <a:pPr>
              <a:lnSpc>
                <a:spcPct val="150000"/>
              </a:lnSpc>
            </a:pPr>
            <a:endParaRPr lang="en-IN" sz="2400" dirty="0">
              <a:latin typeface="Candara" panose="020E0502030303020204" pitchFamily="34" charset="0"/>
            </a:endParaRP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pic>
        <p:nvPicPr>
          <p:cNvPr id="4098" name="Picture 2" descr="Scala functional programming feature and composing functions">
            <a:extLst>
              <a:ext uri="{FF2B5EF4-FFF2-40B4-BE49-F238E27FC236}">
                <a16:creationId xmlns:a16="http://schemas.microsoft.com/office/drawing/2014/main" id="{BA2D67A8-4847-478D-990C-4BC12A3A38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8719" y="3081722"/>
            <a:ext cx="782764" cy="7827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ala functional programming feature and higher order functions">
            <a:extLst>
              <a:ext uri="{FF2B5EF4-FFF2-40B4-BE49-F238E27FC236}">
                <a16:creationId xmlns:a16="http://schemas.microsoft.com/office/drawing/2014/main" id="{F0BBDD5E-C1C2-47B1-B13E-FA7621481F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5161" y="4060602"/>
            <a:ext cx="709606" cy="7096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cala functional programming feature and pattern matching">
            <a:extLst>
              <a:ext uri="{FF2B5EF4-FFF2-40B4-BE49-F238E27FC236}">
                <a16:creationId xmlns:a16="http://schemas.microsoft.com/office/drawing/2014/main" id="{E92FA0CE-D058-4860-8975-BEBF80D1A4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1205" y="4968304"/>
            <a:ext cx="709606" cy="70960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cala functional programming feature and asynchronous programming">
            <a:extLst>
              <a:ext uri="{FF2B5EF4-FFF2-40B4-BE49-F238E27FC236}">
                <a16:creationId xmlns:a16="http://schemas.microsoft.com/office/drawing/2014/main" id="{4DBF175C-D0C5-4CEE-9582-685C120E61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2600" y="5729975"/>
            <a:ext cx="1099468" cy="109946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cala functional programming feature and dependency injection">
            <a:extLst>
              <a:ext uri="{FF2B5EF4-FFF2-40B4-BE49-F238E27FC236}">
                <a16:creationId xmlns:a16="http://schemas.microsoft.com/office/drawing/2014/main" id="{05A94D1E-99C9-44D9-B190-385C40EBD0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0811" y="6674995"/>
            <a:ext cx="1099468" cy="109946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cala functional programming feature and extensible language">
            <a:extLst>
              <a:ext uri="{FF2B5EF4-FFF2-40B4-BE49-F238E27FC236}">
                <a16:creationId xmlns:a16="http://schemas.microsoft.com/office/drawing/2014/main" id="{F0DD2749-B63B-477E-A184-9CDED4C967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58772" y="7885356"/>
            <a:ext cx="709606" cy="70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53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Scala Ecosystem</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pic>
        <p:nvPicPr>
          <p:cNvPr id="5122" name="Picture 2" descr="Scala ecosystem">
            <a:extLst>
              <a:ext uri="{FF2B5EF4-FFF2-40B4-BE49-F238E27FC236}">
                <a16:creationId xmlns:a16="http://schemas.microsoft.com/office/drawing/2014/main" id="{8FCE4602-71F4-4B6E-A7C8-ED7EDE2715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167442"/>
            <a:ext cx="9753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C</a:t>
            </a:r>
            <a:r>
              <a:rPr lang="en-IN" sz="5400" dirty="0"/>
              <a:t>OMPARISON</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graphicFrame>
        <p:nvGraphicFramePr>
          <p:cNvPr id="6" name="Object 5">
            <a:extLst>
              <a:ext uri="{FF2B5EF4-FFF2-40B4-BE49-F238E27FC236}">
                <a16:creationId xmlns:a16="http://schemas.microsoft.com/office/drawing/2014/main" id="{F16730DD-9EB6-43AE-90F8-50144D1C4035}"/>
              </a:ext>
            </a:extLst>
          </p:cNvPr>
          <p:cNvGraphicFramePr>
            <a:graphicFrameLocks noChangeAspect="1"/>
          </p:cNvGraphicFramePr>
          <p:nvPr>
            <p:extLst>
              <p:ext uri="{D42A27DB-BD31-4B8C-83A1-F6EECF244321}">
                <p14:modId xmlns:p14="http://schemas.microsoft.com/office/powerpoint/2010/main" val="3408405306"/>
              </p:ext>
            </p:extLst>
          </p:nvPr>
        </p:nvGraphicFramePr>
        <p:xfrm>
          <a:off x="3276600" y="1995488"/>
          <a:ext cx="11734800" cy="6577012"/>
        </p:xfrm>
        <a:graphic>
          <a:graphicData uri="http://schemas.openxmlformats.org/presentationml/2006/ole">
            <mc:AlternateContent xmlns:mc="http://schemas.openxmlformats.org/markup-compatibility/2006">
              <mc:Choice xmlns:v="urn:schemas-microsoft-com:vml" Requires="v">
                <p:oleObj name="Worksheet" r:id="rId7" imgW="7854962" imgH="4070262" progId="Excel.Sheet.12">
                  <p:embed/>
                </p:oleObj>
              </mc:Choice>
              <mc:Fallback>
                <p:oleObj name="Worksheet" r:id="rId7" imgW="7854962" imgH="4070262" progId="Excel.Sheet.12">
                  <p:embed/>
                  <p:pic>
                    <p:nvPicPr>
                      <p:cNvPr id="6" name="Object 5">
                        <a:extLst>
                          <a:ext uri="{FF2B5EF4-FFF2-40B4-BE49-F238E27FC236}">
                            <a16:creationId xmlns:a16="http://schemas.microsoft.com/office/drawing/2014/main" id="{F16730DD-9EB6-43AE-90F8-50144D1C4035}"/>
                          </a:ext>
                        </a:extLst>
                      </p:cNvPr>
                      <p:cNvPicPr/>
                      <p:nvPr/>
                    </p:nvPicPr>
                    <p:blipFill>
                      <a:blip r:embed="rId8"/>
                      <a:stretch>
                        <a:fillRect/>
                      </a:stretch>
                    </p:blipFill>
                    <p:spPr>
                      <a:xfrm>
                        <a:off x="3276600" y="1995488"/>
                        <a:ext cx="11734800" cy="6577012"/>
                      </a:xfrm>
                      <a:prstGeom prst="rect">
                        <a:avLst/>
                      </a:prstGeom>
                    </p:spPr>
                  </p:pic>
                </p:oleObj>
              </mc:Fallback>
            </mc:AlternateContent>
          </a:graphicData>
        </a:graphic>
      </p:graphicFrame>
    </p:spTree>
    <p:extLst>
      <p:ext uri="{BB962C8B-B14F-4D97-AF65-F5344CB8AC3E}">
        <p14:creationId xmlns:p14="http://schemas.microsoft.com/office/powerpoint/2010/main" val="86177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822571"/>
            <a:ext cx="12496800" cy="12242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Syntax and structure of Scala Programs</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27945" y="2573469"/>
            <a:ext cx="11429189" cy="6001643"/>
          </a:xfrm>
          <a:prstGeom prst="rect">
            <a:avLst/>
          </a:prstGeom>
          <a:noFill/>
        </p:spPr>
        <p:txBody>
          <a:bodyPr wrap="square" rtlCol="0">
            <a:spAutoFit/>
          </a:bodyPr>
          <a:lstStyle/>
          <a:p>
            <a:r>
              <a:rPr lang="en-US" sz="2400" dirty="0">
                <a:latin typeface="Candara" panose="020E0502030303020204" pitchFamily="34" charset="0"/>
              </a:rPr>
              <a:t>// Package declaration (optional)</a:t>
            </a:r>
          </a:p>
          <a:p>
            <a:r>
              <a:rPr lang="en-US" sz="2400" dirty="0">
                <a:latin typeface="Candara" panose="020E0502030303020204" pitchFamily="34" charset="0"/>
              </a:rPr>
              <a:t>package </a:t>
            </a:r>
            <a:r>
              <a:rPr lang="en-US" sz="2400" dirty="0" err="1">
                <a:latin typeface="Candara" panose="020E0502030303020204" pitchFamily="34" charset="0"/>
              </a:rPr>
              <a:t>com.example.helloworld</a:t>
            </a:r>
            <a:endParaRPr lang="en-US" sz="2400" dirty="0">
              <a:latin typeface="Candara" panose="020E0502030303020204" pitchFamily="34" charset="0"/>
            </a:endParaRPr>
          </a:p>
          <a:p>
            <a:endParaRPr lang="en-US" sz="2400" dirty="0">
              <a:latin typeface="Candara" panose="020E0502030303020204" pitchFamily="34" charset="0"/>
            </a:endParaRPr>
          </a:p>
          <a:p>
            <a:r>
              <a:rPr lang="en-US" sz="2400" dirty="0">
                <a:latin typeface="Candara" panose="020E0502030303020204" pitchFamily="34" charset="0"/>
              </a:rPr>
              <a:t>// Import statements (if any)</a:t>
            </a:r>
          </a:p>
          <a:p>
            <a:r>
              <a:rPr lang="en-US" sz="2400" dirty="0">
                <a:latin typeface="Candara" panose="020E0502030303020204" pitchFamily="34" charset="0"/>
              </a:rPr>
              <a:t>import </a:t>
            </a:r>
            <a:r>
              <a:rPr lang="en-US" sz="2400" dirty="0" err="1">
                <a:latin typeface="Candara" panose="020E0502030303020204" pitchFamily="34" charset="0"/>
              </a:rPr>
              <a:t>scala.io.StdIn.readLine</a:t>
            </a:r>
            <a:endParaRPr lang="en-US" sz="2400" dirty="0">
              <a:latin typeface="Candara" panose="020E0502030303020204" pitchFamily="34" charset="0"/>
            </a:endParaRPr>
          </a:p>
          <a:p>
            <a:endParaRPr lang="en-US" sz="2400" dirty="0">
              <a:latin typeface="Candara" panose="020E0502030303020204" pitchFamily="34" charset="0"/>
            </a:endParaRPr>
          </a:p>
          <a:p>
            <a:r>
              <a:rPr lang="en-US" sz="2400" dirty="0">
                <a:latin typeface="Candara" panose="020E0502030303020204" pitchFamily="34" charset="0"/>
              </a:rPr>
              <a:t>// Object definition</a:t>
            </a:r>
          </a:p>
          <a:p>
            <a:r>
              <a:rPr lang="en-US" sz="2400" dirty="0">
                <a:latin typeface="Candara" panose="020E0502030303020204" pitchFamily="34" charset="0"/>
              </a:rPr>
              <a:t>object HelloWorld {</a:t>
            </a:r>
          </a:p>
          <a:p>
            <a:r>
              <a:rPr lang="en-US" sz="2400" dirty="0">
                <a:latin typeface="Candara" panose="020E0502030303020204" pitchFamily="34" charset="0"/>
              </a:rPr>
              <a:t>  </a:t>
            </a:r>
          </a:p>
          <a:p>
            <a:r>
              <a:rPr lang="en-US" sz="2400" dirty="0">
                <a:latin typeface="Candara" panose="020E0502030303020204" pitchFamily="34" charset="0"/>
              </a:rPr>
              <a:t>  // Main method - Entry point of the program</a:t>
            </a:r>
          </a:p>
          <a:p>
            <a:r>
              <a:rPr lang="en-US" sz="2400" dirty="0">
                <a:latin typeface="Candara" panose="020E0502030303020204" pitchFamily="34" charset="0"/>
              </a:rPr>
              <a:t>  def main(</a:t>
            </a:r>
            <a:r>
              <a:rPr lang="en-US" sz="2400" dirty="0" err="1">
                <a:latin typeface="Candara" panose="020E0502030303020204" pitchFamily="34" charset="0"/>
              </a:rPr>
              <a:t>args</a:t>
            </a:r>
            <a:r>
              <a:rPr lang="en-US" sz="2400" dirty="0">
                <a:latin typeface="Candara" panose="020E0502030303020204" pitchFamily="34" charset="0"/>
              </a:rPr>
              <a:t>: Array[String]): Unit = {</a:t>
            </a:r>
          </a:p>
          <a:p>
            <a:r>
              <a:rPr lang="en-US" sz="2400" dirty="0">
                <a:latin typeface="Candara" panose="020E0502030303020204" pitchFamily="34" charset="0"/>
              </a:rPr>
              <a:t>    // Print a message to the console</a:t>
            </a:r>
          </a:p>
          <a:p>
            <a:r>
              <a:rPr lang="en-US" sz="2400" dirty="0">
                <a:latin typeface="Candara" panose="020E0502030303020204" pitchFamily="34" charset="0"/>
              </a:rPr>
              <a:t>    </a:t>
            </a:r>
            <a:r>
              <a:rPr lang="en-US" sz="2400" dirty="0" err="1">
                <a:latin typeface="Candara" panose="020E0502030303020204" pitchFamily="34" charset="0"/>
              </a:rPr>
              <a:t>println</a:t>
            </a:r>
            <a:r>
              <a:rPr lang="en-US" sz="2400" dirty="0">
                <a:latin typeface="Candara" panose="020E0502030303020204" pitchFamily="34" charset="0"/>
              </a:rPr>
              <a:t>("Hello, World!")</a:t>
            </a:r>
          </a:p>
          <a:p>
            <a:r>
              <a:rPr lang="en-US" sz="2400" dirty="0">
                <a:latin typeface="Candara" panose="020E0502030303020204" pitchFamily="34" charset="0"/>
              </a:rPr>
              <a:t>  }</a:t>
            </a:r>
          </a:p>
          <a:p>
            <a:r>
              <a:rPr lang="en-US" sz="2400" dirty="0">
                <a:latin typeface="Candara" panose="020E0502030303020204" pitchFamily="34" charset="0"/>
              </a:rPr>
              <a:t>}</a:t>
            </a:r>
          </a:p>
          <a:p>
            <a:endParaRPr lang="en-US" sz="2400" dirty="0">
              <a:latin typeface="Candara" panose="020E0502030303020204" pitchFamily="34" charset="0"/>
            </a:endParaRPr>
          </a:p>
        </p:txBody>
      </p:sp>
      <p:pic>
        <p:nvPicPr>
          <p:cNvPr id="8" name="Picture 7">
            <a:extLst>
              <a:ext uri="{FF2B5EF4-FFF2-40B4-BE49-F238E27FC236}">
                <a16:creationId xmlns:a16="http://schemas.microsoft.com/office/drawing/2014/main" id="{3C3671C4-756D-4934-AB10-0CF459DBD1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66967" y="2657189"/>
            <a:ext cx="5305788" cy="5305788"/>
          </a:xfrm>
          <a:prstGeom prst="rect">
            <a:avLst/>
          </a:prstGeom>
        </p:spPr>
      </p:pic>
    </p:spTree>
    <p:extLst>
      <p:ext uri="{BB962C8B-B14F-4D97-AF65-F5344CB8AC3E}">
        <p14:creationId xmlns:p14="http://schemas.microsoft.com/office/powerpoint/2010/main" val="209710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822571"/>
            <a:ext cx="12496800" cy="12242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Syntax and structure of Scala Programs</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3410389" cy="7109639"/>
          </a:xfrm>
          <a:prstGeom prst="rect">
            <a:avLst/>
          </a:prstGeom>
          <a:noFill/>
        </p:spPr>
        <p:txBody>
          <a:bodyPr wrap="square" rtlCol="0">
            <a:spAutoFit/>
          </a:bodyPr>
          <a:lstStyle/>
          <a:p>
            <a:r>
              <a:rPr lang="en-US" sz="2400" b="1" dirty="0">
                <a:latin typeface="Candara" panose="020E0502030303020204" pitchFamily="34" charset="0"/>
              </a:rPr>
              <a:t>Package Declaration</a:t>
            </a:r>
          </a:p>
          <a:p>
            <a:r>
              <a:rPr lang="en-US" sz="2400" dirty="0">
                <a:latin typeface="Candara" panose="020E0502030303020204" pitchFamily="34" charset="0"/>
              </a:rPr>
              <a:t>package </a:t>
            </a:r>
            <a:r>
              <a:rPr lang="en-US" sz="2400" dirty="0" err="1">
                <a:latin typeface="Candara" panose="020E0502030303020204" pitchFamily="34" charset="0"/>
              </a:rPr>
              <a:t>com.example.helloworld</a:t>
            </a:r>
            <a:endParaRPr lang="en-US" sz="2400" dirty="0">
              <a:latin typeface="Candara" panose="020E0502030303020204" pitchFamily="34" charset="0"/>
            </a:endParaRPr>
          </a:p>
          <a:p>
            <a:r>
              <a:rPr lang="en-US" sz="2400" dirty="0">
                <a:latin typeface="Candara" panose="020E0502030303020204" pitchFamily="34" charset="0"/>
              </a:rPr>
              <a:t>Defines the package for the file. It’s optional but helps in organizing code.</a:t>
            </a:r>
          </a:p>
          <a:p>
            <a:endParaRPr lang="en-US" sz="2400" dirty="0">
              <a:latin typeface="Candara" panose="020E0502030303020204" pitchFamily="34" charset="0"/>
            </a:endParaRPr>
          </a:p>
          <a:p>
            <a:r>
              <a:rPr lang="en-US" sz="2400" b="1" dirty="0">
                <a:latin typeface="Candara" panose="020E0502030303020204" pitchFamily="34" charset="0"/>
              </a:rPr>
              <a:t>Import Statements</a:t>
            </a:r>
          </a:p>
          <a:p>
            <a:r>
              <a:rPr lang="en-US" sz="2400" dirty="0">
                <a:latin typeface="Candara" panose="020E0502030303020204" pitchFamily="34" charset="0"/>
              </a:rPr>
              <a:t>import </a:t>
            </a:r>
            <a:r>
              <a:rPr lang="en-US" sz="2400" dirty="0" err="1">
                <a:latin typeface="Candara" panose="020E0502030303020204" pitchFamily="34" charset="0"/>
              </a:rPr>
              <a:t>scala.io.StdIn.readLine</a:t>
            </a:r>
            <a:endParaRPr lang="en-US" sz="2400" dirty="0">
              <a:latin typeface="Candara" panose="020E0502030303020204" pitchFamily="34" charset="0"/>
            </a:endParaRPr>
          </a:p>
          <a:p>
            <a:r>
              <a:rPr lang="en-US" sz="2400" dirty="0">
                <a:latin typeface="Candara" panose="020E0502030303020204" pitchFamily="34" charset="0"/>
              </a:rPr>
              <a:t>Used to import other classes and objects. This example imports </a:t>
            </a:r>
            <a:r>
              <a:rPr lang="en-US" sz="2400" dirty="0" err="1">
                <a:latin typeface="Candara" panose="020E0502030303020204" pitchFamily="34" charset="0"/>
              </a:rPr>
              <a:t>readLine</a:t>
            </a:r>
            <a:r>
              <a:rPr lang="en-US" sz="2400" dirty="0">
                <a:latin typeface="Candara" panose="020E0502030303020204" pitchFamily="34" charset="0"/>
              </a:rPr>
              <a:t> from Scala’s standard library.</a:t>
            </a:r>
          </a:p>
          <a:p>
            <a:endParaRPr lang="en-US" sz="2400" dirty="0">
              <a:latin typeface="Candara" panose="020E0502030303020204" pitchFamily="34" charset="0"/>
            </a:endParaRPr>
          </a:p>
          <a:p>
            <a:r>
              <a:rPr lang="en-US" sz="2400" b="1" dirty="0">
                <a:latin typeface="Candara" panose="020E0502030303020204" pitchFamily="34" charset="0"/>
              </a:rPr>
              <a:t>Object Definition</a:t>
            </a:r>
          </a:p>
          <a:p>
            <a:r>
              <a:rPr lang="en-US" sz="2400" dirty="0">
                <a:latin typeface="Candara" panose="020E0502030303020204" pitchFamily="34" charset="0"/>
              </a:rPr>
              <a:t>object HelloWorld</a:t>
            </a:r>
          </a:p>
          <a:p>
            <a:r>
              <a:rPr lang="en-US" sz="2400" dirty="0">
                <a:latin typeface="Candara" panose="020E0502030303020204" pitchFamily="34" charset="0"/>
              </a:rPr>
              <a:t>Defines a singleton object named HelloWorld. In Scala, an object is a class with a single instance.</a:t>
            </a:r>
          </a:p>
          <a:p>
            <a:endParaRPr lang="en-US" sz="2400" dirty="0">
              <a:latin typeface="Candara" panose="020E0502030303020204" pitchFamily="34" charset="0"/>
            </a:endParaRPr>
          </a:p>
          <a:p>
            <a:r>
              <a:rPr lang="en-US" sz="2400" b="1" dirty="0">
                <a:latin typeface="Candara" panose="020E0502030303020204" pitchFamily="34" charset="0"/>
              </a:rPr>
              <a:t>Main Method</a:t>
            </a:r>
          </a:p>
          <a:p>
            <a:r>
              <a:rPr lang="en-US" sz="2400" dirty="0">
                <a:latin typeface="Candara" panose="020E0502030303020204" pitchFamily="34" charset="0"/>
              </a:rPr>
              <a:t>def main(</a:t>
            </a:r>
            <a:r>
              <a:rPr lang="en-US" sz="2400" dirty="0" err="1">
                <a:latin typeface="Candara" panose="020E0502030303020204" pitchFamily="34" charset="0"/>
              </a:rPr>
              <a:t>args</a:t>
            </a:r>
            <a:r>
              <a:rPr lang="en-US" sz="2400" dirty="0">
                <a:latin typeface="Candara" panose="020E0502030303020204" pitchFamily="34" charset="0"/>
              </a:rPr>
              <a:t>: Array[String]): Unit</a:t>
            </a:r>
          </a:p>
          <a:p>
            <a:r>
              <a:rPr lang="en-US" sz="2400" dirty="0">
                <a:latin typeface="Candara" panose="020E0502030303020204" pitchFamily="34" charset="0"/>
              </a:rPr>
              <a:t>The main method is the entry point of a Scala application. It takes an array of strings as arguments.</a:t>
            </a:r>
          </a:p>
          <a:p>
            <a:endParaRPr lang="en-US" sz="2400" dirty="0">
              <a:latin typeface="Candara" panose="020E0502030303020204" pitchFamily="34" charset="0"/>
            </a:endParaRPr>
          </a:p>
          <a:p>
            <a:r>
              <a:rPr lang="en-US" sz="2400" b="1" dirty="0">
                <a:latin typeface="Candara" panose="020E0502030303020204" pitchFamily="34" charset="0"/>
              </a:rPr>
              <a:t>Printing to Console</a:t>
            </a:r>
          </a:p>
          <a:p>
            <a:r>
              <a:rPr lang="en-US" sz="2400" dirty="0" err="1">
                <a:latin typeface="Candara" panose="020E0502030303020204" pitchFamily="34" charset="0"/>
              </a:rPr>
              <a:t>println</a:t>
            </a:r>
            <a:r>
              <a:rPr lang="en-US" sz="2400" dirty="0">
                <a:latin typeface="Candara" panose="020E0502030303020204" pitchFamily="34" charset="0"/>
              </a:rPr>
              <a:t>("Hello, World!")</a:t>
            </a:r>
          </a:p>
          <a:p>
            <a:r>
              <a:rPr lang="en-US" sz="2400" dirty="0">
                <a:latin typeface="Candara" panose="020E0502030303020204" pitchFamily="34" charset="0"/>
              </a:rPr>
              <a:t>The </a:t>
            </a:r>
            <a:r>
              <a:rPr lang="en-US" sz="2400" dirty="0" err="1">
                <a:latin typeface="Candara" panose="020E0502030303020204" pitchFamily="34" charset="0"/>
              </a:rPr>
              <a:t>println</a:t>
            </a:r>
            <a:r>
              <a:rPr lang="en-US" sz="2400" dirty="0">
                <a:latin typeface="Candara" panose="020E0502030303020204" pitchFamily="34" charset="0"/>
              </a:rPr>
              <a:t> function prints the given string to the console.</a:t>
            </a:r>
          </a:p>
        </p:txBody>
      </p:sp>
      <p:pic>
        <p:nvPicPr>
          <p:cNvPr id="8" name="Picture 7">
            <a:extLst>
              <a:ext uri="{FF2B5EF4-FFF2-40B4-BE49-F238E27FC236}">
                <a16:creationId xmlns:a16="http://schemas.microsoft.com/office/drawing/2014/main" id="{3C3671C4-756D-4934-AB10-0CF459DBD1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18361" y="4308583"/>
            <a:ext cx="3654393" cy="3654393"/>
          </a:xfrm>
          <a:prstGeom prst="rect">
            <a:avLst/>
          </a:prstGeom>
        </p:spPr>
      </p:pic>
    </p:spTree>
    <p:extLst>
      <p:ext uri="{BB962C8B-B14F-4D97-AF65-F5344CB8AC3E}">
        <p14:creationId xmlns:p14="http://schemas.microsoft.com/office/powerpoint/2010/main" val="372166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6ae0cd1-3eae-4d32-9d52-1b53f6bd465e" xsi:nil="true"/>
    <lcf76f155ced4ddcb4097134ff3c332f xmlns="7cf0cefd-24b6-494b-b7c9-bf0fb8d7a88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5629D3E60BB5459713D3E02AC08B48" ma:contentTypeVersion="15" ma:contentTypeDescription="Create a new document." ma:contentTypeScope="" ma:versionID="777cf43d838e45a8e615c18732479ba6">
  <xsd:schema xmlns:xsd="http://www.w3.org/2001/XMLSchema" xmlns:xs="http://www.w3.org/2001/XMLSchema" xmlns:p="http://schemas.microsoft.com/office/2006/metadata/properties" xmlns:ns2="7cf0cefd-24b6-494b-b7c9-bf0fb8d7a88f" xmlns:ns3="06ae0cd1-3eae-4d32-9d52-1b53f6bd465e" targetNamespace="http://schemas.microsoft.com/office/2006/metadata/properties" ma:root="true" ma:fieldsID="0812cf6ec0ad5718007d3570cc671489" ns2:_="" ns3:_="">
    <xsd:import namespace="7cf0cefd-24b6-494b-b7c9-bf0fb8d7a88f"/>
    <xsd:import namespace="06ae0cd1-3eae-4d32-9d52-1b53f6bd465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f0cefd-24b6-494b-b7c9-bf0fb8d7a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82645f41-64df-47aa-89c1-bfa24a5dcf1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ae0cd1-3eae-4d32-9d52-1b53f6bd465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5856810e-945d-447c-8106-66a168287b29}" ma:internalName="TaxCatchAll" ma:showField="CatchAllData" ma:web="06ae0cd1-3eae-4d32-9d52-1b53f6bd465e">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D5741B-089D-4A46-A5E6-2A057BE4905F}">
  <ds:schemaRefs>
    <ds:schemaRef ds:uri="7cf0cefd-24b6-494b-b7c9-bf0fb8d7a88f"/>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06ae0cd1-3eae-4d32-9d52-1b53f6bd465e"/>
    <ds:schemaRef ds:uri="http://purl.org/dc/dcmitype/"/>
  </ds:schemaRefs>
</ds:datastoreItem>
</file>

<file path=customXml/itemProps2.xml><?xml version="1.0" encoding="utf-8"?>
<ds:datastoreItem xmlns:ds="http://schemas.openxmlformats.org/officeDocument/2006/customXml" ds:itemID="{F2F1F71D-1F25-4393-A1E4-94A4D50FC5E4}">
  <ds:schemaRefs>
    <ds:schemaRef ds:uri="http://schemas.microsoft.com/sharepoint/v3/contenttype/forms"/>
  </ds:schemaRefs>
</ds:datastoreItem>
</file>

<file path=customXml/itemProps3.xml><?xml version="1.0" encoding="utf-8"?>
<ds:datastoreItem xmlns:ds="http://schemas.openxmlformats.org/officeDocument/2006/customXml" ds:itemID="{2A25FD6F-9956-4CDD-BE59-B3175C5DF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f0cefd-24b6-494b-b7c9-bf0fb8d7a88f"/>
    <ds:schemaRef ds:uri="06ae0cd1-3eae-4d32-9d52-1b53f6b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5683</TotalTime>
  <Words>1858</Words>
  <Application>Microsoft Office PowerPoint</Application>
  <PresentationFormat>Custom</PresentationFormat>
  <Paragraphs>263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Gradient Monotone Minimalist Presentation Template</dc:title>
  <dc:creator>Anuron Mitra</dc:creator>
  <cp:lastModifiedBy>Shruti - IT</cp:lastModifiedBy>
  <cp:revision>187</cp:revision>
  <dcterms:created xsi:type="dcterms:W3CDTF">2006-08-16T00:00:00Z</dcterms:created>
  <dcterms:modified xsi:type="dcterms:W3CDTF">2024-08-07T08:30:50Z</dcterms:modified>
  <dc:identifier>DAFyXrfZnSU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0x0101004B5629D3E60BB5459713D3E02AC08B48</vt:lpwstr>
  </property>
</Properties>
</file>