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sldIdLst>
    <p:sldId id="256" r:id="rId5"/>
    <p:sldId id="257" r:id="rId6"/>
    <p:sldId id="258" r:id="rId7"/>
    <p:sldId id="408" r:id="rId8"/>
    <p:sldId id="372" r:id="rId9"/>
    <p:sldId id="409" r:id="rId10"/>
    <p:sldId id="410" r:id="rId11"/>
    <p:sldId id="373" r:id="rId12"/>
    <p:sldId id="411" r:id="rId13"/>
    <p:sldId id="390" r:id="rId14"/>
    <p:sldId id="425" r:id="rId15"/>
    <p:sldId id="426" r:id="rId16"/>
    <p:sldId id="427" r:id="rId17"/>
    <p:sldId id="428" r:id="rId18"/>
    <p:sldId id="429" r:id="rId19"/>
    <p:sldId id="412" r:id="rId20"/>
    <p:sldId id="436" r:id="rId21"/>
    <p:sldId id="413" r:id="rId22"/>
    <p:sldId id="414" r:id="rId23"/>
    <p:sldId id="415" r:id="rId24"/>
    <p:sldId id="416" r:id="rId25"/>
    <p:sldId id="420" r:id="rId26"/>
    <p:sldId id="391" r:id="rId27"/>
    <p:sldId id="374" r:id="rId28"/>
    <p:sldId id="423" r:id="rId29"/>
    <p:sldId id="424" r:id="rId30"/>
    <p:sldId id="417" r:id="rId31"/>
    <p:sldId id="430" r:id="rId32"/>
    <p:sldId id="431" r:id="rId33"/>
    <p:sldId id="432" r:id="rId34"/>
    <p:sldId id="433" r:id="rId35"/>
    <p:sldId id="422" r:id="rId36"/>
    <p:sldId id="434" r:id="rId37"/>
    <p:sldId id="435" r:id="rId38"/>
    <p:sldId id="296" r:id="rId39"/>
  </p:sldIdLst>
  <p:sldSz cx="18288000" cy="10287000"/>
  <p:notesSz cx="6858000" cy="9144000"/>
  <p:embeddedFontLst>
    <p:embeddedFont>
      <p:font typeface="Candara" panose="020E0502030303020204" pitchFamily="34" charset="0"/>
      <p:regular r:id="rId40"/>
      <p:bold r:id="rId41"/>
      <p:italic r:id="rId42"/>
      <p:boldItalic r:id="rId43"/>
    </p:embeddedFont>
    <p:embeddedFont>
      <p:font typeface="Raleway" pitchFamily="2" charset="0"/>
      <p:regular r:id="rId44"/>
      <p:bold r:id="rId45"/>
      <p:italic r:id="rId46"/>
      <p:boldItalic r:id="rId4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F5FF"/>
    <a:srgbClr val="DCE5F6"/>
    <a:srgbClr val="FFFFFF"/>
    <a:srgbClr val="D6D9DA"/>
    <a:srgbClr val="E953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0" d="100"/>
          <a:sy n="50" d="100"/>
        </p:scale>
        <p:origin x="300"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1.fntdata"/><Relationship Id="rId45" Type="http://schemas.openxmlformats.org/officeDocument/2006/relationships/font" Target="fonts/font6.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4.fntdata"/><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7.fntdata"/><Relationship Id="rId20" Type="http://schemas.openxmlformats.org/officeDocument/2006/relationships/slide" Target="slides/slide16.xml"/><Relationship Id="rId41"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5.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8.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9.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0.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1.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4" name="Freeform 4"/>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3">
              <a:alphaModFix amt="0"/>
            </a:blip>
            <a:stretch>
              <a:fillRect l="-68177" t="-3362010" b="-58935"/>
            </a:stretch>
          </a:blipFill>
        </p:spPr>
      </p:sp>
      <p:sp>
        <p:nvSpPr>
          <p:cNvPr id="5" name="Freeform 5"/>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4">
              <a:alphaModFix amt="71000"/>
            </a:blip>
            <a:stretch>
              <a:fillRect t="-2185688" b="-288051"/>
            </a:stretch>
          </a:blipFill>
        </p:spPr>
      </p:sp>
      <p:grpSp>
        <p:nvGrpSpPr>
          <p:cNvPr id="6" name="Group 6"/>
          <p:cNvGrpSpPr/>
          <p:nvPr/>
        </p:nvGrpSpPr>
        <p:grpSpPr>
          <a:xfrm>
            <a:off x="0" y="9620861"/>
            <a:ext cx="18286700" cy="227041"/>
            <a:chOff x="0" y="0"/>
            <a:chExt cx="5046385" cy="64835"/>
          </a:xfrm>
        </p:grpSpPr>
        <p:sp>
          <p:nvSpPr>
            <p:cNvPr id="7" name="Freeform 7"/>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8" name="TextBox 8"/>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9" name="TextBox 9"/>
          <p:cNvSpPr txBox="1"/>
          <p:nvPr/>
        </p:nvSpPr>
        <p:spPr>
          <a:xfrm>
            <a:off x="3429000" y="3852721"/>
            <a:ext cx="10888045" cy="1015663"/>
          </a:xfrm>
          <a:prstGeom prst="rect">
            <a:avLst/>
          </a:prstGeom>
        </p:spPr>
        <p:txBody>
          <a:bodyPr wrap="square" lIns="0" tIns="0" rIns="0" bIns="0" rtlCol="0" anchor="t">
            <a:spAutoFit/>
          </a:bodyPr>
          <a:lstStyle/>
          <a:p>
            <a:pPr algn="ctr"/>
            <a:r>
              <a:rPr lang="en-US" sz="6600" b="1" dirty="0">
                <a:solidFill>
                  <a:srgbClr val="E95335"/>
                </a:solidFill>
                <a:latin typeface="Candara" panose="020E0502030303020204" pitchFamily="34" charset="0"/>
              </a:rPr>
              <a:t>Scala</a:t>
            </a:r>
          </a:p>
        </p:txBody>
      </p:sp>
      <p:sp>
        <p:nvSpPr>
          <p:cNvPr id="10" name="Freeform 10"/>
          <p:cNvSpPr/>
          <p:nvPr/>
        </p:nvSpPr>
        <p:spPr>
          <a:xfrm>
            <a:off x="15924500" y="7092907"/>
            <a:ext cx="2165393" cy="2165393"/>
          </a:xfrm>
          <a:custGeom>
            <a:avLst/>
            <a:gdLst/>
            <a:ahLst/>
            <a:cxnLst/>
            <a:rect l="l" t="t" r="r" b="b"/>
            <a:pathLst>
              <a:path w="2165393" h="2165393">
                <a:moveTo>
                  <a:pt x="0" y="0"/>
                </a:moveTo>
                <a:lnTo>
                  <a:pt x="2165393" y="0"/>
                </a:lnTo>
                <a:lnTo>
                  <a:pt x="2165393" y="2165393"/>
                </a:lnTo>
                <a:lnTo>
                  <a:pt x="0" y="2165393"/>
                </a:lnTo>
                <a:lnTo>
                  <a:pt x="0" y="0"/>
                </a:lnTo>
                <a:close/>
              </a:path>
            </a:pathLst>
          </a:custGeom>
          <a:blipFill>
            <a:blip r:embed="rId5">
              <a:alphaModFix amt="19999"/>
            </a:blip>
            <a:stretch>
              <a:fillRect/>
            </a:stretch>
          </a:blipFill>
        </p:spPr>
      </p:sp>
      <p:sp>
        <p:nvSpPr>
          <p:cNvPr id="11" name="Freeform 11"/>
          <p:cNvSpPr/>
          <p:nvPr/>
        </p:nvSpPr>
        <p:spPr>
          <a:xfrm>
            <a:off x="141322" y="160231"/>
            <a:ext cx="2314018" cy="2624857"/>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6">
              <a:alphaModFix amt="18999"/>
            </a:blip>
            <a:stretch>
              <a:fillRect/>
            </a:stretch>
          </a:blipFill>
        </p:spPr>
      </p:sp>
      <p:sp>
        <p:nvSpPr>
          <p:cNvPr id="12" name="Freeform 12"/>
          <p:cNvSpPr/>
          <p:nvPr/>
        </p:nvSpPr>
        <p:spPr>
          <a:xfrm>
            <a:off x="141322" y="6665756"/>
            <a:ext cx="2592544" cy="2592544"/>
          </a:xfrm>
          <a:custGeom>
            <a:avLst/>
            <a:gdLst/>
            <a:ahLst/>
            <a:cxnLst/>
            <a:rect l="l" t="t" r="r" b="b"/>
            <a:pathLst>
              <a:path w="2592544" h="2592544">
                <a:moveTo>
                  <a:pt x="0" y="0"/>
                </a:moveTo>
                <a:lnTo>
                  <a:pt x="2592544" y="0"/>
                </a:lnTo>
                <a:lnTo>
                  <a:pt x="2592544" y="2592544"/>
                </a:lnTo>
                <a:lnTo>
                  <a:pt x="0" y="2592544"/>
                </a:lnTo>
                <a:lnTo>
                  <a:pt x="0" y="0"/>
                </a:lnTo>
                <a:close/>
              </a:path>
            </a:pathLst>
          </a:custGeom>
          <a:blipFill>
            <a:blip r:embed="rId7">
              <a:alphaModFix amt="25000"/>
            </a:blip>
            <a:stretch>
              <a:fillRect/>
            </a:stretch>
          </a:blipFill>
        </p:spPr>
      </p:sp>
      <p:sp>
        <p:nvSpPr>
          <p:cNvPr id="13" name="Freeform 13"/>
          <p:cNvSpPr/>
          <p:nvPr/>
        </p:nvSpPr>
        <p:spPr>
          <a:xfrm>
            <a:off x="16276642" y="2588330"/>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8">
              <a:alphaModFix amt="25000"/>
            </a:blip>
            <a:stretch>
              <a:fillRect/>
            </a:stretch>
          </a:blipFill>
        </p:spPr>
      </p:sp>
      <p:sp>
        <p:nvSpPr>
          <p:cNvPr id="15" name="TextBox 6">
            <a:extLst>
              <a:ext uri="{FF2B5EF4-FFF2-40B4-BE49-F238E27FC236}">
                <a16:creationId xmlns:a16="http://schemas.microsoft.com/office/drawing/2014/main" id="{F4787443-8270-436C-A288-0181363BA63B}"/>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11" name="Freeform 11"/>
          <p:cNvSpPr/>
          <p:nvPr/>
        </p:nvSpPr>
        <p:spPr>
          <a:xfrm>
            <a:off x="45720" y="1103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3">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4">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533400" y="1191382"/>
            <a:ext cx="12496800" cy="557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US" sz="5400" dirty="0"/>
              <a:t>Transformations and actions on collections using functional programming </a:t>
            </a:r>
          </a:p>
        </p:txBody>
      </p:sp>
      <p:sp>
        <p:nvSpPr>
          <p:cNvPr id="18" name="Freeform 4">
            <a:extLst>
              <a:ext uri="{FF2B5EF4-FFF2-40B4-BE49-F238E27FC236}">
                <a16:creationId xmlns:a16="http://schemas.microsoft.com/office/drawing/2014/main" id="{A854E458-B665-4F84-A1A5-F9E01EEF284B}"/>
              </a:ext>
            </a:extLst>
          </p:cNvPr>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5">
              <a:alphaModFix amt="0"/>
            </a:blip>
            <a:stretch>
              <a:fillRect l="-68177" t="-3362010" b="-58935"/>
            </a:stretch>
          </a:blipFill>
        </p:spPr>
      </p:sp>
      <p:sp>
        <p:nvSpPr>
          <p:cNvPr id="19" name="Freeform 5">
            <a:extLst>
              <a:ext uri="{FF2B5EF4-FFF2-40B4-BE49-F238E27FC236}">
                <a16:creationId xmlns:a16="http://schemas.microsoft.com/office/drawing/2014/main" id="{7AA54346-B4CF-4BD1-89AF-4CDD8BA22B65}"/>
              </a:ext>
            </a:extLst>
          </p:cNvPr>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6">
              <a:alphaModFix amt="71000"/>
            </a:blip>
            <a:stretch>
              <a:fillRect t="-2185688" b="-288051"/>
            </a:stretch>
          </a:blipFill>
        </p:spPr>
      </p:sp>
      <p:grpSp>
        <p:nvGrpSpPr>
          <p:cNvPr id="20" name="Group 6">
            <a:extLst>
              <a:ext uri="{FF2B5EF4-FFF2-40B4-BE49-F238E27FC236}">
                <a16:creationId xmlns:a16="http://schemas.microsoft.com/office/drawing/2014/main" id="{6CEC8E90-1907-4814-8EAB-E7DA3E9D8C67}"/>
              </a:ext>
            </a:extLst>
          </p:cNvPr>
          <p:cNvGrpSpPr/>
          <p:nvPr/>
        </p:nvGrpSpPr>
        <p:grpSpPr>
          <a:xfrm>
            <a:off x="0" y="9620861"/>
            <a:ext cx="18286700" cy="227041"/>
            <a:chOff x="0" y="0"/>
            <a:chExt cx="5046385" cy="64835"/>
          </a:xfrm>
        </p:grpSpPr>
        <p:sp>
          <p:nvSpPr>
            <p:cNvPr id="21" name="Freeform 7">
              <a:extLst>
                <a:ext uri="{FF2B5EF4-FFF2-40B4-BE49-F238E27FC236}">
                  <a16:creationId xmlns:a16="http://schemas.microsoft.com/office/drawing/2014/main" id="{239166E2-1765-446F-AEAD-0A81710B1375}"/>
                </a:ext>
              </a:extLst>
            </p:cNvPr>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22" name="TextBox 8">
              <a:extLst>
                <a:ext uri="{FF2B5EF4-FFF2-40B4-BE49-F238E27FC236}">
                  <a16:creationId xmlns:a16="http://schemas.microsoft.com/office/drawing/2014/main" id="{EB69F70A-31FF-461E-A023-3786357AA4FF}"/>
                </a:ext>
              </a:extLst>
            </p:cNvPr>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23" name="TextBox 6">
            <a:extLst>
              <a:ext uri="{FF2B5EF4-FFF2-40B4-BE49-F238E27FC236}">
                <a16:creationId xmlns:a16="http://schemas.microsoft.com/office/drawing/2014/main" id="{16298D4D-D30C-403D-AB6C-02FC9321BF4C}"/>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sp>
        <p:nvSpPr>
          <p:cNvPr id="14" name="TextBox 13">
            <a:extLst>
              <a:ext uri="{FF2B5EF4-FFF2-40B4-BE49-F238E27FC236}">
                <a16:creationId xmlns:a16="http://schemas.microsoft.com/office/drawing/2014/main" id="{942413A8-9977-4FA8-BA41-6153B2A849D8}"/>
              </a:ext>
            </a:extLst>
          </p:cNvPr>
          <p:cNvSpPr txBox="1"/>
          <p:nvPr/>
        </p:nvSpPr>
        <p:spPr>
          <a:xfrm>
            <a:off x="533400" y="2422948"/>
            <a:ext cx="14858189" cy="7417415"/>
          </a:xfrm>
          <a:prstGeom prst="rect">
            <a:avLst/>
          </a:prstGeom>
          <a:noFill/>
        </p:spPr>
        <p:txBody>
          <a:bodyPr wrap="square" rtlCol="0">
            <a:spAutoFit/>
          </a:bodyPr>
          <a:lstStyle/>
          <a:p>
            <a:r>
              <a:rPr lang="en-US" sz="2800" dirty="0">
                <a:latin typeface="Candara" panose="020E0502030303020204" pitchFamily="34" charset="0"/>
              </a:rPr>
              <a:t>In Scala, functional programming with collections allows you to transform and process data using a series of powerful and expressive operations. Here are some of the most common transformations and actions you can perform on collections in Scala:</a:t>
            </a:r>
          </a:p>
          <a:p>
            <a:endParaRPr lang="en-US" sz="2800" dirty="0">
              <a:latin typeface="Candara" panose="020E0502030303020204" pitchFamily="34" charset="0"/>
            </a:endParaRPr>
          </a:p>
          <a:p>
            <a:r>
              <a:rPr lang="en-US" sz="2800" dirty="0">
                <a:latin typeface="Candara" panose="020E0502030303020204" pitchFamily="34" charset="0"/>
              </a:rPr>
              <a:t>Transformations:</a:t>
            </a:r>
          </a:p>
          <a:p>
            <a:r>
              <a:rPr lang="en-US" sz="2800" dirty="0">
                <a:latin typeface="Candara" panose="020E0502030303020204" pitchFamily="34" charset="0"/>
              </a:rPr>
              <a:t>map: Applies a function to each element of the collection and returns a new collection with the results.</a:t>
            </a:r>
          </a:p>
          <a:p>
            <a:r>
              <a:rPr lang="en-US" sz="2800" dirty="0" err="1">
                <a:latin typeface="Candara" panose="020E0502030303020204" pitchFamily="34" charset="0"/>
              </a:rPr>
              <a:t>val</a:t>
            </a:r>
            <a:r>
              <a:rPr lang="en-US" sz="2800" dirty="0">
                <a:latin typeface="Candara" panose="020E0502030303020204" pitchFamily="34" charset="0"/>
              </a:rPr>
              <a:t> numbers = List(1, 2, 3, 4)</a:t>
            </a:r>
          </a:p>
          <a:p>
            <a:r>
              <a:rPr lang="en-US" sz="2800" dirty="0" err="1">
                <a:latin typeface="Candara" panose="020E0502030303020204" pitchFamily="34" charset="0"/>
              </a:rPr>
              <a:t>val</a:t>
            </a:r>
            <a:r>
              <a:rPr lang="en-US" sz="2800" dirty="0">
                <a:latin typeface="Candara" panose="020E0502030303020204" pitchFamily="34" charset="0"/>
              </a:rPr>
              <a:t> doubled = </a:t>
            </a:r>
            <a:r>
              <a:rPr lang="en-US" sz="2800" dirty="0" err="1">
                <a:latin typeface="Candara" panose="020E0502030303020204" pitchFamily="34" charset="0"/>
              </a:rPr>
              <a:t>numbers.map</a:t>
            </a:r>
            <a:r>
              <a:rPr lang="en-US" sz="2800" dirty="0">
                <a:latin typeface="Candara" panose="020E0502030303020204" pitchFamily="34" charset="0"/>
              </a:rPr>
              <a:t>(_ * 2)</a:t>
            </a:r>
          </a:p>
          <a:p>
            <a:r>
              <a:rPr lang="en-US" sz="2800" dirty="0">
                <a:latin typeface="Candara" panose="020E0502030303020204" pitchFamily="34" charset="0"/>
              </a:rPr>
              <a:t>// doubled: List[Int] = List(2, 4, 6, 8)</a:t>
            </a:r>
          </a:p>
          <a:p>
            <a:endParaRPr lang="en-US" sz="2800" dirty="0">
              <a:latin typeface="Candara" panose="020E0502030303020204" pitchFamily="34" charset="0"/>
            </a:endParaRPr>
          </a:p>
          <a:p>
            <a:r>
              <a:rPr lang="en-US" sz="2800" dirty="0" err="1">
                <a:latin typeface="Candara" panose="020E0502030303020204" pitchFamily="34" charset="0"/>
              </a:rPr>
              <a:t>flatMap</a:t>
            </a:r>
            <a:r>
              <a:rPr lang="en-US" sz="2800" dirty="0">
                <a:latin typeface="Candara" panose="020E0502030303020204" pitchFamily="34" charset="0"/>
              </a:rPr>
              <a:t>: Similar to map, but the function must return a collection, and the results are concatenated into a single collection.</a:t>
            </a:r>
          </a:p>
          <a:p>
            <a:r>
              <a:rPr lang="en-US" sz="2800" dirty="0" err="1">
                <a:latin typeface="Candara" panose="020E0502030303020204" pitchFamily="34" charset="0"/>
              </a:rPr>
              <a:t>val</a:t>
            </a:r>
            <a:r>
              <a:rPr lang="en-US" sz="2800" dirty="0">
                <a:latin typeface="Candara" panose="020E0502030303020204" pitchFamily="34" charset="0"/>
              </a:rPr>
              <a:t> </a:t>
            </a:r>
            <a:r>
              <a:rPr lang="en-US" sz="2800" dirty="0" err="1">
                <a:latin typeface="Candara" panose="020E0502030303020204" pitchFamily="34" charset="0"/>
              </a:rPr>
              <a:t>nestedNumbers</a:t>
            </a:r>
            <a:r>
              <a:rPr lang="en-US" sz="2800" dirty="0">
                <a:latin typeface="Candara" panose="020E0502030303020204" pitchFamily="34" charset="0"/>
              </a:rPr>
              <a:t> = List(List(1, 2), List(3, 4))</a:t>
            </a:r>
          </a:p>
          <a:p>
            <a:r>
              <a:rPr lang="en-US" sz="2800" dirty="0" err="1">
                <a:latin typeface="Candara" panose="020E0502030303020204" pitchFamily="34" charset="0"/>
              </a:rPr>
              <a:t>val</a:t>
            </a:r>
            <a:r>
              <a:rPr lang="en-US" sz="2800" dirty="0">
                <a:latin typeface="Candara" panose="020E0502030303020204" pitchFamily="34" charset="0"/>
              </a:rPr>
              <a:t> flat = </a:t>
            </a:r>
            <a:r>
              <a:rPr lang="en-US" sz="2800" dirty="0" err="1">
                <a:latin typeface="Candara" panose="020E0502030303020204" pitchFamily="34" charset="0"/>
              </a:rPr>
              <a:t>nestedNumbers.flatMap</a:t>
            </a:r>
            <a:r>
              <a:rPr lang="en-US" sz="2800" dirty="0">
                <a:latin typeface="Candara" panose="020E0502030303020204" pitchFamily="34" charset="0"/>
              </a:rPr>
              <a:t>(identity)</a:t>
            </a:r>
          </a:p>
          <a:p>
            <a:r>
              <a:rPr lang="en-US" sz="2800" dirty="0">
                <a:latin typeface="Candara" panose="020E0502030303020204" pitchFamily="34" charset="0"/>
              </a:rPr>
              <a:t>// flat: List[Int] = List(1, 2, 3, 4)</a:t>
            </a:r>
          </a:p>
          <a:p>
            <a:endParaRPr lang="en-US" sz="2800" dirty="0">
              <a:latin typeface="Candara" panose="020E0502030303020204" pitchFamily="34" charset="0"/>
            </a:endParaRPr>
          </a:p>
        </p:txBody>
      </p:sp>
      <p:pic>
        <p:nvPicPr>
          <p:cNvPr id="5" name="Picture 4">
            <a:extLst>
              <a:ext uri="{FF2B5EF4-FFF2-40B4-BE49-F238E27FC236}">
                <a16:creationId xmlns:a16="http://schemas.microsoft.com/office/drawing/2014/main" id="{C2D91F6A-8B4B-4542-A536-8410EE67B7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268200" y="3824588"/>
            <a:ext cx="4877481" cy="4877481"/>
          </a:xfrm>
          <a:prstGeom prst="rect">
            <a:avLst/>
          </a:prstGeom>
        </p:spPr>
      </p:pic>
    </p:spTree>
    <p:extLst>
      <p:ext uri="{BB962C8B-B14F-4D97-AF65-F5344CB8AC3E}">
        <p14:creationId xmlns:p14="http://schemas.microsoft.com/office/powerpoint/2010/main" val="3413587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11" name="Freeform 11"/>
          <p:cNvSpPr/>
          <p:nvPr/>
        </p:nvSpPr>
        <p:spPr>
          <a:xfrm>
            <a:off x="45720" y="1103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3">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4">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533400" y="1191382"/>
            <a:ext cx="12496800" cy="557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US" sz="5400" dirty="0"/>
              <a:t>Transformations and actions on collections using functional programming </a:t>
            </a:r>
          </a:p>
        </p:txBody>
      </p:sp>
      <p:sp>
        <p:nvSpPr>
          <p:cNvPr id="18" name="Freeform 4">
            <a:extLst>
              <a:ext uri="{FF2B5EF4-FFF2-40B4-BE49-F238E27FC236}">
                <a16:creationId xmlns:a16="http://schemas.microsoft.com/office/drawing/2014/main" id="{A854E458-B665-4F84-A1A5-F9E01EEF284B}"/>
              </a:ext>
            </a:extLst>
          </p:cNvPr>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5">
              <a:alphaModFix amt="0"/>
            </a:blip>
            <a:stretch>
              <a:fillRect l="-68177" t="-3362010" b="-58935"/>
            </a:stretch>
          </a:blipFill>
        </p:spPr>
      </p:sp>
      <p:sp>
        <p:nvSpPr>
          <p:cNvPr id="19" name="Freeform 5">
            <a:extLst>
              <a:ext uri="{FF2B5EF4-FFF2-40B4-BE49-F238E27FC236}">
                <a16:creationId xmlns:a16="http://schemas.microsoft.com/office/drawing/2014/main" id="{7AA54346-B4CF-4BD1-89AF-4CDD8BA22B65}"/>
              </a:ext>
            </a:extLst>
          </p:cNvPr>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6">
              <a:alphaModFix amt="71000"/>
            </a:blip>
            <a:stretch>
              <a:fillRect t="-2185688" b="-288051"/>
            </a:stretch>
          </a:blipFill>
        </p:spPr>
      </p:sp>
      <p:grpSp>
        <p:nvGrpSpPr>
          <p:cNvPr id="20" name="Group 6">
            <a:extLst>
              <a:ext uri="{FF2B5EF4-FFF2-40B4-BE49-F238E27FC236}">
                <a16:creationId xmlns:a16="http://schemas.microsoft.com/office/drawing/2014/main" id="{6CEC8E90-1907-4814-8EAB-E7DA3E9D8C67}"/>
              </a:ext>
            </a:extLst>
          </p:cNvPr>
          <p:cNvGrpSpPr/>
          <p:nvPr/>
        </p:nvGrpSpPr>
        <p:grpSpPr>
          <a:xfrm>
            <a:off x="0" y="9620861"/>
            <a:ext cx="18286700" cy="227041"/>
            <a:chOff x="0" y="0"/>
            <a:chExt cx="5046385" cy="64835"/>
          </a:xfrm>
        </p:grpSpPr>
        <p:sp>
          <p:nvSpPr>
            <p:cNvPr id="21" name="Freeform 7">
              <a:extLst>
                <a:ext uri="{FF2B5EF4-FFF2-40B4-BE49-F238E27FC236}">
                  <a16:creationId xmlns:a16="http://schemas.microsoft.com/office/drawing/2014/main" id="{239166E2-1765-446F-AEAD-0A81710B1375}"/>
                </a:ext>
              </a:extLst>
            </p:cNvPr>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22" name="TextBox 8">
              <a:extLst>
                <a:ext uri="{FF2B5EF4-FFF2-40B4-BE49-F238E27FC236}">
                  <a16:creationId xmlns:a16="http://schemas.microsoft.com/office/drawing/2014/main" id="{EB69F70A-31FF-461E-A023-3786357AA4FF}"/>
                </a:ext>
              </a:extLst>
            </p:cNvPr>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23" name="TextBox 6">
            <a:extLst>
              <a:ext uri="{FF2B5EF4-FFF2-40B4-BE49-F238E27FC236}">
                <a16:creationId xmlns:a16="http://schemas.microsoft.com/office/drawing/2014/main" id="{16298D4D-D30C-403D-AB6C-02FC9321BF4C}"/>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sp>
        <p:nvSpPr>
          <p:cNvPr id="14" name="TextBox 13">
            <a:extLst>
              <a:ext uri="{FF2B5EF4-FFF2-40B4-BE49-F238E27FC236}">
                <a16:creationId xmlns:a16="http://schemas.microsoft.com/office/drawing/2014/main" id="{942413A8-9977-4FA8-BA41-6153B2A849D8}"/>
              </a:ext>
            </a:extLst>
          </p:cNvPr>
          <p:cNvSpPr txBox="1"/>
          <p:nvPr/>
        </p:nvSpPr>
        <p:spPr>
          <a:xfrm>
            <a:off x="533400" y="2422948"/>
            <a:ext cx="14858189" cy="7417415"/>
          </a:xfrm>
          <a:prstGeom prst="rect">
            <a:avLst/>
          </a:prstGeom>
          <a:noFill/>
        </p:spPr>
        <p:txBody>
          <a:bodyPr wrap="square" rtlCol="0">
            <a:spAutoFit/>
          </a:bodyPr>
          <a:lstStyle/>
          <a:p>
            <a:r>
              <a:rPr lang="en-US" sz="2800" dirty="0">
                <a:latin typeface="Candara" panose="020E0502030303020204" pitchFamily="34" charset="0"/>
              </a:rPr>
              <a:t>filter: Selects elements of the collection that satisfy a predicate.</a:t>
            </a:r>
          </a:p>
          <a:p>
            <a:r>
              <a:rPr lang="en-US" sz="2800" dirty="0" err="1">
                <a:latin typeface="Candara" panose="020E0502030303020204" pitchFamily="34" charset="0"/>
              </a:rPr>
              <a:t>val</a:t>
            </a:r>
            <a:r>
              <a:rPr lang="en-US" sz="2800" dirty="0">
                <a:latin typeface="Candara" panose="020E0502030303020204" pitchFamily="34" charset="0"/>
              </a:rPr>
              <a:t> numbers = List(1, 2, 3, 4)</a:t>
            </a:r>
          </a:p>
          <a:p>
            <a:r>
              <a:rPr lang="en-US" sz="2800" dirty="0" err="1">
                <a:latin typeface="Candara" panose="020E0502030303020204" pitchFamily="34" charset="0"/>
              </a:rPr>
              <a:t>val</a:t>
            </a:r>
            <a:r>
              <a:rPr lang="en-US" sz="2800" dirty="0">
                <a:latin typeface="Candara" panose="020E0502030303020204" pitchFamily="34" charset="0"/>
              </a:rPr>
              <a:t> </a:t>
            </a:r>
            <a:r>
              <a:rPr lang="en-US" sz="2800" dirty="0" err="1">
                <a:latin typeface="Candara" panose="020E0502030303020204" pitchFamily="34" charset="0"/>
              </a:rPr>
              <a:t>evenNumbers</a:t>
            </a:r>
            <a:r>
              <a:rPr lang="en-US" sz="2800" dirty="0">
                <a:latin typeface="Candara" panose="020E0502030303020204" pitchFamily="34" charset="0"/>
              </a:rPr>
              <a:t> = </a:t>
            </a:r>
            <a:r>
              <a:rPr lang="en-US" sz="2800" dirty="0" err="1">
                <a:latin typeface="Candara" panose="020E0502030303020204" pitchFamily="34" charset="0"/>
              </a:rPr>
              <a:t>numbers.filter</a:t>
            </a:r>
            <a:r>
              <a:rPr lang="en-US" sz="2800" dirty="0">
                <a:latin typeface="Candara" panose="020E0502030303020204" pitchFamily="34" charset="0"/>
              </a:rPr>
              <a:t>(_ % 2 == 0)</a:t>
            </a:r>
          </a:p>
          <a:p>
            <a:r>
              <a:rPr lang="en-US" sz="2800" dirty="0">
                <a:latin typeface="Candara" panose="020E0502030303020204" pitchFamily="34" charset="0"/>
              </a:rPr>
              <a:t>// </a:t>
            </a:r>
            <a:r>
              <a:rPr lang="en-US" sz="2800" dirty="0" err="1">
                <a:latin typeface="Candara" panose="020E0502030303020204" pitchFamily="34" charset="0"/>
              </a:rPr>
              <a:t>evenNumbers</a:t>
            </a:r>
            <a:r>
              <a:rPr lang="en-US" sz="2800" dirty="0">
                <a:latin typeface="Candara" panose="020E0502030303020204" pitchFamily="34" charset="0"/>
              </a:rPr>
              <a:t>: List[Int] = List(2, 4)</a:t>
            </a:r>
          </a:p>
          <a:p>
            <a:endParaRPr lang="en-US" sz="2800" dirty="0">
              <a:latin typeface="Candara" panose="020E0502030303020204" pitchFamily="34" charset="0"/>
            </a:endParaRPr>
          </a:p>
          <a:p>
            <a:r>
              <a:rPr lang="en-US" sz="2800" dirty="0">
                <a:latin typeface="Candara" panose="020E0502030303020204" pitchFamily="34" charset="0"/>
              </a:rPr>
              <a:t>collect: Applies a partial function to each element of the collection, returning a new collection with the results for which the partial function is defined.</a:t>
            </a:r>
          </a:p>
          <a:p>
            <a:r>
              <a:rPr lang="en-US" sz="2800" dirty="0" err="1">
                <a:latin typeface="Candara" panose="020E0502030303020204" pitchFamily="34" charset="0"/>
              </a:rPr>
              <a:t>val</a:t>
            </a:r>
            <a:r>
              <a:rPr lang="en-US" sz="2800" dirty="0">
                <a:latin typeface="Candara" panose="020E0502030303020204" pitchFamily="34" charset="0"/>
              </a:rPr>
              <a:t> mixed = List(1, "two", 3.0, "four")</a:t>
            </a:r>
          </a:p>
          <a:p>
            <a:r>
              <a:rPr lang="en-US" sz="2800" dirty="0" err="1">
                <a:latin typeface="Candara" panose="020E0502030303020204" pitchFamily="34" charset="0"/>
              </a:rPr>
              <a:t>val</a:t>
            </a:r>
            <a:r>
              <a:rPr lang="en-US" sz="2800" dirty="0">
                <a:latin typeface="Candara" panose="020E0502030303020204" pitchFamily="34" charset="0"/>
              </a:rPr>
              <a:t> strings = </a:t>
            </a:r>
            <a:r>
              <a:rPr lang="en-US" sz="2800" dirty="0" err="1">
                <a:latin typeface="Candara" panose="020E0502030303020204" pitchFamily="34" charset="0"/>
              </a:rPr>
              <a:t>mixed.collect</a:t>
            </a:r>
            <a:r>
              <a:rPr lang="en-US" sz="2800" dirty="0">
                <a:latin typeface="Candara" panose="020E0502030303020204" pitchFamily="34" charset="0"/>
              </a:rPr>
              <a:t> { case s: String =&gt; s }</a:t>
            </a:r>
          </a:p>
          <a:p>
            <a:r>
              <a:rPr lang="en-US" sz="2800" dirty="0">
                <a:latin typeface="Candara" panose="020E0502030303020204" pitchFamily="34" charset="0"/>
              </a:rPr>
              <a:t>// strings: List[String] = List("two", "four")</a:t>
            </a:r>
          </a:p>
          <a:p>
            <a:endParaRPr lang="en-US" sz="2800" dirty="0">
              <a:latin typeface="Candara" panose="020E0502030303020204" pitchFamily="34" charset="0"/>
            </a:endParaRPr>
          </a:p>
          <a:p>
            <a:r>
              <a:rPr lang="en-US" sz="2800" dirty="0" err="1">
                <a:latin typeface="Candara" panose="020E0502030303020204" pitchFamily="34" charset="0"/>
              </a:rPr>
              <a:t>groupBy</a:t>
            </a:r>
            <a:r>
              <a:rPr lang="en-US" sz="2800" dirty="0">
                <a:latin typeface="Candara" panose="020E0502030303020204" pitchFamily="34" charset="0"/>
              </a:rPr>
              <a:t>: Groups the elements of the collection by a key produced by a function.</a:t>
            </a:r>
          </a:p>
          <a:p>
            <a:r>
              <a:rPr lang="en-US" sz="2800" dirty="0" err="1">
                <a:latin typeface="Candara" panose="020E0502030303020204" pitchFamily="34" charset="0"/>
              </a:rPr>
              <a:t>val</a:t>
            </a:r>
            <a:r>
              <a:rPr lang="en-US" sz="2800" dirty="0">
                <a:latin typeface="Candara" panose="020E0502030303020204" pitchFamily="34" charset="0"/>
              </a:rPr>
              <a:t> words = List("Scala", "is", "fun", "and", "functional")</a:t>
            </a:r>
          </a:p>
          <a:p>
            <a:r>
              <a:rPr lang="en-US" sz="2800" dirty="0" err="1">
                <a:latin typeface="Candara" panose="020E0502030303020204" pitchFamily="34" charset="0"/>
              </a:rPr>
              <a:t>val</a:t>
            </a:r>
            <a:r>
              <a:rPr lang="en-US" sz="2800" dirty="0">
                <a:latin typeface="Candara" panose="020E0502030303020204" pitchFamily="34" charset="0"/>
              </a:rPr>
              <a:t> grouped = </a:t>
            </a:r>
            <a:r>
              <a:rPr lang="en-US" sz="2800" dirty="0" err="1">
                <a:latin typeface="Candara" panose="020E0502030303020204" pitchFamily="34" charset="0"/>
              </a:rPr>
              <a:t>words.groupBy</a:t>
            </a:r>
            <a:r>
              <a:rPr lang="en-US" sz="2800" dirty="0">
                <a:latin typeface="Candara" panose="020E0502030303020204" pitchFamily="34" charset="0"/>
              </a:rPr>
              <a:t>(_.length)</a:t>
            </a:r>
          </a:p>
          <a:p>
            <a:r>
              <a:rPr lang="en-US" sz="2800" dirty="0">
                <a:latin typeface="Candara" panose="020E0502030303020204" pitchFamily="34" charset="0"/>
              </a:rPr>
              <a:t>// grouped: Map[Int, List[String]] = Map(2 -&gt; List(is), 3 -&gt; List(fun, and), 5 -&gt; List(Scala), 10 -&gt; List(functional))</a:t>
            </a:r>
          </a:p>
          <a:p>
            <a:endParaRPr lang="en-US" sz="2800" dirty="0">
              <a:latin typeface="Candara" panose="020E0502030303020204" pitchFamily="34" charset="0"/>
            </a:endParaRPr>
          </a:p>
        </p:txBody>
      </p:sp>
      <p:pic>
        <p:nvPicPr>
          <p:cNvPr id="5" name="Picture 4">
            <a:extLst>
              <a:ext uri="{FF2B5EF4-FFF2-40B4-BE49-F238E27FC236}">
                <a16:creationId xmlns:a16="http://schemas.microsoft.com/office/drawing/2014/main" id="{C2D91F6A-8B4B-4542-A536-8410EE67B7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268200" y="3824588"/>
            <a:ext cx="4877481" cy="4877481"/>
          </a:xfrm>
          <a:prstGeom prst="rect">
            <a:avLst/>
          </a:prstGeom>
        </p:spPr>
      </p:pic>
    </p:spTree>
    <p:extLst>
      <p:ext uri="{BB962C8B-B14F-4D97-AF65-F5344CB8AC3E}">
        <p14:creationId xmlns:p14="http://schemas.microsoft.com/office/powerpoint/2010/main" val="1291732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11" name="Freeform 11"/>
          <p:cNvSpPr/>
          <p:nvPr/>
        </p:nvSpPr>
        <p:spPr>
          <a:xfrm>
            <a:off x="45720" y="1103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3">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4">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533400" y="1191382"/>
            <a:ext cx="12496800" cy="557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US" sz="5400" dirty="0"/>
              <a:t>Transformations and actions on collections using functional programming </a:t>
            </a:r>
          </a:p>
        </p:txBody>
      </p:sp>
      <p:sp>
        <p:nvSpPr>
          <p:cNvPr id="18" name="Freeform 4">
            <a:extLst>
              <a:ext uri="{FF2B5EF4-FFF2-40B4-BE49-F238E27FC236}">
                <a16:creationId xmlns:a16="http://schemas.microsoft.com/office/drawing/2014/main" id="{A854E458-B665-4F84-A1A5-F9E01EEF284B}"/>
              </a:ext>
            </a:extLst>
          </p:cNvPr>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5">
              <a:alphaModFix amt="0"/>
            </a:blip>
            <a:stretch>
              <a:fillRect l="-68177" t="-3362010" b="-58935"/>
            </a:stretch>
          </a:blipFill>
        </p:spPr>
      </p:sp>
      <p:sp>
        <p:nvSpPr>
          <p:cNvPr id="19" name="Freeform 5">
            <a:extLst>
              <a:ext uri="{FF2B5EF4-FFF2-40B4-BE49-F238E27FC236}">
                <a16:creationId xmlns:a16="http://schemas.microsoft.com/office/drawing/2014/main" id="{7AA54346-B4CF-4BD1-89AF-4CDD8BA22B65}"/>
              </a:ext>
            </a:extLst>
          </p:cNvPr>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6">
              <a:alphaModFix amt="71000"/>
            </a:blip>
            <a:stretch>
              <a:fillRect t="-2185688" b="-288051"/>
            </a:stretch>
          </a:blipFill>
        </p:spPr>
      </p:sp>
      <p:grpSp>
        <p:nvGrpSpPr>
          <p:cNvPr id="20" name="Group 6">
            <a:extLst>
              <a:ext uri="{FF2B5EF4-FFF2-40B4-BE49-F238E27FC236}">
                <a16:creationId xmlns:a16="http://schemas.microsoft.com/office/drawing/2014/main" id="{6CEC8E90-1907-4814-8EAB-E7DA3E9D8C67}"/>
              </a:ext>
            </a:extLst>
          </p:cNvPr>
          <p:cNvGrpSpPr/>
          <p:nvPr/>
        </p:nvGrpSpPr>
        <p:grpSpPr>
          <a:xfrm>
            <a:off x="0" y="9620861"/>
            <a:ext cx="18286700" cy="227041"/>
            <a:chOff x="0" y="0"/>
            <a:chExt cx="5046385" cy="64835"/>
          </a:xfrm>
        </p:grpSpPr>
        <p:sp>
          <p:nvSpPr>
            <p:cNvPr id="21" name="Freeform 7">
              <a:extLst>
                <a:ext uri="{FF2B5EF4-FFF2-40B4-BE49-F238E27FC236}">
                  <a16:creationId xmlns:a16="http://schemas.microsoft.com/office/drawing/2014/main" id="{239166E2-1765-446F-AEAD-0A81710B1375}"/>
                </a:ext>
              </a:extLst>
            </p:cNvPr>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22" name="TextBox 8">
              <a:extLst>
                <a:ext uri="{FF2B5EF4-FFF2-40B4-BE49-F238E27FC236}">
                  <a16:creationId xmlns:a16="http://schemas.microsoft.com/office/drawing/2014/main" id="{EB69F70A-31FF-461E-A023-3786357AA4FF}"/>
                </a:ext>
              </a:extLst>
            </p:cNvPr>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23" name="TextBox 6">
            <a:extLst>
              <a:ext uri="{FF2B5EF4-FFF2-40B4-BE49-F238E27FC236}">
                <a16:creationId xmlns:a16="http://schemas.microsoft.com/office/drawing/2014/main" id="{16298D4D-D30C-403D-AB6C-02FC9321BF4C}"/>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sp>
        <p:nvSpPr>
          <p:cNvPr id="14" name="TextBox 13">
            <a:extLst>
              <a:ext uri="{FF2B5EF4-FFF2-40B4-BE49-F238E27FC236}">
                <a16:creationId xmlns:a16="http://schemas.microsoft.com/office/drawing/2014/main" id="{942413A8-9977-4FA8-BA41-6153B2A849D8}"/>
              </a:ext>
            </a:extLst>
          </p:cNvPr>
          <p:cNvSpPr txBox="1"/>
          <p:nvPr/>
        </p:nvSpPr>
        <p:spPr>
          <a:xfrm>
            <a:off x="533400" y="2422948"/>
            <a:ext cx="14858189" cy="6986528"/>
          </a:xfrm>
          <a:prstGeom prst="rect">
            <a:avLst/>
          </a:prstGeom>
          <a:noFill/>
        </p:spPr>
        <p:txBody>
          <a:bodyPr wrap="square" rtlCol="0">
            <a:spAutoFit/>
          </a:bodyPr>
          <a:lstStyle/>
          <a:p>
            <a:r>
              <a:rPr lang="en-US" sz="2800" dirty="0">
                <a:latin typeface="Candara" panose="020E0502030303020204" pitchFamily="34" charset="0"/>
              </a:rPr>
              <a:t>Actions</a:t>
            </a:r>
          </a:p>
          <a:p>
            <a:r>
              <a:rPr lang="en-US" sz="2800" dirty="0">
                <a:latin typeface="Candara" panose="020E0502030303020204" pitchFamily="34" charset="0"/>
              </a:rPr>
              <a:t>foreach: Applies a function to each element of the collection. It is typically used for side effects.</a:t>
            </a:r>
          </a:p>
          <a:p>
            <a:r>
              <a:rPr lang="en-US" sz="2800" dirty="0" err="1">
                <a:latin typeface="Candara" panose="020E0502030303020204" pitchFamily="34" charset="0"/>
              </a:rPr>
              <a:t>val</a:t>
            </a:r>
            <a:r>
              <a:rPr lang="en-US" sz="2800" dirty="0">
                <a:latin typeface="Candara" panose="020E0502030303020204" pitchFamily="34" charset="0"/>
              </a:rPr>
              <a:t> numbers = List(1, 2, 3, 4)</a:t>
            </a:r>
          </a:p>
          <a:p>
            <a:r>
              <a:rPr lang="en-US" sz="2800" dirty="0" err="1">
                <a:latin typeface="Candara" panose="020E0502030303020204" pitchFamily="34" charset="0"/>
              </a:rPr>
              <a:t>numbers.foreach</a:t>
            </a:r>
            <a:r>
              <a:rPr lang="en-US" sz="2800" dirty="0">
                <a:latin typeface="Candara" panose="020E0502030303020204" pitchFamily="34" charset="0"/>
              </a:rPr>
              <a:t>(</a:t>
            </a:r>
            <a:r>
              <a:rPr lang="en-US" sz="2800" dirty="0" err="1">
                <a:latin typeface="Candara" panose="020E0502030303020204" pitchFamily="34" charset="0"/>
              </a:rPr>
              <a:t>println</a:t>
            </a:r>
            <a:r>
              <a:rPr lang="en-US" sz="2800" dirty="0">
                <a:latin typeface="Candara" panose="020E0502030303020204" pitchFamily="34" charset="0"/>
              </a:rPr>
              <a:t>)</a:t>
            </a:r>
          </a:p>
          <a:p>
            <a:r>
              <a:rPr lang="en-US" sz="2800" dirty="0">
                <a:latin typeface="Candara" panose="020E0502030303020204" pitchFamily="34" charset="0"/>
              </a:rPr>
              <a:t>// Prints: 1 2 3 4</a:t>
            </a:r>
          </a:p>
          <a:p>
            <a:endParaRPr lang="en-US" sz="2800" dirty="0">
              <a:latin typeface="Candara" panose="020E0502030303020204" pitchFamily="34" charset="0"/>
            </a:endParaRPr>
          </a:p>
          <a:p>
            <a:r>
              <a:rPr lang="en-US" sz="2800" dirty="0">
                <a:latin typeface="Candara" panose="020E0502030303020204" pitchFamily="34" charset="0"/>
              </a:rPr>
              <a:t>reduce : Reduces the elements of the collection using a binary operator.</a:t>
            </a:r>
          </a:p>
          <a:p>
            <a:r>
              <a:rPr lang="en-US" sz="2800" dirty="0" err="1">
                <a:latin typeface="Candara" panose="020E0502030303020204" pitchFamily="34" charset="0"/>
              </a:rPr>
              <a:t>val</a:t>
            </a:r>
            <a:r>
              <a:rPr lang="en-US" sz="2800" dirty="0">
                <a:latin typeface="Candara" panose="020E0502030303020204" pitchFamily="34" charset="0"/>
              </a:rPr>
              <a:t> numbers = List(1, 2, 3, 4)</a:t>
            </a:r>
          </a:p>
          <a:p>
            <a:r>
              <a:rPr lang="en-US" sz="2800" dirty="0" err="1">
                <a:latin typeface="Candara" panose="020E0502030303020204" pitchFamily="34" charset="0"/>
              </a:rPr>
              <a:t>val</a:t>
            </a:r>
            <a:r>
              <a:rPr lang="en-US" sz="2800" dirty="0">
                <a:latin typeface="Candara" panose="020E0502030303020204" pitchFamily="34" charset="0"/>
              </a:rPr>
              <a:t> sum = </a:t>
            </a:r>
            <a:r>
              <a:rPr lang="en-US" sz="2800" dirty="0" err="1">
                <a:latin typeface="Candara" panose="020E0502030303020204" pitchFamily="34" charset="0"/>
              </a:rPr>
              <a:t>numbers.reduce</a:t>
            </a:r>
            <a:r>
              <a:rPr lang="en-US" sz="2800" dirty="0">
                <a:latin typeface="Candara" panose="020E0502030303020204" pitchFamily="34" charset="0"/>
              </a:rPr>
              <a:t>(_ + _)</a:t>
            </a:r>
          </a:p>
          <a:p>
            <a:r>
              <a:rPr lang="en-US" sz="2800" dirty="0">
                <a:latin typeface="Candara" panose="020E0502030303020204" pitchFamily="34" charset="0"/>
              </a:rPr>
              <a:t>// sum: Int = 10</a:t>
            </a:r>
          </a:p>
          <a:p>
            <a:endParaRPr lang="en-US" sz="2800" dirty="0">
              <a:latin typeface="Candara" panose="020E0502030303020204" pitchFamily="34" charset="0"/>
            </a:endParaRPr>
          </a:p>
          <a:p>
            <a:r>
              <a:rPr lang="en-US" sz="2800" dirty="0">
                <a:latin typeface="Candara" panose="020E0502030303020204" pitchFamily="34" charset="0"/>
              </a:rPr>
              <a:t>fold : Like reduce, but with an initial value.</a:t>
            </a:r>
          </a:p>
          <a:p>
            <a:r>
              <a:rPr lang="en-US" sz="2800" dirty="0" err="1">
                <a:latin typeface="Candara" panose="020E0502030303020204" pitchFamily="34" charset="0"/>
              </a:rPr>
              <a:t>val</a:t>
            </a:r>
            <a:r>
              <a:rPr lang="en-US" sz="2800" dirty="0">
                <a:latin typeface="Candara" panose="020E0502030303020204" pitchFamily="34" charset="0"/>
              </a:rPr>
              <a:t> numbers = List(1, 2, 3, 4)</a:t>
            </a:r>
          </a:p>
          <a:p>
            <a:r>
              <a:rPr lang="en-US" sz="2800" dirty="0" err="1">
                <a:latin typeface="Candara" panose="020E0502030303020204" pitchFamily="34" charset="0"/>
              </a:rPr>
              <a:t>val</a:t>
            </a:r>
            <a:r>
              <a:rPr lang="en-US" sz="2800" dirty="0">
                <a:latin typeface="Candara" panose="020E0502030303020204" pitchFamily="34" charset="0"/>
              </a:rPr>
              <a:t> sum = </a:t>
            </a:r>
            <a:r>
              <a:rPr lang="en-US" sz="2800" dirty="0" err="1">
                <a:latin typeface="Candara" panose="020E0502030303020204" pitchFamily="34" charset="0"/>
              </a:rPr>
              <a:t>numbers.fold</a:t>
            </a:r>
            <a:r>
              <a:rPr lang="en-US" sz="2800" dirty="0">
                <a:latin typeface="Candara" panose="020E0502030303020204" pitchFamily="34" charset="0"/>
              </a:rPr>
              <a:t>(0)(_ + _)</a:t>
            </a:r>
          </a:p>
          <a:p>
            <a:r>
              <a:rPr lang="en-US" sz="2800" dirty="0">
                <a:latin typeface="Candara" panose="020E0502030303020204" pitchFamily="34" charset="0"/>
              </a:rPr>
              <a:t>// sum: Int = 10</a:t>
            </a:r>
          </a:p>
          <a:p>
            <a:endParaRPr lang="en-US" sz="2800" dirty="0">
              <a:latin typeface="Candara" panose="020E0502030303020204" pitchFamily="34" charset="0"/>
            </a:endParaRPr>
          </a:p>
        </p:txBody>
      </p:sp>
      <p:pic>
        <p:nvPicPr>
          <p:cNvPr id="5" name="Picture 4">
            <a:extLst>
              <a:ext uri="{FF2B5EF4-FFF2-40B4-BE49-F238E27FC236}">
                <a16:creationId xmlns:a16="http://schemas.microsoft.com/office/drawing/2014/main" id="{C2D91F6A-8B4B-4542-A536-8410EE67B7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975103" y="5531491"/>
            <a:ext cx="3170578" cy="3170578"/>
          </a:xfrm>
          <a:prstGeom prst="rect">
            <a:avLst/>
          </a:prstGeom>
        </p:spPr>
      </p:pic>
    </p:spTree>
    <p:extLst>
      <p:ext uri="{BB962C8B-B14F-4D97-AF65-F5344CB8AC3E}">
        <p14:creationId xmlns:p14="http://schemas.microsoft.com/office/powerpoint/2010/main" val="1256128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11" name="Freeform 11"/>
          <p:cNvSpPr/>
          <p:nvPr/>
        </p:nvSpPr>
        <p:spPr>
          <a:xfrm>
            <a:off x="45720" y="1103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3">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4">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533400" y="1191382"/>
            <a:ext cx="12496800" cy="557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US" sz="5400" dirty="0"/>
              <a:t>Transformations and actions on collections using functional programming </a:t>
            </a:r>
          </a:p>
        </p:txBody>
      </p:sp>
      <p:sp>
        <p:nvSpPr>
          <p:cNvPr id="18" name="Freeform 4">
            <a:extLst>
              <a:ext uri="{FF2B5EF4-FFF2-40B4-BE49-F238E27FC236}">
                <a16:creationId xmlns:a16="http://schemas.microsoft.com/office/drawing/2014/main" id="{A854E458-B665-4F84-A1A5-F9E01EEF284B}"/>
              </a:ext>
            </a:extLst>
          </p:cNvPr>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5">
              <a:alphaModFix amt="0"/>
            </a:blip>
            <a:stretch>
              <a:fillRect l="-68177" t="-3362010" b="-58935"/>
            </a:stretch>
          </a:blipFill>
        </p:spPr>
      </p:sp>
      <p:sp>
        <p:nvSpPr>
          <p:cNvPr id="19" name="Freeform 5">
            <a:extLst>
              <a:ext uri="{FF2B5EF4-FFF2-40B4-BE49-F238E27FC236}">
                <a16:creationId xmlns:a16="http://schemas.microsoft.com/office/drawing/2014/main" id="{7AA54346-B4CF-4BD1-89AF-4CDD8BA22B65}"/>
              </a:ext>
            </a:extLst>
          </p:cNvPr>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6">
              <a:alphaModFix amt="71000"/>
            </a:blip>
            <a:stretch>
              <a:fillRect t="-2185688" b="-288051"/>
            </a:stretch>
          </a:blipFill>
        </p:spPr>
      </p:sp>
      <p:grpSp>
        <p:nvGrpSpPr>
          <p:cNvPr id="20" name="Group 6">
            <a:extLst>
              <a:ext uri="{FF2B5EF4-FFF2-40B4-BE49-F238E27FC236}">
                <a16:creationId xmlns:a16="http://schemas.microsoft.com/office/drawing/2014/main" id="{6CEC8E90-1907-4814-8EAB-E7DA3E9D8C67}"/>
              </a:ext>
            </a:extLst>
          </p:cNvPr>
          <p:cNvGrpSpPr/>
          <p:nvPr/>
        </p:nvGrpSpPr>
        <p:grpSpPr>
          <a:xfrm>
            <a:off x="0" y="9620861"/>
            <a:ext cx="18286700" cy="227041"/>
            <a:chOff x="0" y="0"/>
            <a:chExt cx="5046385" cy="64835"/>
          </a:xfrm>
        </p:grpSpPr>
        <p:sp>
          <p:nvSpPr>
            <p:cNvPr id="21" name="Freeform 7">
              <a:extLst>
                <a:ext uri="{FF2B5EF4-FFF2-40B4-BE49-F238E27FC236}">
                  <a16:creationId xmlns:a16="http://schemas.microsoft.com/office/drawing/2014/main" id="{239166E2-1765-446F-AEAD-0A81710B1375}"/>
                </a:ext>
              </a:extLst>
            </p:cNvPr>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22" name="TextBox 8">
              <a:extLst>
                <a:ext uri="{FF2B5EF4-FFF2-40B4-BE49-F238E27FC236}">
                  <a16:creationId xmlns:a16="http://schemas.microsoft.com/office/drawing/2014/main" id="{EB69F70A-31FF-461E-A023-3786357AA4FF}"/>
                </a:ext>
              </a:extLst>
            </p:cNvPr>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23" name="TextBox 6">
            <a:extLst>
              <a:ext uri="{FF2B5EF4-FFF2-40B4-BE49-F238E27FC236}">
                <a16:creationId xmlns:a16="http://schemas.microsoft.com/office/drawing/2014/main" id="{16298D4D-D30C-403D-AB6C-02FC9321BF4C}"/>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sp>
        <p:nvSpPr>
          <p:cNvPr id="14" name="TextBox 13">
            <a:extLst>
              <a:ext uri="{FF2B5EF4-FFF2-40B4-BE49-F238E27FC236}">
                <a16:creationId xmlns:a16="http://schemas.microsoft.com/office/drawing/2014/main" id="{942413A8-9977-4FA8-BA41-6153B2A849D8}"/>
              </a:ext>
            </a:extLst>
          </p:cNvPr>
          <p:cNvSpPr txBox="1"/>
          <p:nvPr/>
        </p:nvSpPr>
        <p:spPr>
          <a:xfrm>
            <a:off x="533400" y="2422948"/>
            <a:ext cx="14858189" cy="6555641"/>
          </a:xfrm>
          <a:prstGeom prst="rect">
            <a:avLst/>
          </a:prstGeom>
          <a:noFill/>
        </p:spPr>
        <p:txBody>
          <a:bodyPr wrap="square" rtlCol="0">
            <a:spAutoFit/>
          </a:bodyPr>
          <a:lstStyle/>
          <a:p>
            <a:r>
              <a:rPr lang="en-US" sz="2800" dirty="0">
                <a:latin typeface="Candara" panose="020E0502030303020204" pitchFamily="34" charset="0"/>
              </a:rPr>
              <a:t>find: Returns the first element that satisfies a predicate, wrapped in an Option.</a:t>
            </a:r>
          </a:p>
          <a:p>
            <a:r>
              <a:rPr lang="en-US" sz="2800" dirty="0" err="1">
                <a:latin typeface="Candara" panose="020E0502030303020204" pitchFamily="34" charset="0"/>
              </a:rPr>
              <a:t>val</a:t>
            </a:r>
            <a:r>
              <a:rPr lang="en-US" sz="2800" dirty="0">
                <a:latin typeface="Candara" panose="020E0502030303020204" pitchFamily="34" charset="0"/>
              </a:rPr>
              <a:t> numbers = List(1, 2, 3, 4)</a:t>
            </a:r>
          </a:p>
          <a:p>
            <a:r>
              <a:rPr lang="en-US" sz="2800" dirty="0" err="1">
                <a:latin typeface="Candara" panose="020E0502030303020204" pitchFamily="34" charset="0"/>
              </a:rPr>
              <a:t>val</a:t>
            </a:r>
            <a:r>
              <a:rPr lang="en-US" sz="2800" dirty="0">
                <a:latin typeface="Candara" panose="020E0502030303020204" pitchFamily="34" charset="0"/>
              </a:rPr>
              <a:t> </a:t>
            </a:r>
            <a:r>
              <a:rPr lang="en-US" sz="2800" dirty="0" err="1">
                <a:latin typeface="Candara" panose="020E0502030303020204" pitchFamily="34" charset="0"/>
              </a:rPr>
              <a:t>firstEven</a:t>
            </a:r>
            <a:r>
              <a:rPr lang="en-US" sz="2800" dirty="0">
                <a:latin typeface="Candara" panose="020E0502030303020204" pitchFamily="34" charset="0"/>
              </a:rPr>
              <a:t> = </a:t>
            </a:r>
            <a:r>
              <a:rPr lang="en-US" sz="2800" dirty="0" err="1">
                <a:latin typeface="Candara" panose="020E0502030303020204" pitchFamily="34" charset="0"/>
              </a:rPr>
              <a:t>numbers.find</a:t>
            </a:r>
            <a:r>
              <a:rPr lang="en-US" sz="2800" dirty="0">
                <a:latin typeface="Candara" panose="020E0502030303020204" pitchFamily="34" charset="0"/>
              </a:rPr>
              <a:t>(_ % 2 == 0)</a:t>
            </a:r>
          </a:p>
          <a:p>
            <a:r>
              <a:rPr lang="en-US" sz="2800" dirty="0">
                <a:latin typeface="Candara" panose="020E0502030303020204" pitchFamily="34" charset="0"/>
              </a:rPr>
              <a:t>// </a:t>
            </a:r>
            <a:r>
              <a:rPr lang="en-US" sz="2800" dirty="0" err="1">
                <a:latin typeface="Candara" panose="020E0502030303020204" pitchFamily="34" charset="0"/>
              </a:rPr>
              <a:t>firstEven</a:t>
            </a:r>
            <a:r>
              <a:rPr lang="en-US" sz="2800" dirty="0">
                <a:latin typeface="Candara" panose="020E0502030303020204" pitchFamily="34" charset="0"/>
              </a:rPr>
              <a:t>: Option[Int] = Some(2)</a:t>
            </a:r>
          </a:p>
          <a:p>
            <a:endParaRPr lang="en-US" sz="2800" dirty="0">
              <a:latin typeface="Candara" panose="020E0502030303020204" pitchFamily="34" charset="0"/>
            </a:endParaRPr>
          </a:p>
          <a:p>
            <a:r>
              <a:rPr lang="en-US" sz="2800" dirty="0">
                <a:latin typeface="Candara" panose="020E0502030303020204" pitchFamily="34" charset="0"/>
              </a:rPr>
              <a:t>exists: Checks if there exists at least one element that satisfies a predicate.</a:t>
            </a:r>
          </a:p>
          <a:p>
            <a:r>
              <a:rPr lang="en-US" sz="2800" dirty="0" err="1">
                <a:latin typeface="Candara" panose="020E0502030303020204" pitchFamily="34" charset="0"/>
              </a:rPr>
              <a:t>val</a:t>
            </a:r>
            <a:r>
              <a:rPr lang="en-US" sz="2800" dirty="0">
                <a:latin typeface="Candara" panose="020E0502030303020204" pitchFamily="34" charset="0"/>
              </a:rPr>
              <a:t> numbers = List(1, 2, 3, 4)</a:t>
            </a:r>
          </a:p>
          <a:p>
            <a:r>
              <a:rPr lang="en-US" sz="2800" dirty="0" err="1">
                <a:latin typeface="Candara" panose="020E0502030303020204" pitchFamily="34" charset="0"/>
              </a:rPr>
              <a:t>val</a:t>
            </a:r>
            <a:r>
              <a:rPr lang="en-US" sz="2800" dirty="0">
                <a:latin typeface="Candara" panose="020E0502030303020204" pitchFamily="34" charset="0"/>
              </a:rPr>
              <a:t> </a:t>
            </a:r>
            <a:r>
              <a:rPr lang="en-US" sz="2800" dirty="0" err="1">
                <a:latin typeface="Candara" panose="020E0502030303020204" pitchFamily="34" charset="0"/>
              </a:rPr>
              <a:t>hasEven</a:t>
            </a:r>
            <a:r>
              <a:rPr lang="en-US" sz="2800" dirty="0">
                <a:latin typeface="Candara" panose="020E0502030303020204" pitchFamily="34" charset="0"/>
              </a:rPr>
              <a:t> = </a:t>
            </a:r>
            <a:r>
              <a:rPr lang="en-US" sz="2800" dirty="0" err="1">
                <a:latin typeface="Candara" panose="020E0502030303020204" pitchFamily="34" charset="0"/>
              </a:rPr>
              <a:t>numbers.exists</a:t>
            </a:r>
            <a:r>
              <a:rPr lang="en-US" sz="2800" dirty="0">
                <a:latin typeface="Candara" panose="020E0502030303020204" pitchFamily="34" charset="0"/>
              </a:rPr>
              <a:t>(_ % 2 == 0)</a:t>
            </a:r>
          </a:p>
          <a:p>
            <a:r>
              <a:rPr lang="en-US" sz="2800" dirty="0">
                <a:latin typeface="Candara" panose="020E0502030303020204" pitchFamily="34" charset="0"/>
              </a:rPr>
              <a:t>// </a:t>
            </a:r>
            <a:r>
              <a:rPr lang="en-US" sz="2800" dirty="0" err="1">
                <a:latin typeface="Candara" panose="020E0502030303020204" pitchFamily="34" charset="0"/>
              </a:rPr>
              <a:t>hasEven</a:t>
            </a:r>
            <a:r>
              <a:rPr lang="en-US" sz="2800" dirty="0">
                <a:latin typeface="Candara" panose="020E0502030303020204" pitchFamily="34" charset="0"/>
              </a:rPr>
              <a:t>: Boolean = true</a:t>
            </a:r>
          </a:p>
          <a:p>
            <a:endParaRPr lang="en-US" sz="2800" dirty="0">
              <a:latin typeface="Candara" panose="020E0502030303020204" pitchFamily="34" charset="0"/>
            </a:endParaRPr>
          </a:p>
          <a:p>
            <a:r>
              <a:rPr lang="en-US" sz="2800" dirty="0" err="1">
                <a:latin typeface="Candara" panose="020E0502030303020204" pitchFamily="34" charset="0"/>
              </a:rPr>
              <a:t>forall</a:t>
            </a:r>
            <a:r>
              <a:rPr lang="en-US" sz="2800" dirty="0">
                <a:latin typeface="Candara" panose="020E0502030303020204" pitchFamily="34" charset="0"/>
              </a:rPr>
              <a:t>: Checks if all elements satisfy a predicate.</a:t>
            </a:r>
          </a:p>
          <a:p>
            <a:r>
              <a:rPr lang="en-US" sz="2800" dirty="0" err="1">
                <a:latin typeface="Candara" panose="020E0502030303020204" pitchFamily="34" charset="0"/>
              </a:rPr>
              <a:t>val</a:t>
            </a:r>
            <a:r>
              <a:rPr lang="en-US" sz="2800" dirty="0">
                <a:latin typeface="Candara" panose="020E0502030303020204" pitchFamily="34" charset="0"/>
              </a:rPr>
              <a:t> numbers = List(1, 2, 3, 4)</a:t>
            </a:r>
          </a:p>
          <a:p>
            <a:r>
              <a:rPr lang="en-US" sz="2800" dirty="0" err="1">
                <a:latin typeface="Candara" panose="020E0502030303020204" pitchFamily="34" charset="0"/>
              </a:rPr>
              <a:t>val</a:t>
            </a:r>
            <a:r>
              <a:rPr lang="en-US" sz="2800" dirty="0">
                <a:latin typeface="Candara" panose="020E0502030303020204" pitchFamily="34" charset="0"/>
              </a:rPr>
              <a:t> </a:t>
            </a:r>
            <a:r>
              <a:rPr lang="en-US" sz="2800" dirty="0" err="1">
                <a:latin typeface="Candara" panose="020E0502030303020204" pitchFamily="34" charset="0"/>
              </a:rPr>
              <a:t>allEven</a:t>
            </a:r>
            <a:r>
              <a:rPr lang="en-US" sz="2800" dirty="0">
                <a:latin typeface="Candara" panose="020E0502030303020204" pitchFamily="34" charset="0"/>
              </a:rPr>
              <a:t> = </a:t>
            </a:r>
            <a:r>
              <a:rPr lang="en-US" sz="2800" dirty="0" err="1">
                <a:latin typeface="Candara" panose="020E0502030303020204" pitchFamily="34" charset="0"/>
              </a:rPr>
              <a:t>numbers.forall</a:t>
            </a:r>
            <a:r>
              <a:rPr lang="en-US" sz="2800" dirty="0">
                <a:latin typeface="Candara" panose="020E0502030303020204" pitchFamily="34" charset="0"/>
              </a:rPr>
              <a:t>(_ % 2 == 0)</a:t>
            </a:r>
          </a:p>
          <a:p>
            <a:r>
              <a:rPr lang="en-US" sz="2800" dirty="0">
                <a:latin typeface="Candara" panose="020E0502030303020204" pitchFamily="34" charset="0"/>
              </a:rPr>
              <a:t>// </a:t>
            </a:r>
            <a:r>
              <a:rPr lang="en-US" sz="2800" dirty="0" err="1">
                <a:latin typeface="Candara" panose="020E0502030303020204" pitchFamily="34" charset="0"/>
              </a:rPr>
              <a:t>allEven</a:t>
            </a:r>
            <a:r>
              <a:rPr lang="en-US" sz="2800" dirty="0">
                <a:latin typeface="Candara" panose="020E0502030303020204" pitchFamily="34" charset="0"/>
              </a:rPr>
              <a:t>: Boolean = false</a:t>
            </a:r>
          </a:p>
          <a:p>
            <a:endParaRPr lang="en-US" sz="2800" dirty="0">
              <a:latin typeface="Candara" panose="020E0502030303020204" pitchFamily="34" charset="0"/>
            </a:endParaRPr>
          </a:p>
        </p:txBody>
      </p:sp>
      <p:pic>
        <p:nvPicPr>
          <p:cNvPr id="5" name="Picture 4">
            <a:extLst>
              <a:ext uri="{FF2B5EF4-FFF2-40B4-BE49-F238E27FC236}">
                <a16:creationId xmlns:a16="http://schemas.microsoft.com/office/drawing/2014/main" id="{C2D91F6A-8B4B-4542-A536-8410EE67B7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975103" y="5531491"/>
            <a:ext cx="3170578" cy="3170578"/>
          </a:xfrm>
          <a:prstGeom prst="rect">
            <a:avLst/>
          </a:prstGeom>
        </p:spPr>
      </p:pic>
    </p:spTree>
    <p:extLst>
      <p:ext uri="{BB962C8B-B14F-4D97-AF65-F5344CB8AC3E}">
        <p14:creationId xmlns:p14="http://schemas.microsoft.com/office/powerpoint/2010/main" val="3324335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11" name="Freeform 11"/>
          <p:cNvSpPr/>
          <p:nvPr/>
        </p:nvSpPr>
        <p:spPr>
          <a:xfrm>
            <a:off x="45720" y="1103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3">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4">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533400" y="1191382"/>
            <a:ext cx="12496800" cy="557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US" sz="5400" dirty="0"/>
              <a:t>Transformations and actions on collections using functional programming </a:t>
            </a:r>
          </a:p>
        </p:txBody>
      </p:sp>
      <p:sp>
        <p:nvSpPr>
          <p:cNvPr id="18" name="Freeform 4">
            <a:extLst>
              <a:ext uri="{FF2B5EF4-FFF2-40B4-BE49-F238E27FC236}">
                <a16:creationId xmlns:a16="http://schemas.microsoft.com/office/drawing/2014/main" id="{A854E458-B665-4F84-A1A5-F9E01EEF284B}"/>
              </a:ext>
            </a:extLst>
          </p:cNvPr>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5">
              <a:alphaModFix amt="0"/>
            </a:blip>
            <a:stretch>
              <a:fillRect l="-68177" t="-3362010" b="-58935"/>
            </a:stretch>
          </a:blipFill>
        </p:spPr>
      </p:sp>
      <p:sp>
        <p:nvSpPr>
          <p:cNvPr id="19" name="Freeform 5">
            <a:extLst>
              <a:ext uri="{FF2B5EF4-FFF2-40B4-BE49-F238E27FC236}">
                <a16:creationId xmlns:a16="http://schemas.microsoft.com/office/drawing/2014/main" id="{7AA54346-B4CF-4BD1-89AF-4CDD8BA22B65}"/>
              </a:ext>
            </a:extLst>
          </p:cNvPr>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6">
              <a:alphaModFix amt="71000"/>
            </a:blip>
            <a:stretch>
              <a:fillRect t="-2185688" b="-288051"/>
            </a:stretch>
          </a:blipFill>
        </p:spPr>
      </p:sp>
      <p:grpSp>
        <p:nvGrpSpPr>
          <p:cNvPr id="20" name="Group 6">
            <a:extLst>
              <a:ext uri="{FF2B5EF4-FFF2-40B4-BE49-F238E27FC236}">
                <a16:creationId xmlns:a16="http://schemas.microsoft.com/office/drawing/2014/main" id="{6CEC8E90-1907-4814-8EAB-E7DA3E9D8C67}"/>
              </a:ext>
            </a:extLst>
          </p:cNvPr>
          <p:cNvGrpSpPr/>
          <p:nvPr/>
        </p:nvGrpSpPr>
        <p:grpSpPr>
          <a:xfrm>
            <a:off x="0" y="9620861"/>
            <a:ext cx="18286700" cy="227041"/>
            <a:chOff x="0" y="0"/>
            <a:chExt cx="5046385" cy="64835"/>
          </a:xfrm>
        </p:grpSpPr>
        <p:sp>
          <p:nvSpPr>
            <p:cNvPr id="21" name="Freeform 7">
              <a:extLst>
                <a:ext uri="{FF2B5EF4-FFF2-40B4-BE49-F238E27FC236}">
                  <a16:creationId xmlns:a16="http://schemas.microsoft.com/office/drawing/2014/main" id="{239166E2-1765-446F-AEAD-0A81710B1375}"/>
                </a:ext>
              </a:extLst>
            </p:cNvPr>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22" name="TextBox 8">
              <a:extLst>
                <a:ext uri="{FF2B5EF4-FFF2-40B4-BE49-F238E27FC236}">
                  <a16:creationId xmlns:a16="http://schemas.microsoft.com/office/drawing/2014/main" id="{EB69F70A-31FF-461E-A023-3786357AA4FF}"/>
                </a:ext>
              </a:extLst>
            </p:cNvPr>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23" name="TextBox 6">
            <a:extLst>
              <a:ext uri="{FF2B5EF4-FFF2-40B4-BE49-F238E27FC236}">
                <a16:creationId xmlns:a16="http://schemas.microsoft.com/office/drawing/2014/main" id="{16298D4D-D30C-403D-AB6C-02FC9321BF4C}"/>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sp>
        <p:nvSpPr>
          <p:cNvPr id="14" name="TextBox 13">
            <a:extLst>
              <a:ext uri="{FF2B5EF4-FFF2-40B4-BE49-F238E27FC236}">
                <a16:creationId xmlns:a16="http://schemas.microsoft.com/office/drawing/2014/main" id="{942413A8-9977-4FA8-BA41-6153B2A849D8}"/>
              </a:ext>
            </a:extLst>
          </p:cNvPr>
          <p:cNvSpPr txBox="1"/>
          <p:nvPr/>
        </p:nvSpPr>
        <p:spPr>
          <a:xfrm>
            <a:off x="533400" y="2422948"/>
            <a:ext cx="14858189" cy="2246769"/>
          </a:xfrm>
          <a:prstGeom prst="rect">
            <a:avLst/>
          </a:prstGeom>
          <a:noFill/>
        </p:spPr>
        <p:txBody>
          <a:bodyPr wrap="square" rtlCol="0">
            <a:spAutoFit/>
          </a:bodyPr>
          <a:lstStyle/>
          <a:p>
            <a:r>
              <a:rPr lang="en-US" sz="2800" dirty="0">
                <a:latin typeface="Candara" panose="020E0502030303020204" pitchFamily="34" charset="0"/>
              </a:rPr>
              <a:t>Combining Transformations and Actions</a:t>
            </a:r>
          </a:p>
          <a:p>
            <a:r>
              <a:rPr lang="en-US" sz="2800" dirty="0">
                <a:latin typeface="Candara" panose="020E0502030303020204" pitchFamily="34" charset="0"/>
              </a:rPr>
              <a:t>You can chain multiple transformations and actions together to process collections in a functional style. For example:</a:t>
            </a:r>
          </a:p>
          <a:p>
            <a:endParaRPr lang="en-US" sz="2800" dirty="0">
              <a:latin typeface="Candara" panose="020E0502030303020204" pitchFamily="34" charset="0"/>
            </a:endParaRPr>
          </a:p>
          <a:p>
            <a:endParaRPr lang="en-US" sz="2800" dirty="0">
              <a:latin typeface="Candara" panose="020E0502030303020204" pitchFamily="34" charset="0"/>
            </a:endParaRPr>
          </a:p>
        </p:txBody>
      </p:sp>
      <p:pic>
        <p:nvPicPr>
          <p:cNvPr id="5" name="Picture 4">
            <a:extLst>
              <a:ext uri="{FF2B5EF4-FFF2-40B4-BE49-F238E27FC236}">
                <a16:creationId xmlns:a16="http://schemas.microsoft.com/office/drawing/2014/main" id="{C2D91F6A-8B4B-4542-A536-8410EE67B7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975103" y="5531491"/>
            <a:ext cx="3170578" cy="3170578"/>
          </a:xfrm>
          <a:prstGeom prst="rect">
            <a:avLst/>
          </a:prstGeom>
        </p:spPr>
      </p:pic>
      <p:pic>
        <p:nvPicPr>
          <p:cNvPr id="4" name="Picture 3">
            <a:extLst>
              <a:ext uri="{FF2B5EF4-FFF2-40B4-BE49-F238E27FC236}">
                <a16:creationId xmlns:a16="http://schemas.microsoft.com/office/drawing/2014/main" id="{468EF910-5F35-48CD-9BA5-D361B5595843}"/>
              </a:ext>
            </a:extLst>
          </p:cNvPr>
          <p:cNvPicPr>
            <a:picLocks noChangeAspect="1"/>
          </p:cNvPicPr>
          <p:nvPr/>
        </p:nvPicPr>
        <p:blipFill>
          <a:blip r:embed="rId8"/>
          <a:stretch>
            <a:fillRect/>
          </a:stretch>
        </p:blipFill>
        <p:spPr>
          <a:xfrm>
            <a:off x="1142320" y="4152900"/>
            <a:ext cx="9525680" cy="3711151"/>
          </a:xfrm>
          <a:prstGeom prst="rect">
            <a:avLst/>
          </a:prstGeom>
        </p:spPr>
      </p:pic>
    </p:spTree>
    <p:extLst>
      <p:ext uri="{BB962C8B-B14F-4D97-AF65-F5344CB8AC3E}">
        <p14:creationId xmlns:p14="http://schemas.microsoft.com/office/powerpoint/2010/main" val="3698819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11" name="Freeform 11"/>
          <p:cNvSpPr/>
          <p:nvPr/>
        </p:nvSpPr>
        <p:spPr>
          <a:xfrm>
            <a:off x="45720" y="1103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3">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4">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533400" y="1191382"/>
            <a:ext cx="12496800" cy="557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US" sz="5400" dirty="0"/>
              <a:t>Transformations and actions on collections using functional programming </a:t>
            </a:r>
          </a:p>
        </p:txBody>
      </p:sp>
      <p:sp>
        <p:nvSpPr>
          <p:cNvPr id="18" name="Freeform 4">
            <a:extLst>
              <a:ext uri="{FF2B5EF4-FFF2-40B4-BE49-F238E27FC236}">
                <a16:creationId xmlns:a16="http://schemas.microsoft.com/office/drawing/2014/main" id="{A854E458-B665-4F84-A1A5-F9E01EEF284B}"/>
              </a:ext>
            </a:extLst>
          </p:cNvPr>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5">
              <a:alphaModFix amt="0"/>
            </a:blip>
            <a:stretch>
              <a:fillRect l="-68177" t="-3362010" b="-58935"/>
            </a:stretch>
          </a:blipFill>
        </p:spPr>
      </p:sp>
      <p:sp>
        <p:nvSpPr>
          <p:cNvPr id="19" name="Freeform 5">
            <a:extLst>
              <a:ext uri="{FF2B5EF4-FFF2-40B4-BE49-F238E27FC236}">
                <a16:creationId xmlns:a16="http://schemas.microsoft.com/office/drawing/2014/main" id="{7AA54346-B4CF-4BD1-89AF-4CDD8BA22B65}"/>
              </a:ext>
            </a:extLst>
          </p:cNvPr>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6">
              <a:alphaModFix amt="71000"/>
            </a:blip>
            <a:stretch>
              <a:fillRect t="-2185688" b="-288051"/>
            </a:stretch>
          </a:blipFill>
        </p:spPr>
      </p:sp>
      <p:grpSp>
        <p:nvGrpSpPr>
          <p:cNvPr id="20" name="Group 6">
            <a:extLst>
              <a:ext uri="{FF2B5EF4-FFF2-40B4-BE49-F238E27FC236}">
                <a16:creationId xmlns:a16="http://schemas.microsoft.com/office/drawing/2014/main" id="{6CEC8E90-1907-4814-8EAB-E7DA3E9D8C67}"/>
              </a:ext>
            </a:extLst>
          </p:cNvPr>
          <p:cNvGrpSpPr/>
          <p:nvPr/>
        </p:nvGrpSpPr>
        <p:grpSpPr>
          <a:xfrm>
            <a:off x="0" y="9620861"/>
            <a:ext cx="18286700" cy="227041"/>
            <a:chOff x="0" y="0"/>
            <a:chExt cx="5046385" cy="64835"/>
          </a:xfrm>
        </p:grpSpPr>
        <p:sp>
          <p:nvSpPr>
            <p:cNvPr id="21" name="Freeform 7">
              <a:extLst>
                <a:ext uri="{FF2B5EF4-FFF2-40B4-BE49-F238E27FC236}">
                  <a16:creationId xmlns:a16="http://schemas.microsoft.com/office/drawing/2014/main" id="{239166E2-1765-446F-AEAD-0A81710B1375}"/>
                </a:ext>
              </a:extLst>
            </p:cNvPr>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22" name="TextBox 8">
              <a:extLst>
                <a:ext uri="{FF2B5EF4-FFF2-40B4-BE49-F238E27FC236}">
                  <a16:creationId xmlns:a16="http://schemas.microsoft.com/office/drawing/2014/main" id="{EB69F70A-31FF-461E-A023-3786357AA4FF}"/>
                </a:ext>
              </a:extLst>
            </p:cNvPr>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23" name="TextBox 6">
            <a:extLst>
              <a:ext uri="{FF2B5EF4-FFF2-40B4-BE49-F238E27FC236}">
                <a16:creationId xmlns:a16="http://schemas.microsoft.com/office/drawing/2014/main" id="{16298D4D-D30C-403D-AB6C-02FC9321BF4C}"/>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sp>
        <p:nvSpPr>
          <p:cNvPr id="14" name="TextBox 13">
            <a:extLst>
              <a:ext uri="{FF2B5EF4-FFF2-40B4-BE49-F238E27FC236}">
                <a16:creationId xmlns:a16="http://schemas.microsoft.com/office/drawing/2014/main" id="{942413A8-9977-4FA8-BA41-6153B2A849D8}"/>
              </a:ext>
            </a:extLst>
          </p:cNvPr>
          <p:cNvSpPr txBox="1"/>
          <p:nvPr/>
        </p:nvSpPr>
        <p:spPr>
          <a:xfrm>
            <a:off x="533400" y="2422948"/>
            <a:ext cx="14858189" cy="7417415"/>
          </a:xfrm>
          <a:prstGeom prst="rect">
            <a:avLst/>
          </a:prstGeom>
          <a:noFill/>
        </p:spPr>
        <p:txBody>
          <a:bodyPr wrap="square" rtlCol="0">
            <a:spAutoFit/>
          </a:bodyPr>
          <a:lstStyle/>
          <a:p>
            <a:r>
              <a:rPr lang="en-US" sz="2800" dirty="0">
                <a:latin typeface="Candara" panose="020E0502030303020204" pitchFamily="34" charset="0"/>
              </a:rPr>
              <a:t>Transformations: Methods like map, </a:t>
            </a:r>
            <a:r>
              <a:rPr lang="en-US" sz="2800" dirty="0" err="1">
                <a:latin typeface="Candara" panose="020E0502030303020204" pitchFamily="34" charset="0"/>
              </a:rPr>
              <a:t>flatMap</a:t>
            </a:r>
            <a:r>
              <a:rPr lang="en-US" sz="2800" dirty="0">
                <a:latin typeface="Candara" panose="020E0502030303020204" pitchFamily="34" charset="0"/>
              </a:rPr>
              <a:t>, filter, collect, and </a:t>
            </a:r>
            <a:r>
              <a:rPr lang="en-US" sz="2800" dirty="0" err="1">
                <a:latin typeface="Candara" panose="020E0502030303020204" pitchFamily="34" charset="0"/>
              </a:rPr>
              <a:t>groupBy</a:t>
            </a:r>
            <a:r>
              <a:rPr lang="en-US" sz="2800" dirty="0">
                <a:latin typeface="Candara" panose="020E0502030303020204" pitchFamily="34" charset="0"/>
              </a:rPr>
              <a:t> that return new collections.</a:t>
            </a:r>
          </a:p>
          <a:p>
            <a:r>
              <a:rPr lang="en-US" sz="2800" dirty="0">
                <a:latin typeface="Candara" panose="020E0502030303020204" pitchFamily="34" charset="0"/>
              </a:rPr>
              <a:t>Actions: Methods like foreach, reduce, fold, find, exists, and </a:t>
            </a:r>
            <a:r>
              <a:rPr lang="en-US" sz="2800" dirty="0" err="1">
                <a:latin typeface="Candara" panose="020E0502030303020204" pitchFamily="34" charset="0"/>
              </a:rPr>
              <a:t>forall</a:t>
            </a:r>
            <a:r>
              <a:rPr lang="en-US" sz="2800" dirty="0">
                <a:latin typeface="Candara" panose="020E0502030303020204" pitchFamily="34" charset="0"/>
              </a:rPr>
              <a:t> that return a single value or perform side effects.</a:t>
            </a:r>
          </a:p>
          <a:p>
            <a:r>
              <a:rPr lang="en-US" sz="2800" dirty="0">
                <a:latin typeface="Candara" panose="020E0502030303020204" pitchFamily="34" charset="0"/>
              </a:rPr>
              <a:t>Chaining: Combine multiple operations for complex data processing in a concise and expressive way.</a:t>
            </a:r>
          </a:p>
          <a:p>
            <a:endParaRPr lang="en-US" sz="2800" dirty="0">
              <a:latin typeface="Candara" panose="020E0502030303020204" pitchFamily="34" charset="0"/>
            </a:endParaRPr>
          </a:p>
          <a:p>
            <a:r>
              <a:rPr lang="en-US" sz="2800" dirty="0">
                <a:latin typeface="Candara" panose="020E0502030303020204" pitchFamily="34" charset="0"/>
              </a:rPr>
              <a:t>Exercise:</a:t>
            </a:r>
          </a:p>
          <a:p>
            <a:r>
              <a:rPr lang="en-US" sz="2800" dirty="0">
                <a:latin typeface="Candara" panose="020E0502030303020204" pitchFamily="34" charset="0"/>
              </a:rPr>
              <a:t>Let's consider a scenario where we have a list of student records, and we want to perform some transformations and actions on this list.</a:t>
            </a:r>
          </a:p>
          <a:p>
            <a:r>
              <a:rPr lang="en-US" sz="2800" dirty="0">
                <a:latin typeface="Candara" panose="020E0502030303020204" pitchFamily="34" charset="0"/>
              </a:rPr>
              <a:t>Scenario</a:t>
            </a:r>
          </a:p>
          <a:p>
            <a:r>
              <a:rPr lang="en-US" sz="2800" dirty="0">
                <a:latin typeface="Candara" panose="020E0502030303020204" pitchFamily="34" charset="0"/>
              </a:rPr>
              <a:t>We have a list of students, each represented as a case class. We want to:</a:t>
            </a:r>
          </a:p>
          <a:p>
            <a:pPr marL="457200" indent="-457200">
              <a:buFont typeface="Arial" panose="020B0604020202020204" pitchFamily="34" charset="0"/>
              <a:buChar char="•"/>
            </a:pPr>
            <a:r>
              <a:rPr lang="en-US" sz="2800" dirty="0">
                <a:latin typeface="Candara" panose="020E0502030303020204" pitchFamily="34" charset="0"/>
              </a:rPr>
              <a:t>Filter out students who have failed (score less than 60).</a:t>
            </a:r>
          </a:p>
          <a:p>
            <a:pPr marL="457200" indent="-457200">
              <a:buFont typeface="Arial" panose="020B0604020202020204" pitchFamily="34" charset="0"/>
              <a:buChar char="•"/>
            </a:pPr>
            <a:r>
              <a:rPr lang="en-US" sz="2800" dirty="0">
                <a:latin typeface="Candara" panose="020E0502030303020204" pitchFamily="34" charset="0"/>
              </a:rPr>
              <a:t>Extract their names and scores.</a:t>
            </a:r>
          </a:p>
          <a:p>
            <a:pPr marL="457200" indent="-457200">
              <a:buFont typeface="Arial" panose="020B0604020202020204" pitchFamily="34" charset="0"/>
              <a:buChar char="•"/>
            </a:pPr>
            <a:r>
              <a:rPr lang="en-US" sz="2800" dirty="0">
                <a:latin typeface="Candara" panose="020E0502030303020204" pitchFamily="34" charset="0"/>
              </a:rPr>
              <a:t>Calculate the average score of the students who passed.</a:t>
            </a:r>
          </a:p>
          <a:p>
            <a:pPr marL="457200" indent="-457200">
              <a:buFont typeface="Arial" panose="020B0604020202020204" pitchFamily="34" charset="0"/>
              <a:buChar char="•"/>
            </a:pPr>
            <a:r>
              <a:rPr lang="en-US" sz="2800" dirty="0">
                <a:latin typeface="Candara" panose="020E0502030303020204" pitchFamily="34" charset="0"/>
              </a:rPr>
              <a:t>Collect and print the names of the top 3 scorers.</a:t>
            </a:r>
          </a:p>
          <a:p>
            <a:endParaRPr lang="en-US" sz="2800" dirty="0">
              <a:latin typeface="Candara" panose="020E0502030303020204" pitchFamily="34" charset="0"/>
            </a:endParaRPr>
          </a:p>
        </p:txBody>
      </p:sp>
      <p:pic>
        <p:nvPicPr>
          <p:cNvPr id="5" name="Picture 4">
            <a:extLst>
              <a:ext uri="{FF2B5EF4-FFF2-40B4-BE49-F238E27FC236}">
                <a16:creationId xmlns:a16="http://schemas.microsoft.com/office/drawing/2014/main" id="{C2D91F6A-8B4B-4542-A536-8410EE67B7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975103" y="5531491"/>
            <a:ext cx="3170578" cy="3170578"/>
          </a:xfrm>
          <a:prstGeom prst="rect">
            <a:avLst/>
          </a:prstGeom>
        </p:spPr>
      </p:pic>
    </p:spTree>
    <p:extLst>
      <p:ext uri="{BB962C8B-B14F-4D97-AF65-F5344CB8AC3E}">
        <p14:creationId xmlns:p14="http://schemas.microsoft.com/office/powerpoint/2010/main" val="3583871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11" name="Freeform 11"/>
          <p:cNvSpPr/>
          <p:nvPr/>
        </p:nvSpPr>
        <p:spPr>
          <a:xfrm>
            <a:off x="45720" y="1103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3">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4">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533400" y="1191382"/>
            <a:ext cx="12496800" cy="557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US" sz="5400" dirty="0"/>
              <a:t>Working with Files and I/O</a:t>
            </a:r>
          </a:p>
        </p:txBody>
      </p:sp>
      <p:sp>
        <p:nvSpPr>
          <p:cNvPr id="18" name="Freeform 4">
            <a:extLst>
              <a:ext uri="{FF2B5EF4-FFF2-40B4-BE49-F238E27FC236}">
                <a16:creationId xmlns:a16="http://schemas.microsoft.com/office/drawing/2014/main" id="{A854E458-B665-4F84-A1A5-F9E01EEF284B}"/>
              </a:ext>
            </a:extLst>
          </p:cNvPr>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5">
              <a:alphaModFix amt="0"/>
            </a:blip>
            <a:stretch>
              <a:fillRect l="-68177" t="-3362010" b="-58935"/>
            </a:stretch>
          </a:blipFill>
        </p:spPr>
      </p:sp>
      <p:sp>
        <p:nvSpPr>
          <p:cNvPr id="19" name="Freeform 5">
            <a:extLst>
              <a:ext uri="{FF2B5EF4-FFF2-40B4-BE49-F238E27FC236}">
                <a16:creationId xmlns:a16="http://schemas.microsoft.com/office/drawing/2014/main" id="{7AA54346-B4CF-4BD1-89AF-4CDD8BA22B65}"/>
              </a:ext>
            </a:extLst>
          </p:cNvPr>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6">
              <a:alphaModFix amt="71000"/>
            </a:blip>
            <a:stretch>
              <a:fillRect t="-2185688" b="-288051"/>
            </a:stretch>
          </a:blipFill>
        </p:spPr>
      </p:sp>
      <p:grpSp>
        <p:nvGrpSpPr>
          <p:cNvPr id="20" name="Group 6">
            <a:extLst>
              <a:ext uri="{FF2B5EF4-FFF2-40B4-BE49-F238E27FC236}">
                <a16:creationId xmlns:a16="http://schemas.microsoft.com/office/drawing/2014/main" id="{6CEC8E90-1907-4814-8EAB-E7DA3E9D8C67}"/>
              </a:ext>
            </a:extLst>
          </p:cNvPr>
          <p:cNvGrpSpPr/>
          <p:nvPr/>
        </p:nvGrpSpPr>
        <p:grpSpPr>
          <a:xfrm>
            <a:off x="0" y="9620861"/>
            <a:ext cx="18286700" cy="227041"/>
            <a:chOff x="0" y="0"/>
            <a:chExt cx="5046385" cy="64835"/>
          </a:xfrm>
        </p:grpSpPr>
        <p:sp>
          <p:nvSpPr>
            <p:cNvPr id="21" name="Freeform 7">
              <a:extLst>
                <a:ext uri="{FF2B5EF4-FFF2-40B4-BE49-F238E27FC236}">
                  <a16:creationId xmlns:a16="http://schemas.microsoft.com/office/drawing/2014/main" id="{239166E2-1765-446F-AEAD-0A81710B1375}"/>
                </a:ext>
              </a:extLst>
            </p:cNvPr>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22" name="TextBox 8">
              <a:extLst>
                <a:ext uri="{FF2B5EF4-FFF2-40B4-BE49-F238E27FC236}">
                  <a16:creationId xmlns:a16="http://schemas.microsoft.com/office/drawing/2014/main" id="{EB69F70A-31FF-461E-A023-3786357AA4FF}"/>
                </a:ext>
              </a:extLst>
            </p:cNvPr>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23" name="TextBox 6">
            <a:extLst>
              <a:ext uri="{FF2B5EF4-FFF2-40B4-BE49-F238E27FC236}">
                <a16:creationId xmlns:a16="http://schemas.microsoft.com/office/drawing/2014/main" id="{16298D4D-D30C-403D-AB6C-02FC9321BF4C}"/>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sp>
        <p:nvSpPr>
          <p:cNvPr id="14" name="TextBox 13">
            <a:extLst>
              <a:ext uri="{FF2B5EF4-FFF2-40B4-BE49-F238E27FC236}">
                <a16:creationId xmlns:a16="http://schemas.microsoft.com/office/drawing/2014/main" id="{942413A8-9977-4FA8-BA41-6153B2A849D8}"/>
              </a:ext>
            </a:extLst>
          </p:cNvPr>
          <p:cNvSpPr txBox="1"/>
          <p:nvPr/>
        </p:nvSpPr>
        <p:spPr>
          <a:xfrm>
            <a:off x="610411" y="2046841"/>
            <a:ext cx="14858189" cy="6986528"/>
          </a:xfrm>
          <a:prstGeom prst="rect">
            <a:avLst/>
          </a:prstGeom>
          <a:noFill/>
        </p:spPr>
        <p:txBody>
          <a:bodyPr wrap="square" rtlCol="0">
            <a:spAutoFit/>
          </a:bodyPr>
          <a:lstStyle/>
          <a:p>
            <a:pPr marL="457200" indent="-457200">
              <a:buFont typeface="Arial" panose="020B0604020202020204" pitchFamily="34" charset="0"/>
              <a:buChar char="•"/>
            </a:pPr>
            <a:r>
              <a:rPr lang="en-US" sz="2800" b="1" dirty="0">
                <a:latin typeface="Candara" panose="020E0502030303020204" pitchFamily="34" charset="0"/>
              </a:rPr>
              <a:t>Scala doesn’t have any native writing capability, so writing to a file exclusively involves using Java classes. Because Scala is interoperable with Java, this isn’t a problem for us, but there are some slight differences when calling Java code from Scala that will cause some issues when not handled properly.</a:t>
            </a:r>
          </a:p>
          <a:p>
            <a:pPr marL="457200" indent="-457200">
              <a:buFont typeface="Arial" panose="020B0604020202020204" pitchFamily="34" charset="0"/>
              <a:buChar char="•"/>
            </a:pPr>
            <a:endParaRPr lang="en-US" sz="2800" b="1" dirty="0">
              <a:latin typeface="Candara" panose="020E0502030303020204" pitchFamily="34" charset="0"/>
            </a:endParaRPr>
          </a:p>
          <a:p>
            <a:pPr marL="457200" indent="-457200">
              <a:buFont typeface="Arial" panose="020B0604020202020204" pitchFamily="34" charset="0"/>
              <a:buChar char="•"/>
            </a:pPr>
            <a:r>
              <a:rPr lang="en-US" sz="2800" dirty="0" err="1">
                <a:latin typeface="Candara" panose="020E0502030303020204" pitchFamily="34" charset="0"/>
              </a:rPr>
              <a:t>FileWriter</a:t>
            </a:r>
            <a:r>
              <a:rPr lang="en-US" sz="2800" dirty="0">
                <a:latin typeface="Candara" panose="020E0502030303020204" pitchFamily="34" charset="0"/>
              </a:rPr>
              <a:t>: The </a:t>
            </a:r>
            <a:r>
              <a:rPr lang="en-US" sz="2800" dirty="0" err="1">
                <a:latin typeface="Candara" panose="020E0502030303020204" pitchFamily="34" charset="0"/>
              </a:rPr>
              <a:t>FileWriter</a:t>
            </a:r>
            <a:r>
              <a:rPr lang="en-US" sz="2800" dirty="0">
                <a:latin typeface="Candara" panose="020E0502030303020204" pitchFamily="34" charset="0"/>
              </a:rPr>
              <a:t> is one of the cleanest ways to write to a file. It has a neat and concise syntax that allows us to write various data types, from characters to strings, into a file.</a:t>
            </a:r>
          </a:p>
          <a:p>
            <a:pPr marL="457200" indent="-457200">
              <a:buFont typeface="Arial" panose="020B0604020202020204" pitchFamily="34" charset="0"/>
              <a:buChar char="•"/>
            </a:pPr>
            <a:endParaRPr lang="en-US" sz="2800" dirty="0">
              <a:latin typeface="Candara" panose="020E0502030303020204" pitchFamily="34" charset="0"/>
            </a:endParaRPr>
          </a:p>
          <a:p>
            <a:pPr marL="457200" indent="-457200">
              <a:buFont typeface="Arial" panose="020B0604020202020204" pitchFamily="34" charset="0"/>
              <a:buChar char="•"/>
            </a:pPr>
            <a:r>
              <a:rPr lang="en-US" sz="2800" dirty="0" err="1">
                <a:latin typeface="Candara" panose="020E0502030303020204" pitchFamily="34" charset="0"/>
              </a:rPr>
              <a:t>val</a:t>
            </a:r>
            <a:r>
              <a:rPr lang="en-US" sz="2800" dirty="0">
                <a:latin typeface="Candara" panose="020E0502030303020204" pitchFamily="34" charset="0"/>
              </a:rPr>
              <a:t> </a:t>
            </a:r>
            <a:r>
              <a:rPr lang="en-US" sz="2800" dirty="0" err="1">
                <a:latin typeface="Candara" panose="020E0502030303020204" pitchFamily="34" charset="0"/>
              </a:rPr>
              <a:t>fileWriter</a:t>
            </a:r>
            <a:r>
              <a:rPr lang="en-US" sz="2800" dirty="0">
                <a:latin typeface="Candara" panose="020E0502030303020204" pitchFamily="34" charset="0"/>
              </a:rPr>
              <a:t> = new </a:t>
            </a:r>
            <a:r>
              <a:rPr lang="en-US" sz="2800" dirty="0" err="1">
                <a:latin typeface="Candara" panose="020E0502030303020204" pitchFamily="34" charset="0"/>
              </a:rPr>
              <a:t>FileWriter</a:t>
            </a:r>
            <a:r>
              <a:rPr lang="en-US" sz="2800" dirty="0">
                <a:latin typeface="Candara" panose="020E0502030303020204" pitchFamily="34" charset="0"/>
              </a:rPr>
              <a:t>(new File("/</a:t>
            </a:r>
            <a:r>
              <a:rPr lang="en-US" sz="2800" dirty="0" err="1">
                <a:latin typeface="Candara" panose="020E0502030303020204" pitchFamily="34" charset="0"/>
              </a:rPr>
              <a:t>tmp</a:t>
            </a:r>
            <a:r>
              <a:rPr lang="en-US" sz="2800" dirty="0">
                <a:latin typeface="Candara" panose="020E0502030303020204" pitchFamily="34" charset="0"/>
              </a:rPr>
              <a:t>/hello.txt"))</a:t>
            </a:r>
          </a:p>
          <a:p>
            <a:pPr marL="457200" indent="-457200">
              <a:buFont typeface="Arial" panose="020B0604020202020204" pitchFamily="34" charset="0"/>
              <a:buChar char="•"/>
            </a:pPr>
            <a:r>
              <a:rPr lang="en-US" sz="2800" dirty="0" err="1">
                <a:latin typeface="Candara" panose="020E0502030303020204" pitchFamily="34" charset="0"/>
              </a:rPr>
              <a:t>fileWriter.write</a:t>
            </a:r>
            <a:r>
              <a:rPr lang="en-US" sz="2800" dirty="0">
                <a:latin typeface="Candara" panose="020E0502030303020204" pitchFamily="34" charset="0"/>
              </a:rPr>
              <a:t>("hello there")</a:t>
            </a:r>
          </a:p>
          <a:p>
            <a:pPr marL="457200" indent="-457200">
              <a:buFont typeface="Arial" panose="020B0604020202020204" pitchFamily="34" charset="0"/>
              <a:buChar char="•"/>
            </a:pPr>
            <a:r>
              <a:rPr lang="en-US" sz="2800" dirty="0" err="1">
                <a:latin typeface="Candara" panose="020E0502030303020204" pitchFamily="34" charset="0"/>
              </a:rPr>
              <a:t>fileWriter.close</a:t>
            </a:r>
            <a:r>
              <a:rPr lang="en-US" sz="2800" dirty="0">
                <a:latin typeface="Candara" panose="020E0502030303020204" pitchFamily="34" charset="0"/>
              </a:rPr>
              <a:t>()</a:t>
            </a:r>
          </a:p>
          <a:p>
            <a:pPr marL="457200" indent="-457200">
              <a:buFont typeface="Arial" panose="020B0604020202020204" pitchFamily="34" charset="0"/>
              <a:buChar char="•"/>
            </a:pPr>
            <a:endParaRPr lang="en-US" sz="2800" dirty="0">
              <a:latin typeface="Candara" panose="020E0502030303020204" pitchFamily="34" charset="0"/>
            </a:endParaRPr>
          </a:p>
          <a:p>
            <a:r>
              <a:rPr lang="en-US" sz="2800" dirty="0">
                <a:latin typeface="Candara" panose="020E0502030303020204" pitchFamily="34" charset="0"/>
              </a:rPr>
              <a:t>It’s crucial to close the </a:t>
            </a:r>
            <a:r>
              <a:rPr lang="en-US" sz="2800" dirty="0" err="1">
                <a:latin typeface="Candara" panose="020E0502030303020204" pitchFamily="34" charset="0"/>
              </a:rPr>
              <a:t>FileWriter</a:t>
            </a:r>
            <a:r>
              <a:rPr lang="en-US" sz="2800" dirty="0">
                <a:latin typeface="Candara" panose="020E0502030303020204" pitchFamily="34" charset="0"/>
              </a:rPr>
              <a:t> after we finish writing, as failure to do this will yield unstable results. In some cases, we may see a part of what was written, while in other cases, we may see </a:t>
            </a:r>
            <a:r>
              <a:rPr lang="en-US" sz="2800" dirty="0" err="1">
                <a:latin typeface="Candara" panose="020E0502030303020204" pitchFamily="34" charset="0"/>
              </a:rPr>
              <a:t>nothing.Closing</a:t>
            </a:r>
            <a:r>
              <a:rPr lang="en-US" sz="2800" dirty="0">
                <a:latin typeface="Candara" panose="020E0502030303020204" pitchFamily="34" charset="0"/>
              </a:rPr>
              <a:t> the </a:t>
            </a:r>
            <a:r>
              <a:rPr lang="en-US" sz="2800" dirty="0" err="1">
                <a:latin typeface="Candara" panose="020E0502030303020204" pitchFamily="34" charset="0"/>
              </a:rPr>
              <a:t>FileWriter</a:t>
            </a:r>
            <a:r>
              <a:rPr lang="en-US" sz="2800" dirty="0">
                <a:latin typeface="Candara" panose="020E0502030303020204" pitchFamily="34" charset="0"/>
              </a:rPr>
              <a:t> ensures that all the contents that were to be written are properly flushed and correctly written to the file.</a:t>
            </a:r>
          </a:p>
        </p:txBody>
      </p:sp>
      <p:pic>
        <p:nvPicPr>
          <p:cNvPr id="5" name="Picture 4">
            <a:extLst>
              <a:ext uri="{FF2B5EF4-FFF2-40B4-BE49-F238E27FC236}">
                <a16:creationId xmlns:a16="http://schemas.microsoft.com/office/drawing/2014/main" id="{C2D91F6A-8B4B-4542-A536-8410EE67B7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268200" y="3824588"/>
            <a:ext cx="4877481" cy="4877481"/>
          </a:xfrm>
          <a:prstGeom prst="rect">
            <a:avLst/>
          </a:prstGeom>
        </p:spPr>
      </p:pic>
    </p:spTree>
    <p:extLst>
      <p:ext uri="{BB962C8B-B14F-4D97-AF65-F5344CB8AC3E}">
        <p14:creationId xmlns:p14="http://schemas.microsoft.com/office/powerpoint/2010/main" val="1052265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11" name="Freeform 11"/>
          <p:cNvSpPr/>
          <p:nvPr/>
        </p:nvSpPr>
        <p:spPr>
          <a:xfrm>
            <a:off x="45720" y="1103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3">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4">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533400" y="1191382"/>
            <a:ext cx="12496800" cy="557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US" sz="5400" dirty="0"/>
              <a:t>Working with Files and I/O</a:t>
            </a:r>
          </a:p>
        </p:txBody>
      </p:sp>
      <p:sp>
        <p:nvSpPr>
          <p:cNvPr id="18" name="Freeform 4">
            <a:extLst>
              <a:ext uri="{FF2B5EF4-FFF2-40B4-BE49-F238E27FC236}">
                <a16:creationId xmlns:a16="http://schemas.microsoft.com/office/drawing/2014/main" id="{A854E458-B665-4F84-A1A5-F9E01EEF284B}"/>
              </a:ext>
            </a:extLst>
          </p:cNvPr>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5">
              <a:alphaModFix amt="0"/>
            </a:blip>
            <a:stretch>
              <a:fillRect l="-68177" t="-3362010" b="-58935"/>
            </a:stretch>
          </a:blipFill>
        </p:spPr>
      </p:sp>
      <p:sp>
        <p:nvSpPr>
          <p:cNvPr id="19" name="Freeform 5">
            <a:extLst>
              <a:ext uri="{FF2B5EF4-FFF2-40B4-BE49-F238E27FC236}">
                <a16:creationId xmlns:a16="http://schemas.microsoft.com/office/drawing/2014/main" id="{7AA54346-B4CF-4BD1-89AF-4CDD8BA22B65}"/>
              </a:ext>
            </a:extLst>
          </p:cNvPr>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6">
              <a:alphaModFix amt="71000"/>
            </a:blip>
            <a:stretch>
              <a:fillRect t="-2185688" b="-288051"/>
            </a:stretch>
          </a:blipFill>
        </p:spPr>
      </p:sp>
      <p:grpSp>
        <p:nvGrpSpPr>
          <p:cNvPr id="20" name="Group 6">
            <a:extLst>
              <a:ext uri="{FF2B5EF4-FFF2-40B4-BE49-F238E27FC236}">
                <a16:creationId xmlns:a16="http://schemas.microsoft.com/office/drawing/2014/main" id="{6CEC8E90-1907-4814-8EAB-E7DA3E9D8C67}"/>
              </a:ext>
            </a:extLst>
          </p:cNvPr>
          <p:cNvGrpSpPr/>
          <p:nvPr/>
        </p:nvGrpSpPr>
        <p:grpSpPr>
          <a:xfrm>
            <a:off x="0" y="9620861"/>
            <a:ext cx="18286700" cy="227041"/>
            <a:chOff x="0" y="0"/>
            <a:chExt cx="5046385" cy="64835"/>
          </a:xfrm>
        </p:grpSpPr>
        <p:sp>
          <p:nvSpPr>
            <p:cNvPr id="21" name="Freeform 7">
              <a:extLst>
                <a:ext uri="{FF2B5EF4-FFF2-40B4-BE49-F238E27FC236}">
                  <a16:creationId xmlns:a16="http://schemas.microsoft.com/office/drawing/2014/main" id="{239166E2-1765-446F-AEAD-0A81710B1375}"/>
                </a:ext>
              </a:extLst>
            </p:cNvPr>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22" name="TextBox 8">
              <a:extLst>
                <a:ext uri="{FF2B5EF4-FFF2-40B4-BE49-F238E27FC236}">
                  <a16:creationId xmlns:a16="http://schemas.microsoft.com/office/drawing/2014/main" id="{EB69F70A-31FF-461E-A023-3786357AA4FF}"/>
                </a:ext>
              </a:extLst>
            </p:cNvPr>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23" name="TextBox 6">
            <a:extLst>
              <a:ext uri="{FF2B5EF4-FFF2-40B4-BE49-F238E27FC236}">
                <a16:creationId xmlns:a16="http://schemas.microsoft.com/office/drawing/2014/main" id="{16298D4D-D30C-403D-AB6C-02FC9321BF4C}"/>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sp>
        <p:nvSpPr>
          <p:cNvPr id="14" name="TextBox 13">
            <a:extLst>
              <a:ext uri="{FF2B5EF4-FFF2-40B4-BE49-F238E27FC236}">
                <a16:creationId xmlns:a16="http://schemas.microsoft.com/office/drawing/2014/main" id="{942413A8-9977-4FA8-BA41-6153B2A849D8}"/>
              </a:ext>
            </a:extLst>
          </p:cNvPr>
          <p:cNvSpPr txBox="1"/>
          <p:nvPr/>
        </p:nvSpPr>
        <p:spPr>
          <a:xfrm>
            <a:off x="610411" y="2046841"/>
            <a:ext cx="14858189" cy="7848302"/>
          </a:xfrm>
          <a:prstGeom prst="rect">
            <a:avLst/>
          </a:prstGeom>
          <a:noFill/>
        </p:spPr>
        <p:txBody>
          <a:bodyPr wrap="square" rtlCol="0">
            <a:spAutoFit/>
          </a:bodyPr>
          <a:lstStyle/>
          <a:p>
            <a:pPr marL="457200" indent="-457200">
              <a:buFont typeface="Arial" panose="020B0604020202020204" pitchFamily="34" charset="0"/>
              <a:buChar char="•"/>
            </a:pPr>
            <a:r>
              <a:rPr lang="en-US" sz="2800" b="1" dirty="0" err="1">
                <a:latin typeface="Candara" panose="020E0502030303020204" pitchFamily="34" charset="0"/>
              </a:rPr>
              <a:t>PrintWriter</a:t>
            </a:r>
            <a:endParaRPr lang="en-US" sz="2800" b="1" dirty="0">
              <a:latin typeface="Candara" panose="020E0502030303020204" pitchFamily="34" charset="0"/>
            </a:endParaRPr>
          </a:p>
          <a:p>
            <a:pPr marL="457200" indent="-457200">
              <a:buFont typeface="Arial" panose="020B0604020202020204" pitchFamily="34" charset="0"/>
              <a:buChar char="•"/>
            </a:pPr>
            <a:r>
              <a:rPr lang="en-US" sz="2800" b="1" dirty="0">
                <a:latin typeface="Candara" panose="020E0502030303020204" pitchFamily="34" charset="0"/>
              </a:rPr>
              <a:t>The </a:t>
            </a:r>
            <a:r>
              <a:rPr lang="en-US" sz="2800" b="1" dirty="0" err="1">
                <a:latin typeface="Candara" panose="020E0502030303020204" pitchFamily="34" charset="0"/>
              </a:rPr>
              <a:t>PrintWriter</a:t>
            </a:r>
            <a:r>
              <a:rPr lang="en-US" sz="2800" b="1" dirty="0">
                <a:latin typeface="Candara" panose="020E0502030303020204" pitchFamily="34" charset="0"/>
              </a:rPr>
              <a:t> is another clean way to write to a file. It also has a very neat and concise syntax, along with the added advantage of providing an API-like </a:t>
            </a:r>
            <a:r>
              <a:rPr lang="en-US" sz="2800" b="1" dirty="0" err="1">
                <a:latin typeface="Candara" panose="020E0502030303020204" pitchFamily="34" charset="0"/>
              </a:rPr>
              <a:t>printf</a:t>
            </a:r>
            <a:r>
              <a:rPr lang="en-US" sz="2800" b="1" dirty="0">
                <a:latin typeface="Candara" panose="020E0502030303020204" pitchFamily="34" charset="0"/>
              </a:rPr>
              <a:t> and format to help us write a formatted text that the </a:t>
            </a:r>
            <a:r>
              <a:rPr lang="en-US" sz="2800" b="1" dirty="0" err="1">
                <a:latin typeface="Candara" panose="020E0502030303020204" pitchFamily="34" charset="0"/>
              </a:rPr>
              <a:t>FileWriter</a:t>
            </a:r>
            <a:r>
              <a:rPr lang="en-US" sz="2800" b="1" dirty="0">
                <a:latin typeface="Candara" panose="020E0502030303020204" pitchFamily="34" charset="0"/>
              </a:rPr>
              <a:t> class doesn’t provide.</a:t>
            </a:r>
          </a:p>
          <a:p>
            <a:pPr marL="457200" indent="-457200">
              <a:buFont typeface="Arial" panose="020B0604020202020204" pitchFamily="34" charset="0"/>
              <a:buChar char="•"/>
            </a:pPr>
            <a:endParaRPr lang="en-US" sz="2800" b="1" dirty="0">
              <a:latin typeface="Candara" panose="020E0502030303020204" pitchFamily="34" charset="0"/>
            </a:endParaRPr>
          </a:p>
          <a:p>
            <a:pPr marL="457200" indent="-457200">
              <a:buFont typeface="Arial" panose="020B0604020202020204" pitchFamily="34" charset="0"/>
              <a:buChar char="•"/>
            </a:pPr>
            <a:r>
              <a:rPr lang="en-US" sz="2800" b="1" dirty="0">
                <a:latin typeface="Candara" panose="020E0502030303020204" pitchFamily="34" charset="0"/>
              </a:rPr>
              <a:t>Let’s see how to use a </a:t>
            </a:r>
            <a:r>
              <a:rPr lang="en-US" sz="2800" b="1" dirty="0" err="1">
                <a:latin typeface="Candara" panose="020E0502030303020204" pitchFamily="34" charset="0"/>
              </a:rPr>
              <a:t>PrintWriter</a:t>
            </a:r>
            <a:r>
              <a:rPr lang="en-US" sz="2800" b="1" dirty="0">
                <a:latin typeface="Candara" panose="020E0502030303020204" pitchFamily="34" charset="0"/>
              </a:rPr>
              <a:t> to write formatted text:</a:t>
            </a:r>
          </a:p>
          <a:p>
            <a:pPr marL="457200" indent="-457200">
              <a:buFont typeface="Arial" panose="020B0604020202020204" pitchFamily="34" charset="0"/>
              <a:buChar char="•"/>
            </a:pPr>
            <a:r>
              <a:rPr lang="en-US" sz="2800" b="1" dirty="0" err="1">
                <a:latin typeface="Candara" panose="020E0502030303020204" pitchFamily="34" charset="0"/>
              </a:rPr>
              <a:t>val</a:t>
            </a:r>
            <a:r>
              <a:rPr lang="en-US" sz="2800" b="1" dirty="0">
                <a:latin typeface="Candara" panose="020E0502030303020204" pitchFamily="34" charset="0"/>
              </a:rPr>
              <a:t> writer = new </a:t>
            </a:r>
            <a:r>
              <a:rPr lang="en-US" sz="2800" b="1" dirty="0" err="1">
                <a:latin typeface="Candara" panose="020E0502030303020204" pitchFamily="34" charset="0"/>
              </a:rPr>
              <a:t>PrintWriter</a:t>
            </a:r>
            <a:r>
              <a:rPr lang="en-US" sz="2800" b="1" dirty="0">
                <a:latin typeface="Candara" panose="020E0502030303020204" pitchFamily="34" charset="0"/>
              </a:rPr>
              <a:t>(new File("data.txt"))</a:t>
            </a:r>
          </a:p>
          <a:p>
            <a:pPr marL="457200" indent="-457200">
              <a:buFont typeface="Arial" panose="020B0604020202020204" pitchFamily="34" charset="0"/>
              <a:buChar char="•"/>
            </a:pPr>
            <a:r>
              <a:rPr lang="en-US" sz="2800" b="1" dirty="0" err="1">
                <a:latin typeface="Candara" panose="020E0502030303020204" pitchFamily="34" charset="0"/>
              </a:rPr>
              <a:t>val</a:t>
            </a:r>
            <a:r>
              <a:rPr lang="en-US" sz="2800" b="1" dirty="0">
                <a:latin typeface="Candara" panose="020E0502030303020204" pitchFamily="34" charset="0"/>
              </a:rPr>
              <a:t> s = "big"</a:t>
            </a:r>
          </a:p>
          <a:p>
            <a:pPr marL="457200" indent="-457200">
              <a:buFont typeface="Arial" panose="020B0604020202020204" pitchFamily="34" charset="0"/>
              <a:buChar char="•"/>
            </a:pPr>
            <a:r>
              <a:rPr lang="en-US" sz="2800" b="1" dirty="0" err="1">
                <a:latin typeface="Candara" panose="020E0502030303020204" pitchFamily="34" charset="0"/>
              </a:rPr>
              <a:t>val</a:t>
            </a:r>
            <a:r>
              <a:rPr lang="en-US" sz="2800" b="1" dirty="0">
                <a:latin typeface="Candara" panose="020E0502030303020204" pitchFamily="34" charset="0"/>
              </a:rPr>
              <a:t> </a:t>
            </a:r>
            <a:r>
              <a:rPr lang="en-US" sz="2800" b="1" dirty="0" err="1">
                <a:latin typeface="Candara" panose="020E0502030303020204" pitchFamily="34" charset="0"/>
              </a:rPr>
              <a:t>numberOfLines</a:t>
            </a:r>
            <a:r>
              <a:rPr lang="en-US" sz="2800" b="1" dirty="0">
                <a:latin typeface="Candara" panose="020E0502030303020204" pitchFamily="34" charset="0"/>
              </a:rPr>
              <a:t> = 3000000</a:t>
            </a:r>
          </a:p>
          <a:p>
            <a:pPr marL="457200" indent="-457200">
              <a:buFont typeface="Arial" panose="020B0604020202020204" pitchFamily="34" charset="0"/>
              <a:buChar char="•"/>
            </a:pPr>
            <a:r>
              <a:rPr lang="en-US" sz="2800" b="1" dirty="0" err="1">
                <a:latin typeface="Candara" panose="020E0502030303020204" pitchFamily="34" charset="0"/>
              </a:rPr>
              <a:t>writer.printf</a:t>
            </a:r>
            <a:r>
              <a:rPr lang="en-US" sz="2800" b="1" dirty="0">
                <a:latin typeface="Candara" panose="020E0502030303020204" pitchFamily="34" charset="0"/>
              </a:rPr>
              <a:t>("This is a %s program with %d of code", s, new Integer(</a:t>
            </a:r>
            <a:r>
              <a:rPr lang="en-US" sz="2800" b="1" dirty="0" err="1">
                <a:latin typeface="Candara" panose="020E0502030303020204" pitchFamily="34" charset="0"/>
              </a:rPr>
              <a:t>numberOfLines</a:t>
            </a:r>
            <a:r>
              <a:rPr lang="en-US" sz="2800" b="1" dirty="0">
                <a:latin typeface="Candara" panose="020E0502030303020204" pitchFamily="34" charset="0"/>
              </a:rPr>
              <a:t>))</a:t>
            </a:r>
          </a:p>
          <a:p>
            <a:pPr marL="457200" indent="-457200">
              <a:buFont typeface="Arial" panose="020B0604020202020204" pitchFamily="34" charset="0"/>
              <a:buChar char="•"/>
            </a:pPr>
            <a:r>
              <a:rPr lang="en-US" sz="2800" b="1" dirty="0" err="1">
                <a:latin typeface="Candara" panose="020E0502030303020204" pitchFamily="34" charset="0"/>
              </a:rPr>
              <a:t>writer.close</a:t>
            </a:r>
            <a:r>
              <a:rPr lang="en-US" sz="2800" b="1" dirty="0">
                <a:latin typeface="Candara" panose="020E0502030303020204" pitchFamily="34" charset="0"/>
              </a:rPr>
              <a:t>()</a:t>
            </a:r>
          </a:p>
          <a:p>
            <a:pPr marL="457200" indent="-457200">
              <a:buFont typeface="Arial" panose="020B0604020202020204" pitchFamily="34" charset="0"/>
              <a:buChar char="•"/>
            </a:pPr>
            <a:endParaRPr lang="en-US" sz="2800" b="1" dirty="0">
              <a:latin typeface="Candara" panose="020E0502030303020204" pitchFamily="34" charset="0"/>
            </a:endParaRPr>
          </a:p>
          <a:p>
            <a:pPr marL="457200" indent="-457200">
              <a:buFont typeface="Arial" panose="020B0604020202020204" pitchFamily="34" charset="0"/>
              <a:buChar char="•"/>
            </a:pPr>
            <a:r>
              <a:rPr lang="en-US" sz="2800" b="1" dirty="0" err="1">
                <a:latin typeface="Candara" panose="020E0502030303020204" pitchFamily="34" charset="0"/>
              </a:rPr>
              <a:t>DataOutputStream</a:t>
            </a:r>
            <a:endParaRPr lang="en-US" sz="2800" b="1" dirty="0">
              <a:latin typeface="Candara" panose="020E0502030303020204" pitchFamily="34" charset="0"/>
            </a:endParaRPr>
          </a:p>
          <a:p>
            <a:pPr marL="457200" indent="-457200">
              <a:buFont typeface="Arial" panose="020B0604020202020204" pitchFamily="34" charset="0"/>
              <a:buChar char="•"/>
            </a:pPr>
            <a:r>
              <a:rPr lang="en-US" sz="2800" b="1" dirty="0">
                <a:latin typeface="Candara" panose="020E0502030303020204" pitchFamily="34" charset="0"/>
              </a:rPr>
              <a:t>The </a:t>
            </a:r>
            <a:r>
              <a:rPr lang="en-US" sz="2800" b="1" dirty="0" err="1">
                <a:latin typeface="Candara" panose="020E0502030303020204" pitchFamily="34" charset="0"/>
              </a:rPr>
              <a:t>DataOutputStream</a:t>
            </a:r>
            <a:r>
              <a:rPr lang="en-US" sz="2800" b="1" dirty="0">
                <a:latin typeface="Candara" panose="020E0502030303020204" pitchFamily="34" charset="0"/>
              </a:rPr>
              <a:t> class helps us to write Java primitive data types efficiently.</a:t>
            </a:r>
          </a:p>
          <a:p>
            <a:pPr marL="457200" indent="-457200">
              <a:buFont typeface="Arial" panose="020B0604020202020204" pitchFamily="34" charset="0"/>
              <a:buChar char="•"/>
            </a:pPr>
            <a:endParaRPr lang="en-US" sz="2800" b="1" dirty="0">
              <a:latin typeface="Candara" panose="020E0502030303020204" pitchFamily="34" charset="0"/>
            </a:endParaRPr>
          </a:p>
          <a:p>
            <a:pPr marL="457200" indent="-457200">
              <a:buFont typeface="Arial" panose="020B0604020202020204" pitchFamily="34" charset="0"/>
              <a:buChar char="•"/>
            </a:pPr>
            <a:r>
              <a:rPr lang="en-US" sz="2800" b="1" dirty="0">
                <a:latin typeface="Candara" panose="020E0502030303020204" pitchFamily="34" charset="0"/>
              </a:rPr>
              <a:t>Let’s imagine a scenario where we want to write a very long list of double values. A pretty naive approach is to use a regular </a:t>
            </a:r>
            <a:r>
              <a:rPr lang="en-US" sz="2800" b="1" dirty="0" err="1">
                <a:latin typeface="Candara" panose="020E0502030303020204" pitchFamily="34" charset="0"/>
              </a:rPr>
              <a:t>FileWriter</a:t>
            </a:r>
            <a:r>
              <a:rPr lang="en-US" sz="2800" b="1" dirty="0">
                <a:latin typeface="Candara" panose="020E0502030303020204" pitchFamily="34" charset="0"/>
              </a:rPr>
              <a:t> or a </a:t>
            </a:r>
            <a:r>
              <a:rPr lang="en-US" sz="2800" b="1" dirty="0" err="1">
                <a:latin typeface="Candara" panose="020E0502030303020204" pitchFamily="34" charset="0"/>
              </a:rPr>
              <a:t>PrintWriter</a:t>
            </a:r>
            <a:r>
              <a:rPr lang="en-US" sz="2800" b="1" dirty="0">
                <a:latin typeface="Candara" panose="020E0502030303020204" pitchFamily="34" charset="0"/>
              </a:rPr>
              <a:t>, which technically isn’t a bad idea. Let’s use </a:t>
            </a:r>
            <a:r>
              <a:rPr lang="en-US" sz="2800" b="1" dirty="0" err="1">
                <a:latin typeface="Candara" panose="020E0502030303020204" pitchFamily="34" charset="0"/>
              </a:rPr>
              <a:t>PrintWriter</a:t>
            </a:r>
            <a:r>
              <a:rPr lang="en-US" sz="2800" b="1" dirty="0">
                <a:latin typeface="Candara" panose="020E0502030303020204" pitchFamily="34" charset="0"/>
              </a:rPr>
              <a:t> to write 10,000 double values to a file:</a:t>
            </a:r>
          </a:p>
        </p:txBody>
      </p:sp>
      <p:pic>
        <p:nvPicPr>
          <p:cNvPr id="5" name="Picture 4">
            <a:extLst>
              <a:ext uri="{FF2B5EF4-FFF2-40B4-BE49-F238E27FC236}">
                <a16:creationId xmlns:a16="http://schemas.microsoft.com/office/drawing/2014/main" id="{C2D91F6A-8B4B-4542-A536-8410EE67B7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120512" y="5676900"/>
            <a:ext cx="3025169" cy="3025169"/>
          </a:xfrm>
          <a:prstGeom prst="rect">
            <a:avLst/>
          </a:prstGeom>
        </p:spPr>
      </p:pic>
    </p:spTree>
    <p:extLst>
      <p:ext uri="{BB962C8B-B14F-4D97-AF65-F5344CB8AC3E}">
        <p14:creationId xmlns:p14="http://schemas.microsoft.com/office/powerpoint/2010/main" val="2508739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11" name="Freeform 11"/>
          <p:cNvSpPr/>
          <p:nvPr/>
        </p:nvSpPr>
        <p:spPr>
          <a:xfrm>
            <a:off x="45720" y="1103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3">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4">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533400" y="1191382"/>
            <a:ext cx="12496800" cy="557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IN" sz="5400" dirty="0"/>
              <a:t>Variables &amp; Datatypes</a:t>
            </a:r>
            <a:endParaRPr lang="en-US" sz="5400" dirty="0"/>
          </a:p>
        </p:txBody>
      </p:sp>
      <p:sp>
        <p:nvSpPr>
          <p:cNvPr id="18" name="Freeform 4">
            <a:extLst>
              <a:ext uri="{FF2B5EF4-FFF2-40B4-BE49-F238E27FC236}">
                <a16:creationId xmlns:a16="http://schemas.microsoft.com/office/drawing/2014/main" id="{A854E458-B665-4F84-A1A5-F9E01EEF284B}"/>
              </a:ext>
            </a:extLst>
          </p:cNvPr>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5">
              <a:alphaModFix amt="0"/>
            </a:blip>
            <a:stretch>
              <a:fillRect l="-68177" t="-3362010" b="-58935"/>
            </a:stretch>
          </a:blipFill>
        </p:spPr>
      </p:sp>
      <p:sp>
        <p:nvSpPr>
          <p:cNvPr id="19" name="Freeform 5">
            <a:extLst>
              <a:ext uri="{FF2B5EF4-FFF2-40B4-BE49-F238E27FC236}">
                <a16:creationId xmlns:a16="http://schemas.microsoft.com/office/drawing/2014/main" id="{7AA54346-B4CF-4BD1-89AF-4CDD8BA22B65}"/>
              </a:ext>
            </a:extLst>
          </p:cNvPr>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6">
              <a:alphaModFix amt="71000"/>
            </a:blip>
            <a:stretch>
              <a:fillRect t="-2185688" b="-288051"/>
            </a:stretch>
          </a:blipFill>
        </p:spPr>
      </p:sp>
      <p:grpSp>
        <p:nvGrpSpPr>
          <p:cNvPr id="20" name="Group 6">
            <a:extLst>
              <a:ext uri="{FF2B5EF4-FFF2-40B4-BE49-F238E27FC236}">
                <a16:creationId xmlns:a16="http://schemas.microsoft.com/office/drawing/2014/main" id="{6CEC8E90-1907-4814-8EAB-E7DA3E9D8C67}"/>
              </a:ext>
            </a:extLst>
          </p:cNvPr>
          <p:cNvGrpSpPr/>
          <p:nvPr/>
        </p:nvGrpSpPr>
        <p:grpSpPr>
          <a:xfrm>
            <a:off x="0" y="9620861"/>
            <a:ext cx="18286700" cy="227041"/>
            <a:chOff x="0" y="0"/>
            <a:chExt cx="5046385" cy="64835"/>
          </a:xfrm>
        </p:grpSpPr>
        <p:sp>
          <p:nvSpPr>
            <p:cNvPr id="21" name="Freeform 7">
              <a:extLst>
                <a:ext uri="{FF2B5EF4-FFF2-40B4-BE49-F238E27FC236}">
                  <a16:creationId xmlns:a16="http://schemas.microsoft.com/office/drawing/2014/main" id="{239166E2-1765-446F-AEAD-0A81710B1375}"/>
                </a:ext>
              </a:extLst>
            </p:cNvPr>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22" name="TextBox 8">
              <a:extLst>
                <a:ext uri="{FF2B5EF4-FFF2-40B4-BE49-F238E27FC236}">
                  <a16:creationId xmlns:a16="http://schemas.microsoft.com/office/drawing/2014/main" id="{EB69F70A-31FF-461E-A023-3786357AA4FF}"/>
                </a:ext>
              </a:extLst>
            </p:cNvPr>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23" name="TextBox 6">
            <a:extLst>
              <a:ext uri="{FF2B5EF4-FFF2-40B4-BE49-F238E27FC236}">
                <a16:creationId xmlns:a16="http://schemas.microsoft.com/office/drawing/2014/main" id="{16298D4D-D30C-403D-AB6C-02FC9321BF4C}"/>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sp>
        <p:nvSpPr>
          <p:cNvPr id="14" name="TextBox 13">
            <a:extLst>
              <a:ext uri="{FF2B5EF4-FFF2-40B4-BE49-F238E27FC236}">
                <a16:creationId xmlns:a16="http://schemas.microsoft.com/office/drawing/2014/main" id="{942413A8-9977-4FA8-BA41-6153B2A849D8}"/>
              </a:ext>
            </a:extLst>
          </p:cNvPr>
          <p:cNvSpPr txBox="1"/>
          <p:nvPr/>
        </p:nvSpPr>
        <p:spPr>
          <a:xfrm>
            <a:off x="610411" y="2046841"/>
            <a:ext cx="14858189" cy="6986528"/>
          </a:xfrm>
          <a:prstGeom prst="rect">
            <a:avLst/>
          </a:prstGeom>
          <a:noFill/>
        </p:spPr>
        <p:txBody>
          <a:bodyPr wrap="square" rtlCol="0">
            <a:spAutoFit/>
          </a:bodyPr>
          <a:lstStyle/>
          <a:p>
            <a:r>
              <a:rPr lang="en-US" sz="2800" b="1" dirty="0">
                <a:latin typeface="Candara" panose="020E0502030303020204" pitchFamily="34" charset="0"/>
              </a:rPr>
              <a:t>Complex Data Types</a:t>
            </a:r>
          </a:p>
          <a:p>
            <a:r>
              <a:rPr lang="en-US" sz="2800" dirty="0">
                <a:latin typeface="Candara" panose="020E0502030303020204" pitchFamily="34" charset="0"/>
              </a:rPr>
              <a:t>These types are more complex structures, often created by combining primitive types or other complex types:</a:t>
            </a:r>
          </a:p>
          <a:p>
            <a:endParaRPr lang="en-US" sz="2800" dirty="0">
              <a:latin typeface="Candara" panose="020E0502030303020204" pitchFamily="34" charset="0"/>
            </a:endParaRPr>
          </a:p>
          <a:p>
            <a:pPr marL="457200" indent="-457200">
              <a:buFont typeface="Arial" panose="020B0604020202020204" pitchFamily="34" charset="0"/>
              <a:buChar char="•"/>
            </a:pPr>
            <a:r>
              <a:rPr lang="en-US" sz="2800" b="1" dirty="0">
                <a:latin typeface="Candara" panose="020E0502030303020204" pitchFamily="34" charset="0"/>
              </a:rPr>
              <a:t>Unit:</a:t>
            </a:r>
            <a:r>
              <a:rPr lang="en-US" sz="2800" dirty="0">
                <a:latin typeface="Candara" panose="020E0502030303020204" pitchFamily="34" charset="0"/>
              </a:rPr>
              <a:t> Represents the absence of a value (similar to void in Java).</a:t>
            </a:r>
          </a:p>
          <a:p>
            <a:pPr lvl="2"/>
            <a:r>
              <a:rPr lang="en-US" sz="2800" dirty="0">
                <a:latin typeface="Candara" panose="020E0502030303020204" pitchFamily="34" charset="0"/>
              </a:rPr>
              <a:t>Syntax: </a:t>
            </a:r>
            <a:r>
              <a:rPr lang="en-US" sz="2800" dirty="0" err="1">
                <a:latin typeface="Candara" panose="020E0502030303020204" pitchFamily="34" charset="0"/>
              </a:rPr>
              <a:t>val</a:t>
            </a:r>
            <a:r>
              <a:rPr lang="en-US" sz="2800" dirty="0">
                <a:latin typeface="Candara" panose="020E0502030303020204" pitchFamily="34" charset="0"/>
              </a:rPr>
              <a:t> </a:t>
            </a:r>
            <a:r>
              <a:rPr lang="en-US" sz="2800" dirty="0" err="1">
                <a:latin typeface="Candara" panose="020E0502030303020204" pitchFamily="34" charset="0"/>
              </a:rPr>
              <a:t>unitValue</a:t>
            </a:r>
            <a:r>
              <a:rPr lang="en-US" sz="2800" dirty="0">
                <a:latin typeface="Candara" panose="020E0502030303020204" pitchFamily="34" charset="0"/>
              </a:rPr>
              <a:t>: Unit = ()</a:t>
            </a:r>
          </a:p>
          <a:p>
            <a:endParaRPr lang="en-US" sz="2800" dirty="0">
              <a:latin typeface="Candara" panose="020E0502030303020204" pitchFamily="34" charset="0"/>
            </a:endParaRPr>
          </a:p>
          <a:p>
            <a:pPr marL="457200" indent="-457200">
              <a:buFont typeface="Arial" panose="020B0604020202020204" pitchFamily="34" charset="0"/>
              <a:buChar char="•"/>
            </a:pPr>
            <a:r>
              <a:rPr lang="en-US" sz="2800" b="1" dirty="0">
                <a:latin typeface="Candara" panose="020E0502030303020204" pitchFamily="34" charset="0"/>
              </a:rPr>
              <a:t>Null:</a:t>
            </a:r>
            <a:r>
              <a:rPr lang="en-US" sz="2800" dirty="0">
                <a:latin typeface="Candara" panose="020E0502030303020204" pitchFamily="34" charset="0"/>
              </a:rPr>
              <a:t> A type with a single value, null. It is the type of the null literal.</a:t>
            </a:r>
          </a:p>
          <a:p>
            <a:pPr lvl="2"/>
            <a:r>
              <a:rPr lang="en-US" sz="2800" dirty="0">
                <a:latin typeface="Candara" panose="020E0502030303020204" pitchFamily="34" charset="0"/>
              </a:rPr>
              <a:t>Used for reference types.</a:t>
            </a:r>
          </a:p>
          <a:p>
            <a:pPr lvl="2"/>
            <a:r>
              <a:rPr lang="en-US" sz="2800" dirty="0">
                <a:latin typeface="Candara" panose="020E0502030303020204" pitchFamily="34" charset="0"/>
              </a:rPr>
              <a:t>Syntax: </a:t>
            </a:r>
            <a:r>
              <a:rPr lang="en-US" sz="2800" dirty="0" err="1">
                <a:latin typeface="Candara" panose="020E0502030303020204" pitchFamily="34" charset="0"/>
              </a:rPr>
              <a:t>val</a:t>
            </a:r>
            <a:r>
              <a:rPr lang="en-US" sz="2800" dirty="0">
                <a:latin typeface="Candara" panose="020E0502030303020204" pitchFamily="34" charset="0"/>
              </a:rPr>
              <a:t> </a:t>
            </a:r>
            <a:r>
              <a:rPr lang="en-US" sz="2800" dirty="0" err="1">
                <a:latin typeface="Candara" panose="020E0502030303020204" pitchFamily="34" charset="0"/>
              </a:rPr>
              <a:t>nullValue</a:t>
            </a:r>
            <a:r>
              <a:rPr lang="en-US" sz="2800" dirty="0">
                <a:latin typeface="Candara" panose="020E0502030303020204" pitchFamily="34" charset="0"/>
              </a:rPr>
              <a:t>: String = null</a:t>
            </a:r>
          </a:p>
          <a:p>
            <a:endParaRPr lang="en-US" sz="2800" dirty="0">
              <a:latin typeface="Candara" panose="020E0502030303020204" pitchFamily="34" charset="0"/>
            </a:endParaRPr>
          </a:p>
          <a:p>
            <a:pPr marL="457200" indent="-457200">
              <a:buFont typeface="Arial" panose="020B0604020202020204" pitchFamily="34" charset="0"/>
              <a:buChar char="•"/>
            </a:pPr>
            <a:r>
              <a:rPr lang="en-US" sz="2800" b="1" dirty="0">
                <a:latin typeface="Candara" panose="020E0502030303020204" pitchFamily="34" charset="0"/>
              </a:rPr>
              <a:t>Nothing:</a:t>
            </a:r>
            <a:r>
              <a:rPr lang="en-US" sz="2800" dirty="0">
                <a:latin typeface="Candara" panose="020E0502030303020204" pitchFamily="34" charset="0"/>
              </a:rPr>
              <a:t> A subtype of every other type (including Null). It is used to indicate abnormal termination.</a:t>
            </a:r>
          </a:p>
          <a:p>
            <a:pPr lvl="2"/>
            <a:r>
              <a:rPr lang="en-US" sz="2800" dirty="0">
                <a:latin typeface="Candara" panose="020E0502030303020204" pitchFamily="34" charset="0"/>
              </a:rPr>
              <a:t>Typically used for methods that always throw an exception.</a:t>
            </a:r>
          </a:p>
          <a:p>
            <a:pPr lvl="2"/>
            <a:r>
              <a:rPr lang="en-US" sz="2800" dirty="0">
                <a:latin typeface="Candara" panose="020E0502030303020204" pitchFamily="34" charset="0"/>
              </a:rPr>
              <a:t>def crash(): Nothing = throw new </a:t>
            </a:r>
            <a:r>
              <a:rPr lang="en-US" sz="2800" dirty="0" err="1">
                <a:latin typeface="Candara" panose="020E0502030303020204" pitchFamily="34" charset="0"/>
              </a:rPr>
              <a:t>RuntimeException</a:t>
            </a:r>
            <a:r>
              <a:rPr lang="en-US" sz="2800" dirty="0">
                <a:latin typeface="Candara" panose="020E0502030303020204" pitchFamily="34" charset="0"/>
              </a:rPr>
              <a:t>("Crash!")</a:t>
            </a:r>
          </a:p>
          <a:p>
            <a:endParaRPr lang="en-US" sz="2800" dirty="0">
              <a:latin typeface="Candara" panose="020E0502030303020204" pitchFamily="34" charset="0"/>
            </a:endParaRPr>
          </a:p>
        </p:txBody>
      </p:sp>
      <p:pic>
        <p:nvPicPr>
          <p:cNvPr id="5" name="Picture 4">
            <a:extLst>
              <a:ext uri="{FF2B5EF4-FFF2-40B4-BE49-F238E27FC236}">
                <a16:creationId xmlns:a16="http://schemas.microsoft.com/office/drawing/2014/main" id="{C2D91F6A-8B4B-4542-A536-8410EE67B7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268200" y="3824588"/>
            <a:ext cx="4877481" cy="4877481"/>
          </a:xfrm>
          <a:prstGeom prst="rect">
            <a:avLst/>
          </a:prstGeom>
        </p:spPr>
      </p:pic>
    </p:spTree>
    <p:extLst>
      <p:ext uri="{BB962C8B-B14F-4D97-AF65-F5344CB8AC3E}">
        <p14:creationId xmlns:p14="http://schemas.microsoft.com/office/powerpoint/2010/main" val="3121309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11" name="Freeform 11"/>
          <p:cNvSpPr/>
          <p:nvPr/>
        </p:nvSpPr>
        <p:spPr>
          <a:xfrm>
            <a:off x="45720" y="1103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3">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4">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533400" y="1191382"/>
            <a:ext cx="12496800" cy="557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IN" sz="5400" dirty="0"/>
              <a:t>Variables &amp; Datatypes</a:t>
            </a:r>
            <a:endParaRPr lang="en-US" sz="5400" dirty="0"/>
          </a:p>
        </p:txBody>
      </p:sp>
      <p:sp>
        <p:nvSpPr>
          <p:cNvPr id="18" name="Freeform 4">
            <a:extLst>
              <a:ext uri="{FF2B5EF4-FFF2-40B4-BE49-F238E27FC236}">
                <a16:creationId xmlns:a16="http://schemas.microsoft.com/office/drawing/2014/main" id="{A854E458-B665-4F84-A1A5-F9E01EEF284B}"/>
              </a:ext>
            </a:extLst>
          </p:cNvPr>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5">
              <a:alphaModFix amt="0"/>
            </a:blip>
            <a:stretch>
              <a:fillRect l="-68177" t="-3362010" b="-58935"/>
            </a:stretch>
          </a:blipFill>
        </p:spPr>
      </p:sp>
      <p:sp>
        <p:nvSpPr>
          <p:cNvPr id="19" name="Freeform 5">
            <a:extLst>
              <a:ext uri="{FF2B5EF4-FFF2-40B4-BE49-F238E27FC236}">
                <a16:creationId xmlns:a16="http://schemas.microsoft.com/office/drawing/2014/main" id="{7AA54346-B4CF-4BD1-89AF-4CDD8BA22B65}"/>
              </a:ext>
            </a:extLst>
          </p:cNvPr>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6">
              <a:alphaModFix amt="71000"/>
            </a:blip>
            <a:stretch>
              <a:fillRect t="-2185688" b="-288051"/>
            </a:stretch>
          </a:blipFill>
        </p:spPr>
      </p:sp>
      <p:grpSp>
        <p:nvGrpSpPr>
          <p:cNvPr id="20" name="Group 6">
            <a:extLst>
              <a:ext uri="{FF2B5EF4-FFF2-40B4-BE49-F238E27FC236}">
                <a16:creationId xmlns:a16="http://schemas.microsoft.com/office/drawing/2014/main" id="{6CEC8E90-1907-4814-8EAB-E7DA3E9D8C67}"/>
              </a:ext>
            </a:extLst>
          </p:cNvPr>
          <p:cNvGrpSpPr/>
          <p:nvPr/>
        </p:nvGrpSpPr>
        <p:grpSpPr>
          <a:xfrm>
            <a:off x="0" y="9620861"/>
            <a:ext cx="18286700" cy="227041"/>
            <a:chOff x="0" y="0"/>
            <a:chExt cx="5046385" cy="64835"/>
          </a:xfrm>
        </p:grpSpPr>
        <p:sp>
          <p:nvSpPr>
            <p:cNvPr id="21" name="Freeform 7">
              <a:extLst>
                <a:ext uri="{FF2B5EF4-FFF2-40B4-BE49-F238E27FC236}">
                  <a16:creationId xmlns:a16="http://schemas.microsoft.com/office/drawing/2014/main" id="{239166E2-1765-446F-AEAD-0A81710B1375}"/>
                </a:ext>
              </a:extLst>
            </p:cNvPr>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22" name="TextBox 8">
              <a:extLst>
                <a:ext uri="{FF2B5EF4-FFF2-40B4-BE49-F238E27FC236}">
                  <a16:creationId xmlns:a16="http://schemas.microsoft.com/office/drawing/2014/main" id="{EB69F70A-31FF-461E-A023-3786357AA4FF}"/>
                </a:ext>
              </a:extLst>
            </p:cNvPr>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23" name="TextBox 6">
            <a:extLst>
              <a:ext uri="{FF2B5EF4-FFF2-40B4-BE49-F238E27FC236}">
                <a16:creationId xmlns:a16="http://schemas.microsoft.com/office/drawing/2014/main" id="{16298D4D-D30C-403D-AB6C-02FC9321BF4C}"/>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sp>
        <p:nvSpPr>
          <p:cNvPr id="14" name="TextBox 13">
            <a:extLst>
              <a:ext uri="{FF2B5EF4-FFF2-40B4-BE49-F238E27FC236}">
                <a16:creationId xmlns:a16="http://schemas.microsoft.com/office/drawing/2014/main" id="{942413A8-9977-4FA8-BA41-6153B2A849D8}"/>
              </a:ext>
            </a:extLst>
          </p:cNvPr>
          <p:cNvSpPr txBox="1"/>
          <p:nvPr/>
        </p:nvSpPr>
        <p:spPr>
          <a:xfrm>
            <a:off x="610411" y="2046841"/>
            <a:ext cx="14858189" cy="4401205"/>
          </a:xfrm>
          <a:prstGeom prst="rect">
            <a:avLst/>
          </a:prstGeom>
          <a:noFill/>
        </p:spPr>
        <p:txBody>
          <a:bodyPr wrap="square" rtlCol="0">
            <a:spAutoFit/>
          </a:bodyPr>
          <a:lstStyle/>
          <a:p>
            <a:pPr marL="457200" indent="-457200">
              <a:buFont typeface="Arial" panose="020B0604020202020204" pitchFamily="34" charset="0"/>
              <a:buChar char="•"/>
            </a:pPr>
            <a:r>
              <a:rPr lang="en-US" sz="2800" b="1" dirty="0">
                <a:latin typeface="Candara" panose="020E0502030303020204" pitchFamily="34" charset="0"/>
              </a:rPr>
              <a:t>Any:</a:t>
            </a:r>
            <a:r>
              <a:rPr lang="en-US" sz="2800" dirty="0">
                <a:latin typeface="Candara" panose="020E0502030303020204" pitchFamily="34" charset="0"/>
              </a:rPr>
              <a:t> The root of the Scala type hierarchy. Every type in Scala inherits from Any.</a:t>
            </a:r>
          </a:p>
          <a:p>
            <a:pPr lvl="2"/>
            <a:r>
              <a:rPr lang="en-US" sz="2800" dirty="0">
                <a:latin typeface="Candara" panose="020E0502030303020204" pitchFamily="34" charset="0"/>
              </a:rPr>
              <a:t>Divided into two subclasses: </a:t>
            </a:r>
            <a:r>
              <a:rPr lang="en-US" sz="2800" dirty="0" err="1">
                <a:latin typeface="Candara" panose="020E0502030303020204" pitchFamily="34" charset="0"/>
              </a:rPr>
              <a:t>AnyVal</a:t>
            </a:r>
            <a:r>
              <a:rPr lang="en-US" sz="2800" dirty="0">
                <a:latin typeface="Candara" panose="020E0502030303020204" pitchFamily="34" charset="0"/>
              </a:rPr>
              <a:t> (value types) and </a:t>
            </a:r>
            <a:r>
              <a:rPr lang="en-US" sz="2800" dirty="0" err="1">
                <a:latin typeface="Candara" panose="020E0502030303020204" pitchFamily="34" charset="0"/>
              </a:rPr>
              <a:t>AnyRef</a:t>
            </a:r>
            <a:r>
              <a:rPr lang="en-US" sz="2800" dirty="0">
                <a:latin typeface="Candara" panose="020E0502030303020204" pitchFamily="34" charset="0"/>
              </a:rPr>
              <a:t> (reference types).</a:t>
            </a:r>
          </a:p>
          <a:p>
            <a:pPr lvl="2"/>
            <a:endParaRPr lang="en-US" sz="2800" dirty="0">
              <a:latin typeface="Candara" panose="020E0502030303020204" pitchFamily="34" charset="0"/>
            </a:endParaRPr>
          </a:p>
          <a:p>
            <a:pPr marL="457200" indent="-457200">
              <a:buFont typeface="Arial" panose="020B0604020202020204" pitchFamily="34" charset="0"/>
              <a:buChar char="•"/>
            </a:pPr>
            <a:r>
              <a:rPr lang="en-US" sz="2800" b="1" dirty="0" err="1">
                <a:latin typeface="Candara" panose="020E0502030303020204" pitchFamily="34" charset="0"/>
              </a:rPr>
              <a:t>AnyVal</a:t>
            </a:r>
            <a:r>
              <a:rPr lang="en-US" sz="2800" b="1" dirty="0">
                <a:latin typeface="Candara" panose="020E0502030303020204" pitchFamily="34" charset="0"/>
              </a:rPr>
              <a:t>:</a:t>
            </a:r>
            <a:r>
              <a:rPr lang="en-US" sz="2800" dirty="0">
                <a:latin typeface="Candara" panose="020E0502030303020204" pitchFamily="34" charset="0"/>
              </a:rPr>
              <a:t> The base class for all value types, including primitive types.</a:t>
            </a:r>
          </a:p>
          <a:p>
            <a:pPr lvl="2"/>
            <a:r>
              <a:rPr lang="en-US" sz="2800" dirty="0">
                <a:latin typeface="Candara" panose="020E0502030303020204" pitchFamily="34" charset="0"/>
              </a:rPr>
              <a:t>Examples include Int, Double, Boolean, etc.</a:t>
            </a:r>
          </a:p>
          <a:p>
            <a:endParaRPr lang="en-US" sz="2800" dirty="0">
              <a:latin typeface="Candara" panose="020E0502030303020204" pitchFamily="34" charset="0"/>
            </a:endParaRPr>
          </a:p>
          <a:p>
            <a:pPr marL="457200" indent="-457200">
              <a:buFont typeface="Arial" panose="020B0604020202020204" pitchFamily="34" charset="0"/>
              <a:buChar char="•"/>
            </a:pPr>
            <a:r>
              <a:rPr lang="en-US" sz="2800" b="1" dirty="0" err="1">
                <a:latin typeface="Candara" panose="020E0502030303020204" pitchFamily="34" charset="0"/>
              </a:rPr>
              <a:t>AnyRef</a:t>
            </a:r>
            <a:r>
              <a:rPr lang="en-US" sz="2800" b="1" dirty="0">
                <a:latin typeface="Candara" panose="020E0502030303020204" pitchFamily="34" charset="0"/>
              </a:rPr>
              <a:t>: </a:t>
            </a:r>
            <a:r>
              <a:rPr lang="en-US" sz="2800" dirty="0">
                <a:latin typeface="Candara" panose="020E0502030303020204" pitchFamily="34" charset="0"/>
              </a:rPr>
              <a:t>The base class for all reference types.</a:t>
            </a:r>
          </a:p>
          <a:p>
            <a:pPr lvl="2"/>
            <a:r>
              <a:rPr lang="en-US" sz="2800" dirty="0">
                <a:latin typeface="Candara" panose="020E0502030303020204" pitchFamily="34" charset="0"/>
              </a:rPr>
              <a:t>Equivalent to </a:t>
            </a:r>
            <a:r>
              <a:rPr lang="en-US" sz="2800" dirty="0" err="1">
                <a:latin typeface="Candara" panose="020E0502030303020204" pitchFamily="34" charset="0"/>
              </a:rPr>
              <a:t>java.lang.Object</a:t>
            </a:r>
            <a:r>
              <a:rPr lang="en-US" sz="2800" dirty="0">
                <a:latin typeface="Candara" panose="020E0502030303020204" pitchFamily="34" charset="0"/>
              </a:rPr>
              <a:t>.</a:t>
            </a:r>
          </a:p>
          <a:p>
            <a:endParaRPr lang="en-US" sz="2800" dirty="0">
              <a:latin typeface="Candara" panose="020E0502030303020204" pitchFamily="34" charset="0"/>
            </a:endParaRPr>
          </a:p>
          <a:p>
            <a:r>
              <a:rPr lang="en-US" sz="2800" dirty="0">
                <a:latin typeface="Candara" panose="020E0502030303020204" pitchFamily="34" charset="0"/>
              </a:rPr>
              <a:t>All user-defined classes and most of the built-in non-primitive types are subclasses of </a:t>
            </a:r>
            <a:r>
              <a:rPr lang="en-US" sz="2800" dirty="0" err="1">
                <a:latin typeface="Candara" panose="020E0502030303020204" pitchFamily="34" charset="0"/>
              </a:rPr>
              <a:t>AnyRef</a:t>
            </a:r>
            <a:r>
              <a:rPr lang="en-US" sz="2800" dirty="0">
                <a:latin typeface="Candara" panose="020E0502030303020204" pitchFamily="34" charset="0"/>
              </a:rPr>
              <a:t>.</a:t>
            </a:r>
          </a:p>
        </p:txBody>
      </p:sp>
      <p:pic>
        <p:nvPicPr>
          <p:cNvPr id="5" name="Picture 4">
            <a:extLst>
              <a:ext uri="{FF2B5EF4-FFF2-40B4-BE49-F238E27FC236}">
                <a16:creationId xmlns:a16="http://schemas.microsoft.com/office/drawing/2014/main" id="{C2D91F6A-8B4B-4542-A536-8410EE67B7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966150" y="5143500"/>
            <a:ext cx="3505881" cy="3505881"/>
          </a:xfrm>
          <a:prstGeom prst="rect">
            <a:avLst/>
          </a:prstGeom>
        </p:spPr>
      </p:pic>
    </p:spTree>
    <p:extLst>
      <p:ext uri="{BB962C8B-B14F-4D97-AF65-F5344CB8AC3E}">
        <p14:creationId xmlns:p14="http://schemas.microsoft.com/office/powerpoint/2010/main" val="4196642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4" name="Freeform 4"/>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3">
              <a:alphaModFix amt="0"/>
            </a:blip>
            <a:stretch>
              <a:fillRect l="-68177" t="-3362010" b="-58935"/>
            </a:stretch>
          </a:blipFill>
        </p:spPr>
      </p:sp>
      <p:sp>
        <p:nvSpPr>
          <p:cNvPr id="5" name="Freeform 5"/>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4">
              <a:alphaModFix amt="71000"/>
            </a:blip>
            <a:stretch>
              <a:fillRect t="-2185688" b="-288051"/>
            </a:stretch>
          </a:blipFill>
        </p:spPr>
      </p:sp>
      <p:grpSp>
        <p:nvGrpSpPr>
          <p:cNvPr id="6" name="Group 6"/>
          <p:cNvGrpSpPr/>
          <p:nvPr/>
        </p:nvGrpSpPr>
        <p:grpSpPr>
          <a:xfrm>
            <a:off x="0" y="9620861"/>
            <a:ext cx="18286700" cy="227041"/>
            <a:chOff x="0" y="0"/>
            <a:chExt cx="5046385" cy="64835"/>
          </a:xfrm>
        </p:grpSpPr>
        <p:sp>
          <p:nvSpPr>
            <p:cNvPr id="7" name="Freeform 7"/>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8" name="TextBox 8"/>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11" name="Freeform 11"/>
          <p:cNvSpPr/>
          <p:nvPr/>
        </p:nvSpPr>
        <p:spPr>
          <a:xfrm>
            <a:off x="45720" y="7199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5">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6">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6674957" y="1339821"/>
            <a:ext cx="9275618" cy="56255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7200" b="1" i="0" u="none" strike="noStrike" kern="1200" cap="all" spc="0" normalizeH="0" baseline="0" noProof="0" dirty="0">
                <a:ln>
                  <a:noFill/>
                </a:ln>
                <a:solidFill>
                  <a:srgbClr val="E85B27"/>
                </a:solidFill>
                <a:effectLst/>
                <a:uLnTx/>
                <a:uFillTx/>
                <a:latin typeface="Candara" panose="020E0502030303020204"/>
                <a:ea typeface="+mj-ea"/>
                <a:cs typeface="Arial"/>
              </a:rPr>
              <a:t>Agenda</a:t>
            </a:r>
            <a:endParaRPr kumimoji="0" lang="en-IN" sz="7200" b="1" i="0" u="none" strike="noStrike" kern="1200" cap="all" spc="0" normalizeH="0" baseline="0" noProof="0" dirty="0">
              <a:ln>
                <a:noFill/>
              </a:ln>
              <a:solidFill>
                <a:srgbClr val="E85B27"/>
              </a:solidFill>
              <a:effectLst/>
              <a:uLnTx/>
              <a:uFillTx/>
              <a:latin typeface="Candara" panose="020E0502030303020204"/>
              <a:ea typeface="+mj-ea"/>
              <a:cs typeface="+mj-cs"/>
            </a:endParaRPr>
          </a:p>
        </p:txBody>
      </p:sp>
      <p:sp>
        <p:nvSpPr>
          <p:cNvPr id="17" name="Content Placeholder 5">
            <a:extLst>
              <a:ext uri="{FF2B5EF4-FFF2-40B4-BE49-F238E27FC236}">
                <a16:creationId xmlns:a16="http://schemas.microsoft.com/office/drawing/2014/main" id="{23E55775-C678-4597-BAA3-A3AFB16A0A06}"/>
              </a:ext>
            </a:extLst>
          </p:cNvPr>
          <p:cNvSpPr txBox="1">
            <a:spLocks/>
          </p:cNvSpPr>
          <p:nvPr/>
        </p:nvSpPr>
        <p:spPr>
          <a:xfrm>
            <a:off x="457200" y="3414274"/>
            <a:ext cx="14859000" cy="3478305"/>
          </a:xfrm>
          <a:prstGeom prst="rect">
            <a:avLst/>
          </a:prstGeom>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7255" lvl="1" indent="-571500">
              <a:lnSpc>
                <a:spcPts val="5832"/>
              </a:lnSpc>
              <a:buFont typeface="Wingdings" panose="05000000000000000000" pitchFamily="2" charset="2"/>
              <a:buChar char="Ø"/>
            </a:pPr>
            <a:r>
              <a:rPr lang="en-US" sz="3600" dirty="0">
                <a:solidFill>
                  <a:srgbClr val="000000"/>
                </a:solidFill>
                <a:latin typeface="Candara" panose="020E0502030303020204" pitchFamily="34" charset="0"/>
              </a:rPr>
              <a:t>Introduction to pattern matching in Scala</a:t>
            </a:r>
          </a:p>
          <a:p>
            <a:pPr marL="897255" lvl="1" indent="-571500">
              <a:lnSpc>
                <a:spcPts val="5832"/>
              </a:lnSpc>
              <a:buFont typeface="Wingdings" panose="05000000000000000000" pitchFamily="2" charset="2"/>
              <a:buChar char="Ø"/>
            </a:pPr>
            <a:r>
              <a:rPr lang="en-US" sz="3600" dirty="0">
                <a:solidFill>
                  <a:srgbClr val="000000"/>
                </a:solidFill>
                <a:latin typeface="Candara" panose="020E0502030303020204" pitchFamily="34" charset="0"/>
              </a:rPr>
              <a:t>Pattern matching with case classes and case objects</a:t>
            </a:r>
          </a:p>
          <a:p>
            <a:pPr marL="897255" lvl="1" indent="-571500">
              <a:lnSpc>
                <a:spcPts val="5832"/>
              </a:lnSpc>
              <a:buFont typeface="Wingdings" panose="05000000000000000000" pitchFamily="2" charset="2"/>
              <a:buChar char="Ø"/>
            </a:pPr>
            <a:r>
              <a:rPr lang="en-US" sz="3600" dirty="0">
                <a:solidFill>
                  <a:srgbClr val="000000"/>
                </a:solidFill>
                <a:latin typeface="Candara" panose="020E0502030303020204" pitchFamily="34" charset="0"/>
              </a:rPr>
              <a:t>Introduction to functional data processing techniques</a:t>
            </a:r>
          </a:p>
          <a:p>
            <a:pPr marL="897255" lvl="1" indent="-571500">
              <a:lnSpc>
                <a:spcPts val="5832"/>
              </a:lnSpc>
              <a:buFont typeface="Wingdings" panose="05000000000000000000" pitchFamily="2" charset="2"/>
              <a:buChar char="Ø"/>
            </a:pPr>
            <a:r>
              <a:rPr lang="en-US" sz="3600" dirty="0">
                <a:solidFill>
                  <a:srgbClr val="000000"/>
                </a:solidFill>
                <a:latin typeface="Candara" panose="020E0502030303020204" pitchFamily="34" charset="0"/>
              </a:rPr>
              <a:t>Transformations and actions on collections using functional programming </a:t>
            </a:r>
          </a:p>
          <a:p>
            <a:pPr marL="897255" lvl="1" indent="-571500">
              <a:lnSpc>
                <a:spcPts val="5832"/>
              </a:lnSpc>
              <a:buFont typeface="Wingdings" panose="05000000000000000000" pitchFamily="2" charset="2"/>
              <a:buChar char="Ø"/>
            </a:pPr>
            <a:r>
              <a:rPr lang="en-US" sz="3600" dirty="0">
                <a:solidFill>
                  <a:srgbClr val="000000"/>
                </a:solidFill>
                <a:latin typeface="Candara" panose="020E0502030303020204" pitchFamily="34" charset="0"/>
              </a:rPr>
              <a:t>Working with Files and I/O</a:t>
            </a:r>
          </a:p>
          <a:p>
            <a:pPr marL="897255" lvl="1" indent="-571500">
              <a:lnSpc>
                <a:spcPts val="5832"/>
              </a:lnSpc>
              <a:buFont typeface="Wingdings" panose="05000000000000000000" pitchFamily="2" charset="2"/>
              <a:buChar char="Ø"/>
            </a:pPr>
            <a:r>
              <a:rPr lang="en-US" sz="3600" dirty="0">
                <a:solidFill>
                  <a:srgbClr val="000000"/>
                </a:solidFill>
                <a:latin typeface="Candara" panose="020E0502030303020204" pitchFamily="34" charset="0"/>
              </a:rPr>
              <a:t>Reading and writing files in Scala</a:t>
            </a:r>
          </a:p>
          <a:p>
            <a:pPr marL="897255" lvl="1" indent="-571500">
              <a:lnSpc>
                <a:spcPts val="5832"/>
              </a:lnSpc>
              <a:buFont typeface="Wingdings" panose="05000000000000000000" pitchFamily="2" charset="2"/>
              <a:buChar char="Ø"/>
            </a:pPr>
            <a:r>
              <a:rPr lang="en-US" sz="3600" dirty="0">
                <a:solidFill>
                  <a:srgbClr val="000000"/>
                </a:solidFill>
                <a:latin typeface="Candara" panose="020E0502030303020204" pitchFamily="34" charset="0"/>
              </a:rPr>
              <a:t>Introduction to Spark with Scala</a:t>
            </a:r>
          </a:p>
        </p:txBody>
      </p:sp>
      <p:pic>
        <p:nvPicPr>
          <p:cNvPr id="19" name="Picture 18">
            <a:extLst>
              <a:ext uri="{FF2B5EF4-FFF2-40B4-BE49-F238E27FC236}">
                <a16:creationId xmlns:a16="http://schemas.microsoft.com/office/drawing/2014/main" id="{5CCF6080-4432-4217-ABF7-8EFC4C49B98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22166" y="1028699"/>
            <a:ext cx="990600" cy="990600"/>
          </a:xfrm>
          <a:prstGeom prst="rect">
            <a:avLst/>
          </a:prstGeom>
        </p:spPr>
      </p:pic>
      <p:sp>
        <p:nvSpPr>
          <p:cNvPr id="14" name="TextBox 6">
            <a:extLst>
              <a:ext uri="{FF2B5EF4-FFF2-40B4-BE49-F238E27FC236}">
                <a16:creationId xmlns:a16="http://schemas.microsoft.com/office/drawing/2014/main" id="{E4181D20-E454-42EB-9251-92E94BEDF86E}"/>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spTree>
    <p:extLst>
      <p:ext uri="{BB962C8B-B14F-4D97-AF65-F5344CB8AC3E}">
        <p14:creationId xmlns:p14="http://schemas.microsoft.com/office/powerpoint/2010/main" val="2722871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11" name="Freeform 11"/>
          <p:cNvSpPr/>
          <p:nvPr/>
        </p:nvSpPr>
        <p:spPr>
          <a:xfrm>
            <a:off x="45720" y="1103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3">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4">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1066800" y="503233"/>
            <a:ext cx="12496800" cy="557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IN" sz="5400" dirty="0"/>
              <a:t>Variables &amp; Datatypes</a:t>
            </a:r>
            <a:endParaRPr lang="en-US" sz="5400" dirty="0"/>
          </a:p>
        </p:txBody>
      </p:sp>
      <p:sp>
        <p:nvSpPr>
          <p:cNvPr id="18" name="Freeform 4">
            <a:extLst>
              <a:ext uri="{FF2B5EF4-FFF2-40B4-BE49-F238E27FC236}">
                <a16:creationId xmlns:a16="http://schemas.microsoft.com/office/drawing/2014/main" id="{A854E458-B665-4F84-A1A5-F9E01EEF284B}"/>
              </a:ext>
            </a:extLst>
          </p:cNvPr>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5">
              <a:alphaModFix amt="0"/>
            </a:blip>
            <a:stretch>
              <a:fillRect l="-68177" t="-3362010" b="-58935"/>
            </a:stretch>
          </a:blipFill>
        </p:spPr>
      </p:sp>
      <p:sp>
        <p:nvSpPr>
          <p:cNvPr id="19" name="Freeform 5">
            <a:extLst>
              <a:ext uri="{FF2B5EF4-FFF2-40B4-BE49-F238E27FC236}">
                <a16:creationId xmlns:a16="http://schemas.microsoft.com/office/drawing/2014/main" id="{7AA54346-B4CF-4BD1-89AF-4CDD8BA22B65}"/>
              </a:ext>
            </a:extLst>
          </p:cNvPr>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6">
              <a:alphaModFix amt="71000"/>
            </a:blip>
            <a:stretch>
              <a:fillRect t="-2185688" b="-288051"/>
            </a:stretch>
          </a:blipFill>
        </p:spPr>
      </p:sp>
      <p:grpSp>
        <p:nvGrpSpPr>
          <p:cNvPr id="20" name="Group 6">
            <a:extLst>
              <a:ext uri="{FF2B5EF4-FFF2-40B4-BE49-F238E27FC236}">
                <a16:creationId xmlns:a16="http://schemas.microsoft.com/office/drawing/2014/main" id="{6CEC8E90-1907-4814-8EAB-E7DA3E9D8C67}"/>
              </a:ext>
            </a:extLst>
          </p:cNvPr>
          <p:cNvGrpSpPr/>
          <p:nvPr/>
        </p:nvGrpSpPr>
        <p:grpSpPr>
          <a:xfrm>
            <a:off x="0" y="9620861"/>
            <a:ext cx="18286700" cy="227041"/>
            <a:chOff x="0" y="0"/>
            <a:chExt cx="5046385" cy="64835"/>
          </a:xfrm>
        </p:grpSpPr>
        <p:sp>
          <p:nvSpPr>
            <p:cNvPr id="21" name="Freeform 7">
              <a:extLst>
                <a:ext uri="{FF2B5EF4-FFF2-40B4-BE49-F238E27FC236}">
                  <a16:creationId xmlns:a16="http://schemas.microsoft.com/office/drawing/2014/main" id="{239166E2-1765-446F-AEAD-0A81710B1375}"/>
                </a:ext>
              </a:extLst>
            </p:cNvPr>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22" name="TextBox 8">
              <a:extLst>
                <a:ext uri="{FF2B5EF4-FFF2-40B4-BE49-F238E27FC236}">
                  <a16:creationId xmlns:a16="http://schemas.microsoft.com/office/drawing/2014/main" id="{EB69F70A-31FF-461E-A023-3786357AA4FF}"/>
                </a:ext>
              </a:extLst>
            </p:cNvPr>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23" name="TextBox 6">
            <a:extLst>
              <a:ext uri="{FF2B5EF4-FFF2-40B4-BE49-F238E27FC236}">
                <a16:creationId xmlns:a16="http://schemas.microsoft.com/office/drawing/2014/main" id="{16298D4D-D30C-403D-AB6C-02FC9321BF4C}"/>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sp>
        <p:nvSpPr>
          <p:cNvPr id="14" name="TextBox 13">
            <a:extLst>
              <a:ext uri="{FF2B5EF4-FFF2-40B4-BE49-F238E27FC236}">
                <a16:creationId xmlns:a16="http://schemas.microsoft.com/office/drawing/2014/main" id="{942413A8-9977-4FA8-BA41-6153B2A849D8}"/>
              </a:ext>
            </a:extLst>
          </p:cNvPr>
          <p:cNvSpPr txBox="1"/>
          <p:nvPr/>
        </p:nvSpPr>
        <p:spPr>
          <a:xfrm>
            <a:off x="1041400" y="1406859"/>
            <a:ext cx="14858189" cy="8956298"/>
          </a:xfrm>
          <a:prstGeom prst="rect">
            <a:avLst/>
          </a:prstGeom>
          <a:noFill/>
        </p:spPr>
        <p:txBody>
          <a:bodyPr wrap="square" rtlCol="0">
            <a:spAutoFit/>
          </a:bodyPr>
          <a:lstStyle/>
          <a:p>
            <a:r>
              <a:rPr lang="en-US" b="1" dirty="0">
                <a:latin typeface="Candara" panose="020E0502030303020204" pitchFamily="34" charset="0"/>
              </a:rPr>
              <a:t>object </a:t>
            </a:r>
            <a:r>
              <a:rPr lang="en-US" b="1" dirty="0" err="1">
                <a:latin typeface="Candara" panose="020E0502030303020204" pitchFamily="34" charset="0"/>
              </a:rPr>
              <a:t>DataTypesExample</a:t>
            </a:r>
            <a:r>
              <a:rPr lang="en-US" b="1" dirty="0">
                <a:latin typeface="Candara" panose="020E0502030303020204" pitchFamily="34" charset="0"/>
              </a:rPr>
              <a:t> {</a:t>
            </a:r>
          </a:p>
          <a:p>
            <a:r>
              <a:rPr lang="en-US" b="1" dirty="0">
                <a:latin typeface="Candara" panose="020E0502030303020204" pitchFamily="34" charset="0"/>
              </a:rPr>
              <a:t>  def main(</a:t>
            </a:r>
            <a:r>
              <a:rPr lang="en-US" b="1" dirty="0" err="1">
                <a:latin typeface="Candara" panose="020E0502030303020204" pitchFamily="34" charset="0"/>
              </a:rPr>
              <a:t>args</a:t>
            </a:r>
            <a:r>
              <a:rPr lang="en-US" b="1" dirty="0">
                <a:latin typeface="Candara" panose="020E0502030303020204" pitchFamily="34" charset="0"/>
              </a:rPr>
              <a:t>: Array[String]): Unit = {</a:t>
            </a:r>
          </a:p>
          <a:p>
            <a:r>
              <a:rPr lang="en-US" b="1" dirty="0">
                <a:latin typeface="Candara" panose="020E0502030303020204" pitchFamily="34" charset="0"/>
              </a:rPr>
              <a:t>    // Primitive data types</a:t>
            </a:r>
          </a:p>
          <a:p>
            <a:r>
              <a:rPr lang="en-US" b="1" dirty="0">
                <a:latin typeface="Candara" panose="020E0502030303020204" pitchFamily="34" charset="0"/>
              </a:rPr>
              <a:t>    </a:t>
            </a:r>
            <a:r>
              <a:rPr lang="en-US" b="1" dirty="0" err="1">
                <a:latin typeface="Candara" panose="020E0502030303020204" pitchFamily="34" charset="0"/>
              </a:rPr>
              <a:t>val</a:t>
            </a:r>
            <a:r>
              <a:rPr lang="en-US" b="1" dirty="0">
                <a:latin typeface="Candara" panose="020E0502030303020204" pitchFamily="34" charset="0"/>
              </a:rPr>
              <a:t> </a:t>
            </a:r>
            <a:r>
              <a:rPr lang="en-US" b="1" dirty="0" err="1">
                <a:latin typeface="Candara" panose="020E0502030303020204" pitchFamily="34" charset="0"/>
              </a:rPr>
              <a:t>booleanValue</a:t>
            </a:r>
            <a:r>
              <a:rPr lang="en-US" b="1" dirty="0">
                <a:latin typeface="Candara" panose="020E0502030303020204" pitchFamily="34" charset="0"/>
              </a:rPr>
              <a:t>: Boolean = true</a:t>
            </a:r>
          </a:p>
          <a:p>
            <a:r>
              <a:rPr lang="en-US" b="1" dirty="0">
                <a:latin typeface="Candara" panose="020E0502030303020204" pitchFamily="34" charset="0"/>
              </a:rPr>
              <a:t>    </a:t>
            </a:r>
            <a:r>
              <a:rPr lang="en-US" b="1" dirty="0" err="1">
                <a:latin typeface="Candara" panose="020E0502030303020204" pitchFamily="34" charset="0"/>
              </a:rPr>
              <a:t>val</a:t>
            </a:r>
            <a:r>
              <a:rPr lang="en-US" b="1" dirty="0">
                <a:latin typeface="Candara" panose="020E0502030303020204" pitchFamily="34" charset="0"/>
              </a:rPr>
              <a:t> </a:t>
            </a:r>
            <a:r>
              <a:rPr lang="en-US" b="1" dirty="0" err="1">
                <a:latin typeface="Candara" panose="020E0502030303020204" pitchFamily="34" charset="0"/>
              </a:rPr>
              <a:t>byteValue</a:t>
            </a:r>
            <a:r>
              <a:rPr lang="en-US" b="1" dirty="0">
                <a:latin typeface="Candara" panose="020E0502030303020204" pitchFamily="34" charset="0"/>
              </a:rPr>
              <a:t>: Byte = 10</a:t>
            </a:r>
          </a:p>
          <a:p>
            <a:r>
              <a:rPr lang="en-US" b="1" dirty="0">
                <a:latin typeface="Candara" panose="020E0502030303020204" pitchFamily="34" charset="0"/>
              </a:rPr>
              <a:t>    </a:t>
            </a:r>
            <a:r>
              <a:rPr lang="en-US" b="1" dirty="0" err="1">
                <a:latin typeface="Candara" panose="020E0502030303020204" pitchFamily="34" charset="0"/>
              </a:rPr>
              <a:t>val</a:t>
            </a:r>
            <a:r>
              <a:rPr lang="en-US" b="1" dirty="0">
                <a:latin typeface="Candara" panose="020E0502030303020204" pitchFamily="34" charset="0"/>
              </a:rPr>
              <a:t> </a:t>
            </a:r>
            <a:r>
              <a:rPr lang="en-US" b="1" dirty="0" err="1">
                <a:latin typeface="Candara" panose="020E0502030303020204" pitchFamily="34" charset="0"/>
              </a:rPr>
              <a:t>shortValue</a:t>
            </a:r>
            <a:r>
              <a:rPr lang="en-US" b="1" dirty="0">
                <a:latin typeface="Candara" panose="020E0502030303020204" pitchFamily="34" charset="0"/>
              </a:rPr>
              <a:t>: Short = 1000</a:t>
            </a:r>
          </a:p>
          <a:p>
            <a:r>
              <a:rPr lang="en-US" b="1" dirty="0">
                <a:latin typeface="Candara" panose="020E0502030303020204" pitchFamily="34" charset="0"/>
              </a:rPr>
              <a:t>    </a:t>
            </a:r>
            <a:r>
              <a:rPr lang="en-US" b="1" dirty="0" err="1">
                <a:latin typeface="Candara" panose="020E0502030303020204" pitchFamily="34" charset="0"/>
              </a:rPr>
              <a:t>val</a:t>
            </a:r>
            <a:r>
              <a:rPr lang="en-US" b="1" dirty="0">
                <a:latin typeface="Candara" panose="020E0502030303020204" pitchFamily="34" charset="0"/>
              </a:rPr>
              <a:t> </a:t>
            </a:r>
            <a:r>
              <a:rPr lang="en-US" b="1" dirty="0" err="1">
                <a:latin typeface="Candara" panose="020E0502030303020204" pitchFamily="34" charset="0"/>
              </a:rPr>
              <a:t>intValue</a:t>
            </a:r>
            <a:r>
              <a:rPr lang="en-US" b="1" dirty="0">
                <a:latin typeface="Candara" panose="020E0502030303020204" pitchFamily="34" charset="0"/>
              </a:rPr>
              <a:t>: Int = 100000</a:t>
            </a:r>
          </a:p>
          <a:p>
            <a:r>
              <a:rPr lang="en-US" b="1" dirty="0">
                <a:latin typeface="Candara" panose="020E0502030303020204" pitchFamily="34" charset="0"/>
              </a:rPr>
              <a:t>    </a:t>
            </a:r>
            <a:r>
              <a:rPr lang="en-US" b="1" dirty="0" err="1">
                <a:latin typeface="Candara" panose="020E0502030303020204" pitchFamily="34" charset="0"/>
              </a:rPr>
              <a:t>val</a:t>
            </a:r>
            <a:r>
              <a:rPr lang="en-US" b="1" dirty="0">
                <a:latin typeface="Candara" panose="020E0502030303020204" pitchFamily="34" charset="0"/>
              </a:rPr>
              <a:t> </a:t>
            </a:r>
            <a:r>
              <a:rPr lang="en-US" b="1" dirty="0" err="1">
                <a:latin typeface="Candara" panose="020E0502030303020204" pitchFamily="34" charset="0"/>
              </a:rPr>
              <a:t>longValue</a:t>
            </a:r>
            <a:r>
              <a:rPr lang="en-US" b="1" dirty="0">
                <a:latin typeface="Candara" panose="020E0502030303020204" pitchFamily="34" charset="0"/>
              </a:rPr>
              <a:t>: Long = 10000000000L</a:t>
            </a:r>
          </a:p>
          <a:p>
            <a:r>
              <a:rPr lang="en-US" b="1" dirty="0">
                <a:latin typeface="Candara" panose="020E0502030303020204" pitchFamily="34" charset="0"/>
              </a:rPr>
              <a:t>    </a:t>
            </a:r>
            <a:r>
              <a:rPr lang="en-US" b="1" dirty="0" err="1">
                <a:latin typeface="Candara" panose="020E0502030303020204" pitchFamily="34" charset="0"/>
              </a:rPr>
              <a:t>val</a:t>
            </a:r>
            <a:r>
              <a:rPr lang="en-US" b="1" dirty="0">
                <a:latin typeface="Candara" panose="020E0502030303020204" pitchFamily="34" charset="0"/>
              </a:rPr>
              <a:t> </a:t>
            </a:r>
            <a:r>
              <a:rPr lang="en-US" b="1" dirty="0" err="1">
                <a:latin typeface="Candara" panose="020E0502030303020204" pitchFamily="34" charset="0"/>
              </a:rPr>
              <a:t>floatValue</a:t>
            </a:r>
            <a:r>
              <a:rPr lang="en-US" b="1" dirty="0">
                <a:latin typeface="Candara" panose="020E0502030303020204" pitchFamily="34" charset="0"/>
              </a:rPr>
              <a:t>: Float = 10.5f</a:t>
            </a:r>
          </a:p>
          <a:p>
            <a:r>
              <a:rPr lang="en-US" b="1" dirty="0">
                <a:latin typeface="Candara" panose="020E0502030303020204" pitchFamily="34" charset="0"/>
              </a:rPr>
              <a:t>    </a:t>
            </a:r>
            <a:r>
              <a:rPr lang="en-US" b="1" dirty="0" err="1">
                <a:latin typeface="Candara" panose="020E0502030303020204" pitchFamily="34" charset="0"/>
              </a:rPr>
              <a:t>val</a:t>
            </a:r>
            <a:r>
              <a:rPr lang="en-US" b="1" dirty="0">
                <a:latin typeface="Candara" panose="020E0502030303020204" pitchFamily="34" charset="0"/>
              </a:rPr>
              <a:t> </a:t>
            </a:r>
            <a:r>
              <a:rPr lang="en-US" b="1" dirty="0" err="1">
                <a:latin typeface="Candara" panose="020E0502030303020204" pitchFamily="34" charset="0"/>
              </a:rPr>
              <a:t>doubleValue</a:t>
            </a:r>
            <a:r>
              <a:rPr lang="en-US" b="1" dirty="0">
                <a:latin typeface="Candara" panose="020E0502030303020204" pitchFamily="34" charset="0"/>
              </a:rPr>
              <a:t>: Double = 10.5</a:t>
            </a:r>
          </a:p>
          <a:p>
            <a:r>
              <a:rPr lang="en-US" b="1" dirty="0">
                <a:latin typeface="Candara" panose="020E0502030303020204" pitchFamily="34" charset="0"/>
              </a:rPr>
              <a:t>    </a:t>
            </a:r>
            <a:r>
              <a:rPr lang="en-US" b="1" dirty="0" err="1">
                <a:latin typeface="Candara" panose="020E0502030303020204" pitchFamily="34" charset="0"/>
              </a:rPr>
              <a:t>val</a:t>
            </a:r>
            <a:r>
              <a:rPr lang="en-US" b="1" dirty="0">
                <a:latin typeface="Candara" panose="020E0502030303020204" pitchFamily="34" charset="0"/>
              </a:rPr>
              <a:t> </a:t>
            </a:r>
            <a:r>
              <a:rPr lang="en-US" b="1" dirty="0" err="1">
                <a:latin typeface="Candara" panose="020E0502030303020204" pitchFamily="34" charset="0"/>
              </a:rPr>
              <a:t>charValue</a:t>
            </a:r>
            <a:r>
              <a:rPr lang="en-US" b="1" dirty="0">
                <a:latin typeface="Candara" panose="020E0502030303020204" pitchFamily="34" charset="0"/>
              </a:rPr>
              <a:t>: Char = 'A'</a:t>
            </a:r>
          </a:p>
          <a:p>
            <a:r>
              <a:rPr lang="en-US" b="1" dirty="0">
                <a:latin typeface="Candara" panose="020E0502030303020204" pitchFamily="34" charset="0"/>
              </a:rPr>
              <a:t>    </a:t>
            </a:r>
            <a:r>
              <a:rPr lang="en-US" b="1" dirty="0" err="1">
                <a:latin typeface="Candara" panose="020E0502030303020204" pitchFamily="34" charset="0"/>
              </a:rPr>
              <a:t>val</a:t>
            </a:r>
            <a:r>
              <a:rPr lang="en-US" b="1" dirty="0">
                <a:latin typeface="Candara" panose="020E0502030303020204" pitchFamily="34" charset="0"/>
              </a:rPr>
              <a:t> </a:t>
            </a:r>
            <a:r>
              <a:rPr lang="en-US" b="1" dirty="0" err="1">
                <a:latin typeface="Candara" panose="020E0502030303020204" pitchFamily="34" charset="0"/>
              </a:rPr>
              <a:t>stringValue</a:t>
            </a:r>
            <a:r>
              <a:rPr lang="en-US" b="1" dirty="0">
                <a:latin typeface="Candara" panose="020E0502030303020204" pitchFamily="34" charset="0"/>
              </a:rPr>
              <a:t>: String = "Hello, Scala"</a:t>
            </a:r>
          </a:p>
          <a:p>
            <a:endParaRPr lang="en-US" b="1" dirty="0">
              <a:latin typeface="Candara" panose="020E0502030303020204" pitchFamily="34" charset="0"/>
            </a:endParaRPr>
          </a:p>
          <a:p>
            <a:r>
              <a:rPr lang="en-US" b="1" dirty="0">
                <a:latin typeface="Candara" panose="020E0502030303020204" pitchFamily="34" charset="0"/>
              </a:rPr>
              <a:t>    // Complex data types</a:t>
            </a:r>
          </a:p>
          <a:p>
            <a:r>
              <a:rPr lang="en-US" b="1" dirty="0">
                <a:latin typeface="Candara" panose="020E0502030303020204" pitchFamily="34" charset="0"/>
              </a:rPr>
              <a:t>    </a:t>
            </a:r>
            <a:r>
              <a:rPr lang="en-US" b="1" dirty="0" err="1">
                <a:latin typeface="Candara" panose="020E0502030303020204" pitchFamily="34" charset="0"/>
              </a:rPr>
              <a:t>val</a:t>
            </a:r>
            <a:r>
              <a:rPr lang="en-US" b="1" dirty="0">
                <a:latin typeface="Candara" panose="020E0502030303020204" pitchFamily="34" charset="0"/>
              </a:rPr>
              <a:t> </a:t>
            </a:r>
            <a:r>
              <a:rPr lang="en-US" b="1" dirty="0" err="1">
                <a:latin typeface="Candara" panose="020E0502030303020204" pitchFamily="34" charset="0"/>
              </a:rPr>
              <a:t>unitValue</a:t>
            </a:r>
            <a:r>
              <a:rPr lang="en-US" b="1" dirty="0">
                <a:latin typeface="Candara" panose="020E0502030303020204" pitchFamily="34" charset="0"/>
              </a:rPr>
              <a:t>: Unit = ()</a:t>
            </a:r>
          </a:p>
          <a:p>
            <a:r>
              <a:rPr lang="en-US" b="1" dirty="0">
                <a:latin typeface="Candara" panose="020E0502030303020204" pitchFamily="34" charset="0"/>
              </a:rPr>
              <a:t>    </a:t>
            </a:r>
            <a:r>
              <a:rPr lang="en-US" b="1" dirty="0" err="1">
                <a:latin typeface="Candara" panose="020E0502030303020204" pitchFamily="34" charset="0"/>
              </a:rPr>
              <a:t>val</a:t>
            </a:r>
            <a:r>
              <a:rPr lang="en-US" b="1" dirty="0">
                <a:latin typeface="Candara" panose="020E0502030303020204" pitchFamily="34" charset="0"/>
              </a:rPr>
              <a:t> </a:t>
            </a:r>
            <a:r>
              <a:rPr lang="en-US" b="1" dirty="0" err="1">
                <a:latin typeface="Candara" panose="020E0502030303020204" pitchFamily="34" charset="0"/>
              </a:rPr>
              <a:t>nullValue</a:t>
            </a:r>
            <a:r>
              <a:rPr lang="en-US" b="1" dirty="0">
                <a:latin typeface="Candara" panose="020E0502030303020204" pitchFamily="34" charset="0"/>
              </a:rPr>
              <a:t>: String = null</a:t>
            </a:r>
          </a:p>
          <a:p>
            <a:endParaRPr lang="en-US" b="1" dirty="0">
              <a:latin typeface="Candara" panose="020E0502030303020204" pitchFamily="34" charset="0"/>
            </a:endParaRPr>
          </a:p>
          <a:p>
            <a:r>
              <a:rPr lang="en-US" b="1" dirty="0">
                <a:latin typeface="Candara" panose="020E0502030303020204" pitchFamily="34" charset="0"/>
              </a:rPr>
              <a:t>    // Output the values</a:t>
            </a:r>
          </a:p>
          <a:p>
            <a:r>
              <a:rPr lang="en-US" b="1" dirty="0">
                <a:latin typeface="Candara" panose="020E0502030303020204" pitchFamily="34" charset="0"/>
              </a:rPr>
              <a:t>    </a:t>
            </a:r>
            <a:r>
              <a:rPr lang="en-US" b="1" dirty="0" err="1">
                <a:latin typeface="Candara" panose="020E0502030303020204" pitchFamily="34" charset="0"/>
              </a:rPr>
              <a:t>println</a:t>
            </a:r>
            <a:r>
              <a:rPr lang="en-US" b="1" dirty="0">
                <a:latin typeface="Candara" panose="020E0502030303020204" pitchFamily="34" charset="0"/>
              </a:rPr>
              <a:t>(</a:t>
            </a:r>
            <a:r>
              <a:rPr lang="en-US" b="1" dirty="0" err="1">
                <a:latin typeface="Candara" panose="020E0502030303020204" pitchFamily="34" charset="0"/>
              </a:rPr>
              <a:t>s"Boolean</a:t>
            </a:r>
            <a:r>
              <a:rPr lang="en-US" b="1" dirty="0">
                <a:latin typeface="Candara" panose="020E0502030303020204" pitchFamily="34" charset="0"/>
              </a:rPr>
              <a:t>: $</a:t>
            </a:r>
            <a:r>
              <a:rPr lang="en-US" b="1" dirty="0" err="1">
                <a:latin typeface="Candara" panose="020E0502030303020204" pitchFamily="34" charset="0"/>
              </a:rPr>
              <a:t>booleanValue</a:t>
            </a:r>
            <a:r>
              <a:rPr lang="en-US" b="1" dirty="0">
                <a:latin typeface="Candara" panose="020E0502030303020204" pitchFamily="34" charset="0"/>
              </a:rPr>
              <a:t>")</a:t>
            </a:r>
          </a:p>
          <a:p>
            <a:r>
              <a:rPr lang="en-US" b="1" dirty="0">
                <a:latin typeface="Candara" panose="020E0502030303020204" pitchFamily="34" charset="0"/>
              </a:rPr>
              <a:t>    </a:t>
            </a:r>
            <a:r>
              <a:rPr lang="en-US" b="1" dirty="0" err="1">
                <a:latin typeface="Candara" panose="020E0502030303020204" pitchFamily="34" charset="0"/>
              </a:rPr>
              <a:t>println</a:t>
            </a:r>
            <a:r>
              <a:rPr lang="en-US" b="1" dirty="0">
                <a:latin typeface="Candara" panose="020E0502030303020204" pitchFamily="34" charset="0"/>
              </a:rPr>
              <a:t>(</a:t>
            </a:r>
            <a:r>
              <a:rPr lang="en-US" b="1" dirty="0" err="1">
                <a:latin typeface="Candara" panose="020E0502030303020204" pitchFamily="34" charset="0"/>
              </a:rPr>
              <a:t>s"Byte</a:t>
            </a:r>
            <a:r>
              <a:rPr lang="en-US" b="1" dirty="0">
                <a:latin typeface="Candara" panose="020E0502030303020204" pitchFamily="34" charset="0"/>
              </a:rPr>
              <a:t>: $</a:t>
            </a:r>
            <a:r>
              <a:rPr lang="en-US" b="1" dirty="0" err="1">
                <a:latin typeface="Candara" panose="020E0502030303020204" pitchFamily="34" charset="0"/>
              </a:rPr>
              <a:t>byteValue</a:t>
            </a:r>
            <a:r>
              <a:rPr lang="en-US" b="1" dirty="0">
                <a:latin typeface="Candara" panose="020E0502030303020204" pitchFamily="34" charset="0"/>
              </a:rPr>
              <a:t>")</a:t>
            </a:r>
          </a:p>
          <a:p>
            <a:r>
              <a:rPr lang="en-US" b="1" dirty="0">
                <a:latin typeface="Candara" panose="020E0502030303020204" pitchFamily="34" charset="0"/>
              </a:rPr>
              <a:t>    </a:t>
            </a:r>
            <a:r>
              <a:rPr lang="en-US" b="1" dirty="0" err="1">
                <a:latin typeface="Candara" panose="020E0502030303020204" pitchFamily="34" charset="0"/>
              </a:rPr>
              <a:t>println</a:t>
            </a:r>
            <a:r>
              <a:rPr lang="en-US" b="1" dirty="0">
                <a:latin typeface="Candara" panose="020E0502030303020204" pitchFamily="34" charset="0"/>
              </a:rPr>
              <a:t>(</a:t>
            </a:r>
            <a:r>
              <a:rPr lang="en-US" b="1" dirty="0" err="1">
                <a:latin typeface="Candara" panose="020E0502030303020204" pitchFamily="34" charset="0"/>
              </a:rPr>
              <a:t>s"Short</a:t>
            </a:r>
            <a:r>
              <a:rPr lang="en-US" b="1" dirty="0">
                <a:latin typeface="Candara" panose="020E0502030303020204" pitchFamily="34" charset="0"/>
              </a:rPr>
              <a:t>: $</a:t>
            </a:r>
            <a:r>
              <a:rPr lang="en-US" b="1" dirty="0" err="1">
                <a:latin typeface="Candara" panose="020E0502030303020204" pitchFamily="34" charset="0"/>
              </a:rPr>
              <a:t>shortValue</a:t>
            </a:r>
            <a:r>
              <a:rPr lang="en-US" b="1" dirty="0">
                <a:latin typeface="Candara" panose="020E0502030303020204" pitchFamily="34" charset="0"/>
              </a:rPr>
              <a:t>")</a:t>
            </a:r>
          </a:p>
          <a:p>
            <a:r>
              <a:rPr lang="en-US" b="1" dirty="0">
                <a:latin typeface="Candara" panose="020E0502030303020204" pitchFamily="34" charset="0"/>
              </a:rPr>
              <a:t>    </a:t>
            </a:r>
            <a:r>
              <a:rPr lang="en-US" b="1" dirty="0" err="1">
                <a:latin typeface="Candara" panose="020E0502030303020204" pitchFamily="34" charset="0"/>
              </a:rPr>
              <a:t>println</a:t>
            </a:r>
            <a:r>
              <a:rPr lang="en-US" b="1" dirty="0">
                <a:latin typeface="Candara" panose="020E0502030303020204" pitchFamily="34" charset="0"/>
              </a:rPr>
              <a:t>(</a:t>
            </a:r>
            <a:r>
              <a:rPr lang="en-US" b="1" dirty="0" err="1">
                <a:latin typeface="Candara" panose="020E0502030303020204" pitchFamily="34" charset="0"/>
              </a:rPr>
              <a:t>s"Int</a:t>
            </a:r>
            <a:r>
              <a:rPr lang="en-US" b="1" dirty="0">
                <a:latin typeface="Candara" panose="020E0502030303020204" pitchFamily="34" charset="0"/>
              </a:rPr>
              <a:t>: $</a:t>
            </a:r>
            <a:r>
              <a:rPr lang="en-US" b="1" dirty="0" err="1">
                <a:latin typeface="Candara" panose="020E0502030303020204" pitchFamily="34" charset="0"/>
              </a:rPr>
              <a:t>intValue</a:t>
            </a:r>
            <a:r>
              <a:rPr lang="en-US" b="1" dirty="0">
                <a:latin typeface="Candara" panose="020E0502030303020204" pitchFamily="34" charset="0"/>
              </a:rPr>
              <a:t>")</a:t>
            </a:r>
          </a:p>
          <a:p>
            <a:r>
              <a:rPr lang="en-US" b="1" dirty="0">
                <a:latin typeface="Candara" panose="020E0502030303020204" pitchFamily="34" charset="0"/>
              </a:rPr>
              <a:t>    </a:t>
            </a:r>
            <a:r>
              <a:rPr lang="en-US" b="1" dirty="0" err="1">
                <a:latin typeface="Candara" panose="020E0502030303020204" pitchFamily="34" charset="0"/>
              </a:rPr>
              <a:t>println</a:t>
            </a:r>
            <a:r>
              <a:rPr lang="en-US" b="1" dirty="0">
                <a:latin typeface="Candara" panose="020E0502030303020204" pitchFamily="34" charset="0"/>
              </a:rPr>
              <a:t>(</a:t>
            </a:r>
            <a:r>
              <a:rPr lang="en-US" b="1" dirty="0" err="1">
                <a:latin typeface="Candara" panose="020E0502030303020204" pitchFamily="34" charset="0"/>
              </a:rPr>
              <a:t>s"Long</a:t>
            </a:r>
            <a:r>
              <a:rPr lang="en-US" b="1" dirty="0">
                <a:latin typeface="Candara" panose="020E0502030303020204" pitchFamily="34" charset="0"/>
              </a:rPr>
              <a:t>: $</a:t>
            </a:r>
            <a:r>
              <a:rPr lang="en-US" b="1" dirty="0" err="1">
                <a:latin typeface="Candara" panose="020E0502030303020204" pitchFamily="34" charset="0"/>
              </a:rPr>
              <a:t>longValue</a:t>
            </a:r>
            <a:r>
              <a:rPr lang="en-US" b="1" dirty="0">
                <a:latin typeface="Candara" panose="020E0502030303020204" pitchFamily="34" charset="0"/>
              </a:rPr>
              <a:t>")</a:t>
            </a:r>
          </a:p>
          <a:p>
            <a:r>
              <a:rPr lang="en-US" b="1" dirty="0">
                <a:latin typeface="Candara" panose="020E0502030303020204" pitchFamily="34" charset="0"/>
              </a:rPr>
              <a:t>    </a:t>
            </a:r>
            <a:r>
              <a:rPr lang="en-US" b="1" dirty="0" err="1">
                <a:latin typeface="Candara" panose="020E0502030303020204" pitchFamily="34" charset="0"/>
              </a:rPr>
              <a:t>println</a:t>
            </a:r>
            <a:r>
              <a:rPr lang="en-US" b="1" dirty="0">
                <a:latin typeface="Candara" panose="020E0502030303020204" pitchFamily="34" charset="0"/>
              </a:rPr>
              <a:t>(</a:t>
            </a:r>
            <a:r>
              <a:rPr lang="en-US" b="1" dirty="0" err="1">
                <a:latin typeface="Candara" panose="020E0502030303020204" pitchFamily="34" charset="0"/>
              </a:rPr>
              <a:t>s"Float</a:t>
            </a:r>
            <a:r>
              <a:rPr lang="en-US" b="1" dirty="0">
                <a:latin typeface="Candara" panose="020E0502030303020204" pitchFamily="34" charset="0"/>
              </a:rPr>
              <a:t>: $</a:t>
            </a:r>
            <a:r>
              <a:rPr lang="en-US" b="1" dirty="0" err="1">
                <a:latin typeface="Candara" panose="020E0502030303020204" pitchFamily="34" charset="0"/>
              </a:rPr>
              <a:t>floatValue</a:t>
            </a:r>
            <a:r>
              <a:rPr lang="en-US" b="1" dirty="0">
                <a:latin typeface="Candara" panose="020E0502030303020204" pitchFamily="34" charset="0"/>
              </a:rPr>
              <a:t>")</a:t>
            </a:r>
          </a:p>
          <a:p>
            <a:r>
              <a:rPr lang="en-US" b="1" dirty="0">
                <a:latin typeface="Candara" panose="020E0502030303020204" pitchFamily="34" charset="0"/>
              </a:rPr>
              <a:t>    </a:t>
            </a:r>
            <a:r>
              <a:rPr lang="en-US" b="1" dirty="0" err="1">
                <a:latin typeface="Candara" panose="020E0502030303020204" pitchFamily="34" charset="0"/>
              </a:rPr>
              <a:t>println</a:t>
            </a:r>
            <a:r>
              <a:rPr lang="en-US" b="1" dirty="0">
                <a:latin typeface="Candara" panose="020E0502030303020204" pitchFamily="34" charset="0"/>
              </a:rPr>
              <a:t>(</a:t>
            </a:r>
            <a:r>
              <a:rPr lang="en-US" b="1" dirty="0" err="1">
                <a:latin typeface="Candara" panose="020E0502030303020204" pitchFamily="34" charset="0"/>
              </a:rPr>
              <a:t>s"Double</a:t>
            </a:r>
            <a:r>
              <a:rPr lang="en-US" b="1" dirty="0">
                <a:latin typeface="Candara" panose="020E0502030303020204" pitchFamily="34" charset="0"/>
              </a:rPr>
              <a:t>: $</a:t>
            </a:r>
            <a:r>
              <a:rPr lang="en-US" b="1" dirty="0" err="1">
                <a:latin typeface="Candara" panose="020E0502030303020204" pitchFamily="34" charset="0"/>
              </a:rPr>
              <a:t>doubleValue</a:t>
            </a:r>
            <a:r>
              <a:rPr lang="en-US" b="1" dirty="0">
                <a:latin typeface="Candara" panose="020E0502030303020204" pitchFamily="34" charset="0"/>
              </a:rPr>
              <a:t>")</a:t>
            </a:r>
          </a:p>
          <a:p>
            <a:r>
              <a:rPr lang="en-US" b="1" dirty="0">
                <a:latin typeface="Candara" panose="020E0502030303020204" pitchFamily="34" charset="0"/>
              </a:rPr>
              <a:t>    </a:t>
            </a:r>
            <a:r>
              <a:rPr lang="en-US" b="1" dirty="0" err="1">
                <a:latin typeface="Candara" panose="020E0502030303020204" pitchFamily="34" charset="0"/>
              </a:rPr>
              <a:t>println</a:t>
            </a:r>
            <a:r>
              <a:rPr lang="en-US" b="1" dirty="0">
                <a:latin typeface="Candara" panose="020E0502030303020204" pitchFamily="34" charset="0"/>
              </a:rPr>
              <a:t>(</a:t>
            </a:r>
            <a:r>
              <a:rPr lang="en-US" b="1" dirty="0" err="1">
                <a:latin typeface="Candara" panose="020E0502030303020204" pitchFamily="34" charset="0"/>
              </a:rPr>
              <a:t>s"Char</a:t>
            </a:r>
            <a:r>
              <a:rPr lang="en-US" b="1" dirty="0">
                <a:latin typeface="Candara" panose="020E0502030303020204" pitchFamily="34" charset="0"/>
              </a:rPr>
              <a:t>: $</a:t>
            </a:r>
            <a:r>
              <a:rPr lang="en-US" b="1" dirty="0" err="1">
                <a:latin typeface="Candara" panose="020E0502030303020204" pitchFamily="34" charset="0"/>
              </a:rPr>
              <a:t>charValue</a:t>
            </a:r>
            <a:r>
              <a:rPr lang="en-US" b="1" dirty="0">
                <a:latin typeface="Candara" panose="020E0502030303020204" pitchFamily="34" charset="0"/>
              </a:rPr>
              <a:t>")</a:t>
            </a:r>
          </a:p>
          <a:p>
            <a:r>
              <a:rPr lang="en-US" b="1" dirty="0">
                <a:latin typeface="Candara" panose="020E0502030303020204" pitchFamily="34" charset="0"/>
              </a:rPr>
              <a:t>    </a:t>
            </a:r>
            <a:r>
              <a:rPr lang="en-US" b="1" dirty="0" err="1">
                <a:latin typeface="Candara" panose="020E0502030303020204" pitchFamily="34" charset="0"/>
              </a:rPr>
              <a:t>println</a:t>
            </a:r>
            <a:r>
              <a:rPr lang="en-US" b="1" dirty="0">
                <a:latin typeface="Candara" panose="020E0502030303020204" pitchFamily="34" charset="0"/>
              </a:rPr>
              <a:t>(</a:t>
            </a:r>
            <a:r>
              <a:rPr lang="en-US" b="1" dirty="0" err="1">
                <a:latin typeface="Candara" panose="020E0502030303020204" pitchFamily="34" charset="0"/>
              </a:rPr>
              <a:t>s"String</a:t>
            </a:r>
            <a:r>
              <a:rPr lang="en-US" b="1" dirty="0">
                <a:latin typeface="Candara" panose="020E0502030303020204" pitchFamily="34" charset="0"/>
              </a:rPr>
              <a:t>: $</a:t>
            </a:r>
            <a:r>
              <a:rPr lang="en-US" b="1" dirty="0" err="1">
                <a:latin typeface="Candara" panose="020E0502030303020204" pitchFamily="34" charset="0"/>
              </a:rPr>
              <a:t>stringValue</a:t>
            </a:r>
            <a:r>
              <a:rPr lang="en-US" b="1" dirty="0">
                <a:latin typeface="Candara" panose="020E0502030303020204" pitchFamily="34" charset="0"/>
              </a:rPr>
              <a:t>")</a:t>
            </a:r>
          </a:p>
          <a:p>
            <a:r>
              <a:rPr lang="en-US" b="1" dirty="0">
                <a:latin typeface="Candara" panose="020E0502030303020204" pitchFamily="34" charset="0"/>
              </a:rPr>
              <a:t>    </a:t>
            </a:r>
            <a:r>
              <a:rPr lang="en-US" b="1" dirty="0" err="1">
                <a:latin typeface="Candara" panose="020E0502030303020204" pitchFamily="34" charset="0"/>
              </a:rPr>
              <a:t>println</a:t>
            </a:r>
            <a:r>
              <a:rPr lang="en-US" b="1" dirty="0">
                <a:latin typeface="Candara" panose="020E0502030303020204" pitchFamily="34" charset="0"/>
              </a:rPr>
              <a:t>(</a:t>
            </a:r>
            <a:r>
              <a:rPr lang="en-US" b="1" dirty="0" err="1">
                <a:latin typeface="Candara" panose="020E0502030303020204" pitchFamily="34" charset="0"/>
              </a:rPr>
              <a:t>s"Unit</a:t>
            </a:r>
            <a:r>
              <a:rPr lang="en-US" b="1" dirty="0">
                <a:latin typeface="Candara" panose="020E0502030303020204" pitchFamily="34" charset="0"/>
              </a:rPr>
              <a:t>: $</a:t>
            </a:r>
            <a:r>
              <a:rPr lang="en-US" b="1" dirty="0" err="1">
                <a:latin typeface="Candara" panose="020E0502030303020204" pitchFamily="34" charset="0"/>
              </a:rPr>
              <a:t>unitValue</a:t>
            </a:r>
            <a:r>
              <a:rPr lang="en-US" b="1" dirty="0">
                <a:latin typeface="Candara" panose="020E0502030303020204" pitchFamily="34" charset="0"/>
              </a:rPr>
              <a:t>")</a:t>
            </a:r>
          </a:p>
          <a:p>
            <a:r>
              <a:rPr lang="en-US" b="1" dirty="0">
                <a:latin typeface="Candara" panose="020E0502030303020204" pitchFamily="34" charset="0"/>
              </a:rPr>
              <a:t>    </a:t>
            </a:r>
            <a:r>
              <a:rPr lang="en-US" b="1" dirty="0" err="1">
                <a:latin typeface="Candara" panose="020E0502030303020204" pitchFamily="34" charset="0"/>
              </a:rPr>
              <a:t>println</a:t>
            </a:r>
            <a:r>
              <a:rPr lang="en-US" b="1" dirty="0">
                <a:latin typeface="Candara" panose="020E0502030303020204" pitchFamily="34" charset="0"/>
              </a:rPr>
              <a:t>(</a:t>
            </a:r>
            <a:r>
              <a:rPr lang="en-US" b="1" dirty="0" err="1">
                <a:latin typeface="Candara" panose="020E0502030303020204" pitchFamily="34" charset="0"/>
              </a:rPr>
              <a:t>s"Null</a:t>
            </a:r>
            <a:r>
              <a:rPr lang="en-US" b="1" dirty="0">
                <a:latin typeface="Candara" panose="020E0502030303020204" pitchFamily="34" charset="0"/>
              </a:rPr>
              <a:t>: $</a:t>
            </a:r>
            <a:r>
              <a:rPr lang="en-US" b="1" dirty="0" err="1">
                <a:latin typeface="Candara" panose="020E0502030303020204" pitchFamily="34" charset="0"/>
              </a:rPr>
              <a:t>nullValue</a:t>
            </a:r>
            <a:r>
              <a:rPr lang="en-US" b="1" dirty="0">
                <a:latin typeface="Candara" panose="020E0502030303020204" pitchFamily="34" charset="0"/>
              </a:rPr>
              <a:t>")</a:t>
            </a:r>
          </a:p>
          <a:p>
            <a:r>
              <a:rPr lang="en-US" b="1" dirty="0">
                <a:latin typeface="Candara" panose="020E0502030303020204" pitchFamily="34" charset="0"/>
              </a:rPr>
              <a:t>  }</a:t>
            </a:r>
          </a:p>
          <a:p>
            <a:r>
              <a:rPr lang="en-US" b="1" dirty="0">
                <a:latin typeface="Candara" panose="020E0502030303020204" pitchFamily="34" charset="0"/>
              </a:rPr>
              <a:t>}</a:t>
            </a:r>
          </a:p>
          <a:p>
            <a:r>
              <a:rPr lang="en-US" b="1" dirty="0">
                <a:latin typeface="Candara" panose="020E0502030303020204" pitchFamily="34" charset="0"/>
              </a:rPr>
              <a:t>.</a:t>
            </a:r>
          </a:p>
        </p:txBody>
      </p:sp>
      <p:pic>
        <p:nvPicPr>
          <p:cNvPr id="5" name="Picture 4">
            <a:extLst>
              <a:ext uri="{FF2B5EF4-FFF2-40B4-BE49-F238E27FC236}">
                <a16:creationId xmlns:a16="http://schemas.microsoft.com/office/drawing/2014/main" id="{C2D91F6A-8B4B-4542-A536-8410EE67B7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834947" y="4391335"/>
            <a:ext cx="4310734" cy="4310734"/>
          </a:xfrm>
          <a:prstGeom prst="rect">
            <a:avLst/>
          </a:prstGeom>
        </p:spPr>
      </p:pic>
    </p:spTree>
    <p:extLst>
      <p:ext uri="{BB962C8B-B14F-4D97-AF65-F5344CB8AC3E}">
        <p14:creationId xmlns:p14="http://schemas.microsoft.com/office/powerpoint/2010/main" val="3949887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11" name="Freeform 11"/>
          <p:cNvSpPr/>
          <p:nvPr/>
        </p:nvSpPr>
        <p:spPr>
          <a:xfrm>
            <a:off x="45720" y="1103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3">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4">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533400" y="601206"/>
            <a:ext cx="12496800" cy="557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IN" sz="5400" dirty="0"/>
              <a:t>Variables &amp; Datatypes</a:t>
            </a:r>
            <a:endParaRPr lang="en-US" sz="5400" dirty="0"/>
          </a:p>
        </p:txBody>
      </p:sp>
      <p:sp>
        <p:nvSpPr>
          <p:cNvPr id="18" name="Freeform 4">
            <a:extLst>
              <a:ext uri="{FF2B5EF4-FFF2-40B4-BE49-F238E27FC236}">
                <a16:creationId xmlns:a16="http://schemas.microsoft.com/office/drawing/2014/main" id="{A854E458-B665-4F84-A1A5-F9E01EEF284B}"/>
              </a:ext>
            </a:extLst>
          </p:cNvPr>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5">
              <a:alphaModFix amt="0"/>
            </a:blip>
            <a:stretch>
              <a:fillRect l="-68177" t="-3362010" b="-58935"/>
            </a:stretch>
          </a:blipFill>
        </p:spPr>
      </p:sp>
      <p:sp>
        <p:nvSpPr>
          <p:cNvPr id="19" name="Freeform 5">
            <a:extLst>
              <a:ext uri="{FF2B5EF4-FFF2-40B4-BE49-F238E27FC236}">
                <a16:creationId xmlns:a16="http://schemas.microsoft.com/office/drawing/2014/main" id="{7AA54346-B4CF-4BD1-89AF-4CDD8BA22B65}"/>
              </a:ext>
            </a:extLst>
          </p:cNvPr>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6">
              <a:alphaModFix amt="71000"/>
            </a:blip>
            <a:stretch>
              <a:fillRect t="-2185688" b="-288051"/>
            </a:stretch>
          </a:blipFill>
        </p:spPr>
      </p:sp>
      <p:grpSp>
        <p:nvGrpSpPr>
          <p:cNvPr id="20" name="Group 6">
            <a:extLst>
              <a:ext uri="{FF2B5EF4-FFF2-40B4-BE49-F238E27FC236}">
                <a16:creationId xmlns:a16="http://schemas.microsoft.com/office/drawing/2014/main" id="{6CEC8E90-1907-4814-8EAB-E7DA3E9D8C67}"/>
              </a:ext>
            </a:extLst>
          </p:cNvPr>
          <p:cNvGrpSpPr/>
          <p:nvPr/>
        </p:nvGrpSpPr>
        <p:grpSpPr>
          <a:xfrm>
            <a:off x="0" y="9620861"/>
            <a:ext cx="18286700" cy="227041"/>
            <a:chOff x="0" y="0"/>
            <a:chExt cx="5046385" cy="64835"/>
          </a:xfrm>
        </p:grpSpPr>
        <p:sp>
          <p:nvSpPr>
            <p:cNvPr id="21" name="Freeform 7">
              <a:extLst>
                <a:ext uri="{FF2B5EF4-FFF2-40B4-BE49-F238E27FC236}">
                  <a16:creationId xmlns:a16="http://schemas.microsoft.com/office/drawing/2014/main" id="{239166E2-1765-446F-AEAD-0A81710B1375}"/>
                </a:ext>
              </a:extLst>
            </p:cNvPr>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22" name="TextBox 8">
              <a:extLst>
                <a:ext uri="{FF2B5EF4-FFF2-40B4-BE49-F238E27FC236}">
                  <a16:creationId xmlns:a16="http://schemas.microsoft.com/office/drawing/2014/main" id="{EB69F70A-31FF-461E-A023-3786357AA4FF}"/>
                </a:ext>
              </a:extLst>
            </p:cNvPr>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23" name="TextBox 6">
            <a:extLst>
              <a:ext uri="{FF2B5EF4-FFF2-40B4-BE49-F238E27FC236}">
                <a16:creationId xmlns:a16="http://schemas.microsoft.com/office/drawing/2014/main" id="{16298D4D-D30C-403D-AB6C-02FC9321BF4C}"/>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sp>
        <p:nvSpPr>
          <p:cNvPr id="14" name="TextBox 13">
            <a:extLst>
              <a:ext uri="{FF2B5EF4-FFF2-40B4-BE49-F238E27FC236}">
                <a16:creationId xmlns:a16="http://schemas.microsoft.com/office/drawing/2014/main" id="{942413A8-9977-4FA8-BA41-6153B2A849D8}"/>
              </a:ext>
            </a:extLst>
          </p:cNvPr>
          <p:cNvSpPr txBox="1"/>
          <p:nvPr/>
        </p:nvSpPr>
        <p:spPr>
          <a:xfrm>
            <a:off x="535022" y="1193390"/>
            <a:ext cx="14858189" cy="8710077"/>
          </a:xfrm>
          <a:prstGeom prst="rect">
            <a:avLst/>
          </a:prstGeom>
          <a:noFill/>
        </p:spPr>
        <p:txBody>
          <a:bodyPr wrap="square" rtlCol="0">
            <a:spAutoFit/>
          </a:bodyPr>
          <a:lstStyle/>
          <a:p>
            <a:r>
              <a:rPr lang="en-US" sz="2800" dirty="0">
                <a:latin typeface="Candara" panose="020E0502030303020204" pitchFamily="34" charset="0"/>
              </a:rPr>
              <a:t>Variables are the named space in memory, and the compiler allocates reserved location according to the data type of the corresponding variable. The variable is declared with the following syntax in Scala as follows:</a:t>
            </a:r>
          </a:p>
          <a:p>
            <a:endParaRPr lang="en-US" sz="2800" dirty="0">
              <a:latin typeface="Candara" panose="020E0502030303020204" pitchFamily="34" charset="0"/>
            </a:endParaRPr>
          </a:p>
          <a:p>
            <a:r>
              <a:rPr lang="en-US" sz="2800" b="1" dirty="0" err="1">
                <a:latin typeface="Candara" panose="020E0502030303020204" pitchFamily="34" charset="0"/>
              </a:rPr>
              <a:t>val</a:t>
            </a:r>
            <a:r>
              <a:rPr lang="en-US" sz="2800" b="1" dirty="0">
                <a:latin typeface="Candara" panose="020E0502030303020204" pitchFamily="34" charset="0"/>
              </a:rPr>
              <a:t> or </a:t>
            </a:r>
            <a:r>
              <a:rPr lang="en-US" sz="2800" b="1" dirty="0" err="1">
                <a:latin typeface="Candara" panose="020E0502030303020204" pitchFamily="34" charset="0"/>
              </a:rPr>
              <a:t>val</a:t>
            </a:r>
            <a:r>
              <a:rPr lang="en-US" sz="2800" b="1" dirty="0">
                <a:latin typeface="Candara" panose="020E0502030303020204" pitchFamily="34" charset="0"/>
              </a:rPr>
              <a:t> </a:t>
            </a:r>
            <a:r>
              <a:rPr lang="en-US" sz="2800" b="1" dirty="0" err="1">
                <a:latin typeface="Candara" panose="020E0502030303020204" pitchFamily="34" charset="0"/>
              </a:rPr>
              <a:t>variable_name</a:t>
            </a:r>
            <a:r>
              <a:rPr lang="en-US" sz="2800" b="1" dirty="0">
                <a:latin typeface="Candara" panose="020E0502030303020204" pitchFamily="34" charset="0"/>
              </a:rPr>
              <a:t>: </a:t>
            </a:r>
            <a:r>
              <a:rPr lang="en-US" sz="2800" b="1" dirty="0" err="1">
                <a:latin typeface="Candara" panose="020E0502030303020204" pitchFamily="34" charset="0"/>
              </a:rPr>
              <a:t>variable_datatype</a:t>
            </a:r>
            <a:r>
              <a:rPr lang="en-US" sz="2800" b="1" dirty="0">
                <a:latin typeface="Candara" panose="020E0502030303020204" pitchFamily="34" charset="0"/>
              </a:rPr>
              <a:t> = value;</a:t>
            </a:r>
          </a:p>
          <a:p>
            <a:endParaRPr lang="en-US" sz="2800" dirty="0">
              <a:latin typeface="Candara" panose="020E0502030303020204" pitchFamily="34" charset="0"/>
            </a:endParaRPr>
          </a:p>
          <a:p>
            <a:pPr marL="457200" indent="-457200">
              <a:buFont typeface="Arial" panose="020B0604020202020204" pitchFamily="34" charset="0"/>
              <a:buChar char="•"/>
            </a:pPr>
            <a:r>
              <a:rPr lang="en-US" sz="2800" b="1" dirty="0">
                <a:latin typeface="Candara" panose="020E0502030303020204" pitchFamily="34" charset="0"/>
              </a:rPr>
              <a:t>Mutable Variables</a:t>
            </a:r>
          </a:p>
          <a:p>
            <a:pPr lvl="1"/>
            <a:r>
              <a:rPr lang="en-US" sz="2800" dirty="0">
                <a:latin typeface="Candara" panose="020E0502030303020204" pitchFamily="34" charset="0"/>
              </a:rPr>
              <a:t>Mutable variables allow changing the values of variables even after the declaration of variables.</a:t>
            </a:r>
          </a:p>
          <a:p>
            <a:pPr lvl="1"/>
            <a:endParaRPr lang="en-US" sz="2800" dirty="0">
              <a:latin typeface="Candara" panose="020E0502030303020204" pitchFamily="34" charset="0"/>
            </a:endParaRPr>
          </a:p>
          <a:p>
            <a:pPr lvl="1"/>
            <a:r>
              <a:rPr lang="en-US" sz="2800" b="1" dirty="0">
                <a:latin typeface="Candara" panose="020E0502030303020204" pitchFamily="34" charset="0"/>
              </a:rPr>
              <a:t>var </a:t>
            </a:r>
            <a:r>
              <a:rPr lang="en-US" sz="2800" b="1" dirty="0" err="1">
                <a:latin typeface="Candara" panose="020E0502030303020204" pitchFamily="34" charset="0"/>
              </a:rPr>
              <a:t>variable_name</a:t>
            </a:r>
            <a:r>
              <a:rPr lang="en-US" sz="2800" b="1" dirty="0">
                <a:latin typeface="Candara" panose="020E0502030303020204" pitchFamily="34" charset="0"/>
              </a:rPr>
              <a:t> : </a:t>
            </a:r>
            <a:r>
              <a:rPr lang="en-US" sz="2800" b="1" dirty="0" err="1">
                <a:latin typeface="Candara" panose="020E0502030303020204" pitchFamily="34" charset="0"/>
              </a:rPr>
              <a:t>variable_datatype</a:t>
            </a:r>
            <a:r>
              <a:rPr lang="en-US" sz="2800" b="1" dirty="0">
                <a:latin typeface="Candara" panose="020E0502030303020204" pitchFamily="34" charset="0"/>
              </a:rPr>
              <a:t> = value;</a:t>
            </a:r>
          </a:p>
          <a:p>
            <a:pPr lvl="1"/>
            <a:endParaRPr lang="en-US" sz="2800" b="1" dirty="0">
              <a:latin typeface="Candara" panose="020E0502030303020204" pitchFamily="34" charset="0"/>
            </a:endParaRPr>
          </a:p>
          <a:p>
            <a:pPr lvl="1"/>
            <a:r>
              <a:rPr lang="en-US" sz="2800" dirty="0">
                <a:latin typeface="Candara" panose="020E0502030303020204" pitchFamily="34" charset="0"/>
              </a:rPr>
              <a:t>The syntax of Mutable variable can also be defined as follow:</a:t>
            </a:r>
          </a:p>
          <a:p>
            <a:pPr lvl="1"/>
            <a:r>
              <a:rPr lang="en-US" sz="2800" b="1" dirty="0">
                <a:latin typeface="Candara" panose="020E0502030303020204" pitchFamily="34" charset="0"/>
              </a:rPr>
              <a:t>var </a:t>
            </a:r>
            <a:r>
              <a:rPr lang="en-US" sz="2800" b="1" dirty="0" err="1">
                <a:latin typeface="Candara" panose="020E0502030303020204" pitchFamily="34" charset="0"/>
              </a:rPr>
              <a:t>variable_name</a:t>
            </a:r>
            <a:r>
              <a:rPr lang="en-US" sz="2800" b="1" dirty="0">
                <a:latin typeface="Candara" panose="020E0502030303020204" pitchFamily="34" charset="0"/>
              </a:rPr>
              <a:t> = value;</a:t>
            </a:r>
          </a:p>
          <a:p>
            <a:pPr lvl="1"/>
            <a:endParaRPr lang="en-US" sz="2800" b="1" dirty="0">
              <a:latin typeface="Candara" panose="020E0502030303020204" pitchFamily="34" charset="0"/>
            </a:endParaRPr>
          </a:p>
          <a:p>
            <a:pPr lvl="1"/>
            <a:r>
              <a:rPr lang="en-US" sz="2800" dirty="0">
                <a:latin typeface="Candara" panose="020E0502030303020204" pitchFamily="34" charset="0"/>
              </a:rPr>
              <a:t>Examples:</a:t>
            </a:r>
          </a:p>
          <a:p>
            <a:pPr lvl="1"/>
            <a:r>
              <a:rPr lang="en-US" sz="2800" b="1" dirty="0">
                <a:latin typeface="Candara" panose="020E0502030303020204" pitchFamily="34" charset="0"/>
              </a:rPr>
              <a:t>var </a:t>
            </a:r>
            <a:r>
              <a:rPr lang="en-US" sz="2800" b="1" dirty="0" err="1">
                <a:latin typeface="Candara" panose="020E0502030303020204" pitchFamily="34" charset="0"/>
              </a:rPr>
              <a:t>nameOfThing</a:t>
            </a:r>
            <a:r>
              <a:rPr lang="en-US" sz="2800" b="1" dirty="0">
                <a:latin typeface="Candara" panose="020E0502030303020204" pitchFamily="34" charset="0"/>
              </a:rPr>
              <a:t>: String = "Car";</a:t>
            </a:r>
          </a:p>
          <a:p>
            <a:pPr lvl="1"/>
            <a:r>
              <a:rPr lang="en-US" sz="2800" b="1" dirty="0">
                <a:latin typeface="Candara" panose="020E0502030303020204" pitchFamily="34" charset="0"/>
              </a:rPr>
              <a:t>var </a:t>
            </a:r>
            <a:r>
              <a:rPr lang="en-US" sz="2800" b="1" dirty="0" err="1">
                <a:latin typeface="Candara" panose="020E0502030303020204" pitchFamily="34" charset="0"/>
              </a:rPr>
              <a:t>nameOfThing</a:t>
            </a:r>
            <a:r>
              <a:rPr lang="en-US" sz="2800" b="1" dirty="0">
                <a:latin typeface="Candara" panose="020E0502030303020204" pitchFamily="34" charset="0"/>
              </a:rPr>
              <a:t> = "Car";</a:t>
            </a:r>
          </a:p>
          <a:p>
            <a:endParaRPr lang="en-US" sz="2800" dirty="0">
              <a:latin typeface="Candara" panose="020E0502030303020204" pitchFamily="34" charset="0"/>
            </a:endParaRPr>
          </a:p>
          <a:p>
            <a:endParaRPr lang="en-US" sz="2800" dirty="0">
              <a:latin typeface="Candara" panose="020E0502030303020204" pitchFamily="34" charset="0"/>
            </a:endParaRPr>
          </a:p>
        </p:txBody>
      </p:sp>
      <p:pic>
        <p:nvPicPr>
          <p:cNvPr id="5" name="Picture 4">
            <a:extLst>
              <a:ext uri="{FF2B5EF4-FFF2-40B4-BE49-F238E27FC236}">
                <a16:creationId xmlns:a16="http://schemas.microsoft.com/office/drawing/2014/main" id="{C2D91F6A-8B4B-4542-A536-8410EE67B7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244577" y="4517208"/>
            <a:ext cx="3857988" cy="3857988"/>
          </a:xfrm>
          <a:prstGeom prst="rect">
            <a:avLst/>
          </a:prstGeom>
        </p:spPr>
      </p:pic>
    </p:spTree>
    <p:extLst>
      <p:ext uri="{BB962C8B-B14F-4D97-AF65-F5344CB8AC3E}">
        <p14:creationId xmlns:p14="http://schemas.microsoft.com/office/powerpoint/2010/main" val="3767044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11" name="Freeform 11"/>
          <p:cNvSpPr/>
          <p:nvPr/>
        </p:nvSpPr>
        <p:spPr>
          <a:xfrm>
            <a:off x="45720" y="1103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3">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4">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533400" y="601206"/>
            <a:ext cx="12496800" cy="557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IN" sz="5400" dirty="0"/>
              <a:t>Variables &amp; Datatypes</a:t>
            </a:r>
            <a:endParaRPr lang="en-US" sz="5400" dirty="0"/>
          </a:p>
        </p:txBody>
      </p:sp>
      <p:sp>
        <p:nvSpPr>
          <p:cNvPr id="18" name="Freeform 4">
            <a:extLst>
              <a:ext uri="{FF2B5EF4-FFF2-40B4-BE49-F238E27FC236}">
                <a16:creationId xmlns:a16="http://schemas.microsoft.com/office/drawing/2014/main" id="{A854E458-B665-4F84-A1A5-F9E01EEF284B}"/>
              </a:ext>
            </a:extLst>
          </p:cNvPr>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5">
              <a:alphaModFix amt="0"/>
            </a:blip>
            <a:stretch>
              <a:fillRect l="-68177" t="-3362010" b="-58935"/>
            </a:stretch>
          </a:blipFill>
        </p:spPr>
      </p:sp>
      <p:sp>
        <p:nvSpPr>
          <p:cNvPr id="19" name="Freeform 5">
            <a:extLst>
              <a:ext uri="{FF2B5EF4-FFF2-40B4-BE49-F238E27FC236}">
                <a16:creationId xmlns:a16="http://schemas.microsoft.com/office/drawing/2014/main" id="{7AA54346-B4CF-4BD1-89AF-4CDD8BA22B65}"/>
              </a:ext>
            </a:extLst>
          </p:cNvPr>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6">
              <a:alphaModFix amt="71000"/>
            </a:blip>
            <a:stretch>
              <a:fillRect t="-2185688" b="-288051"/>
            </a:stretch>
          </a:blipFill>
        </p:spPr>
      </p:sp>
      <p:grpSp>
        <p:nvGrpSpPr>
          <p:cNvPr id="20" name="Group 6">
            <a:extLst>
              <a:ext uri="{FF2B5EF4-FFF2-40B4-BE49-F238E27FC236}">
                <a16:creationId xmlns:a16="http://schemas.microsoft.com/office/drawing/2014/main" id="{6CEC8E90-1907-4814-8EAB-E7DA3E9D8C67}"/>
              </a:ext>
            </a:extLst>
          </p:cNvPr>
          <p:cNvGrpSpPr/>
          <p:nvPr/>
        </p:nvGrpSpPr>
        <p:grpSpPr>
          <a:xfrm>
            <a:off x="0" y="9620861"/>
            <a:ext cx="18286700" cy="227041"/>
            <a:chOff x="0" y="0"/>
            <a:chExt cx="5046385" cy="64835"/>
          </a:xfrm>
        </p:grpSpPr>
        <p:sp>
          <p:nvSpPr>
            <p:cNvPr id="21" name="Freeform 7">
              <a:extLst>
                <a:ext uri="{FF2B5EF4-FFF2-40B4-BE49-F238E27FC236}">
                  <a16:creationId xmlns:a16="http://schemas.microsoft.com/office/drawing/2014/main" id="{239166E2-1765-446F-AEAD-0A81710B1375}"/>
                </a:ext>
              </a:extLst>
            </p:cNvPr>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22" name="TextBox 8">
              <a:extLst>
                <a:ext uri="{FF2B5EF4-FFF2-40B4-BE49-F238E27FC236}">
                  <a16:creationId xmlns:a16="http://schemas.microsoft.com/office/drawing/2014/main" id="{EB69F70A-31FF-461E-A023-3786357AA4FF}"/>
                </a:ext>
              </a:extLst>
            </p:cNvPr>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23" name="TextBox 6">
            <a:extLst>
              <a:ext uri="{FF2B5EF4-FFF2-40B4-BE49-F238E27FC236}">
                <a16:creationId xmlns:a16="http://schemas.microsoft.com/office/drawing/2014/main" id="{16298D4D-D30C-403D-AB6C-02FC9321BF4C}"/>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sp>
        <p:nvSpPr>
          <p:cNvPr id="14" name="TextBox 13">
            <a:extLst>
              <a:ext uri="{FF2B5EF4-FFF2-40B4-BE49-F238E27FC236}">
                <a16:creationId xmlns:a16="http://schemas.microsoft.com/office/drawing/2014/main" id="{942413A8-9977-4FA8-BA41-6153B2A849D8}"/>
              </a:ext>
            </a:extLst>
          </p:cNvPr>
          <p:cNvSpPr txBox="1"/>
          <p:nvPr/>
        </p:nvSpPr>
        <p:spPr>
          <a:xfrm>
            <a:off x="535022" y="1193390"/>
            <a:ext cx="14858189" cy="7848302"/>
          </a:xfrm>
          <a:prstGeom prst="rect">
            <a:avLst/>
          </a:prstGeom>
          <a:noFill/>
        </p:spPr>
        <p:txBody>
          <a:bodyPr wrap="square" rtlCol="0">
            <a:spAutoFit/>
          </a:bodyPr>
          <a:lstStyle/>
          <a:p>
            <a:pPr marL="457200" indent="-457200">
              <a:buFont typeface="Arial" panose="020B0604020202020204" pitchFamily="34" charset="0"/>
              <a:buChar char="•"/>
            </a:pPr>
            <a:r>
              <a:rPr lang="en-IN" sz="2800" b="1" dirty="0">
                <a:latin typeface="Candara" panose="020E0502030303020204" pitchFamily="34" charset="0"/>
              </a:rPr>
              <a:t>Immutable Variables</a:t>
            </a:r>
          </a:p>
          <a:p>
            <a:r>
              <a:rPr lang="en-US" sz="2800" dirty="0">
                <a:latin typeface="Candara" panose="020E0502030303020204" pitchFamily="34" charset="0"/>
              </a:rPr>
              <a:t>Immutable variables are that variable which value cannot be changed once it is created and is declared using '</a:t>
            </a:r>
            <a:r>
              <a:rPr lang="en-US" sz="2800" dirty="0" err="1">
                <a:latin typeface="Candara" panose="020E0502030303020204" pitchFamily="34" charset="0"/>
              </a:rPr>
              <a:t>val</a:t>
            </a:r>
            <a:r>
              <a:rPr lang="en-US" sz="2800" dirty="0">
                <a:latin typeface="Candara" panose="020E0502030303020204" pitchFamily="34" charset="0"/>
              </a:rPr>
              <a:t>' keyword.</a:t>
            </a:r>
          </a:p>
          <a:p>
            <a:endParaRPr lang="en-US" sz="2800" dirty="0">
              <a:latin typeface="Candara" panose="020E0502030303020204" pitchFamily="34" charset="0"/>
            </a:endParaRPr>
          </a:p>
          <a:p>
            <a:r>
              <a:rPr lang="en-US" sz="2800" b="1" dirty="0" err="1">
                <a:latin typeface="Candara" panose="020E0502030303020204" pitchFamily="34" charset="0"/>
              </a:rPr>
              <a:t>val</a:t>
            </a:r>
            <a:r>
              <a:rPr lang="en-US" sz="2800" b="1" dirty="0">
                <a:latin typeface="Candara" panose="020E0502030303020204" pitchFamily="34" charset="0"/>
              </a:rPr>
              <a:t> </a:t>
            </a:r>
            <a:r>
              <a:rPr lang="en-US" sz="2800" b="1" dirty="0" err="1">
                <a:latin typeface="Candara" panose="020E0502030303020204" pitchFamily="34" charset="0"/>
              </a:rPr>
              <a:t>variable_name</a:t>
            </a:r>
            <a:r>
              <a:rPr lang="en-US" sz="2800" b="1" dirty="0">
                <a:latin typeface="Candara" panose="020E0502030303020204" pitchFamily="34" charset="0"/>
              </a:rPr>
              <a:t> : </a:t>
            </a:r>
            <a:r>
              <a:rPr lang="en-US" sz="2800" b="1" dirty="0" err="1">
                <a:latin typeface="Candara" panose="020E0502030303020204" pitchFamily="34" charset="0"/>
              </a:rPr>
              <a:t>variable_data</a:t>
            </a:r>
            <a:r>
              <a:rPr lang="en-US" sz="2800" b="1" dirty="0">
                <a:latin typeface="Candara" panose="020E0502030303020204" pitchFamily="34" charset="0"/>
              </a:rPr>
              <a:t> type = value;</a:t>
            </a:r>
          </a:p>
          <a:p>
            <a:r>
              <a:rPr lang="en-US" sz="2800" b="1" dirty="0" err="1">
                <a:latin typeface="Candara" panose="020E0502030303020204" pitchFamily="34" charset="0"/>
              </a:rPr>
              <a:t>val</a:t>
            </a:r>
            <a:r>
              <a:rPr lang="en-US" sz="2800" b="1" dirty="0">
                <a:latin typeface="Candara" panose="020E0502030303020204" pitchFamily="34" charset="0"/>
              </a:rPr>
              <a:t> </a:t>
            </a:r>
            <a:r>
              <a:rPr lang="en-US" sz="2800" b="1" dirty="0" err="1">
                <a:latin typeface="Candara" panose="020E0502030303020204" pitchFamily="34" charset="0"/>
              </a:rPr>
              <a:t>variable_name</a:t>
            </a:r>
            <a:r>
              <a:rPr lang="en-US" sz="2800" b="1" dirty="0">
                <a:latin typeface="Candara" panose="020E0502030303020204" pitchFamily="34" charset="0"/>
              </a:rPr>
              <a:t> = value;</a:t>
            </a:r>
          </a:p>
          <a:p>
            <a:endParaRPr lang="en-US" sz="2800" b="1" dirty="0">
              <a:latin typeface="Candara" panose="020E0502030303020204" pitchFamily="34" charset="0"/>
            </a:endParaRPr>
          </a:p>
          <a:p>
            <a:r>
              <a:rPr lang="en-US" sz="2800" dirty="0">
                <a:latin typeface="Candara" panose="020E0502030303020204" pitchFamily="34" charset="0"/>
              </a:rPr>
              <a:t>Examples:</a:t>
            </a:r>
          </a:p>
          <a:p>
            <a:endParaRPr lang="en-US" sz="2800" dirty="0">
              <a:latin typeface="Candara" panose="020E0502030303020204" pitchFamily="34" charset="0"/>
            </a:endParaRPr>
          </a:p>
          <a:p>
            <a:r>
              <a:rPr lang="en-US" sz="2800" b="1" dirty="0" err="1">
                <a:latin typeface="Candara" panose="020E0502030303020204" pitchFamily="34" charset="0"/>
              </a:rPr>
              <a:t>val</a:t>
            </a:r>
            <a:r>
              <a:rPr lang="en-US" sz="2800" b="1" dirty="0">
                <a:latin typeface="Candara" panose="020E0502030303020204" pitchFamily="34" charset="0"/>
              </a:rPr>
              <a:t> </a:t>
            </a:r>
            <a:r>
              <a:rPr lang="en-US" sz="2800" b="1" dirty="0" err="1">
                <a:latin typeface="Candara" panose="020E0502030303020204" pitchFamily="34" charset="0"/>
              </a:rPr>
              <a:t>numberOfThing</a:t>
            </a:r>
            <a:r>
              <a:rPr lang="en-US" sz="2800" b="1" dirty="0">
                <a:latin typeface="Candara" panose="020E0502030303020204" pitchFamily="34" charset="0"/>
              </a:rPr>
              <a:t>: Int = 2;</a:t>
            </a:r>
          </a:p>
          <a:p>
            <a:r>
              <a:rPr lang="en-US" sz="2800" b="1" dirty="0" err="1">
                <a:latin typeface="Candara" panose="020E0502030303020204" pitchFamily="34" charset="0"/>
              </a:rPr>
              <a:t>val</a:t>
            </a:r>
            <a:r>
              <a:rPr lang="en-US" sz="2800" b="1" dirty="0">
                <a:latin typeface="Candara" panose="020E0502030303020204" pitchFamily="34" charset="0"/>
              </a:rPr>
              <a:t> </a:t>
            </a:r>
            <a:r>
              <a:rPr lang="en-US" sz="2800" b="1" dirty="0" err="1">
                <a:latin typeface="Candara" panose="020E0502030303020204" pitchFamily="34" charset="0"/>
              </a:rPr>
              <a:t>numberOfThing</a:t>
            </a:r>
            <a:r>
              <a:rPr lang="en-US" sz="2800" b="1" dirty="0">
                <a:latin typeface="Candara" panose="020E0502030303020204" pitchFamily="34" charset="0"/>
              </a:rPr>
              <a:t> = 2;</a:t>
            </a:r>
          </a:p>
          <a:p>
            <a:endParaRPr lang="en-US" sz="2800" b="1" dirty="0">
              <a:latin typeface="Candara" panose="020E0502030303020204" pitchFamily="34" charset="0"/>
            </a:endParaRPr>
          </a:p>
          <a:p>
            <a:r>
              <a:rPr lang="en-US" sz="2800" dirty="0">
                <a:latin typeface="Candara" panose="020E0502030303020204" pitchFamily="34" charset="0"/>
              </a:rPr>
              <a:t>You can define your variable without the data type of the variable as done above, where the Scala compiler automatically figures it to be an 'Int' data type. The process is called </a:t>
            </a:r>
            <a:r>
              <a:rPr lang="en-US" sz="2800" b="1" dirty="0">
                <a:latin typeface="Candara" panose="020E0502030303020204" pitchFamily="34" charset="0"/>
              </a:rPr>
              <a:t>Type Inference</a:t>
            </a:r>
            <a:r>
              <a:rPr lang="en-US" sz="2800" dirty="0">
                <a:latin typeface="Candara" panose="020E0502030303020204" pitchFamily="34" charset="0"/>
              </a:rPr>
              <a:t> </a:t>
            </a:r>
          </a:p>
          <a:p>
            <a:r>
              <a:rPr lang="en-US" sz="2800" dirty="0">
                <a:latin typeface="Candara" panose="020E0502030303020204" pitchFamily="34" charset="0"/>
              </a:rPr>
              <a:t>You cannot change the value of the variable as done below:</a:t>
            </a:r>
          </a:p>
          <a:p>
            <a:endParaRPr lang="en-US" sz="2800" dirty="0">
              <a:latin typeface="Candara" panose="020E0502030303020204" pitchFamily="34" charset="0"/>
            </a:endParaRPr>
          </a:p>
          <a:p>
            <a:r>
              <a:rPr lang="en-US" sz="2800" b="1" dirty="0" err="1">
                <a:latin typeface="Candara" panose="020E0502030303020204" pitchFamily="34" charset="0"/>
              </a:rPr>
              <a:t>numberOfThing</a:t>
            </a:r>
            <a:r>
              <a:rPr lang="en-US" sz="2800" b="1" dirty="0">
                <a:latin typeface="Candara" panose="020E0502030303020204" pitchFamily="34" charset="0"/>
              </a:rPr>
              <a:t> = 7;</a:t>
            </a:r>
          </a:p>
          <a:p>
            <a:endParaRPr lang="en-US" sz="2800" dirty="0">
              <a:latin typeface="Candara" panose="020E0502030303020204" pitchFamily="34" charset="0"/>
            </a:endParaRPr>
          </a:p>
        </p:txBody>
      </p:sp>
      <p:pic>
        <p:nvPicPr>
          <p:cNvPr id="5" name="Picture 4">
            <a:extLst>
              <a:ext uri="{FF2B5EF4-FFF2-40B4-BE49-F238E27FC236}">
                <a16:creationId xmlns:a16="http://schemas.microsoft.com/office/drawing/2014/main" id="{C2D91F6A-8B4B-4542-A536-8410EE67B7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244577" y="4517208"/>
            <a:ext cx="3857988" cy="3857988"/>
          </a:xfrm>
          <a:prstGeom prst="rect">
            <a:avLst/>
          </a:prstGeom>
        </p:spPr>
      </p:pic>
    </p:spTree>
    <p:extLst>
      <p:ext uri="{BB962C8B-B14F-4D97-AF65-F5344CB8AC3E}">
        <p14:creationId xmlns:p14="http://schemas.microsoft.com/office/powerpoint/2010/main" val="1856771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11" name="Freeform 11"/>
          <p:cNvSpPr/>
          <p:nvPr/>
        </p:nvSpPr>
        <p:spPr>
          <a:xfrm>
            <a:off x="45720" y="1103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3">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4">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533400" y="1191382"/>
            <a:ext cx="12496800" cy="557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IN" sz="5400" dirty="0"/>
              <a:t>Functions &amp; Methods</a:t>
            </a:r>
            <a:endParaRPr lang="en-US" sz="5400" dirty="0"/>
          </a:p>
        </p:txBody>
      </p:sp>
      <p:sp>
        <p:nvSpPr>
          <p:cNvPr id="18" name="Freeform 4">
            <a:extLst>
              <a:ext uri="{FF2B5EF4-FFF2-40B4-BE49-F238E27FC236}">
                <a16:creationId xmlns:a16="http://schemas.microsoft.com/office/drawing/2014/main" id="{A854E458-B665-4F84-A1A5-F9E01EEF284B}"/>
              </a:ext>
            </a:extLst>
          </p:cNvPr>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5">
              <a:alphaModFix amt="0"/>
            </a:blip>
            <a:stretch>
              <a:fillRect l="-68177" t="-3362010" b="-58935"/>
            </a:stretch>
          </a:blipFill>
        </p:spPr>
      </p:sp>
      <p:sp>
        <p:nvSpPr>
          <p:cNvPr id="19" name="Freeform 5">
            <a:extLst>
              <a:ext uri="{FF2B5EF4-FFF2-40B4-BE49-F238E27FC236}">
                <a16:creationId xmlns:a16="http://schemas.microsoft.com/office/drawing/2014/main" id="{7AA54346-B4CF-4BD1-89AF-4CDD8BA22B65}"/>
              </a:ext>
            </a:extLst>
          </p:cNvPr>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6">
              <a:alphaModFix amt="71000"/>
            </a:blip>
            <a:stretch>
              <a:fillRect t="-2185688" b="-288051"/>
            </a:stretch>
          </a:blipFill>
        </p:spPr>
      </p:sp>
      <p:grpSp>
        <p:nvGrpSpPr>
          <p:cNvPr id="20" name="Group 6">
            <a:extLst>
              <a:ext uri="{FF2B5EF4-FFF2-40B4-BE49-F238E27FC236}">
                <a16:creationId xmlns:a16="http://schemas.microsoft.com/office/drawing/2014/main" id="{6CEC8E90-1907-4814-8EAB-E7DA3E9D8C67}"/>
              </a:ext>
            </a:extLst>
          </p:cNvPr>
          <p:cNvGrpSpPr/>
          <p:nvPr/>
        </p:nvGrpSpPr>
        <p:grpSpPr>
          <a:xfrm>
            <a:off x="0" y="9620861"/>
            <a:ext cx="18286700" cy="227041"/>
            <a:chOff x="0" y="0"/>
            <a:chExt cx="5046385" cy="64835"/>
          </a:xfrm>
        </p:grpSpPr>
        <p:sp>
          <p:nvSpPr>
            <p:cNvPr id="21" name="Freeform 7">
              <a:extLst>
                <a:ext uri="{FF2B5EF4-FFF2-40B4-BE49-F238E27FC236}">
                  <a16:creationId xmlns:a16="http://schemas.microsoft.com/office/drawing/2014/main" id="{239166E2-1765-446F-AEAD-0A81710B1375}"/>
                </a:ext>
              </a:extLst>
            </p:cNvPr>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22" name="TextBox 8">
              <a:extLst>
                <a:ext uri="{FF2B5EF4-FFF2-40B4-BE49-F238E27FC236}">
                  <a16:creationId xmlns:a16="http://schemas.microsoft.com/office/drawing/2014/main" id="{EB69F70A-31FF-461E-A023-3786357AA4FF}"/>
                </a:ext>
              </a:extLst>
            </p:cNvPr>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23" name="TextBox 6">
            <a:extLst>
              <a:ext uri="{FF2B5EF4-FFF2-40B4-BE49-F238E27FC236}">
                <a16:creationId xmlns:a16="http://schemas.microsoft.com/office/drawing/2014/main" id="{16298D4D-D30C-403D-AB6C-02FC9321BF4C}"/>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sp>
        <p:nvSpPr>
          <p:cNvPr id="14" name="TextBox 13">
            <a:extLst>
              <a:ext uri="{FF2B5EF4-FFF2-40B4-BE49-F238E27FC236}">
                <a16:creationId xmlns:a16="http://schemas.microsoft.com/office/drawing/2014/main" id="{942413A8-9977-4FA8-BA41-6153B2A849D8}"/>
              </a:ext>
            </a:extLst>
          </p:cNvPr>
          <p:cNvSpPr txBox="1"/>
          <p:nvPr/>
        </p:nvSpPr>
        <p:spPr>
          <a:xfrm>
            <a:off x="610411" y="2046841"/>
            <a:ext cx="14858189" cy="6555641"/>
          </a:xfrm>
          <a:prstGeom prst="rect">
            <a:avLst/>
          </a:prstGeom>
          <a:noFill/>
        </p:spPr>
        <p:txBody>
          <a:bodyPr wrap="square" rtlCol="0">
            <a:spAutoFit/>
          </a:bodyPr>
          <a:lstStyle/>
          <a:p>
            <a:r>
              <a:rPr lang="en-US" sz="2800" dirty="0">
                <a:latin typeface="Candara" panose="020E0502030303020204" pitchFamily="34" charset="0"/>
              </a:rPr>
              <a:t>Scala is a functional programming language where it contains both functions as first-class values and methods and has both similarities and dissimilarities. Both the functions and methods are a block of the reusable code also used to store the repeated code in one place, which makes a function call to performs a particular specific task. They also make code easier to debug and modify.</a:t>
            </a:r>
          </a:p>
          <a:p>
            <a:endParaRPr lang="en-US" sz="2800" dirty="0">
              <a:latin typeface="Candara" panose="020E0502030303020204" pitchFamily="34" charset="0"/>
            </a:endParaRPr>
          </a:p>
          <a:p>
            <a:r>
              <a:rPr lang="en-US" sz="2800" dirty="0">
                <a:latin typeface="Candara" panose="020E0502030303020204" pitchFamily="34" charset="0"/>
              </a:rPr>
              <a:t>However, functions are an object which is initialized in a variable, but methods start with the 'def' keyword followed by the method name, parameter list, method body with the return value.</a:t>
            </a:r>
          </a:p>
          <a:p>
            <a:endParaRPr lang="en-US" sz="2800" dirty="0">
              <a:latin typeface="Candara" panose="020E0502030303020204" pitchFamily="34" charset="0"/>
            </a:endParaRPr>
          </a:p>
          <a:p>
            <a:r>
              <a:rPr lang="en-IN" sz="2800" b="1" dirty="0">
                <a:latin typeface="Candara" panose="020E0502030303020204" pitchFamily="34" charset="0"/>
              </a:rPr>
              <a:t>Method Declaration and Definition</a:t>
            </a:r>
          </a:p>
          <a:p>
            <a:r>
              <a:rPr lang="en-US" sz="2800" dirty="0">
                <a:latin typeface="Candara" panose="020E0502030303020204" pitchFamily="34" charset="0"/>
              </a:rPr>
              <a:t>def '</a:t>
            </a:r>
            <a:r>
              <a:rPr lang="en-US" sz="2800" dirty="0" err="1">
                <a:latin typeface="Candara" panose="020E0502030303020204" pitchFamily="34" charset="0"/>
              </a:rPr>
              <a:t>method_name</a:t>
            </a:r>
            <a:r>
              <a:rPr lang="en-US" sz="2800" dirty="0">
                <a:latin typeface="Candara" panose="020E0502030303020204" pitchFamily="34" charset="0"/>
              </a:rPr>
              <a:t>' ('parameters':'</a:t>
            </a:r>
            <a:r>
              <a:rPr lang="en-US" sz="2800" dirty="0" err="1">
                <a:latin typeface="Candara" panose="020E0502030303020204" pitchFamily="34" charset="0"/>
              </a:rPr>
              <a:t>return_type_parameters</a:t>
            </a:r>
            <a:r>
              <a:rPr lang="en-US" sz="2800" dirty="0">
                <a:latin typeface="Candara" panose="020E0502030303020204" pitchFamily="34" charset="0"/>
              </a:rPr>
              <a:t>') : ('</a:t>
            </a:r>
            <a:r>
              <a:rPr lang="en-US" sz="2800" dirty="0" err="1">
                <a:latin typeface="Candara" panose="020E0502030303020204" pitchFamily="34" charset="0"/>
              </a:rPr>
              <a:t>return_type_of_method</a:t>
            </a:r>
            <a:r>
              <a:rPr lang="en-US" sz="2800" dirty="0">
                <a:latin typeface="Candara" panose="020E0502030303020204" pitchFamily="34" charset="0"/>
              </a:rPr>
              <a:t>') = {</a:t>
            </a:r>
          </a:p>
          <a:p>
            <a:r>
              <a:rPr lang="en-US" sz="2800" dirty="0">
                <a:latin typeface="Candara" panose="020E0502030303020204" pitchFamily="34" charset="0"/>
              </a:rPr>
              <a:t>    '</a:t>
            </a:r>
            <a:r>
              <a:rPr lang="en-US" sz="2800" dirty="0" err="1">
                <a:latin typeface="Candara" panose="020E0502030303020204" pitchFamily="34" charset="0"/>
              </a:rPr>
              <a:t>method_body</a:t>
            </a:r>
            <a:r>
              <a:rPr lang="en-US" sz="2800" dirty="0">
                <a:latin typeface="Candara" panose="020E0502030303020204" pitchFamily="34" charset="0"/>
              </a:rPr>
              <a:t>'</a:t>
            </a:r>
          </a:p>
          <a:p>
            <a:r>
              <a:rPr lang="en-US" sz="2800" dirty="0">
                <a:latin typeface="Candara" panose="020E0502030303020204" pitchFamily="34" charset="0"/>
              </a:rPr>
              <a:t>     return 'value'</a:t>
            </a:r>
          </a:p>
          <a:p>
            <a:r>
              <a:rPr lang="en-US" sz="2800" dirty="0">
                <a:latin typeface="Candara" panose="020E0502030303020204" pitchFamily="34" charset="0"/>
              </a:rPr>
              <a:t>}</a:t>
            </a:r>
          </a:p>
          <a:p>
            <a:endParaRPr lang="en-US" sz="2800" dirty="0">
              <a:latin typeface="Candara" panose="020E0502030303020204" pitchFamily="34" charset="0"/>
            </a:endParaRPr>
          </a:p>
        </p:txBody>
      </p:sp>
      <p:pic>
        <p:nvPicPr>
          <p:cNvPr id="5" name="Picture 4">
            <a:extLst>
              <a:ext uri="{FF2B5EF4-FFF2-40B4-BE49-F238E27FC236}">
                <a16:creationId xmlns:a16="http://schemas.microsoft.com/office/drawing/2014/main" id="{C2D91F6A-8B4B-4542-A536-8410EE67B7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310230" y="5866618"/>
            <a:ext cx="2835451" cy="2835451"/>
          </a:xfrm>
          <a:prstGeom prst="rect">
            <a:avLst/>
          </a:prstGeom>
        </p:spPr>
      </p:pic>
    </p:spTree>
    <p:extLst>
      <p:ext uri="{BB962C8B-B14F-4D97-AF65-F5344CB8AC3E}">
        <p14:creationId xmlns:p14="http://schemas.microsoft.com/office/powerpoint/2010/main" val="207794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11" name="Freeform 11"/>
          <p:cNvSpPr/>
          <p:nvPr/>
        </p:nvSpPr>
        <p:spPr>
          <a:xfrm>
            <a:off x="45720" y="1103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3">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4">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533400" y="1191382"/>
            <a:ext cx="12496800" cy="557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US" sz="5400" dirty="0"/>
              <a:t>Introduction to Spark with Scala</a:t>
            </a:r>
          </a:p>
        </p:txBody>
      </p:sp>
      <p:sp>
        <p:nvSpPr>
          <p:cNvPr id="18" name="Freeform 4">
            <a:extLst>
              <a:ext uri="{FF2B5EF4-FFF2-40B4-BE49-F238E27FC236}">
                <a16:creationId xmlns:a16="http://schemas.microsoft.com/office/drawing/2014/main" id="{A854E458-B665-4F84-A1A5-F9E01EEF284B}"/>
              </a:ext>
            </a:extLst>
          </p:cNvPr>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5">
              <a:alphaModFix amt="0"/>
            </a:blip>
            <a:stretch>
              <a:fillRect l="-68177" t="-3362010" b="-58935"/>
            </a:stretch>
          </a:blipFill>
        </p:spPr>
      </p:sp>
      <p:sp>
        <p:nvSpPr>
          <p:cNvPr id="19" name="Freeform 5">
            <a:extLst>
              <a:ext uri="{FF2B5EF4-FFF2-40B4-BE49-F238E27FC236}">
                <a16:creationId xmlns:a16="http://schemas.microsoft.com/office/drawing/2014/main" id="{7AA54346-B4CF-4BD1-89AF-4CDD8BA22B65}"/>
              </a:ext>
            </a:extLst>
          </p:cNvPr>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6">
              <a:alphaModFix amt="71000"/>
            </a:blip>
            <a:stretch>
              <a:fillRect t="-2185688" b="-288051"/>
            </a:stretch>
          </a:blipFill>
        </p:spPr>
      </p:sp>
      <p:grpSp>
        <p:nvGrpSpPr>
          <p:cNvPr id="20" name="Group 6">
            <a:extLst>
              <a:ext uri="{FF2B5EF4-FFF2-40B4-BE49-F238E27FC236}">
                <a16:creationId xmlns:a16="http://schemas.microsoft.com/office/drawing/2014/main" id="{6CEC8E90-1907-4814-8EAB-E7DA3E9D8C67}"/>
              </a:ext>
            </a:extLst>
          </p:cNvPr>
          <p:cNvGrpSpPr/>
          <p:nvPr/>
        </p:nvGrpSpPr>
        <p:grpSpPr>
          <a:xfrm>
            <a:off x="0" y="9620861"/>
            <a:ext cx="18286700" cy="227041"/>
            <a:chOff x="0" y="0"/>
            <a:chExt cx="5046385" cy="64835"/>
          </a:xfrm>
        </p:grpSpPr>
        <p:sp>
          <p:nvSpPr>
            <p:cNvPr id="21" name="Freeform 7">
              <a:extLst>
                <a:ext uri="{FF2B5EF4-FFF2-40B4-BE49-F238E27FC236}">
                  <a16:creationId xmlns:a16="http://schemas.microsoft.com/office/drawing/2014/main" id="{239166E2-1765-446F-AEAD-0A81710B1375}"/>
                </a:ext>
              </a:extLst>
            </p:cNvPr>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22" name="TextBox 8">
              <a:extLst>
                <a:ext uri="{FF2B5EF4-FFF2-40B4-BE49-F238E27FC236}">
                  <a16:creationId xmlns:a16="http://schemas.microsoft.com/office/drawing/2014/main" id="{EB69F70A-31FF-461E-A023-3786357AA4FF}"/>
                </a:ext>
              </a:extLst>
            </p:cNvPr>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23" name="TextBox 6">
            <a:extLst>
              <a:ext uri="{FF2B5EF4-FFF2-40B4-BE49-F238E27FC236}">
                <a16:creationId xmlns:a16="http://schemas.microsoft.com/office/drawing/2014/main" id="{16298D4D-D30C-403D-AB6C-02FC9321BF4C}"/>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pic>
        <p:nvPicPr>
          <p:cNvPr id="8194" name="Picture 2" descr="Apache Spark with Scala">
            <a:extLst>
              <a:ext uri="{FF2B5EF4-FFF2-40B4-BE49-F238E27FC236}">
                <a16:creationId xmlns:a16="http://schemas.microsoft.com/office/drawing/2014/main" id="{2CAEB6B4-28B9-437A-A043-4891F29B5B3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1809750"/>
            <a:ext cx="11430000" cy="666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258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11" name="Freeform 11"/>
          <p:cNvSpPr/>
          <p:nvPr/>
        </p:nvSpPr>
        <p:spPr>
          <a:xfrm>
            <a:off x="45720" y="1103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3">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4">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533400" y="1191382"/>
            <a:ext cx="12496800" cy="557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US" sz="5400" dirty="0"/>
              <a:t>Introduction to Spark with Scala</a:t>
            </a:r>
          </a:p>
        </p:txBody>
      </p:sp>
      <p:sp>
        <p:nvSpPr>
          <p:cNvPr id="18" name="Freeform 4">
            <a:extLst>
              <a:ext uri="{FF2B5EF4-FFF2-40B4-BE49-F238E27FC236}">
                <a16:creationId xmlns:a16="http://schemas.microsoft.com/office/drawing/2014/main" id="{A854E458-B665-4F84-A1A5-F9E01EEF284B}"/>
              </a:ext>
            </a:extLst>
          </p:cNvPr>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5">
              <a:alphaModFix amt="0"/>
            </a:blip>
            <a:stretch>
              <a:fillRect l="-68177" t="-3362010" b="-58935"/>
            </a:stretch>
          </a:blipFill>
        </p:spPr>
      </p:sp>
      <p:sp>
        <p:nvSpPr>
          <p:cNvPr id="19" name="Freeform 5">
            <a:extLst>
              <a:ext uri="{FF2B5EF4-FFF2-40B4-BE49-F238E27FC236}">
                <a16:creationId xmlns:a16="http://schemas.microsoft.com/office/drawing/2014/main" id="{7AA54346-B4CF-4BD1-89AF-4CDD8BA22B65}"/>
              </a:ext>
            </a:extLst>
          </p:cNvPr>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6">
              <a:alphaModFix amt="71000"/>
            </a:blip>
            <a:stretch>
              <a:fillRect t="-2185688" b="-288051"/>
            </a:stretch>
          </a:blipFill>
        </p:spPr>
      </p:sp>
      <p:grpSp>
        <p:nvGrpSpPr>
          <p:cNvPr id="20" name="Group 6">
            <a:extLst>
              <a:ext uri="{FF2B5EF4-FFF2-40B4-BE49-F238E27FC236}">
                <a16:creationId xmlns:a16="http://schemas.microsoft.com/office/drawing/2014/main" id="{6CEC8E90-1907-4814-8EAB-E7DA3E9D8C67}"/>
              </a:ext>
            </a:extLst>
          </p:cNvPr>
          <p:cNvGrpSpPr/>
          <p:nvPr/>
        </p:nvGrpSpPr>
        <p:grpSpPr>
          <a:xfrm>
            <a:off x="0" y="9620861"/>
            <a:ext cx="18286700" cy="227041"/>
            <a:chOff x="0" y="0"/>
            <a:chExt cx="5046385" cy="64835"/>
          </a:xfrm>
        </p:grpSpPr>
        <p:sp>
          <p:nvSpPr>
            <p:cNvPr id="21" name="Freeform 7">
              <a:extLst>
                <a:ext uri="{FF2B5EF4-FFF2-40B4-BE49-F238E27FC236}">
                  <a16:creationId xmlns:a16="http://schemas.microsoft.com/office/drawing/2014/main" id="{239166E2-1765-446F-AEAD-0A81710B1375}"/>
                </a:ext>
              </a:extLst>
            </p:cNvPr>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22" name="TextBox 8">
              <a:extLst>
                <a:ext uri="{FF2B5EF4-FFF2-40B4-BE49-F238E27FC236}">
                  <a16:creationId xmlns:a16="http://schemas.microsoft.com/office/drawing/2014/main" id="{EB69F70A-31FF-461E-A023-3786357AA4FF}"/>
                </a:ext>
              </a:extLst>
            </p:cNvPr>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23" name="TextBox 6">
            <a:extLst>
              <a:ext uri="{FF2B5EF4-FFF2-40B4-BE49-F238E27FC236}">
                <a16:creationId xmlns:a16="http://schemas.microsoft.com/office/drawing/2014/main" id="{16298D4D-D30C-403D-AB6C-02FC9321BF4C}"/>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sp>
        <p:nvSpPr>
          <p:cNvPr id="5" name="Rectangle 4">
            <a:extLst>
              <a:ext uri="{FF2B5EF4-FFF2-40B4-BE49-F238E27FC236}">
                <a16:creationId xmlns:a16="http://schemas.microsoft.com/office/drawing/2014/main" id="{3F4B4AE1-9F9E-4B49-BA78-D5B817E01977}"/>
              </a:ext>
            </a:extLst>
          </p:cNvPr>
          <p:cNvSpPr/>
          <p:nvPr/>
        </p:nvSpPr>
        <p:spPr>
          <a:xfrm>
            <a:off x="1219200" y="2041310"/>
            <a:ext cx="9753600" cy="3416320"/>
          </a:xfrm>
          <a:prstGeom prst="rect">
            <a:avLst/>
          </a:prstGeom>
        </p:spPr>
        <p:txBody>
          <a:bodyPr wrap="square">
            <a:spAutoFit/>
          </a:bodyPr>
          <a:lstStyle/>
          <a:p>
            <a:r>
              <a:rPr lang="en-IN" dirty="0"/>
              <a:t>Apache Spark is a powerful open-source system that is used to process large-scale datasets. It provides high-level APIs in many programming languages like Scala, Java, Python, and R Programming Language.</a:t>
            </a:r>
          </a:p>
          <a:p>
            <a:r>
              <a:rPr lang="en-US" dirty="0"/>
              <a:t>Scala, or scalable programming language, is widely used for developing Apache Spark applications. Its concise syntax and compatibility with Java make it an excellent choice for working with big datasets and machine-learning problems. Today Scala is used by many companies like LinkedIn, Twitter, Airbnb, Sony, Tumblr, Apple, etc.</a:t>
            </a:r>
          </a:p>
          <a:p>
            <a:endParaRPr lang="en-US" dirty="0"/>
          </a:p>
          <a:p>
            <a:r>
              <a:rPr lang="en-US" dirty="0"/>
              <a:t>Scala and Apache Spark are combined for complex data analysis and hence developing analytics applications. Scala offers features like concise syntax, performance advantages, compatibility with Java, strong community support, etc., making it a good choice for developing dynamic and high-performance spark applications. </a:t>
            </a:r>
          </a:p>
          <a:p>
            <a:endParaRPr lang="en-IN" dirty="0"/>
          </a:p>
        </p:txBody>
      </p:sp>
      <p:pic>
        <p:nvPicPr>
          <p:cNvPr id="9220" name="Picture 4" descr="Combined Scala and Apache Spark">
            <a:extLst>
              <a:ext uri="{FF2B5EF4-FFF2-40B4-BE49-F238E27FC236}">
                <a16:creationId xmlns:a16="http://schemas.microsoft.com/office/drawing/2014/main" id="{2418E9F1-7903-4890-83BB-9DF5B6DE095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77600" y="4304393"/>
            <a:ext cx="4076700" cy="4196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176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11" name="Freeform 11"/>
          <p:cNvSpPr/>
          <p:nvPr/>
        </p:nvSpPr>
        <p:spPr>
          <a:xfrm>
            <a:off x="45720" y="1103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3">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4">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533400" y="1191382"/>
            <a:ext cx="12496800" cy="557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US" sz="5400" dirty="0"/>
              <a:t>Introduction to Spark with Scala</a:t>
            </a:r>
          </a:p>
        </p:txBody>
      </p:sp>
      <p:sp>
        <p:nvSpPr>
          <p:cNvPr id="18" name="Freeform 4">
            <a:extLst>
              <a:ext uri="{FF2B5EF4-FFF2-40B4-BE49-F238E27FC236}">
                <a16:creationId xmlns:a16="http://schemas.microsoft.com/office/drawing/2014/main" id="{A854E458-B665-4F84-A1A5-F9E01EEF284B}"/>
              </a:ext>
            </a:extLst>
          </p:cNvPr>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5">
              <a:alphaModFix amt="0"/>
            </a:blip>
            <a:stretch>
              <a:fillRect l="-68177" t="-3362010" b="-58935"/>
            </a:stretch>
          </a:blipFill>
        </p:spPr>
      </p:sp>
      <p:sp>
        <p:nvSpPr>
          <p:cNvPr id="19" name="Freeform 5">
            <a:extLst>
              <a:ext uri="{FF2B5EF4-FFF2-40B4-BE49-F238E27FC236}">
                <a16:creationId xmlns:a16="http://schemas.microsoft.com/office/drawing/2014/main" id="{7AA54346-B4CF-4BD1-89AF-4CDD8BA22B65}"/>
              </a:ext>
            </a:extLst>
          </p:cNvPr>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6">
              <a:alphaModFix amt="71000"/>
            </a:blip>
            <a:stretch>
              <a:fillRect t="-2185688" b="-288051"/>
            </a:stretch>
          </a:blipFill>
        </p:spPr>
      </p:sp>
      <p:grpSp>
        <p:nvGrpSpPr>
          <p:cNvPr id="20" name="Group 6">
            <a:extLst>
              <a:ext uri="{FF2B5EF4-FFF2-40B4-BE49-F238E27FC236}">
                <a16:creationId xmlns:a16="http://schemas.microsoft.com/office/drawing/2014/main" id="{6CEC8E90-1907-4814-8EAB-E7DA3E9D8C67}"/>
              </a:ext>
            </a:extLst>
          </p:cNvPr>
          <p:cNvGrpSpPr/>
          <p:nvPr/>
        </p:nvGrpSpPr>
        <p:grpSpPr>
          <a:xfrm>
            <a:off x="0" y="9620861"/>
            <a:ext cx="18286700" cy="227041"/>
            <a:chOff x="0" y="0"/>
            <a:chExt cx="5046385" cy="64835"/>
          </a:xfrm>
        </p:grpSpPr>
        <p:sp>
          <p:nvSpPr>
            <p:cNvPr id="21" name="Freeform 7">
              <a:extLst>
                <a:ext uri="{FF2B5EF4-FFF2-40B4-BE49-F238E27FC236}">
                  <a16:creationId xmlns:a16="http://schemas.microsoft.com/office/drawing/2014/main" id="{239166E2-1765-446F-AEAD-0A81710B1375}"/>
                </a:ext>
              </a:extLst>
            </p:cNvPr>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22" name="TextBox 8">
              <a:extLst>
                <a:ext uri="{FF2B5EF4-FFF2-40B4-BE49-F238E27FC236}">
                  <a16:creationId xmlns:a16="http://schemas.microsoft.com/office/drawing/2014/main" id="{EB69F70A-31FF-461E-A023-3786357AA4FF}"/>
                </a:ext>
              </a:extLst>
            </p:cNvPr>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23" name="TextBox 6">
            <a:extLst>
              <a:ext uri="{FF2B5EF4-FFF2-40B4-BE49-F238E27FC236}">
                <a16:creationId xmlns:a16="http://schemas.microsoft.com/office/drawing/2014/main" id="{16298D4D-D30C-403D-AB6C-02FC9321BF4C}"/>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sp>
        <p:nvSpPr>
          <p:cNvPr id="5" name="Rectangle 4">
            <a:extLst>
              <a:ext uri="{FF2B5EF4-FFF2-40B4-BE49-F238E27FC236}">
                <a16:creationId xmlns:a16="http://schemas.microsoft.com/office/drawing/2014/main" id="{3F4B4AE1-9F9E-4B49-BA78-D5B817E01977}"/>
              </a:ext>
            </a:extLst>
          </p:cNvPr>
          <p:cNvSpPr/>
          <p:nvPr/>
        </p:nvSpPr>
        <p:spPr>
          <a:xfrm>
            <a:off x="1219200" y="2041310"/>
            <a:ext cx="9753600" cy="5632311"/>
          </a:xfrm>
          <a:prstGeom prst="rect">
            <a:avLst/>
          </a:prstGeom>
        </p:spPr>
        <p:txBody>
          <a:bodyPr wrap="square">
            <a:spAutoFit/>
          </a:bodyPr>
          <a:lstStyle/>
          <a:p>
            <a:r>
              <a:rPr lang="en-US" dirty="0"/>
              <a:t>Some of the key concepts of Apache Spark with Scala are:</a:t>
            </a:r>
          </a:p>
          <a:p>
            <a:endParaRPr lang="en-US" dirty="0"/>
          </a:p>
          <a:p>
            <a:r>
              <a:rPr lang="en-US" dirty="0"/>
              <a:t>Spark session: It is the entry point for interacting with Apache spark that is it serves as a way to create </a:t>
            </a:r>
            <a:r>
              <a:rPr lang="en-US" dirty="0" err="1"/>
              <a:t>DataFrames</a:t>
            </a:r>
            <a:r>
              <a:rPr lang="en-US" dirty="0"/>
              <a:t>, and RDDs and work on spark operations.</a:t>
            </a:r>
          </a:p>
          <a:p>
            <a:r>
              <a:rPr lang="en-US" dirty="0"/>
              <a:t> </a:t>
            </a:r>
          </a:p>
          <a:p>
            <a:r>
              <a:rPr lang="en-US" dirty="0"/>
              <a:t>RDD: RDD or Resilient Distributed Datasets are an important data structure in </a:t>
            </a:r>
            <a:r>
              <a:rPr lang="en-US" dirty="0" err="1"/>
              <a:t>SparkSpark</a:t>
            </a:r>
            <a:r>
              <a:rPr lang="en-US" dirty="0"/>
              <a:t>. They are a distributed collection of objects that can be processed in parallel.</a:t>
            </a:r>
          </a:p>
          <a:p>
            <a:r>
              <a:rPr lang="en-US" dirty="0"/>
              <a:t> </a:t>
            </a:r>
          </a:p>
          <a:p>
            <a:r>
              <a:rPr lang="en-US" dirty="0"/>
              <a:t>Transformations: These are tasks or operations that are applied to RDDs to create new </a:t>
            </a:r>
            <a:r>
              <a:rPr lang="en-US" dirty="0" err="1"/>
              <a:t>RDDsTransformation</a:t>
            </a:r>
            <a:r>
              <a:rPr lang="en-US" dirty="0"/>
              <a:t> does not run immediately. Examples are map, filter, join, </a:t>
            </a:r>
            <a:r>
              <a:rPr lang="en-US" dirty="0" err="1"/>
              <a:t>sortBy</a:t>
            </a:r>
            <a:r>
              <a:rPr lang="en-US" dirty="0"/>
              <a:t>, etc.</a:t>
            </a:r>
          </a:p>
          <a:p>
            <a:r>
              <a:rPr lang="en-US" dirty="0"/>
              <a:t> </a:t>
            </a:r>
          </a:p>
          <a:p>
            <a:r>
              <a:rPr lang="en-US" dirty="0"/>
              <a:t>Actions: Action operations can perform calculations and return the result as count, collect, take, etc. Unlike transformations, actions are executed immediately.</a:t>
            </a:r>
          </a:p>
          <a:p>
            <a:r>
              <a:rPr lang="en-US" dirty="0"/>
              <a:t> </a:t>
            </a:r>
          </a:p>
          <a:p>
            <a:r>
              <a:rPr lang="en-US" dirty="0" err="1"/>
              <a:t>DataFrames</a:t>
            </a:r>
            <a:r>
              <a:rPr lang="en-US" dirty="0"/>
              <a:t>: </a:t>
            </a:r>
            <a:r>
              <a:rPr lang="en-US" dirty="0" err="1"/>
              <a:t>DataFrames</a:t>
            </a:r>
            <a:r>
              <a:rPr lang="en-US" dirty="0"/>
              <a:t> provide a high-level, tabular data structure abstraction in Apache Spark with Scala. They structure data into named columns which is similar to a relational database. </a:t>
            </a:r>
          </a:p>
          <a:p>
            <a:r>
              <a:rPr lang="en-US" dirty="0"/>
              <a:t> </a:t>
            </a:r>
          </a:p>
          <a:p>
            <a:r>
              <a:rPr lang="en-US" dirty="0" err="1"/>
              <a:t>SparkSQL</a:t>
            </a:r>
            <a:r>
              <a:rPr lang="en-US" dirty="0"/>
              <a:t>: </a:t>
            </a:r>
            <a:r>
              <a:rPr lang="en-US" dirty="0" err="1"/>
              <a:t>SparkSQL</a:t>
            </a:r>
            <a:r>
              <a:rPr lang="en-US" dirty="0"/>
              <a:t> provides a programming platform for querying organized and semi-organized data using SQL Syntax. With this interface, the user can work on SQL-like operations On Apache Spark with Scala.</a:t>
            </a:r>
            <a:endParaRPr lang="en-IN" dirty="0"/>
          </a:p>
        </p:txBody>
      </p:sp>
    </p:spTree>
    <p:extLst>
      <p:ext uri="{BB962C8B-B14F-4D97-AF65-F5344CB8AC3E}">
        <p14:creationId xmlns:p14="http://schemas.microsoft.com/office/powerpoint/2010/main" val="35695322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11" name="Freeform 11"/>
          <p:cNvSpPr/>
          <p:nvPr/>
        </p:nvSpPr>
        <p:spPr>
          <a:xfrm>
            <a:off x="45720" y="1103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3">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4">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533400" y="1191382"/>
            <a:ext cx="12496800" cy="557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US" sz="5400" dirty="0"/>
              <a:t>Implementing Data Structures using Scala in Spark</a:t>
            </a:r>
          </a:p>
        </p:txBody>
      </p:sp>
      <p:sp>
        <p:nvSpPr>
          <p:cNvPr id="18" name="Freeform 4">
            <a:extLst>
              <a:ext uri="{FF2B5EF4-FFF2-40B4-BE49-F238E27FC236}">
                <a16:creationId xmlns:a16="http://schemas.microsoft.com/office/drawing/2014/main" id="{A854E458-B665-4F84-A1A5-F9E01EEF284B}"/>
              </a:ext>
            </a:extLst>
          </p:cNvPr>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5">
              <a:alphaModFix amt="0"/>
            </a:blip>
            <a:stretch>
              <a:fillRect l="-68177" t="-3362010" b="-58935"/>
            </a:stretch>
          </a:blipFill>
        </p:spPr>
      </p:sp>
      <p:sp>
        <p:nvSpPr>
          <p:cNvPr id="19" name="Freeform 5">
            <a:extLst>
              <a:ext uri="{FF2B5EF4-FFF2-40B4-BE49-F238E27FC236}">
                <a16:creationId xmlns:a16="http://schemas.microsoft.com/office/drawing/2014/main" id="{7AA54346-B4CF-4BD1-89AF-4CDD8BA22B65}"/>
              </a:ext>
            </a:extLst>
          </p:cNvPr>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6">
              <a:alphaModFix amt="71000"/>
            </a:blip>
            <a:stretch>
              <a:fillRect t="-2185688" b="-288051"/>
            </a:stretch>
          </a:blipFill>
        </p:spPr>
      </p:sp>
      <p:grpSp>
        <p:nvGrpSpPr>
          <p:cNvPr id="20" name="Group 6">
            <a:extLst>
              <a:ext uri="{FF2B5EF4-FFF2-40B4-BE49-F238E27FC236}">
                <a16:creationId xmlns:a16="http://schemas.microsoft.com/office/drawing/2014/main" id="{6CEC8E90-1907-4814-8EAB-E7DA3E9D8C67}"/>
              </a:ext>
            </a:extLst>
          </p:cNvPr>
          <p:cNvGrpSpPr/>
          <p:nvPr/>
        </p:nvGrpSpPr>
        <p:grpSpPr>
          <a:xfrm>
            <a:off x="0" y="9620861"/>
            <a:ext cx="18286700" cy="227041"/>
            <a:chOff x="0" y="0"/>
            <a:chExt cx="5046385" cy="64835"/>
          </a:xfrm>
        </p:grpSpPr>
        <p:sp>
          <p:nvSpPr>
            <p:cNvPr id="21" name="Freeform 7">
              <a:extLst>
                <a:ext uri="{FF2B5EF4-FFF2-40B4-BE49-F238E27FC236}">
                  <a16:creationId xmlns:a16="http://schemas.microsoft.com/office/drawing/2014/main" id="{239166E2-1765-446F-AEAD-0A81710B1375}"/>
                </a:ext>
              </a:extLst>
            </p:cNvPr>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22" name="TextBox 8">
              <a:extLst>
                <a:ext uri="{FF2B5EF4-FFF2-40B4-BE49-F238E27FC236}">
                  <a16:creationId xmlns:a16="http://schemas.microsoft.com/office/drawing/2014/main" id="{EB69F70A-31FF-461E-A023-3786357AA4FF}"/>
                </a:ext>
              </a:extLst>
            </p:cNvPr>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23" name="TextBox 6">
            <a:extLst>
              <a:ext uri="{FF2B5EF4-FFF2-40B4-BE49-F238E27FC236}">
                <a16:creationId xmlns:a16="http://schemas.microsoft.com/office/drawing/2014/main" id="{16298D4D-D30C-403D-AB6C-02FC9321BF4C}"/>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sp>
        <p:nvSpPr>
          <p:cNvPr id="14" name="TextBox 13">
            <a:extLst>
              <a:ext uri="{FF2B5EF4-FFF2-40B4-BE49-F238E27FC236}">
                <a16:creationId xmlns:a16="http://schemas.microsoft.com/office/drawing/2014/main" id="{942413A8-9977-4FA8-BA41-6153B2A849D8}"/>
              </a:ext>
            </a:extLst>
          </p:cNvPr>
          <p:cNvSpPr txBox="1"/>
          <p:nvPr/>
        </p:nvSpPr>
        <p:spPr>
          <a:xfrm>
            <a:off x="610411" y="2046841"/>
            <a:ext cx="14858189" cy="6986528"/>
          </a:xfrm>
          <a:prstGeom prst="rect">
            <a:avLst/>
          </a:prstGeom>
          <a:noFill/>
        </p:spPr>
        <p:txBody>
          <a:bodyPr wrap="square" rtlCol="0">
            <a:spAutoFit/>
          </a:bodyPr>
          <a:lstStyle/>
          <a:p>
            <a:r>
              <a:rPr lang="en-US" sz="2800" dirty="0">
                <a:latin typeface="Candara" panose="020E0502030303020204" pitchFamily="34" charset="0"/>
              </a:rPr>
              <a:t>Many Data structures can be implemented using Apache Spark with Scala. Some examples of this implementation are:</a:t>
            </a:r>
          </a:p>
          <a:p>
            <a:endParaRPr lang="en-US" sz="2800" dirty="0">
              <a:latin typeface="Candara" panose="020E0502030303020204" pitchFamily="34" charset="0"/>
            </a:endParaRPr>
          </a:p>
          <a:p>
            <a:r>
              <a:rPr lang="en-US" sz="2800" dirty="0">
                <a:latin typeface="Candara" panose="020E0502030303020204" pitchFamily="34" charset="0"/>
              </a:rPr>
              <a:t>Lists: Lists are ordered collections of elements that can contain duplicates.</a:t>
            </a:r>
          </a:p>
          <a:p>
            <a:r>
              <a:rPr lang="en-US" sz="2800" dirty="0" err="1">
                <a:latin typeface="Candara" panose="020E0502030303020204" pitchFamily="34" charset="0"/>
              </a:rPr>
              <a:t>val</a:t>
            </a:r>
            <a:r>
              <a:rPr lang="en-US" sz="2800" dirty="0">
                <a:latin typeface="Candara" panose="020E0502030303020204" pitchFamily="34" charset="0"/>
              </a:rPr>
              <a:t> </a:t>
            </a:r>
            <a:r>
              <a:rPr lang="en-US" sz="2800" dirty="0" err="1">
                <a:latin typeface="Candara" panose="020E0502030303020204" pitchFamily="34" charset="0"/>
              </a:rPr>
              <a:t>listSCALA</a:t>
            </a:r>
            <a:r>
              <a:rPr lang="en-US" sz="2800" dirty="0">
                <a:latin typeface="Candara" panose="020E0502030303020204" pitchFamily="34" charset="0"/>
              </a:rPr>
              <a:t> = List(5, 4, 3, 2, 1)</a:t>
            </a:r>
          </a:p>
          <a:p>
            <a:r>
              <a:rPr lang="en-US" sz="2800" dirty="0">
                <a:latin typeface="Candara" panose="020E0502030303020204" pitchFamily="34" charset="0"/>
              </a:rPr>
              <a:t>For multi-dimensional lists</a:t>
            </a:r>
          </a:p>
          <a:p>
            <a:r>
              <a:rPr lang="en-US" sz="2800" dirty="0" err="1">
                <a:latin typeface="Candara" panose="020E0502030303020204" pitchFamily="34" charset="0"/>
              </a:rPr>
              <a:t>val</a:t>
            </a:r>
            <a:r>
              <a:rPr lang="en-US" sz="2800" dirty="0">
                <a:latin typeface="Candara" panose="020E0502030303020204" pitchFamily="34" charset="0"/>
              </a:rPr>
              <a:t> </a:t>
            </a:r>
            <a:r>
              <a:rPr lang="en-US" sz="2800" dirty="0" err="1">
                <a:latin typeface="Candara" panose="020E0502030303020204" pitchFamily="34" charset="0"/>
              </a:rPr>
              <a:t>listSCALA</a:t>
            </a:r>
            <a:r>
              <a:rPr lang="en-US" sz="2800" dirty="0">
                <a:latin typeface="Candara" panose="020E0502030303020204" pitchFamily="34" charset="0"/>
              </a:rPr>
              <a:t> = List(List(1, 2, 3), List(4, 5, 6), List(7, 8, 9))</a:t>
            </a:r>
          </a:p>
          <a:p>
            <a:r>
              <a:rPr lang="en-US" sz="2800" dirty="0">
                <a:latin typeface="Candara" panose="020E0502030303020204" pitchFamily="34" charset="0"/>
              </a:rPr>
              <a:t> </a:t>
            </a:r>
          </a:p>
          <a:p>
            <a:r>
              <a:rPr lang="en-US" sz="2800" dirty="0">
                <a:latin typeface="Candara" panose="020E0502030303020204" pitchFamily="34" charset="0"/>
              </a:rPr>
              <a:t>2. Arrays: Arrays are data structures with a fixed size that can hold data of the same type.</a:t>
            </a:r>
          </a:p>
          <a:p>
            <a:endParaRPr lang="en-US" sz="2800" dirty="0">
              <a:latin typeface="Candara" panose="020E0502030303020204" pitchFamily="34" charset="0"/>
            </a:endParaRPr>
          </a:p>
          <a:p>
            <a:r>
              <a:rPr lang="en-US" sz="2800" dirty="0" err="1">
                <a:latin typeface="Candara" panose="020E0502030303020204" pitchFamily="34" charset="0"/>
              </a:rPr>
              <a:t>val</a:t>
            </a:r>
            <a:r>
              <a:rPr lang="en-US" sz="2800" dirty="0">
                <a:latin typeface="Candara" panose="020E0502030303020204" pitchFamily="34" charset="0"/>
              </a:rPr>
              <a:t> </a:t>
            </a:r>
            <a:r>
              <a:rPr lang="en-US" sz="2800" dirty="0" err="1">
                <a:latin typeface="Candara" panose="020E0502030303020204" pitchFamily="34" charset="0"/>
              </a:rPr>
              <a:t>arraySCALA</a:t>
            </a:r>
            <a:r>
              <a:rPr lang="en-US" sz="2800" dirty="0">
                <a:latin typeface="Candara" panose="020E0502030303020204" pitchFamily="34" charset="0"/>
              </a:rPr>
              <a:t> =Array(11, 12, 13, 14, 15, 16, 17, 18, 19, 20)</a:t>
            </a:r>
          </a:p>
          <a:p>
            <a:r>
              <a:rPr lang="en-US" sz="2800" dirty="0">
                <a:latin typeface="Candara" panose="020E0502030303020204" pitchFamily="34" charset="0"/>
              </a:rPr>
              <a:t> </a:t>
            </a:r>
          </a:p>
          <a:p>
            <a:endParaRPr lang="en-US" sz="2800" dirty="0">
              <a:latin typeface="Candara" panose="020E0502030303020204" pitchFamily="34" charset="0"/>
            </a:endParaRPr>
          </a:p>
          <a:p>
            <a:r>
              <a:rPr lang="en-US" sz="2800" dirty="0">
                <a:latin typeface="Candara" panose="020E0502030303020204" pitchFamily="34" charset="0"/>
              </a:rPr>
              <a:t>3. Sets: Sets are collections of unique data.</a:t>
            </a:r>
          </a:p>
          <a:p>
            <a:endParaRPr lang="en-US" sz="2800" dirty="0">
              <a:latin typeface="Candara" panose="020E0502030303020204" pitchFamily="34" charset="0"/>
            </a:endParaRPr>
          </a:p>
          <a:p>
            <a:r>
              <a:rPr lang="en-US" sz="2800" dirty="0" err="1">
                <a:latin typeface="Candara" panose="020E0502030303020204" pitchFamily="34" charset="0"/>
              </a:rPr>
              <a:t>val</a:t>
            </a:r>
            <a:r>
              <a:rPr lang="en-US" sz="2800" dirty="0">
                <a:latin typeface="Candara" panose="020E0502030303020204" pitchFamily="34" charset="0"/>
              </a:rPr>
              <a:t> </a:t>
            </a:r>
            <a:r>
              <a:rPr lang="en-US" sz="2800" dirty="0" err="1">
                <a:latin typeface="Candara" panose="020E0502030303020204" pitchFamily="34" charset="0"/>
              </a:rPr>
              <a:t>setSCALA</a:t>
            </a:r>
            <a:r>
              <a:rPr lang="en-US" sz="2800" dirty="0">
                <a:latin typeface="Candara" panose="020E0502030303020204" pitchFamily="34" charset="0"/>
              </a:rPr>
              <a:t> = Set(0, 1, 1, 2, 3, 5, 8, 13)</a:t>
            </a:r>
          </a:p>
        </p:txBody>
      </p:sp>
      <p:pic>
        <p:nvPicPr>
          <p:cNvPr id="5" name="Picture 4">
            <a:extLst>
              <a:ext uri="{FF2B5EF4-FFF2-40B4-BE49-F238E27FC236}">
                <a16:creationId xmlns:a16="http://schemas.microsoft.com/office/drawing/2014/main" id="{C2D91F6A-8B4B-4542-A536-8410EE67B7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468600" y="4801400"/>
            <a:ext cx="2415569" cy="2415569"/>
          </a:xfrm>
          <a:prstGeom prst="rect">
            <a:avLst/>
          </a:prstGeom>
        </p:spPr>
      </p:pic>
    </p:spTree>
    <p:extLst>
      <p:ext uri="{BB962C8B-B14F-4D97-AF65-F5344CB8AC3E}">
        <p14:creationId xmlns:p14="http://schemas.microsoft.com/office/powerpoint/2010/main" val="3997055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11" name="Freeform 11"/>
          <p:cNvSpPr/>
          <p:nvPr/>
        </p:nvSpPr>
        <p:spPr>
          <a:xfrm>
            <a:off x="45720" y="1103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3">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4">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533400" y="1191382"/>
            <a:ext cx="12496800" cy="557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US" sz="5400" dirty="0"/>
              <a:t>Implementing Data Structures using Scala in Spark</a:t>
            </a:r>
          </a:p>
        </p:txBody>
      </p:sp>
      <p:sp>
        <p:nvSpPr>
          <p:cNvPr id="18" name="Freeform 4">
            <a:extLst>
              <a:ext uri="{FF2B5EF4-FFF2-40B4-BE49-F238E27FC236}">
                <a16:creationId xmlns:a16="http://schemas.microsoft.com/office/drawing/2014/main" id="{A854E458-B665-4F84-A1A5-F9E01EEF284B}"/>
              </a:ext>
            </a:extLst>
          </p:cNvPr>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5">
              <a:alphaModFix amt="0"/>
            </a:blip>
            <a:stretch>
              <a:fillRect l="-68177" t="-3362010" b="-58935"/>
            </a:stretch>
          </a:blipFill>
        </p:spPr>
      </p:sp>
      <p:sp>
        <p:nvSpPr>
          <p:cNvPr id="19" name="Freeform 5">
            <a:extLst>
              <a:ext uri="{FF2B5EF4-FFF2-40B4-BE49-F238E27FC236}">
                <a16:creationId xmlns:a16="http://schemas.microsoft.com/office/drawing/2014/main" id="{7AA54346-B4CF-4BD1-89AF-4CDD8BA22B65}"/>
              </a:ext>
            </a:extLst>
          </p:cNvPr>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6">
              <a:alphaModFix amt="71000"/>
            </a:blip>
            <a:stretch>
              <a:fillRect t="-2185688" b="-288051"/>
            </a:stretch>
          </a:blipFill>
        </p:spPr>
      </p:sp>
      <p:grpSp>
        <p:nvGrpSpPr>
          <p:cNvPr id="20" name="Group 6">
            <a:extLst>
              <a:ext uri="{FF2B5EF4-FFF2-40B4-BE49-F238E27FC236}">
                <a16:creationId xmlns:a16="http://schemas.microsoft.com/office/drawing/2014/main" id="{6CEC8E90-1907-4814-8EAB-E7DA3E9D8C67}"/>
              </a:ext>
            </a:extLst>
          </p:cNvPr>
          <p:cNvGrpSpPr/>
          <p:nvPr/>
        </p:nvGrpSpPr>
        <p:grpSpPr>
          <a:xfrm>
            <a:off x="0" y="9620861"/>
            <a:ext cx="18286700" cy="227041"/>
            <a:chOff x="0" y="0"/>
            <a:chExt cx="5046385" cy="64835"/>
          </a:xfrm>
        </p:grpSpPr>
        <p:sp>
          <p:nvSpPr>
            <p:cNvPr id="21" name="Freeform 7">
              <a:extLst>
                <a:ext uri="{FF2B5EF4-FFF2-40B4-BE49-F238E27FC236}">
                  <a16:creationId xmlns:a16="http://schemas.microsoft.com/office/drawing/2014/main" id="{239166E2-1765-446F-AEAD-0A81710B1375}"/>
                </a:ext>
              </a:extLst>
            </p:cNvPr>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22" name="TextBox 8">
              <a:extLst>
                <a:ext uri="{FF2B5EF4-FFF2-40B4-BE49-F238E27FC236}">
                  <a16:creationId xmlns:a16="http://schemas.microsoft.com/office/drawing/2014/main" id="{EB69F70A-31FF-461E-A023-3786357AA4FF}"/>
                </a:ext>
              </a:extLst>
            </p:cNvPr>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23" name="TextBox 6">
            <a:extLst>
              <a:ext uri="{FF2B5EF4-FFF2-40B4-BE49-F238E27FC236}">
                <a16:creationId xmlns:a16="http://schemas.microsoft.com/office/drawing/2014/main" id="{16298D4D-D30C-403D-AB6C-02FC9321BF4C}"/>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sp>
        <p:nvSpPr>
          <p:cNvPr id="14" name="TextBox 13">
            <a:extLst>
              <a:ext uri="{FF2B5EF4-FFF2-40B4-BE49-F238E27FC236}">
                <a16:creationId xmlns:a16="http://schemas.microsoft.com/office/drawing/2014/main" id="{942413A8-9977-4FA8-BA41-6153B2A849D8}"/>
              </a:ext>
            </a:extLst>
          </p:cNvPr>
          <p:cNvSpPr txBox="1"/>
          <p:nvPr/>
        </p:nvSpPr>
        <p:spPr>
          <a:xfrm>
            <a:off x="610411" y="2046841"/>
            <a:ext cx="14858189" cy="6555641"/>
          </a:xfrm>
          <a:prstGeom prst="rect">
            <a:avLst/>
          </a:prstGeom>
          <a:noFill/>
        </p:spPr>
        <p:txBody>
          <a:bodyPr wrap="square" rtlCol="0">
            <a:spAutoFit/>
          </a:bodyPr>
          <a:lstStyle/>
          <a:p>
            <a:r>
              <a:rPr lang="en-US" sz="2800" dirty="0">
                <a:latin typeface="Candara" panose="020E0502030303020204" pitchFamily="34" charset="0"/>
              </a:rPr>
              <a:t>4. Tuples: Tuples are unchangeable ordered collections of elements of different data types.</a:t>
            </a:r>
          </a:p>
          <a:p>
            <a:endParaRPr lang="en-US" sz="2800" dirty="0">
              <a:latin typeface="Candara" panose="020E0502030303020204" pitchFamily="34" charset="0"/>
            </a:endParaRPr>
          </a:p>
          <a:p>
            <a:r>
              <a:rPr lang="en-US" sz="2800" dirty="0" err="1">
                <a:latin typeface="Candara" panose="020E0502030303020204" pitchFamily="34" charset="0"/>
              </a:rPr>
              <a:t>val</a:t>
            </a:r>
            <a:r>
              <a:rPr lang="en-US" sz="2800" dirty="0">
                <a:latin typeface="Candara" panose="020E0502030303020204" pitchFamily="34" charset="0"/>
              </a:rPr>
              <a:t> </a:t>
            </a:r>
            <a:r>
              <a:rPr lang="en-US" sz="2800" dirty="0" err="1">
                <a:latin typeface="Candara" panose="020E0502030303020204" pitchFamily="34" charset="0"/>
              </a:rPr>
              <a:t>tupleSCALA</a:t>
            </a:r>
            <a:r>
              <a:rPr lang="en-US" sz="2800" dirty="0">
                <a:latin typeface="Candara" panose="020E0502030303020204" pitchFamily="34" charset="0"/>
              </a:rPr>
              <a:t> = List((65, "A"), (66, "B"), (67, "C"))</a:t>
            </a:r>
          </a:p>
          <a:p>
            <a:r>
              <a:rPr lang="en-US" sz="2800" dirty="0">
                <a:latin typeface="Candara" panose="020E0502030303020204" pitchFamily="34" charset="0"/>
              </a:rPr>
              <a:t> </a:t>
            </a:r>
          </a:p>
          <a:p>
            <a:endParaRPr lang="en-US" sz="2800" dirty="0">
              <a:latin typeface="Candara" panose="020E0502030303020204" pitchFamily="34" charset="0"/>
            </a:endParaRPr>
          </a:p>
          <a:p>
            <a:r>
              <a:rPr lang="en-US" sz="2800" dirty="0">
                <a:latin typeface="Candara" panose="020E0502030303020204" pitchFamily="34" charset="0"/>
              </a:rPr>
              <a:t>5. Maps: Maps are key-value pairs where each key is associated with a value.</a:t>
            </a:r>
          </a:p>
          <a:p>
            <a:endParaRPr lang="en-US" sz="2800" dirty="0">
              <a:latin typeface="Candara" panose="020E0502030303020204" pitchFamily="34" charset="0"/>
            </a:endParaRPr>
          </a:p>
          <a:p>
            <a:r>
              <a:rPr lang="en-US" sz="2800" dirty="0" err="1">
                <a:latin typeface="Candara" panose="020E0502030303020204" pitchFamily="34" charset="0"/>
              </a:rPr>
              <a:t>val</a:t>
            </a:r>
            <a:r>
              <a:rPr lang="en-US" sz="2800" dirty="0">
                <a:latin typeface="Candara" panose="020E0502030303020204" pitchFamily="34" charset="0"/>
              </a:rPr>
              <a:t> </a:t>
            </a:r>
            <a:r>
              <a:rPr lang="en-US" sz="2800" dirty="0" err="1">
                <a:latin typeface="Candara" panose="020E0502030303020204" pitchFamily="34" charset="0"/>
              </a:rPr>
              <a:t>mapSCALA</a:t>
            </a:r>
            <a:r>
              <a:rPr lang="en-US" sz="2800" dirty="0">
                <a:latin typeface="Candara" panose="020E0502030303020204" pitchFamily="34" charset="0"/>
              </a:rPr>
              <a:t> = Map(97 -&gt; "a", 98 -&gt; "b", 99 -&gt; "c").</a:t>
            </a:r>
            <a:r>
              <a:rPr lang="en-US" sz="2800" dirty="0" err="1">
                <a:latin typeface="Candara" panose="020E0502030303020204" pitchFamily="34" charset="0"/>
              </a:rPr>
              <a:t>toSeq</a:t>
            </a:r>
            <a:endParaRPr lang="en-US" sz="2800" dirty="0">
              <a:latin typeface="Candara" panose="020E0502030303020204" pitchFamily="34" charset="0"/>
            </a:endParaRPr>
          </a:p>
          <a:p>
            <a:r>
              <a:rPr lang="en-US" sz="2800" dirty="0">
                <a:latin typeface="Candara" panose="020E0502030303020204" pitchFamily="34" charset="0"/>
              </a:rPr>
              <a:t> </a:t>
            </a:r>
          </a:p>
          <a:p>
            <a:endParaRPr lang="en-US" sz="2800" dirty="0">
              <a:latin typeface="Candara" panose="020E0502030303020204" pitchFamily="34" charset="0"/>
            </a:endParaRPr>
          </a:p>
          <a:p>
            <a:r>
              <a:rPr lang="en-US" sz="2800" dirty="0">
                <a:latin typeface="Candara" panose="020E0502030303020204" pitchFamily="34" charset="0"/>
              </a:rPr>
              <a:t>6. Sequences: Sequences are ordered collections of Data.</a:t>
            </a:r>
          </a:p>
          <a:p>
            <a:endParaRPr lang="en-US" sz="2800" dirty="0">
              <a:latin typeface="Candara" panose="020E0502030303020204" pitchFamily="34" charset="0"/>
            </a:endParaRPr>
          </a:p>
          <a:p>
            <a:r>
              <a:rPr lang="en-US" sz="2800" dirty="0" err="1">
                <a:latin typeface="Candara" panose="020E0502030303020204" pitchFamily="34" charset="0"/>
              </a:rPr>
              <a:t>val</a:t>
            </a:r>
            <a:r>
              <a:rPr lang="en-US" sz="2800" dirty="0">
                <a:latin typeface="Candara" panose="020E0502030303020204" pitchFamily="34" charset="0"/>
              </a:rPr>
              <a:t> </a:t>
            </a:r>
            <a:r>
              <a:rPr lang="en-US" sz="2800" dirty="0" err="1">
                <a:latin typeface="Candara" panose="020E0502030303020204" pitchFamily="34" charset="0"/>
              </a:rPr>
              <a:t>sequenceSCALA</a:t>
            </a:r>
            <a:r>
              <a:rPr lang="en-US" sz="2800" dirty="0">
                <a:latin typeface="Candara" panose="020E0502030303020204" pitchFamily="34" charset="0"/>
              </a:rPr>
              <a:t> = Seq(2, 4, 6, 8, 10)</a:t>
            </a:r>
          </a:p>
          <a:p>
            <a:endParaRPr lang="en-US" sz="2800" dirty="0">
              <a:latin typeface="Candara" panose="020E0502030303020204" pitchFamily="34" charset="0"/>
            </a:endParaRPr>
          </a:p>
          <a:p>
            <a:r>
              <a:rPr lang="en-US" sz="2800" dirty="0">
                <a:latin typeface="Candara" panose="020E0502030303020204" pitchFamily="34" charset="0"/>
              </a:rPr>
              <a:t>The choice of Data structure depends on the use case and data type of data.</a:t>
            </a:r>
          </a:p>
        </p:txBody>
      </p:sp>
      <p:pic>
        <p:nvPicPr>
          <p:cNvPr id="5" name="Picture 4">
            <a:extLst>
              <a:ext uri="{FF2B5EF4-FFF2-40B4-BE49-F238E27FC236}">
                <a16:creationId xmlns:a16="http://schemas.microsoft.com/office/drawing/2014/main" id="{C2D91F6A-8B4B-4542-A536-8410EE67B7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468600" y="4801400"/>
            <a:ext cx="2415569" cy="2415569"/>
          </a:xfrm>
          <a:prstGeom prst="rect">
            <a:avLst/>
          </a:prstGeom>
        </p:spPr>
      </p:pic>
    </p:spTree>
    <p:extLst>
      <p:ext uri="{BB962C8B-B14F-4D97-AF65-F5344CB8AC3E}">
        <p14:creationId xmlns:p14="http://schemas.microsoft.com/office/powerpoint/2010/main" val="32151095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11" name="Freeform 11"/>
          <p:cNvSpPr/>
          <p:nvPr/>
        </p:nvSpPr>
        <p:spPr>
          <a:xfrm>
            <a:off x="45720" y="1103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3">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4">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533400" y="1191382"/>
            <a:ext cx="12496800" cy="557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US" sz="5400" dirty="0"/>
              <a:t>Implementing RDD in Apache Spark using Scala</a:t>
            </a:r>
          </a:p>
        </p:txBody>
      </p:sp>
      <p:sp>
        <p:nvSpPr>
          <p:cNvPr id="18" name="Freeform 4">
            <a:extLst>
              <a:ext uri="{FF2B5EF4-FFF2-40B4-BE49-F238E27FC236}">
                <a16:creationId xmlns:a16="http://schemas.microsoft.com/office/drawing/2014/main" id="{A854E458-B665-4F84-A1A5-F9E01EEF284B}"/>
              </a:ext>
            </a:extLst>
          </p:cNvPr>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5">
              <a:alphaModFix amt="0"/>
            </a:blip>
            <a:stretch>
              <a:fillRect l="-68177" t="-3362010" b="-58935"/>
            </a:stretch>
          </a:blipFill>
        </p:spPr>
      </p:sp>
      <p:sp>
        <p:nvSpPr>
          <p:cNvPr id="19" name="Freeform 5">
            <a:extLst>
              <a:ext uri="{FF2B5EF4-FFF2-40B4-BE49-F238E27FC236}">
                <a16:creationId xmlns:a16="http://schemas.microsoft.com/office/drawing/2014/main" id="{7AA54346-B4CF-4BD1-89AF-4CDD8BA22B65}"/>
              </a:ext>
            </a:extLst>
          </p:cNvPr>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6">
              <a:alphaModFix amt="71000"/>
            </a:blip>
            <a:stretch>
              <a:fillRect t="-2185688" b="-288051"/>
            </a:stretch>
          </a:blipFill>
        </p:spPr>
      </p:sp>
      <p:grpSp>
        <p:nvGrpSpPr>
          <p:cNvPr id="20" name="Group 6">
            <a:extLst>
              <a:ext uri="{FF2B5EF4-FFF2-40B4-BE49-F238E27FC236}">
                <a16:creationId xmlns:a16="http://schemas.microsoft.com/office/drawing/2014/main" id="{6CEC8E90-1907-4814-8EAB-E7DA3E9D8C67}"/>
              </a:ext>
            </a:extLst>
          </p:cNvPr>
          <p:cNvGrpSpPr/>
          <p:nvPr/>
        </p:nvGrpSpPr>
        <p:grpSpPr>
          <a:xfrm>
            <a:off x="0" y="9620861"/>
            <a:ext cx="18286700" cy="227041"/>
            <a:chOff x="0" y="0"/>
            <a:chExt cx="5046385" cy="64835"/>
          </a:xfrm>
        </p:grpSpPr>
        <p:sp>
          <p:nvSpPr>
            <p:cNvPr id="21" name="Freeform 7">
              <a:extLst>
                <a:ext uri="{FF2B5EF4-FFF2-40B4-BE49-F238E27FC236}">
                  <a16:creationId xmlns:a16="http://schemas.microsoft.com/office/drawing/2014/main" id="{239166E2-1765-446F-AEAD-0A81710B1375}"/>
                </a:ext>
              </a:extLst>
            </p:cNvPr>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22" name="TextBox 8">
              <a:extLst>
                <a:ext uri="{FF2B5EF4-FFF2-40B4-BE49-F238E27FC236}">
                  <a16:creationId xmlns:a16="http://schemas.microsoft.com/office/drawing/2014/main" id="{EB69F70A-31FF-461E-A023-3786357AA4FF}"/>
                </a:ext>
              </a:extLst>
            </p:cNvPr>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23" name="TextBox 6">
            <a:extLst>
              <a:ext uri="{FF2B5EF4-FFF2-40B4-BE49-F238E27FC236}">
                <a16:creationId xmlns:a16="http://schemas.microsoft.com/office/drawing/2014/main" id="{16298D4D-D30C-403D-AB6C-02FC9321BF4C}"/>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sp>
        <p:nvSpPr>
          <p:cNvPr id="14" name="TextBox 13">
            <a:extLst>
              <a:ext uri="{FF2B5EF4-FFF2-40B4-BE49-F238E27FC236}">
                <a16:creationId xmlns:a16="http://schemas.microsoft.com/office/drawing/2014/main" id="{942413A8-9977-4FA8-BA41-6153B2A849D8}"/>
              </a:ext>
            </a:extLst>
          </p:cNvPr>
          <p:cNvSpPr txBox="1"/>
          <p:nvPr/>
        </p:nvSpPr>
        <p:spPr>
          <a:xfrm>
            <a:off x="610411" y="2046841"/>
            <a:ext cx="14858189" cy="6986528"/>
          </a:xfrm>
          <a:prstGeom prst="rect">
            <a:avLst/>
          </a:prstGeom>
          <a:noFill/>
        </p:spPr>
        <p:txBody>
          <a:bodyPr wrap="square" rtlCol="0">
            <a:spAutoFit/>
          </a:bodyPr>
          <a:lstStyle/>
          <a:p>
            <a:r>
              <a:rPr lang="en-US" sz="2800" dirty="0">
                <a:latin typeface="Candara" panose="020E0502030303020204" pitchFamily="34" charset="0"/>
              </a:rPr>
              <a:t>RDD in Apache Spark stands for Resilient Distributed Dataset. This is a fundamental data structure in Apache Spark that can handle and process data in a distributed and fault-tolerant manner. </a:t>
            </a:r>
          </a:p>
          <a:p>
            <a:endParaRPr lang="en-US" sz="2800" dirty="0">
              <a:latin typeface="Candara" panose="020E0502030303020204" pitchFamily="34" charset="0"/>
            </a:endParaRPr>
          </a:p>
          <a:p>
            <a:r>
              <a:rPr lang="en-US" sz="2800" dirty="0">
                <a:latin typeface="Candara" panose="020E0502030303020204" pitchFamily="34" charset="0"/>
              </a:rPr>
              <a:t>Resilient Distributed Dataset is a collection of objects that can be processed parallel across a cluster of machines. RDD is an immutable data structure; that is, it cannot be changed once created.</a:t>
            </a:r>
          </a:p>
          <a:p>
            <a:endParaRPr lang="en-US" sz="2800" dirty="0">
              <a:latin typeface="Candara" panose="020E0502030303020204" pitchFamily="34" charset="0"/>
            </a:endParaRPr>
          </a:p>
          <a:p>
            <a:r>
              <a:rPr lang="en-US" sz="2800" dirty="0">
                <a:latin typeface="Candara" panose="020E0502030303020204" pitchFamily="34" charset="0"/>
              </a:rPr>
              <a:t>To implement RDD in Apache Spark with Scala, you can follow these steps:</a:t>
            </a:r>
          </a:p>
          <a:p>
            <a:endParaRPr lang="en-US" sz="2800" dirty="0">
              <a:latin typeface="Candara" panose="020E0502030303020204" pitchFamily="34" charset="0"/>
            </a:endParaRPr>
          </a:p>
          <a:p>
            <a:r>
              <a:rPr lang="en-US" sz="2800" dirty="0">
                <a:latin typeface="Candara" panose="020E0502030303020204" pitchFamily="34" charset="0"/>
              </a:rPr>
              <a:t>1. First import the required Spark libraries.</a:t>
            </a:r>
          </a:p>
          <a:p>
            <a:endParaRPr lang="en-US" sz="2800" dirty="0">
              <a:latin typeface="Candara" panose="020E0502030303020204" pitchFamily="34" charset="0"/>
            </a:endParaRPr>
          </a:p>
          <a:p>
            <a:r>
              <a:rPr lang="en-US" sz="2800" dirty="0">
                <a:latin typeface="Candara" panose="020E0502030303020204" pitchFamily="34" charset="0"/>
              </a:rPr>
              <a:t>import </a:t>
            </a:r>
            <a:r>
              <a:rPr lang="en-US" sz="2800" dirty="0" err="1">
                <a:latin typeface="Candara" panose="020E0502030303020204" pitchFamily="34" charset="0"/>
              </a:rPr>
              <a:t>org.apache.spark</a:t>
            </a:r>
            <a:r>
              <a:rPr lang="en-US" sz="2800" dirty="0">
                <a:latin typeface="Candara" panose="020E0502030303020204" pitchFamily="34" charset="0"/>
              </a:rPr>
              <a:t>.{</a:t>
            </a:r>
            <a:r>
              <a:rPr lang="en-US" sz="2800" dirty="0" err="1">
                <a:latin typeface="Candara" panose="020E0502030303020204" pitchFamily="34" charset="0"/>
              </a:rPr>
              <a:t>SparkConf</a:t>
            </a:r>
            <a:r>
              <a:rPr lang="en-US" sz="2800" dirty="0">
                <a:latin typeface="Candara" panose="020E0502030303020204" pitchFamily="34" charset="0"/>
              </a:rPr>
              <a:t>, </a:t>
            </a:r>
            <a:r>
              <a:rPr lang="en-US" sz="2800" dirty="0" err="1">
                <a:latin typeface="Candara" panose="020E0502030303020204" pitchFamily="34" charset="0"/>
              </a:rPr>
              <a:t>SparkContext</a:t>
            </a:r>
            <a:r>
              <a:rPr lang="en-US" sz="2800" dirty="0">
                <a:latin typeface="Candara" panose="020E0502030303020204" pitchFamily="34" charset="0"/>
              </a:rPr>
              <a:t>}</a:t>
            </a:r>
          </a:p>
          <a:p>
            <a:r>
              <a:rPr lang="en-US" sz="2800" dirty="0">
                <a:latin typeface="Candara" panose="020E0502030303020204" pitchFamily="34" charset="0"/>
              </a:rPr>
              <a:t> </a:t>
            </a:r>
          </a:p>
          <a:p>
            <a:r>
              <a:rPr lang="en-US" sz="2800" dirty="0">
                <a:latin typeface="Candara" panose="020E0502030303020204" pitchFamily="34" charset="0"/>
              </a:rPr>
              <a:t>2. Create a </a:t>
            </a:r>
            <a:r>
              <a:rPr lang="en-US" sz="2800" dirty="0" err="1">
                <a:latin typeface="Candara" panose="020E0502030303020204" pitchFamily="34" charset="0"/>
              </a:rPr>
              <a:t>SparkConf</a:t>
            </a:r>
            <a:r>
              <a:rPr lang="en-US" sz="2800" dirty="0">
                <a:latin typeface="Candara" panose="020E0502030303020204" pitchFamily="34" charset="0"/>
              </a:rPr>
              <a:t> object to configure the Spark application.</a:t>
            </a:r>
          </a:p>
          <a:p>
            <a:endParaRPr lang="en-US" sz="2800" dirty="0">
              <a:latin typeface="Candara" panose="020E0502030303020204" pitchFamily="34" charset="0"/>
            </a:endParaRPr>
          </a:p>
          <a:p>
            <a:r>
              <a:rPr lang="en-US" sz="2800" dirty="0" err="1">
                <a:latin typeface="Candara" panose="020E0502030303020204" pitchFamily="34" charset="0"/>
              </a:rPr>
              <a:t>val</a:t>
            </a:r>
            <a:r>
              <a:rPr lang="en-US" sz="2800" dirty="0">
                <a:latin typeface="Candara" panose="020E0502030303020204" pitchFamily="34" charset="0"/>
              </a:rPr>
              <a:t> </a:t>
            </a:r>
            <a:r>
              <a:rPr lang="en-US" sz="2800" dirty="0" err="1">
                <a:latin typeface="Candara" panose="020E0502030303020204" pitchFamily="34" charset="0"/>
              </a:rPr>
              <a:t>confRDD</a:t>
            </a:r>
            <a:r>
              <a:rPr lang="en-US" sz="2800" dirty="0">
                <a:latin typeface="Candara" panose="020E0502030303020204" pitchFamily="34" charset="0"/>
              </a:rPr>
              <a:t> = new </a:t>
            </a:r>
            <a:r>
              <a:rPr lang="en-US" sz="2800" dirty="0" err="1">
                <a:latin typeface="Candara" panose="020E0502030303020204" pitchFamily="34" charset="0"/>
              </a:rPr>
              <a:t>SparkConf</a:t>
            </a:r>
            <a:r>
              <a:rPr lang="en-US" sz="2800" dirty="0">
                <a:latin typeface="Candara" panose="020E0502030303020204" pitchFamily="34" charset="0"/>
              </a:rPr>
              <a:t>().</a:t>
            </a:r>
            <a:r>
              <a:rPr lang="en-US" sz="2800" dirty="0" err="1">
                <a:latin typeface="Candara" panose="020E0502030303020204" pitchFamily="34" charset="0"/>
              </a:rPr>
              <a:t>setAppName</a:t>
            </a:r>
            <a:r>
              <a:rPr lang="en-US" sz="2800" dirty="0">
                <a:latin typeface="Candara" panose="020E0502030303020204" pitchFamily="34" charset="0"/>
              </a:rPr>
              <a:t>("</a:t>
            </a:r>
            <a:r>
              <a:rPr lang="en-US" sz="2800" dirty="0" err="1">
                <a:latin typeface="Candara" panose="020E0502030303020204" pitchFamily="34" charset="0"/>
              </a:rPr>
              <a:t>RDDEx</a:t>
            </a:r>
            <a:r>
              <a:rPr lang="en-US" sz="2800" dirty="0">
                <a:latin typeface="Candara" panose="020E0502030303020204" pitchFamily="34" charset="0"/>
              </a:rPr>
              <a:t>").</a:t>
            </a:r>
            <a:r>
              <a:rPr lang="en-US" sz="2800" dirty="0" err="1">
                <a:latin typeface="Candara" panose="020E0502030303020204" pitchFamily="34" charset="0"/>
              </a:rPr>
              <a:t>setMaster</a:t>
            </a:r>
            <a:r>
              <a:rPr lang="en-US" sz="2800" dirty="0">
                <a:latin typeface="Candara" panose="020E0502030303020204" pitchFamily="34" charset="0"/>
              </a:rPr>
              <a:t>("local[*]")</a:t>
            </a:r>
          </a:p>
        </p:txBody>
      </p:sp>
      <p:pic>
        <p:nvPicPr>
          <p:cNvPr id="5" name="Picture 4">
            <a:extLst>
              <a:ext uri="{FF2B5EF4-FFF2-40B4-BE49-F238E27FC236}">
                <a16:creationId xmlns:a16="http://schemas.microsoft.com/office/drawing/2014/main" id="{C2D91F6A-8B4B-4542-A536-8410EE67B7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468600" y="4801400"/>
            <a:ext cx="2415569" cy="2415569"/>
          </a:xfrm>
          <a:prstGeom prst="rect">
            <a:avLst/>
          </a:prstGeom>
        </p:spPr>
      </p:pic>
    </p:spTree>
    <p:extLst>
      <p:ext uri="{BB962C8B-B14F-4D97-AF65-F5344CB8AC3E}">
        <p14:creationId xmlns:p14="http://schemas.microsoft.com/office/powerpoint/2010/main" val="3198102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11" name="Freeform 11"/>
          <p:cNvSpPr/>
          <p:nvPr/>
        </p:nvSpPr>
        <p:spPr>
          <a:xfrm>
            <a:off x="45720" y="1103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3">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4">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610411" y="1051269"/>
            <a:ext cx="12496800" cy="94893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US" sz="5400" dirty="0"/>
              <a:t>Introduction to pattern matching in Scala</a:t>
            </a:r>
          </a:p>
        </p:txBody>
      </p:sp>
      <p:sp>
        <p:nvSpPr>
          <p:cNvPr id="18" name="Freeform 4">
            <a:extLst>
              <a:ext uri="{FF2B5EF4-FFF2-40B4-BE49-F238E27FC236}">
                <a16:creationId xmlns:a16="http://schemas.microsoft.com/office/drawing/2014/main" id="{A854E458-B665-4F84-A1A5-F9E01EEF284B}"/>
              </a:ext>
            </a:extLst>
          </p:cNvPr>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5">
              <a:alphaModFix amt="0"/>
            </a:blip>
            <a:stretch>
              <a:fillRect l="-68177" t="-3362010" b="-58935"/>
            </a:stretch>
          </a:blipFill>
        </p:spPr>
      </p:sp>
      <p:sp>
        <p:nvSpPr>
          <p:cNvPr id="19" name="Freeform 5">
            <a:extLst>
              <a:ext uri="{FF2B5EF4-FFF2-40B4-BE49-F238E27FC236}">
                <a16:creationId xmlns:a16="http://schemas.microsoft.com/office/drawing/2014/main" id="{7AA54346-B4CF-4BD1-89AF-4CDD8BA22B65}"/>
              </a:ext>
            </a:extLst>
          </p:cNvPr>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6">
              <a:alphaModFix amt="71000"/>
            </a:blip>
            <a:stretch>
              <a:fillRect t="-2185688" b="-288051"/>
            </a:stretch>
          </a:blipFill>
        </p:spPr>
      </p:sp>
      <p:grpSp>
        <p:nvGrpSpPr>
          <p:cNvPr id="20" name="Group 6">
            <a:extLst>
              <a:ext uri="{FF2B5EF4-FFF2-40B4-BE49-F238E27FC236}">
                <a16:creationId xmlns:a16="http://schemas.microsoft.com/office/drawing/2014/main" id="{6CEC8E90-1907-4814-8EAB-E7DA3E9D8C67}"/>
              </a:ext>
            </a:extLst>
          </p:cNvPr>
          <p:cNvGrpSpPr/>
          <p:nvPr/>
        </p:nvGrpSpPr>
        <p:grpSpPr>
          <a:xfrm>
            <a:off x="0" y="9620861"/>
            <a:ext cx="18286700" cy="227041"/>
            <a:chOff x="0" y="0"/>
            <a:chExt cx="5046385" cy="64835"/>
          </a:xfrm>
        </p:grpSpPr>
        <p:sp>
          <p:nvSpPr>
            <p:cNvPr id="21" name="Freeform 7">
              <a:extLst>
                <a:ext uri="{FF2B5EF4-FFF2-40B4-BE49-F238E27FC236}">
                  <a16:creationId xmlns:a16="http://schemas.microsoft.com/office/drawing/2014/main" id="{239166E2-1765-446F-AEAD-0A81710B1375}"/>
                </a:ext>
              </a:extLst>
            </p:cNvPr>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22" name="TextBox 8">
              <a:extLst>
                <a:ext uri="{FF2B5EF4-FFF2-40B4-BE49-F238E27FC236}">
                  <a16:creationId xmlns:a16="http://schemas.microsoft.com/office/drawing/2014/main" id="{EB69F70A-31FF-461E-A023-3786357AA4FF}"/>
                </a:ext>
              </a:extLst>
            </p:cNvPr>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23" name="TextBox 6">
            <a:extLst>
              <a:ext uri="{FF2B5EF4-FFF2-40B4-BE49-F238E27FC236}">
                <a16:creationId xmlns:a16="http://schemas.microsoft.com/office/drawing/2014/main" id="{16298D4D-D30C-403D-AB6C-02FC9321BF4C}"/>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sp>
        <p:nvSpPr>
          <p:cNvPr id="15" name="TextBox 14">
            <a:extLst>
              <a:ext uri="{FF2B5EF4-FFF2-40B4-BE49-F238E27FC236}">
                <a16:creationId xmlns:a16="http://schemas.microsoft.com/office/drawing/2014/main" id="{C6166CE2-BE80-45E6-9054-3A32372E21DF}"/>
              </a:ext>
            </a:extLst>
          </p:cNvPr>
          <p:cNvSpPr txBox="1"/>
          <p:nvPr/>
        </p:nvSpPr>
        <p:spPr>
          <a:xfrm>
            <a:off x="610411" y="2046841"/>
            <a:ext cx="16687800" cy="1964512"/>
          </a:xfrm>
          <a:prstGeom prst="rect">
            <a:avLst/>
          </a:prstGeom>
          <a:noFill/>
        </p:spPr>
        <p:txBody>
          <a:bodyPr wrap="square" rtlCol="0">
            <a:spAutoFit/>
          </a:bodyPr>
          <a:lstStyle/>
          <a:p>
            <a:pPr>
              <a:lnSpc>
                <a:spcPct val="150000"/>
              </a:lnSpc>
            </a:pPr>
            <a:r>
              <a:rPr lang="en-US" sz="2800" dirty="0">
                <a:latin typeface="Candara" panose="020E0502030303020204" pitchFamily="34" charset="0"/>
              </a:rPr>
              <a:t>Pattern matching is a powerful feature of the Scala language. </a:t>
            </a:r>
          </a:p>
          <a:p>
            <a:pPr>
              <a:lnSpc>
                <a:spcPct val="150000"/>
              </a:lnSpc>
            </a:pPr>
            <a:r>
              <a:rPr lang="en-US" sz="2800" dirty="0">
                <a:latin typeface="Candara" panose="020E0502030303020204" pitchFamily="34" charset="0"/>
              </a:rPr>
              <a:t>It allows for more concise and readable code while at the same time providing the ability to match elements against complex patterns.</a:t>
            </a:r>
            <a:endParaRPr lang="en-IN" sz="2400" dirty="0">
              <a:latin typeface="Candara" panose="020E0502030303020204" pitchFamily="34" charset="0"/>
            </a:endParaRPr>
          </a:p>
        </p:txBody>
      </p:sp>
      <p:pic>
        <p:nvPicPr>
          <p:cNvPr id="6" name="Picture 5">
            <a:extLst>
              <a:ext uri="{FF2B5EF4-FFF2-40B4-BE49-F238E27FC236}">
                <a16:creationId xmlns:a16="http://schemas.microsoft.com/office/drawing/2014/main" id="{010194FF-003E-40C9-BADE-058A6B8B75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240512" y="7500537"/>
            <a:ext cx="2074860" cy="2074860"/>
          </a:xfrm>
          <a:prstGeom prst="rect">
            <a:avLst/>
          </a:prstGeom>
        </p:spPr>
      </p:pic>
      <p:sp>
        <p:nvSpPr>
          <p:cNvPr id="4" name="Rectangle 3">
            <a:extLst>
              <a:ext uri="{FF2B5EF4-FFF2-40B4-BE49-F238E27FC236}">
                <a16:creationId xmlns:a16="http://schemas.microsoft.com/office/drawing/2014/main" id="{11AE89DB-C849-478B-8DFA-C1E096D0CAEF}"/>
              </a:ext>
            </a:extLst>
          </p:cNvPr>
          <p:cNvSpPr/>
          <p:nvPr/>
        </p:nvSpPr>
        <p:spPr>
          <a:xfrm>
            <a:off x="610411" y="4178958"/>
            <a:ext cx="12218409" cy="954107"/>
          </a:xfrm>
          <a:prstGeom prst="rect">
            <a:avLst/>
          </a:prstGeom>
        </p:spPr>
        <p:txBody>
          <a:bodyPr wrap="none">
            <a:spAutoFit/>
          </a:bodyPr>
          <a:lstStyle/>
          <a:p>
            <a:r>
              <a:rPr lang="en-US" sz="2800" dirty="0">
                <a:solidFill>
                  <a:srgbClr val="191919"/>
                </a:solidFill>
                <a:latin typeface="Candara" panose="020E0502030303020204" pitchFamily="34" charset="0"/>
              </a:rPr>
              <a:t>In contrast with “exact matching” as we can have in Java’s switch statements, </a:t>
            </a:r>
          </a:p>
          <a:p>
            <a:r>
              <a:rPr lang="en-US" sz="2800" dirty="0">
                <a:solidFill>
                  <a:srgbClr val="191919"/>
                </a:solidFill>
                <a:latin typeface="Candara" panose="020E0502030303020204" pitchFamily="34" charset="0"/>
              </a:rPr>
              <a:t>pattern matching allows matching a pattern instead of an exact value.</a:t>
            </a:r>
            <a:endParaRPr lang="en-IN" sz="2800" dirty="0">
              <a:latin typeface="Candara" panose="020E0502030303020204" pitchFamily="34" charset="0"/>
            </a:endParaRPr>
          </a:p>
        </p:txBody>
      </p:sp>
      <p:pic>
        <p:nvPicPr>
          <p:cNvPr id="5" name="Picture 4">
            <a:extLst>
              <a:ext uri="{FF2B5EF4-FFF2-40B4-BE49-F238E27FC236}">
                <a16:creationId xmlns:a16="http://schemas.microsoft.com/office/drawing/2014/main" id="{18986719-F727-41EE-80EB-AD9033B51EF3}"/>
              </a:ext>
            </a:extLst>
          </p:cNvPr>
          <p:cNvPicPr>
            <a:picLocks noChangeAspect="1"/>
          </p:cNvPicPr>
          <p:nvPr/>
        </p:nvPicPr>
        <p:blipFill>
          <a:blip r:embed="rId8"/>
          <a:stretch>
            <a:fillRect/>
          </a:stretch>
        </p:blipFill>
        <p:spPr>
          <a:xfrm>
            <a:off x="2667000" y="5246584"/>
            <a:ext cx="10287000" cy="4197835"/>
          </a:xfrm>
          <a:prstGeom prst="rect">
            <a:avLst/>
          </a:prstGeom>
        </p:spPr>
      </p:pic>
    </p:spTree>
    <p:extLst>
      <p:ext uri="{BB962C8B-B14F-4D97-AF65-F5344CB8AC3E}">
        <p14:creationId xmlns:p14="http://schemas.microsoft.com/office/powerpoint/2010/main" val="41475848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11" name="Freeform 11"/>
          <p:cNvSpPr/>
          <p:nvPr/>
        </p:nvSpPr>
        <p:spPr>
          <a:xfrm>
            <a:off x="45720" y="1103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3">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4">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533400" y="1191382"/>
            <a:ext cx="12496800" cy="557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US" sz="5400" dirty="0"/>
              <a:t>Implementing RDD in Apache Spark using Scala</a:t>
            </a:r>
          </a:p>
        </p:txBody>
      </p:sp>
      <p:sp>
        <p:nvSpPr>
          <p:cNvPr id="18" name="Freeform 4">
            <a:extLst>
              <a:ext uri="{FF2B5EF4-FFF2-40B4-BE49-F238E27FC236}">
                <a16:creationId xmlns:a16="http://schemas.microsoft.com/office/drawing/2014/main" id="{A854E458-B665-4F84-A1A5-F9E01EEF284B}"/>
              </a:ext>
            </a:extLst>
          </p:cNvPr>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5">
              <a:alphaModFix amt="0"/>
            </a:blip>
            <a:stretch>
              <a:fillRect l="-68177" t="-3362010" b="-58935"/>
            </a:stretch>
          </a:blipFill>
        </p:spPr>
      </p:sp>
      <p:sp>
        <p:nvSpPr>
          <p:cNvPr id="19" name="Freeform 5">
            <a:extLst>
              <a:ext uri="{FF2B5EF4-FFF2-40B4-BE49-F238E27FC236}">
                <a16:creationId xmlns:a16="http://schemas.microsoft.com/office/drawing/2014/main" id="{7AA54346-B4CF-4BD1-89AF-4CDD8BA22B65}"/>
              </a:ext>
            </a:extLst>
          </p:cNvPr>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6">
              <a:alphaModFix amt="71000"/>
            </a:blip>
            <a:stretch>
              <a:fillRect t="-2185688" b="-288051"/>
            </a:stretch>
          </a:blipFill>
        </p:spPr>
      </p:sp>
      <p:grpSp>
        <p:nvGrpSpPr>
          <p:cNvPr id="20" name="Group 6">
            <a:extLst>
              <a:ext uri="{FF2B5EF4-FFF2-40B4-BE49-F238E27FC236}">
                <a16:creationId xmlns:a16="http://schemas.microsoft.com/office/drawing/2014/main" id="{6CEC8E90-1907-4814-8EAB-E7DA3E9D8C67}"/>
              </a:ext>
            </a:extLst>
          </p:cNvPr>
          <p:cNvGrpSpPr/>
          <p:nvPr/>
        </p:nvGrpSpPr>
        <p:grpSpPr>
          <a:xfrm>
            <a:off x="0" y="9620861"/>
            <a:ext cx="18286700" cy="227041"/>
            <a:chOff x="0" y="0"/>
            <a:chExt cx="5046385" cy="64835"/>
          </a:xfrm>
        </p:grpSpPr>
        <p:sp>
          <p:nvSpPr>
            <p:cNvPr id="21" name="Freeform 7">
              <a:extLst>
                <a:ext uri="{FF2B5EF4-FFF2-40B4-BE49-F238E27FC236}">
                  <a16:creationId xmlns:a16="http://schemas.microsoft.com/office/drawing/2014/main" id="{239166E2-1765-446F-AEAD-0A81710B1375}"/>
                </a:ext>
              </a:extLst>
            </p:cNvPr>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22" name="TextBox 8">
              <a:extLst>
                <a:ext uri="{FF2B5EF4-FFF2-40B4-BE49-F238E27FC236}">
                  <a16:creationId xmlns:a16="http://schemas.microsoft.com/office/drawing/2014/main" id="{EB69F70A-31FF-461E-A023-3786357AA4FF}"/>
                </a:ext>
              </a:extLst>
            </p:cNvPr>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23" name="TextBox 6">
            <a:extLst>
              <a:ext uri="{FF2B5EF4-FFF2-40B4-BE49-F238E27FC236}">
                <a16:creationId xmlns:a16="http://schemas.microsoft.com/office/drawing/2014/main" id="{16298D4D-D30C-403D-AB6C-02FC9321BF4C}"/>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sp>
        <p:nvSpPr>
          <p:cNvPr id="14" name="TextBox 13">
            <a:extLst>
              <a:ext uri="{FF2B5EF4-FFF2-40B4-BE49-F238E27FC236}">
                <a16:creationId xmlns:a16="http://schemas.microsoft.com/office/drawing/2014/main" id="{942413A8-9977-4FA8-BA41-6153B2A849D8}"/>
              </a:ext>
            </a:extLst>
          </p:cNvPr>
          <p:cNvSpPr txBox="1"/>
          <p:nvPr/>
        </p:nvSpPr>
        <p:spPr>
          <a:xfrm>
            <a:off x="610411" y="2046841"/>
            <a:ext cx="14858189" cy="4832092"/>
          </a:xfrm>
          <a:prstGeom prst="rect">
            <a:avLst/>
          </a:prstGeom>
          <a:noFill/>
        </p:spPr>
        <p:txBody>
          <a:bodyPr wrap="square" rtlCol="0">
            <a:spAutoFit/>
          </a:bodyPr>
          <a:lstStyle/>
          <a:p>
            <a:r>
              <a:rPr lang="en-US" sz="2800" dirty="0">
                <a:latin typeface="Candara" panose="020E0502030303020204" pitchFamily="34" charset="0"/>
              </a:rPr>
              <a:t>Next, you should create a </a:t>
            </a:r>
            <a:r>
              <a:rPr lang="en-US" sz="2800" dirty="0" err="1">
                <a:latin typeface="Candara" panose="020E0502030303020204" pitchFamily="34" charset="0"/>
              </a:rPr>
              <a:t>SparkContext</a:t>
            </a:r>
            <a:r>
              <a:rPr lang="en-US" sz="2800" dirty="0">
                <a:latin typeface="Candara" panose="020E0502030303020204" pitchFamily="34" charset="0"/>
              </a:rPr>
              <a:t> object using the </a:t>
            </a:r>
            <a:r>
              <a:rPr lang="en-US" sz="2800" dirty="0" err="1">
                <a:latin typeface="Candara" panose="020E0502030303020204" pitchFamily="34" charset="0"/>
              </a:rPr>
              <a:t>SparkConf</a:t>
            </a:r>
            <a:r>
              <a:rPr lang="en-US" sz="2800" dirty="0">
                <a:latin typeface="Candara" panose="020E0502030303020204" pitchFamily="34" charset="0"/>
              </a:rPr>
              <a:t>.</a:t>
            </a:r>
          </a:p>
          <a:p>
            <a:endParaRPr lang="en-US" sz="2800" dirty="0">
              <a:latin typeface="Candara" panose="020E0502030303020204" pitchFamily="34" charset="0"/>
            </a:endParaRPr>
          </a:p>
          <a:p>
            <a:r>
              <a:rPr lang="en-US" sz="2800" dirty="0" err="1">
                <a:latin typeface="Candara" panose="020E0502030303020204" pitchFamily="34" charset="0"/>
              </a:rPr>
              <a:t>val</a:t>
            </a:r>
            <a:r>
              <a:rPr lang="en-US" sz="2800" dirty="0">
                <a:latin typeface="Candara" panose="020E0502030303020204" pitchFamily="34" charset="0"/>
              </a:rPr>
              <a:t> </a:t>
            </a:r>
            <a:r>
              <a:rPr lang="en-US" sz="2800" dirty="0" err="1">
                <a:latin typeface="Candara" panose="020E0502030303020204" pitchFamily="34" charset="0"/>
              </a:rPr>
              <a:t>sc</a:t>
            </a:r>
            <a:r>
              <a:rPr lang="en-US" sz="2800" dirty="0">
                <a:latin typeface="Candara" panose="020E0502030303020204" pitchFamily="34" charset="0"/>
              </a:rPr>
              <a:t> = new </a:t>
            </a:r>
            <a:r>
              <a:rPr lang="en-US" sz="2800" dirty="0" err="1">
                <a:latin typeface="Candara" panose="020E0502030303020204" pitchFamily="34" charset="0"/>
              </a:rPr>
              <a:t>SparkContext</a:t>
            </a:r>
            <a:r>
              <a:rPr lang="en-US" sz="2800" dirty="0">
                <a:latin typeface="Candara" panose="020E0502030303020204" pitchFamily="34" charset="0"/>
              </a:rPr>
              <a:t>(</a:t>
            </a:r>
            <a:r>
              <a:rPr lang="en-US" sz="2800" dirty="0" err="1">
                <a:latin typeface="Candara" panose="020E0502030303020204" pitchFamily="34" charset="0"/>
              </a:rPr>
              <a:t>confRDD</a:t>
            </a:r>
            <a:r>
              <a:rPr lang="en-US" sz="2800" dirty="0">
                <a:latin typeface="Candara" panose="020E0502030303020204" pitchFamily="34" charset="0"/>
              </a:rPr>
              <a:t>)</a:t>
            </a:r>
          </a:p>
          <a:p>
            <a:r>
              <a:rPr lang="en-US" sz="2800" dirty="0">
                <a:latin typeface="Candara" panose="020E0502030303020204" pitchFamily="34" charset="0"/>
              </a:rPr>
              <a:t> </a:t>
            </a:r>
          </a:p>
          <a:p>
            <a:endParaRPr lang="en-US" sz="2800" dirty="0">
              <a:latin typeface="Candara" panose="020E0502030303020204" pitchFamily="34" charset="0"/>
            </a:endParaRPr>
          </a:p>
          <a:p>
            <a:r>
              <a:rPr lang="en-US" sz="2800" dirty="0">
                <a:latin typeface="Candara" panose="020E0502030303020204" pitchFamily="34" charset="0"/>
              </a:rPr>
              <a:t>The </a:t>
            </a:r>
            <a:r>
              <a:rPr lang="en-US" sz="2800" dirty="0" err="1">
                <a:latin typeface="Candara" panose="020E0502030303020204" pitchFamily="34" charset="0"/>
              </a:rPr>
              <a:t>SparkContext</a:t>
            </a:r>
            <a:r>
              <a:rPr lang="en-US" sz="2800" dirty="0">
                <a:latin typeface="Candara" panose="020E0502030303020204" pitchFamily="34" charset="0"/>
              </a:rPr>
              <a:t> is like an entry point for interacting with </a:t>
            </a:r>
            <a:r>
              <a:rPr lang="en-US" sz="2800" dirty="0" err="1">
                <a:latin typeface="Candara" panose="020E0502030303020204" pitchFamily="34" charset="0"/>
              </a:rPr>
              <a:t>SparkSpark</a:t>
            </a:r>
            <a:r>
              <a:rPr lang="en-US" sz="2800" dirty="0">
                <a:latin typeface="Candara" panose="020E0502030303020204" pitchFamily="34" charset="0"/>
              </a:rPr>
              <a:t>.</a:t>
            </a:r>
          </a:p>
          <a:p>
            <a:endParaRPr lang="en-US" sz="2800" dirty="0">
              <a:latin typeface="Candara" panose="020E0502030303020204" pitchFamily="34" charset="0"/>
            </a:endParaRPr>
          </a:p>
          <a:p>
            <a:r>
              <a:rPr lang="en-US" sz="2800" dirty="0">
                <a:latin typeface="Candara" panose="020E0502030303020204" pitchFamily="34" charset="0"/>
              </a:rPr>
              <a:t>4. Next, create an RDD from a collection. </a:t>
            </a:r>
          </a:p>
          <a:p>
            <a:endParaRPr lang="en-US" sz="2800" dirty="0">
              <a:latin typeface="Candara" panose="020E0502030303020204" pitchFamily="34" charset="0"/>
            </a:endParaRPr>
          </a:p>
          <a:p>
            <a:r>
              <a:rPr lang="en-US" sz="2800" dirty="0" err="1">
                <a:latin typeface="Candara" panose="020E0502030303020204" pitchFamily="34" charset="0"/>
              </a:rPr>
              <a:t>val</a:t>
            </a:r>
            <a:r>
              <a:rPr lang="en-US" sz="2800" dirty="0">
                <a:latin typeface="Candara" panose="020E0502030303020204" pitchFamily="34" charset="0"/>
              </a:rPr>
              <a:t> </a:t>
            </a:r>
            <a:r>
              <a:rPr lang="en-US" sz="2800" dirty="0" err="1">
                <a:latin typeface="Candara" panose="020E0502030303020204" pitchFamily="34" charset="0"/>
              </a:rPr>
              <a:t>dataVal</a:t>
            </a:r>
            <a:r>
              <a:rPr lang="en-US" sz="2800" dirty="0">
                <a:latin typeface="Candara" panose="020E0502030303020204" pitchFamily="34" charset="0"/>
              </a:rPr>
              <a:t> = List(1, 2, 3, 4, 5)</a:t>
            </a:r>
          </a:p>
          <a:p>
            <a:r>
              <a:rPr lang="en-US" sz="2800" dirty="0" err="1">
                <a:latin typeface="Candara" panose="020E0502030303020204" pitchFamily="34" charset="0"/>
              </a:rPr>
              <a:t>val</a:t>
            </a:r>
            <a:r>
              <a:rPr lang="en-US" sz="2800" dirty="0">
                <a:latin typeface="Candara" panose="020E0502030303020204" pitchFamily="34" charset="0"/>
              </a:rPr>
              <a:t> </a:t>
            </a:r>
            <a:r>
              <a:rPr lang="en-US" sz="2800" dirty="0" err="1">
                <a:latin typeface="Candara" panose="020E0502030303020204" pitchFamily="34" charset="0"/>
              </a:rPr>
              <a:t>rddSCALA</a:t>
            </a:r>
            <a:r>
              <a:rPr lang="en-US" sz="2800" dirty="0">
                <a:latin typeface="Candara" panose="020E0502030303020204" pitchFamily="34" charset="0"/>
              </a:rPr>
              <a:t> = </a:t>
            </a:r>
            <a:r>
              <a:rPr lang="en-US" sz="2800" dirty="0" err="1">
                <a:latin typeface="Candara" panose="020E0502030303020204" pitchFamily="34" charset="0"/>
              </a:rPr>
              <a:t>sc.parallelize</a:t>
            </a:r>
            <a:r>
              <a:rPr lang="en-US" sz="2800" dirty="0">
                <a:latin typeface="Candara" panose="020E0502030303020204" pitchFamily="34" charset="0"/>
              </a:rPr>
              <a:t>(</a:t>
            </a:r>
            <a:r>
              <a:rPr lang="en-US" sz="2800" dirty="0" err="1">
                <a:latin typeface="Candara" panose="020E0502030303020204" pitchFamily="34" charset="0"/>
              </a:rPr>
              <a:t>dataVal</a:t>
            </a:r>
            <a:r>
              <a:rPr lang="en-US" sz="2800" dirty="0">
                <a:latin typeface="Candara" panose="020E0502030303020204" pitchFamily="34" charset="0"/>
              </a:rPr>
              <a:t>)</a:t>
            </a:r>
          </a:p>
        </p:txBody>
      </p:sp>
      <p:pic>
        <p:nvPicPr>
          <p:cNvPr id="5" name="Picture 4">
            <a:extLst>
              <a:ext uri="{FF2B5EF4-FFF2-40B4-BE49-F238E27FC236}">
                <a16:creationId xmlns:a16="http://schemas.microsoft.com/office/drawing/2014/main" id="{C2D91F6A-8B4B-4542-A536-8410EE67B7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468600" y="4801400"/>
            <a:ext cx="2415569" cy="2415569"/>
          </a:xfrm>
          <a:prstGeom prst="rect">
            <a:avLst/>
          </a:prstGeom>
        </p:spPr>
      </p:pic>
    </p:spTree>
    <p:extLst>
      <p:ext uri="{BB962C8B-B14F-4D97-AF65-F5344CB8AC3E}">
        <p14:creationId xmlns:p14="http://schemas.microsoft.com/office/powerpoint/2010/main" val="21103441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11" name="Freeform 11"/>
          <p:cNvSpPr/>
          <p:nvPr/>
        </p:nvSpPr>
        <p:spPr>
          <a:xfrm>
            <a:off x="45720" y="1103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3">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4">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533400" y="1191382"/>
            <a:ext cx="12496800" cy="557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US" sz="5400" dirty="0"/>
              <a:t>Implementing RDD in Apache Spark using Scala</a:t>
            </a:r>
          </a:p>
        </p:txBody>
      </p:sp>
      <p:sp>
        <p:nvSpPr>
          <p:cNvPr id="18" name="Freeform 4">
            <a:extLst>
              <a:ext uri="{FF2B5EF4-FFF2-40B4-BE49-F238E27FC236}">
                <a16:creationId xmlns:a16="http://schemas.microsoft.com/office/drawing/2014/main" id="{A854E458-B665-4F84-A1A5-F9E01EEF284B}"/>
              </a:ext>
            </a:extLst>
          </p:cNvPr>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5">
              <a:alphaModFix amt="0"/>
            </a:blip>
            <a:stretch>
              <a:fillRect l="-68177" t="-3362010" b="-58935"/>
            </a:stretch>
          </a:blipFill>
        </p:spPr>
      </p:sp>
      <p:sp>
        <p:nvSpPr>
          <p:cNvPr id="19" name="Freeform 5">
            <a:extLst>
              <a:ext uri="{FF2B5EF4-FFF2-40B4-BE49-F238E27FC236}">
                <a16:creationId xmlns:a16="http://schemas.microsoft.com/office/drawing/2014/main" id="{7AA54346-B4CF-4BD1-89AF-4CDD8BA22B65}"/>
              </a:ext>
            </a:extLst>
          </p:cNvPr>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6">
              <a:alphaModFix amt="71000"/>
            </a:blip>
            <a:stretch>
              <a:fillRect t="-2185688" b="-288051"/>
            </a:stretch>
          </a:blipFill>
        </p:spPr>
      </p:sp>
      <p:grpSp>
        <p:nvGrpSpPr>
          <p:cNvPr id="20" name="Group 6">
            <a:extLst>
              <a:ext uri="{FF2B5EF4-FFF2-40B4-BE49-F238E27FC236}">
                <a16:creationId xmlns:a16="http://schemas.microsoft.com/office/drawing/2014/main" id="{6CEC8E90-1907-4814-8EAB-E7DA3E9D8C67}"/>
              </a:ext>
            </a:extLst>
          </p:cNvPr>
          <p:cNvGrpSpPr/>
          <p:nvPr/>
        </p:nvGrpSpPr>
        <p:grpSpPr>
          <a:xfrm>
            <a:off x="0" y="9620861"/>
            <a:ext cx="18286700" cy="227041"/>
            <a:chOff x="0" y="0"/>
            <a:chExt cx="5046385" cy="64835"/>
          </a:xfrm>
        </p:grpSpPr>
        <p:sp>
          <p:nvSpPr>
            <p:cNvPr id="21" name="Freeform 7">
              <a:extLst>
                <a:ext uri="{FF2B5EF4-FFF2-40B4-BE49-F238E27FC236}">
                  <a16:creationId xmlns:a16="http://schemas.microsoft.com/office/drawing/2014/main" id="{239166E2-1765-446F-AEAD-0A81710B1375}"/>
                </a:ext>
              </a:extLst>
            </p:cNvPr>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22" name="TextBox 8">
              <a:extLst>
                <a:ext uri="{FF2B5EF4-FFF2-40B4-BE49-F238E27FC236}">
                  <a16:creationId xmlns:a16="http://schemas.microsoft.com/office/drawing/2014/main" id="{EB69F70A-31FF-461E-A023-3786357AA4FF}"/>
                </a:ext>
              </a:extLst>
            </p:cNvPr>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23" name="TextBox 6">
            <a:extLst>
              <a:ext uri="{FF2B5EF4-FFF2-40B4-BE49-F238E27FC236}">
                <a16:creationId xmlns:a16="http://schemas.microsoft.com/office/drawing/2014/main" id="{16298D4D-D30C-403D-AB6C-02FC9321BF4C}"/>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sp>
        <p:nvSpPr>
          <p:cNvPr id="14" name="TextBox 13">
            <a:extLst>
              <a:ext uri="{FF2B5EF4-FFF2-40B4-BE49-F238E27FC236}">
                <a16:creationId xmlns:a16="http://schemas.microsoft.com/office/drawing/2014/main" id="{942413A8-9977-4FA8-BA41-6153B2A849D8}"/>
              </a:ext>
            </a:extLst>
          </p:cNvPr>
          <p:cNvSpPr txBox="1"/>
          <p:nvPr/>
        </p:nvSpPr>
        <p:spPr>
          <a:xfrm>
            <a:off x="610411" y="2046841"/>
            <a:ext cx="14858189" cy="6555641"/>
          </a:xfrm>
          <a:prstGeom prst="rect">
            <a:avLst/>
          </a:prstGeom>
          <a:noFill/>
        </p:spPr>
        <p:txBody>
          <a:bodyPr wrap="square" rtlCol="0">
            <a:spAutoFit/>
          </a:bodyPr>
          <a:lstStyle/>
          <a:p>
            <a:r>
              <a:rPr lang="en-US" sz="2800" dirty="0">
                <a:latin typeface="Candara" panose="020E0502030303020204" pitchFamily="34" charset="0"/>
              </a:rPr>
              <a:t>5. Now, you can perform transformations and actions on RDD.</a:t>
            </a:r>
          </a:p>
          <a:p>
            <a:endParaRPr lang="en-US" sz="2800" dirty="0">
              <a:latin typeface="Candara" panose="020E0502030303020204" pitchFamily="34" charset="0"/>
            </a:endParaRPr>
          </a:p>
          <a:p>
            <a:r>
              <a:rPr lang="en-US" sz="2800" dirty="0">
                <a:latin typeface="Candara" panose="020E0502030303020204" pitchFamily="34" charset="0"/>
              </a:rPr>
              <a:t>While transformations create a new RDD from an initial one like a map, filter, etc.</a:t>
            </a:r>
          </a:p>
          <a:p>
            <a:endParaRPr lang="en-US" sz="2800" dirty="0">
              <a:latin typeface="Candara" panose="020E0502030303020204" pitchFamily="34" charset="0"/>
            </a:endParaRPr>
          </a:p>
          <a:p>
            <a:r>
              <a:rPr lang="en-US" sz="2800" dirty="0" err="1">
                <a:latin typeface="Candara" panose="020E0502030303020204" pitchFamily="34" charset="0"/>
              </a:rPr>
              <a:t>val</a:t>
            </a:r>
            <a:r>
              <a:rPr lang="en-US" sz="2800" dirty="0">
                <a:latin typeface="Candara" panose="020E0502030303020204" pitchFamily="34" charset="0"/>
              </a:rPr>
              <a:t> </a:t>
            </a:r>
            <a:r>
              <a:rPr lang="en-US" sz="2800" dirty="0" err="1">
                <a:latin typeface="Candara" panose="020E0502030303020204" pitchFamily="34" charset="0"/>
              </a:rPr>
              <a:t>transformRDD</a:t>
            </a:r>
            <a:r>
              <a:rPr lang="en-US" sz="2800" dirty="0">
                <a:latin typeface="Candara" panose="020E0502030303020204" pitchFamily="34" charset="0"/>
              </a:rPr>
              <a:t> = </a:t>
            </a:r>
            <a:r>
              <a:rPr lang="en-US" sz="2800" dirty="0" err="1">
                <a:latin typeface="Candara" panose="020E0502030303020204" pitchFamily="34" charset="0"/>
              </a:rPr>
              <a:t>rddSCALA.map</a:t>
            </a:r>
            <a:r>
              <a:rPr lang="en-US" sz="2800" dirty="0">
                <a:latin typeface="Candara" panose="020E0502030303020204" pitchFamily="34" charset="0"/>
              </a:rPr>
              <a:t>(x =&gt; x * 5)</a:t>
            </a:r>
          </a:p>
          <a:p>
            <a:r>
              <a:rPr lang="en-US" sz="2800" dirty="0">
                <a:latin typeface="Candara" panose="020E0502030303020204" pitchFamily="34" charset="0"/>
              </a:rPr>
              <a:t> </a:t>
            </a:r>
          </a:p>
          <a:p>
            <a:endParaRPr lang="en-US" sz="2800" dirty="0">
              <a:latin typeface="Candara" panose="020E0502030303020204" pitchFamily="34" charset="0"/>
            </a:endParaRPr>
          </a:p>
          <a:p>
            <a:r>
              <a:rPr lang="en-US" sz="2800" dirty="0">
                <a:latin typeface="Candara" panose="020E0502030303020204" pitchFamily="34" charset="0"/>
              </a:rPr>
              <a:t>Action operations can perform calculations and return the result as count, collect, take, etc.</a:t>
            </a:r>
          </a:p>
          <a:p>
            <a:endParaRPr lang="en-US" sz="2800" dirty="0">
              <a:latin typeface="Candara" panose="020E0502030303020204" pitchFamily="34" charset="0"/>
            </a:endParaRPr>
          </a:p>
          <a:p>
            <a:r>
              <a:rPr lang="en-US" sz="2800" dirty="0" err="1">
                <a:latin typeface="Candara" panose="020E0502030303020204" pitchFamily="34" charset="0"/>
              </a:rPr>
              <a:t>val</a:t>
            </a:r>
            <a:r>
              <a:rPr lang="en-US" sz="2800" dirty="0">
                <a:latin typeface="Candara" panose="020E0502030303020204" pitchFamily="34" charset="0"/>
              </a:rPr>
              <a:t> </a:t>
            </a:r>
            <a:r>
              <a:rPr lang="en-US" sz="2800" dirty="0" err="1">
                <a:latin typeface="Candara" panose="020E0502030303020204" pitchFamily="34" charset="0"/>
              </a:rPr>
              <a:t>countRDD</a:t>
            </a:r>
            <a:r>
              <a:rPr lang="en-US" sz="2800" dirty="0">
                <a:latin typeface="Candara" panose="020E0502030303020204" pitchFamily="34" charset="0"/>
              </a:rPr>
              <a:t> = </a:t>
            </a:r>
            <a:r>
              <a:rPr lang="en-US" sz="2800" dirty="0" err="1">
                <a:latin typeface="Candara" panose="020E0502030303020204" pitchFamily="34" charset="0"/>
              </a:rPr>
              <a:t>transformRDD.count</a:t>
            </a:r>
            <a:r>
              <a:rPr lang="en-US" sz="2800" dirty="0">
                <a:latin typeface="Candara" panose="020E0502030303020204" pitchFamily="34" charset="0"/>
              </a:rPr>
              <a:t>()</a:t>
            </a:r>
          </a:p>
          <a:p>
            <a:r>
              <a:rPr lang="en-US" sz="2800" dirty="0">
                <a:latin typeface="Candara" panose="020E0502030303020204" pitchFamily="34" charset="0"/>
              </a:rPr>
              <a:t> </a:t>
            </a:r>
          </a:p>
          <a:p>
            <a:endParaRPr lang="en-US" sz="2800" dirty="0">
              <a:latin typeface="Candara" panose="020E0502030303020204" pitchFamily="34" charset="0"/>
            </a:endParaRPr>
          </a:p>
          <a:p>
            <a:r>
              <a:rPr lang="en-US" sz="2800" dirty="0">
                <a:latin typeface="Candara" panose="020E0502030303020204" pitchFamily="34" charset="0"/>
              </a:rPr>
              <a:t>6. Next, you can stop the </a:t>
            </a:r>
            <a:r>
              <a:rPr lang="en-US" sz="2800" dirty="0" err="1">
                <a:latin typeface="Candara" panose="020E0502030303020204" pitchFamily="34" charset="0"/>
              </a:rPr>
              <a:t>SparkContext</a:t>
            </a:r>
            <a:r>
              <a:rPr lang="en-US" sz="2800" dirty="0">
                <a:latin typeface="Candara" panose="020E0502030303020204" pitchFamily="34" charset="0"/>
              </a:rPr>
              <a:t> using the below command:</a:t>
            </a:r>
          </a:p>
          <a:p>
            <a:endParaRPr lang="en-US" sz="2800" dirty="0">
              <a:latin typeface="Candara" panose="020E0502030303020204" pitchFamily="34" charset="0"/>
            </a:endParaRPr>
          </a:p>
          <a:p>
            <a:r>
              <a:rPr lang="en-US" sz="2800" dirty="0" err="1">
                <a:latin typeface="Candara" panose="020E0502030303020204" pitchFamily="34" charset="0"/>
              </a:rPr>
              <a:t>sc.stop</a:t>
            </a:r>
            <a:r>
              <a:rPr lang="en-US" sz="2800" dirty="0">
                <a:latin typeface="Candara" panose="020E0502030303020204" pitchFamily="34" charset="0"/>
              </a:rPr>
              <a:t>()</a:t>
            </a:r>
          </a:p>
        </p:txBody>
      </p:sp>
      <p:pic>
        <p:nvPicPr>
          <p:cNvPr id="5" name="Picture 4">
            <a:extLst>
              <a:ext uri="{FF2B5EF4-FFF2-40B4-BE49-F238E27FC236}">
                <a16:creationId xmlns:a16="http://schemas.microsoft.com/office/drawing/2014/main" id="{C2D91F6A-8B4B-4542-A536-8410EE67B7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468600" y="4801400"/>
            <a:ext cx="2415569" cy="2415569"/>
          </a:xfrm>
          <a:prstGeom prst="rect">
            <a:avLst/>
          </a:prstGeom>
        </p:spPr>
      </p:pic>
    </p:spTree>
    <p:extLst>
      <p:ext uri="{BB962C8B-B14F-4D97-AF65-F5344CB8AC3E}">
        <p14:creationId xmlns:p14="http://schemas.microsoft.com/office/powerpoint/2010/main" val="1734094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11" name="Freeform 11"/>
          <p:cNvSpPr/>
          <p:nvPr/>
        </p:nvSpPr>
        <p:spPr>
          <a:xfrm>
            <a:off x="45720" y="1103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3">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4">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533400" y="1191382"/>
            <a:ext cx="12496800" cy="557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IN" sz="5400" dirty="0"/>
              <a:t>Features of </a:t>
            </a:r>
            <a:r>
              <a:rPr lang="en-IN" sz="5400" dirty="0" err="1"/>
              <a:t>rdd</a:t>
            </a:r>
            <a:endParaRPr lang="en-US" sz="5400" dirty="0"/>
          </a:p>
        </p:txBody>
      </p:sp>
      <p:sp>
        <p:nvSpPr>
          <p:cNvPr id="18" name="Freeform 4">
            <a:extLst>
              <a:ext uri="{FF2B5EF4-FFF2-40B4-BE49-F238E27FC236}">
                <a16:creationId xmlns:a16="http://schemas.microsoft.com/office/drawing/2014/main" id="{A854E458-B665-4F84-A1A5-F9E01EEF284B}"/>
              </a:ext>
            </a:extLst>
          </p:cNvPr>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5">
              <a:alphaModFix amt="0"/>
            </a:blip>
            <a:stretch>
              <a:fillRect l="-68177" t="-3362010" b="-58935"/>
            </a:stretch>
          </a:blipFill>
        </p:spPr>
      </p:sp>
      <p:sp>
        <p:nvSpPr>
          <p:cNvPr id="19" name="Freeform 5">
            <a:extLst>
              <a:ext uri="{FF2B5EF4-FFF2-40B4-BE49-F238E27FC236}">
                <a16:creationId xmlns:a16="http://schemas.microsoft.com/office/drawing/2014/main" id="{7AA54346-B4CF-4BD1-89AF-4CDD8BA22B65}"/>
              </a:ext>
            </a:extLst>
          </p:cNvPr>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6">
              <a:alphaModFix amt="71000"/>
            </a:blip>
            <a:stretch>
              <a:fillRect t="-2185688" b="-288051"/>
            </a:stretch>
          </a:blipFill>
        </p:spPr>
      </p:sp>
      <p:grpSp>
        <p:nvGrpSpPr>
          <p:cNvPr id="20" name="Group 6">
            <a:extLst>
              <a:ext uri="{FF2B5EF4-FFF2-40B4-BE49-F238E27FC236}">
                <a16:creationId xmlns:a16="http://schemas.microsoft.com/office/drawing/2014/main" id="{6CEC8E90-1907-4814-8EAB-E7DA3E9D8C67}"/>
              </a:ext>
            </a:extLst>
          </p:cNvPr>
          <p:cNvGrpSpPr/>
          <p:nvPr/>
        </p:nvGrpSpPr>
        <p:grpSpPr>
          <a:xfrm>
            <a:off x="0" y="9620861"/>
            <a:ext cx="18286700" cy="227041"/>
            <a:chOff x="0" y="0"/>
            <a:chExt cx="5046385" cy="64835"/>
          </a:xfrm>
        </p:grpSpPr>
        <p:sp>
          <p:nvSpPr>
            <p:cNvPr id="21" name="Freeform 7">
              <a:extLst>
                <a:ext uri="{FF2B5EF4-FFF2-40B4-BE49-F238E27FC236}">
                  <a16:creationId xmlns:a16="http://schemas.microsoft.com/office/drawing/2014/main" id="{239166E2-1765-446F-AEAD-0A81710B1375}"/>
                </a:ext>
              </a:extLst>
            </p:cNvPr>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22" name="TextBox 8">
              <a:extLst>
                <a:ext uri="{FF2B5EF4-FFF2-40B4-BE49-F238E27FC236}">
                  <a16:creationId xmlns:a16="http://schemas.microsoft.com/office/drawing/2014/main" id="{EB69F70A-31FF-461E-A023-3786357AA4FF}"/>
                </a:ext>
              </a:extLst>
            </p:cNvPr>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23" name="TextBox 6">
            <a:extLst>
              <a:ext uri="{FF2B5EF4-FFF2-40B4-BE49-F238E27FC236}">
                <a16:creationId xmlns:a16="http://schemas.microsoft.com/office/drawing/2014/main" id="{16298D4D-D30C-403D-AB6C-02FC9321BF4C}"/>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sp>
        <p:nvSpPr>
          <p:cNvPr id="14" name="TextBox 13">
            <a:extLst>
              <a:ext uri="{FF2B5EF4-FFF2-40B4-BE49-F238E27FC236}">
                <a16:creationId xmlns:a16="http://schemas.microsoft.com/office/drawing/2014/main" id="{942413A8-9977-4FA8-BA41-6153B2A849D8}"/>
              </a:ext>
            </a:extLst>
          </p:cNvPr>
          <p:cNvSpPr txBox="1"/>
          <p:nvPr/>
        </p:nvSpPr>
        <p:spPr>
          <a:xfrm>
            <a:off x="1524000" y="2131186"/>
            <a:ext cx="12725400" cy="1384995"/>
          </a:xfrm>
          <a:prstGeom prst="rect">
            <a:avLst/>
          </a:prstGeom>
          <a:noFill/>
        </p:spPr>
        <p:txBody>
          <a:bodyPr wrap="square" rtlCol="0">
            <a:spAutoFit/>
          </a:bodyPr>
          <a:lstStyle/>
          <a:p>
            <a:endParaRPr lang="en-US" sz="2800" b="1" dirty="0">
              <a:latin typeface="Candara" panose="020E0502030303020204" pitchFamily="34" charset="0"/>
            </a:endParaRPr>
          </a:p>
          <a:p>
            <a:endParaRPr lang="en-US" sz="2800" b="1" dirty="0">
              <a:latin typeface="Candara" panose="020E0502030303020204" pitchFamily="34" charset="0"/>
            </a:endParaRPr>
          </a:p>
          <a:p>
            <a:endParaRPr lang="en-US" sz="2800" dirty="0">
              <a:latin typeface="Candara" panose="020E0502030303020204" pitchFamily="34" charset="0"/>
            </a:endParaRPr>
          </a:p>
        </p:txBody>
      </p:sp>
      <p:pic>
        <p:nvPicPr>
          <p:cNvPr id="18434" name="Picture 2" descr="Features of RDD">
            <a:extLst>
              <a:ext uri="{FF2B5EF4-FFF2-40B4-BE49-F238E27FC236}">
                <a16:creationId xmlns:a16="http://schemas.microsoft.com/office/drawing/2014/main" id="{9705EFF5-4704-4FA7-A12F-C25E2C2A6D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7800" y="2762250"/>
            <a:ext cx="70866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166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11" name="Freeform 11"/>
          <p:cNvSpPr/>
          <p:nvPr/>
        </p:nvSpPr>
        <p:spPr>
          <a:xfrm>
            <a:off x="45720" y="1103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3">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4">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533400" y="1191382"/>
            <a:ext cx="12496800" cy="557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IN" sz="5400" dirty="0"/>
              <a:t>Features of </a:t>
            </a:r>
            <a:r>
              <a:rPr lang="en-IN" sz="5400" dirty="0" err="1"/>
              <a:t>rdd</a:t>
            </a:r>
            <a:endParaRPr lang="en-US" sz="5400" dirty="0"/>
          </a:p>
        </p:txBody>
      </p:sp>
      <p:sp>
        <p:nvSpPr>
          <p:cNvPr id="18" name="Freeform 4">
            <a:extLst>
              <a:ext uri="{FF2B5EF4-FFF2-40B4-BE49-F238E27FC236}">
                <a16:creationId xmlns:a16="http://schemas.microsoft.com/office/drawing/2014/main" id="{A854E458-B665-4F84-A1A5-F9E01EEF284B}"/>
              </a:ext>
            </a:extLst>
          </p:cNvPr>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5">
              <a:alphaModFix amt="0"/>
            </a:blip>
            <a:stretch>
              <a:fillRect l="-68177" t="-3362010" b="-58935"/>
            </a:stretch>
          </a:blipFill>
        </p:spPr>
      </p:sp>
      <p:sp>
        <p:nvSpPr>
          <p:cNvPr id="19" name="Freeform 5">
            <a:extLst>
              <a:ext uri="{FF2B5EF4-FFF2-40B4-BE49-F238E27FC236}">
                <a16:creationId xmlns:a16="http://schemas.microsoft.com/office/drawing/2014/main" id="{7AA54346-B4CF-4BD1-89AF-4CDD8BA22B65}"/>
              </a:ext>
            </a:extLst>
          </p:cNvPr>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6">
              <a:alphaModFix amt="71000"/>
            </a:blip>
            <a:stretch>
              <a:fillRect t="-2185688" b="-288051"/>
            </a:stretch>
          </a:blipFill>
        </p:spPr>
      </p:sp>
      <p:grpSp>
        <p:nvGrpSpPr>
          <p:cNvPr id="20" name="Group 6">
            <a:extLst>
              <a:ext uri="{FF2B5EF4-FFF2-40B4-BE49-F238E27FC236}">
                <a16:creationId xmlns:a16="http://schemas.microsoft.com/office/drawing/2014/main" id="{6CEC8E90-1907-4814-8EAB-E7DA3E9D8C67}"/>
              </a:ext>
            </a:extLst>
          </p:cNvPr>
          <p:cNvGrpSpPr/>
          <p:nvPr/>
        </p:nvGrpSpPr>
        <p:grpSpPr>
          <a:xfrm>
            <a:off x="0" y="9620861"/>
            <a:ext cx="18286700" cy="227041"/>
            <a:chOff x="0" y="0"/>
            <a:chExt cx="5046385" cy="64835"/>
          </a:xfrm>
        </p:grpSpPr>
        <p:sp>
          <p:nvSpPr>
            <p:cNvPr id="21" name="Freeform 7">
              <a:extLst>
                <a:ext uri="{FF2B5EF4-FFF2-40B4-BE49-F238E27FC236}">
                  <a16:creationId xmlns:a16="http://schemas.microsoft.com/office/drawing/2014/main" id="{239166E2-1765-446F-AEAD-0A81710B1375}"/>
                </a:ext>
              </a:extLst>
            </p:cNvPr>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22" name="TextBox 8">
              <a:extLst>
                <a:ext uri="{FF2B5EF4-FFF2-40B4-BE49-F238E27FC236}">
                  <a16:creationId xmlns:a16="http://schemas.microsoft.com/office/drawing/2014/main" id="{EB69F70A-31FF-461E-A023-3786357AA4FF}"/>
                </a:ext>
              </a:extLst>
            </p:cNvPr>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23" name="TextBox 6">
            <a:extLst>
              <a:ext uri="{FF2B5EF4-FFF2-40B4-BE49-F238E27FC236}">
                <a16:creationId xmlns:a16="http://schemas.microsoft.com/office/drawing/2014/main" id="{16298D4D-D30C-403D-AB6C-02FC9321BF4C}"/>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sp>
        <p:nvSpPr>
          <p:cNvPr id="14" name="TextBox 13">
            <a:extLst>
              <a:ext uri="{FF2B5EF4-FFF2-40B4-BE49-F238E27FC236}">
                <a16:creationId xmlns:a16="http://schemas.microsoft.com/office/drawing/2014/main" id="{942413A8-9977-4FA8-BA41-6153B2A849D8}"/>
              </a:ext>
            </a:extLst>
          </p:cNvPr>
          <p:cNvSpPr txBox="1"/>
          <p:nvPr/>
        </p:nvSpPr>
        <p:spPr>
          <a:xfrm>
            <a:off x="1524000" y="2131186"/>
            <a:ext cx="12725400" cy="1384995"/>
          </a:xfrm>
          <a:prstGeom prst="rect">
            <a:avLst/>
          </a:prstGeom>
          <a:noFill/>
        </p:spPr>
        <p:txBody>
          <a:bodyPr wrap="square" rtlCol="0">
            <a:spAutoFit/>
          </a:bodyPr>
          <a:lstStyle/>
          <a:p>
            <a:endParaRPr lang="en-US" sz="2800" b="1" dirty="0">
              <a:latin typeface="Candara" panose="020E0502030303020204" pitchFamily="34" charset="0"/>
            </a:endParaRPr>
          </a:p>
          <a:p>
            <a:endParaRPr lang="en-US" sz="2800" b="1" dirty="0">
              <a:latin typeface="Candara" panose="020E0502030303020204" pitchFamily="34" charset="0"/>
            </a:endParaRPr>
          </a:p>
          <a:p>
            <a:endParaRPr lang="en-US" sz="2800" dirty="0">
              <a:latin typeface="Candara" panose="020E0502030303020204" pitchFamily="34" charset="0"/>
            </a:endParaRPr>
          </a:p>
        </p:txBody>
      </p:sp>
      <p:sp>
        <p:nvSpPr>
          <p:cNvPr id="4" name="Rectangle 3">
            <a:extLst>
              <a:ext uri="{FF2B5EF4-FFF2-40B4-BE49-F238E27FC236}">
                <a16:creationId xmlns:a16="http://schemas.microsoft.com/office/drawing/2014/main" id="{5DA957AD-CAFA-41D9-8D63-AD0B16A9E495}"/>
              </a:ext>
            </a:extLst>
          </p:cNvPr>
          <p:cNvSpPr/>
          <p:nvPr/>
        </p:nvSpPr>
        <p:spPr>
          <a:xfrm>
            <a:off x="990600" y="2315298"/>
            <a:ext cx="9144000" cy="3139321"/>
          </a:xfrm>
          <a:prstGeom prst="rect">
            <a:avLst/>
          </a:prstGeom>
        </p:spPr>
        <p:txBody>
          <a:bodyPr>
            <a:spAutoFit/>
          </a:bodyPr>
          <a:lstStyle/>
          <a:p>
            <a:r>
              <a:rPr lang="en-IN" dirty="0"/>
              <a:t>1. Resilient: RDD is resilient, it can be recomputed in the event that one or more nodes fail.</a:t>
            </a:r>
          </a:p>
          <a:p>
            <a:endParaRPr lang="en-IN" dirty="0"/>
          </a:p>
          <a:p>
            <a:r>
              <a:rPr lang="en-IN" dirty="0"/>
              <a:t>2. Distributed: RDD is a distributed dataset that can be divided among a number of cluster nodes</a:t>
            </a:r>
          </a:p>
          <a:p>
            <a:endParaRPr lang="en-IN" dirty="0"/>
          </a:p>
          <a:p>
            <a:r>
              <a:rPr lang="en-IN" dirty="0"/>
              <a:t>3. Immutable: RDD cannot be changed once it has been created. If any alterations are necessary, transformation can be used to create a new RDD.</a:t>
            </a:r>
          </a:p>
          <a:p>
            <a:endParaRPr lang="en-IN" dirty="0"/>
          </a:p>
          <a:p>
            <a:r>
              <a:rPr lang="en-IN" dirty="0"/>
              <a:t>4. Lazy: Apache Spark RDD just depicts the data produced by computation. It doesn't start any computations on its own; instead, processing RDD data with transformations and actions can result in the creation of new RDDs.</a:t>
            </a:r>
          </a:p>
        </p:txBody>
      </p:sp>
    </p:spTree>
    <p:extLst>
      <p:ext uri="{BB962C8B-B14F-4D97-AF65-F5344CB8AC3E}">
        <p14:creationId xmlns:p14="http://schemas.microsoft.com/office/powerpoint/2010/main" val="12224368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11" name="Freeform 11"/>
          <p:cNvSpPr/>
          <p:nvPr/>
        </p:nvSpPr>
        <p:spPr>
          <a:xfrm>
            <a:off x="45720" y="1103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3">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4">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728521" y="1191382"/>
            <a:ext cx="12496800" cy="557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US" sz="5400" dirty="0"/>
              <a:t>Advantages of Scala for Apache Spark</a:t>
            </a:r>
          </a:p>
        </p:txBody>
      </p:sp>
      <p:sp>
        <p:nvSpPr>
          <p:cNvPr id="18" name="Freeform 4">
            <a:extLst>
              <a:ext uri="{FF2B5EF4-FFF2-40B4-BE49-F238E27FC236}">
                <a16:creationId xmlns:a16="http://schemas.microsoft.com/office/drawing/2014/main" id="{A854E458-B665-4F84-A1A5-F9E01EEF284B}"/>
              </a:ext>
            </a:extLst>
          </p:cNvPr>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5">
              <a:alphaModFix amt="0"/>
            </a:blip>
            <a:stretch>
              <a:fillRect l="-68177" t="-3362010" b="-58935"/>
            </a:stretch>
          </a:blipFill>
        </p:spPr>
      </p:sp>
      <p:sp>
        <p:nvSpPr>
          <p:cNvPr id="19" name="Freeform 5">
            <a:extLst>
              <a:ext uri="{FF2B5EF4-FFF2-40B4-BE49-F238E27FC236}">
                <a16:creationId xmlns:a16="http://schemas.microsoft.com/office/drawing/2014/main" id="{7AA54346-B4CF-4BD1-89AF-4CDD8BA22B65}"/>
              </a:ext>
            </a:extLst>
          </p:cNvPr>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6">
              <a:alphaModFix amt="71000"/>
            </a:blip>
            <a:stretch>
              <a:fillRect t="-2185688" b="-288051"/>
            </a:stretch>
          </a:blipFill>
        </p:spPr>
      </p:sp>
      <p:grpSp>
        <p:nvGrpSpPr>
          <p:cNvPr id="20" name="Group 6">
            <a:extLst>
              <a:ext uri="{FF2B5EF4-FFF2-40B4-BE49-F238E27FC236}">
                <a16:creationId xmlns:a16="http://schemas.microsoft.com/office/drawing/2014/main" id="{6CEC8E90-1907-4814-8EAB-E7DA3E9D8C67}"/>
              </a:ext>
            </a:extLst>
          </p:cNvPr>
          <p:cNvGrpSpPr/>
          <p:nvPr/>
        </p:nvGrpSpPr>
        <p:grpSpPr>
          <a:xfrm>
            <a:off x="0" y="9620861"/>
            <a:ext cx="18286700" cy="227041"/>
            <a:chOff x="0" y="0"/>
            <a:chExt cx="5046385" cy="64835"/>
          </a:xfrm>
        </p:grpSpPr>
        <p:sp>
          <p:nvSpPr>
            <p:cNvPr id="21" name="Freeform 7">
              <a:extLst>
                <a:ext uri="{FF2B5EF4-FFF2-40B4-BE49-F238E27FC236}">
                  <a16:creationId xmlns:a16="http://schemas.microsoft.com/office/drawing/2014/main" id="{239166E2-1765-446F-AEAD-0A81710B1375}"/>
                </a:ext>
              </a:extLst>
            </p:cNvPr>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22" name="TextBox 8">
              <a:extLst>
                <a:ext uri="{FF2B5EF4-FFF2-40B4-BE49-F238E27FC236}">
                  <a16:creationId xmlns:a16="http://schemas.microsoft.com/office/drawing/2014/main" id="{EB69F70A-31FF-461E-A023-3786357AA4FF}"/>
                </a:ext>
              </a:extLst>
            </p:cNvPr>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23" name="TextBox 6">
            <a:extLst>
              <a:ext uri="{FF2B5EF4-FFF2-40B4-BE49-F238E27FC236}">
                <a16:creationId xmlns:a16="http://schemas.microsoft.com/office/drawing/2014/main" id="{16298D4D-D30C-403D-AB6C-02FC9321BF4C}"/>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sp>
        <p:nvSpPr>
          <p:cNvPr id="14" name="TextBox 13">
            <a:extLst>
              <a:ext uri="{FF2B5EF4-FFF2-40B4-BE49-F238E27FC236}">
                <a16:creationId xmlns:a16="http://schemas.microsoft.com/office/drawing/2014/main" id="{942413A8-9977-4FA8-BA41-6153B2A849D8}"/>
              </a:ext>
            </a:extLst>
          </p:cNvPr>
          <p:cNvSpPr txBox="1"/>
          <p:nvPr/>
        </p:nvSpPr>
        <p:spPr>
          <a:xfrm>
            <a:off x="1524000" y="2131186"/>
            <a:ext cx="12725400" cy="1384995"/>
          </a:xfrm>
          <a:prstGeom prst="rect">
            <a:avLst/>
          </a:prstGeom>
          <a:noFill/>
        </p:spPr>
        <p:txBody>
          <a:bodyPr wrap="square" rtlCol="0">
            <a:spAutoFit/>
          </a:bodyPr>
          <a:lstStyle/>
          <a:p>
            <a:endParaRPr lang="en-US" sz="2800" b="1" dirty="0">
              <a:latin typeface="Candara" panose="020E0502030303020204" pitchFamily="34" charset="0"/>
            </a:endParaRPr>
          </a:p>
          <a:p>
            <a:endParaRPr lang="en-US" sz="2800" b="1" dirty="0">
              <a:latin typeface="Candara" panose="020E0502030303020204" pitchFamily="34" charset="0"/>
            </a:endParaRPr>
          </a:p>
          <a:p>
            <a:endParaRPr lang="en-US" sz="2800" dirty="0">
              <a:latin typeface="Candara" panose="020E0502030303020204" pitchFamily="34" charset="0"/>
            </a:endParaRPr>
          </a:p>
        </p:txBody>
      </p:sp>
      <p:sp>
        <p:nvSpPr>
          <p:cNvPr id="4" name="Rectangle 3">
            <a:extLst>
              <a:ext uri="{FF2B5EF4-FFF2-40B4-BE49-F238E27FC236}">
                <a16:creationId xmlns:a16="http://schemas.microsoft.com/office/drawing/2014/main" id="{5DA957AD-CAFA-41D9-8D63-AD0B16A9E495}"/>
              </a:ext>
            </a:extLst>
          </p:cNvPr>
          <p:cNvSpPr/>
          <p:nvPr/>
        </p:nvSpPr>
        <p:spPr>
          <a:xfrm>
            <a:off x="990600" y="2315298"/>
            <a:ext cx="9144000" cy="3970318"/>
          </a:xfrm>
          <a:prstGeom prst="rect">
            <a:avLst/>
          </a:prstGeom>
        </p:spPr>
        <p:txBody>
          <a:bodyPr>
            <a:spAutoFit/>
          </a:bodyPr>
          <a:lstStyle/>
          <a:p>
            <a:pPr marL="285750" indent="-285750">
              <a:buFont typeface="Arial" panose="020B0604020202020204" pitchFamily="34" charset="0"/>
              <a:buChar char="•"/>
            </a:pPr>
            <a:r>
              <a:rPr lang="en-US" dirty="0"/>
              <a:t>Concise and expressive syntax: Scala's concise and clear syntax makes it easier to write short and readable code.</a:t>
            </a:r>
          </a:p>
          <a:p>
            <a:pPr marL="285750" indent="-285750">
              <a:buFont typeface="Arial" panose="020B0604020202020204" pitchFamily="34" charset="0"/>
              <a:buChar char="•"/>
            </a:pPr>
            <a:r>
              <a:rPr lang="en-US" dirty="0"/>
              <a:t> </a:t>
            </a:r>
          </a:p>
          <a:p>
            <a:pPr marL="285750" indent="-285750">
              <a:buFont typeface="Arial" panose="020B0604020202020204" pitchFamily="34" charset="0"/>
              <a:buChar char="•"/>
            </a:pPr>
            <a:r>
              <a:rPr lang="en-US" dirty="0"/>
              <a:t>Functional programming: The functional programming feature of Scala, such as pattern matching, pure functions, immutability, etc., make it easier to work with spark operations.</a:t>
            </a:r>
          </a:p>
          <a:p>
            <a:pPr marL="285750" indent="-285750">
              <a:buFont typeface="Arial" panose="020B0604020202020204" pitchFamily="34" charset="0"/>
              <a:buChar char="•"/>
            </a:pPr>
            <a:r>
              <a:rPr lang="en-US" dirty="0"/>
              <a:t> </a:t>
            </a:r>
          </a:p>
          <a:p>
            <a:pPr marL="285750" indent="-285750">
              <a:buFont typeface="Arial" panose="020B0604020202020204" pitchFamily="34" charset="0"/>
              <a:buChar char="•"/>
            </a:pPr>
            <a:r>
              <a:rPr lang="en-US" dirty="0"/>
              <a:t>High productivity: Working with Scala turns out to be more productive when compared to other programming languages like Java.</a:t>
            </a:r>
          </a:p>
          <a:p>
            <a:pPr marL="285750" indent="-285750">
              <a:buFont typeface="Arial" panose="020B0604020202020204" pitchFamily="34" charset="0"/>
              <a:buChar char="•"/>
            </a:pPr>
            <a:r>
              <a:rPr lang="en-US" dirty="0"/>
              <a:t> </a:t>
            </a:r>
          </a:p>
          <a:p>
            <a:pPr marL="285750" indent="-285750">
              <a:buFont typeface="Arial" panose="020B0604020202020204" pitchFamily="34" charset="0"/>
              <a:buChar char="•"/>
            </a:pPr>
            <a:r>
              <a:rPr lang="en-US" dirty="0"/>
              <a:t>Speed: Scala has better optimization capabilities, resulting in faster responses than Python and R.</a:t>
            </a:r>
          </a:p>
          <a:p>
            <a:pPr marL="285750" indent="-285750">
              <a:buFont typeface="Arial" panose="020B0604020202020204" pitchFamily="34" charset="0"/>
              <a:buChar char="•"/>
            </a:pPr>
            <a:r>
              <a:rPr lang="en-US" dirty="0"/>
              <a:t> </a:t>
            </a:r>
          </a:p>
          <a:p>
            <a:pPr marL="285750" indent="-285750">
              <a:buFont typeface="Arial" panose="020B0604020202020204" pitchFamily="34" charset="0"/>
              <a:buChar char="•"/>
            </a:pPr>
            <a:r>
              <a:rPr lang="en-US" dirty="0"/>
              <a:t>Integration with Java: Scala is highly compatible with Java; the user can easily use the Java libraries and code in your Spark application.</a:t>
            </a:r>
            <a:endParaRPr lang="en-IN" dirty="0"/>
          </a:p>
        </p:txBody>
      </p:sp>
      <p:pic>
        <p:nvPicPr>
          <p:cNvPr id="23554" name="Picture 2" descr="Advantages of Scala for Apache Spark">
            <a:extLst>
              <a:ext uri="{FF2B5EF4-FFF2-40B4-BE49-F238E27FC236}">
                <a16:creationId xmlns:a16="http://schemas.microsoft.com/office/drawing/2014/main" id="{A8227260-AE7C-465F-8685-D310B649897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49000" y="4178995"/>
            <a:ext cx="5228942" cy="4771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4369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4" name="Freeform 4"/>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3">
              <a:alphaModFix amt="0"/>
            </a:blip>
            <a:stretch>
              <a:fillRect l="-68177" t="-3362010" b="-58935"/>
            </a:stretch>
          </a:blipFill>
        </p:spPr>
      </p:sp>
      <p:sp>
        <p:nvSpPr>
          <p:cNvPr id="5" name="Freeform 5"/>
          <p:cNvSpPr/>
          <p:nvPr/>
        </p:nvSpPr>
        <p:spPr>
          <a:xfrm>
            <a:off x="0" y="9829712"/>
            <a:ext cx="18288000" cy="490064"/>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4">
              <a:alphaModFix amt="71000"/>
            </a:blip>
            <a:stretch>
              <a:fillRect t="-2185688" b="-288051"/>
            </a:stretch>
          </a:blipFill>
        </p:spPr>
      </p:sp>
      <p:grpSp>
        <p:nvGrpSpPr>
          <p:cNvPr id="6" name="Group 6"/>
          <p:cNvGrpSpPr/>
          <p:nvPr/>
        </p:nvGrpSpPr>
        <p:grpSpPr>
          <a:xfrm>
            <a:off x="0" y="9620861"/>
            <a:ext cx="18286700" cy="227041"/>
            <a:chOff x="0" y="0"/>
            <a:chExt cx="5046385" cy="64835"/>
          </a:xfrm>
        </p:grpSpPr>
        <p:sp>
          <p:nvSpPr>
            <p:cNvPr id="7" name="Freeform 7"/>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8" name="TextBox 8"/>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11" name="Freeform 11"/>
          <p:cNvSpPr/>
          <p:nvPr/>
        </p:nvSpPr>
        <p:spPr>
          <a:xfrm>
            <a:off x="45720" y="7199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5">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6">
              <a:alphaModFix amt="25000"/>
            </a:blip>
            <a:stretch>
              <a:fillRect/>
            </a:stretch>
          </a:blipFill>
        </p:spPr>
      </p:sp>
      <p:sp>
        <p:nvSpPr>
          <p:cNvPr id="12" name="TextBox 6">
            <a:extLst>
              <a:ext uri="{FF2B5EF4-FFF2-40B4-BE49-F238E27FC236}">
                <a16:creationId xmlns:a16="http://schemas.microsoft.com/office/drawing/2014/main" id="{3D090AAA-7539-4F19-B523-46196A693255}"/>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sp>
        <p:nvSpPr>
          <p:cNvPr id="14" name="Title 1">
            <a:extLst>
              <a:ext uri="{FF2B5EF4-FFF2-40B4-BE49-F238E27FC236}">
                <a16:creationId xmlns:a16="http://schemas.microsoft.com/office/drawing/2014/main" id="{08660578-C5DE-469C-8D96-5169404C3658}"/>
              </a:ext>
            </a:extLst>
          </p:cNvPr>
          <p:cNvSpPr txBox="1">
            <a:spLocks/>
          </p:cNvSpPr>
          <p:nvPr/>
        </p:nvSpPr>
        <p:spPr>
          <a:xfrm>
            <a:off x="5562600" y="4685783"/>
            <a:ext cx="7696200" cy="6606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IN" sz="8800" dirty="0"/>
              <a:t>Thank you!</a:t>
            </a:r>
            <a:endParaRPr lang="en-US" sz="8800" dirty="0"/>
          </a:p>
        </p:txBody>
      </p:sp>
    </p:spTree>
    <p:extLst>
      <p:ext uri="{BB962C8B-B14F-4D97-AF65-F5344CB8AC3E}">
        <p14:creationId xmlns:p14="http://schemas.microsoft.com/office/powerpoint/2010/main" val="1038995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11" name="Freeform 11"/>
          <p:cNvSpPr/>
          <p:nvPr/>
        </p:nvSpPr>
        <p:spPr>
          <a:xfrm>
            <a:off x="45720" y="1103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3">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4">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533400" y="952500"/>
            <a:ext cx="12496800" cy="79653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US" sz="5400" dirty="0"/>
              <a:t>Introduction to pattern matching in Scala</a:t>
            </a:r>
          </a:p>
        </p:txBody>
      </p:sp>
      <p:sp>
        <p:nvSpPr>
          <p:cNvPr id="18" name="Freeform 4">
            <a:extLst>
              <a:ext uri="{FF2B5EF4-FFF2-40B4-BE49-F238E27FC236}">
                <a16:creationId xmlns:a16="http://schemas.microsoft.com/office/drawing/2014/main" id="{A854E458-B665-4F84-A1A5-F9E01EEF284B}"/>
              </a:ext>
            </a:extLst>
          </p:cNvPr>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5">
              <a:alphaModFix amt="0"/>
            </a:blip>
            <a:stretch>
              <a:fillRect l="-68177" t="-3362010" b="-58935"/>
            </a:stretch>
          </a:blipFill>
        </p:spPr>
      </p:sp>
      <p:sp>
        <p:nvSpPr>
          <p:cNvPr id="19" name="Freeform 5">
            <a:extLst>
              <a:ext uri="{FF2B5EF4-FFF2-40B4-BE49-F238E27FC236}">
                <a16:creationId xmlns:a16="http://schemas.microsoft.com/office/drawing/2014/main" id="{7AA54346-B4CF-4BD1-89AF-4CDD8BA22B65}"/>
              </a:ext>
            </a:extLst>
          </p:cNvPr>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6">
              <a:alphaModFix amt="71000"/>
            </a:blip>
            <a:stretch>
              <a:fillRect t="-2185688" b="-288051"/>
            </a:stretch>
          </a:blipFill>
        </p:spPr>
      </p:sp>
      <p:grpSp>
        <p:nvGrpSpPr>
          <p:cNvPr id="20" name="Group 6">
            <a:extLst>
              <a:ext uri="{FF2B5EF4-FFF2-40B4-BE49-F238E27FC236}">
                <a16:creationId xmlns:a16="http://schemas.microsoft.com/office/drawing/2014/main" id="{6CEC8E90-1907-4814-8EAB-E7DA3E9D8C67}"/>
              </a:ext>
            </a:extLst>
          </p:cNvPr>
          <p:cNvGrpSpPr/>
          <p:nvPr/>
        </p:nvGrpSpPr>
        <p:grpSpPr>
          <a:xfrm>
            <a:off x="0" y="9620861"/>
            <a:ext cx="18286700" cy="227041"/>
            <a:chOff x="0" y="0"/>
            <a:chExt cx="5046385" cy="64835"/>
          </a:xfrm>
        </p:grpSpPr>
        <p:sp>
          <p:nvSpPr>
            <p:cNvPr id="21" name="Freeform 7">
              <a:extLst>
                <a:ext uri="{FF2B5EF4-FFF2-40B4-BE49-F238E27FC236}">
                  <a16:creationId xmlns:a16="http://schemas.microsoft.com/office/drawing/2014/main" id="{239166E2-1765-446F-AEAD-0A81710B1375}"/>
                </a:ext>
              </a:extLst>
            </p:cNvPr>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22" name="TextBox 8">
              <a:extLst>
                <a:ext uri="{FF2B5EF4-FFF2-40B4-BE49-F238E27FC236}">
                  <a16:creationId xmlns:a16="http://schemas.microsoft.com/office/drawing/2014/main" id="{EB69F70A-31FF-461E-A023-3786357AA4FF}"/>
                </a:ext>
              </a:extLst>
            </p:cNvPr>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23" name="TextBox 6">
            <a:extLst>
              <a:ext uri="{FF2B5EF4-FFF2-40B4-BE49-F238E27FC236}">
                <a16:creationId xmlns:a16="http://schemas.microsoft.com/office/drawing/2014/main" id="{16298D4D-D30C-403D-AB6C-02FC9321BF4C}"/>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sp>
        <p:nvSpPr>
          <p:cNvPr id="15" name="TextBox 14">
            <a:extLst>
              <a:ext uri="{FF2B5EF4-FFF2-40B4-BE49-F238E27FC236}">
                <a16:creationId xmlns:a16="http://schemas.microsoft.com/office/drawing/2014/main" id="{C6166CE2-BE80-45E6-9054-3A32372E21DF}"/>
              </a:ext>
            </a:extLst>
          </p:cNvPr>
          <p:cNvSpPr txBox="1"/>
          <p:nvPr/>
        </p:nvSpPr>
        <p:spPr>
          <a:xfrm>
            <a:off x="610411" y="2046841"/>
            <a:ext cx="16687800" cy="5842497"/>
          </a:xfrm>
          <a:prstGeom prst="rect">
            <a:avLst/>
          </a:prstGeom>
          <a:noFill/>
        </p:spPr>
        <p:txBody>
          <a:bodyPr wrap="square" rtlCol="0">
            <a:spAutoFit/>
          </a:bodyPr>
          <a:lstStyle/>
          <a:p>
            <a:pPr>
              <a:lnSpc>
                <a:spcPct val="150000"/>
              </a:lnSpc>
            </a:pPr>
            <a:r>
              <a:rPr lang="en-US" sz="2800" dirty="0">
                <a:latin typeface="Candara" panose="020E0502030303020204" pitchFamily="34" charset="0"/>
              </a:rPr>
              <a:t>The match expressions consist of multiple parts:</a:t>
            </a:r>
          </a:p>
          <a:p>
            <a:pPr>
              <a:lnSpc>
                <a:spcPct val="150000"/>
              </a:lnSpc>
            </a:pPr>
            <a:endParaRPr lang="en-US" sz="2800" dirty="0">
              <a:latin typeface="Candara" panose="020E0502030303020204" pitchFamily="34" charset="0"/>
            </a:endParaRPr>
          </a:p>
          <a:p>
            <a:pPr marL="457200" indent="-457200">
              <a:lnSpc>
                <a:spcPct val="150000"/>
              </a:lnSpc>
              <a:buFont typeface="Arial" panose="020B0604020202020204" pitchFamily="34" charset="0"/>
              <a:buChar char="•"/>
            </a:pPr>
            <a:r>
              <a:rPr lang="en-US" sz="2800" dirty="0">
                <a:latin typeface="Candara" panose="020E0502030303020204" pitchFamily="34" charset="0"/>
              </a:rPr>
              <a:t>The value we’ll use to match the patterns is called a candidate </a:t>
            </a:r>
          </a:p>
          <a:p>
            <a:pPr marL="457200" indent="-457200">
              <a:lnSpc>
                <a:spcPct val="150000"/>
              </a:lnSpc>
              <a:buFont typeface="Arial" panose="020B0604020202020204" pitchFamily="34" charset="0"/>
              <a:buChar char="•"/>
            </a:pPr>
            <a:r>
              <a:rPr lang="en-US" sz="2800" dirty="0">
                <a:latin typeface="Candara" panose="020E0502030303020204" pitchFamily="34" charset="0"/>
              </a:rPr>
              <a:t>The keyword match</a:t>
            </a:r>
          </a:p>
          <a:p>
            <a:pPr marL="457200" indent="-457200">
              <a:lnSpc>
                <a:spcPct val="150000"/>
              </a:lnSpc>
              <a:buFont typeface="Arial" panose="020B0604020202020204" pitchFamily="34" charset="0"/>
              <a:buChar char="•"/>
            </a:pPr>
            <a:r>
              <a:rPr lang="en-US" sz="2800" dirty="0">
                <a:latin typeface="Candara" panose="020E0502030303020204" pitchFamily="34" charset="0"/>
              </a:rPr>
              <a:t>Multiple case clauses consisting of the case keyword, the pattern, an arrow symbol, and the code to execute when the pattern matches</a:t>
            </a:r>
          </a:p>
          <a:p>
            <a:pPr marL="457200" indent="-457200">
              <a:lnSpc>
                <a:spcPct val="150000"/>
              </a:lnSpc>
              <a:buFont typeface="Arial" panose="020B0604020202020204" pitchFamily="34" charset="0"/>
              <a:buChar char="•"/>
            </a:pPr>
            <a:r>
              <a:rPr lang="en-US" sz="2800" dirty="0">
                <a:latin typeface="Candara" panose="020E0502030303020204" pitchFamily="34" charset="0"/>
              </a:rPr>
              <a:t>A default clause when no other pattern has matched. The default clause is recognizable because it consists of the underscore character (_) and is the last of the case clauses </a:t>
            </a:r>
          </a:p>
          <a:p>
            <a:pPr>
              <a:lnSpc>
                <a:spcPct val="150000"/>
              </a:lnSpc>
            </a:pPr>
            <a:endParaRPr lang="en-IN" sz="2800" dirty="0">
              <a:latin typeface="Candara" panose="020E0502030303020204" pitchFamily="34" charset="0"/>
            </a:endParaRPr>
          </a:p>
        </p:txBody>
      </p:sp>
      <p:pic>
        <p:nvPicPr>
          <p:cNvPr id="6" name="Picture 5">
            <a:extLst>
              <a:ext uri="{FF2B5EF4-FFF2-40B4-BE49-F238E27FC236}">
                <a16:creationId xmlns:a16="http://schemas.microsoft.com/office/drawing/2014/main" id="{010194FF-003E-40C9-BADE-058A6B8B75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240512" y="7500537"/>
            <a:ext cx="2074860" cy="2074860"/>
          </a:xfrm>
          <a:prstGeom prst="rect">
            <a:avLst/>
          </a:prstGeom>
        </p:spPr>
      </p:pic>
    </p:spTree>
    <p:extLst>
      <p:ext uri="{BB962C8B-B14F-4D97-AF65-F5344CB8AC3E}">
        <p14:creationId xmlns:p14="http://schemas.microsoft.com/office/powerpoint/2010/main" val="4240831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11" name="Freeform 11"/>
          <p:cNvSpPr/>
          <p:nvPr/>
        </p:nvSpPr>
        <p:spPr>
          <a:xfrm>
            <a:off x="45720" y="1103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3">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4">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533400" y="1191382"/>
            <a:ext cx="12496800" cy="5576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US" sz="5400" dirty="0"/>
              <a:t>How does Pattern Matching work in Scala?</a:t>
            </a:r>
          </a:p>
        </p:txBody>
      </p:sp>
      <p:sp>
        <p:nvSpPr>
          <p:cNvPr id="18" name="Freeform 4">
            <a:extLst>
              <a:ext uri="{FF2B5EF4-FFF2-40B4-BE49-F238E27FC236}">
                <a16:creationId xmlns:a16="http://schemas.microsoft.com/office/drawing/2014/main" id="{A854E458-B665-4F84-A1A5-F9E01EEF284B}"/>
              </a:ext>
            </a:extLst>
          </p:cNvPr>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5">
              <a:alphaModFix amt="0"/>
            </a:blip>
            <a:stretch>
              <a:fillRect l="-68177" t="-3362010" b="-58935"/>
            </a:stretch>
          </a:blipFill>
        </p:spPr>
      </p:sp>
      <p:sp>
        <p:nvSpPr>
          <p:cNvPr id="19" name="Freeform 5">
            <a:extLst>
              <a:ext uri="{FF2B5EF4-FFF2-40B4-BE49-F238E27FC236}">
                <a16:creationId xmlns:a16="http://schemas.microsoft.com/office/drawing/2014/main" id="{7AA54346-B4CF-4BD1-89AF-4CDD8BA22B65}"/>
              </a:ext>
            </a:extLst>
          </p:cNvPr>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6">
              <a:alphaModFix amt="71000"/>
            </a:blip>
            <a:stretch>
              <a:fillRect t="-2185688" b="-288051"/>
            </a:stretch>
          </a:blipFill>
        </p:spPr>
      </p:sp>
      <p:grpSp>
        <p:nvGrpSpPr>
          <p:cNvPr id="20" name="Group 6">
            <a:extLst>
              <a:ext uri="{FF2B5EF4-FFF2-40B4-BE49-F238E27FC236}">
                <a16:creationId xmlns:a16="http://schemas.microsoft.com/office/drawing/2014/main" id="{6CEC8E90-1907-4814-8EAB-E7DA3E9D8C67}"/>
              </a:ext>
            </a:extLst>
          </p:cNvPr>
          <p:cNvGrpSpPr/>
          <p:nvPr/>
        </p:nvGrpSpPr>
        <p:grpSpPr>
          <a:xfrm>
            <a:off x="0" y="9620861"/>
            <a:ext cx="18286700" cy="227041"/>
            <a:chOff x="0" y="0"/>
            <a:chExt cx="5046385" cy="64835"/>
          </a:xfrm>
        </p:grpSpPr>
        <p:sp>
          <p:nvSpPr>
            <p:cNvPr id="21" name="Freeform 7">
              <a:extLst>
                <a:ext uri="{FF2B5EF4-FFF2-40B4-BE49-F238E27FC236}">
                  <a16:creationId xmlns:a16="http://schemas.microsoft.com/office/drawing/2014/main" id="{239166E2-1765-446F-AEAD-0A81710B1375}"/>
                </a:ext>
              </a:extLst>
            </p:cNvPr>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22" name="TextBox 8">
              <a:extLst>
                <a:ext uri="{FF2B5EF4-FFF2-40B4-BE49-F238E27FC236}">
                  <a16:creationId xmlns:a16="http://schemas.microsoft.com/office/drawing/2014/main" id="{EB69F70A-31FF-461E-A023-3786357AA4FF}"/>
                </a:ext>
              </a:extLst>
            </p:cNvPr>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23" name="TextBox 6">
            <a:extLst>
              <a:ext uri="{FF2B5EF4-FFF2-40B4-BE49-F238E27FC236}">
                <a16:creationId xmlns:a16="http://schemas.microsoft.com/office/drawing/2014/main" id="{16298D4D-D30C-403D-AB6C-02FC9321BF4C}"/>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sp>
        <p:nvSpPr>
          <p:cNvPr id="5" name="Rectangle 4">
            <a:extLst>
              <a:ext uri="{FF2B5EF4-FFF2-40B4-BE49-F238E27FC236}">
                <a16:creationId xmlns:a16="http://schemas.microsoft.com/office/drawing/2014/main" id="{27FD27B2-92C7-4261-B003-14F76DBD4F3A}"/>
              </a:ext>
            </a:extLst>
          </p:cNvPr>
          <p:cNvSpPr/>
          <p:nvPr/>
        </p:nvSpPr>
        <p:spPr>
          <a:xfrm>
            <a:off x="685800" y="2456234"/>
            <a:ext cx="9144000" cy="646331"/>
          </a:xfrm>
          <a:prstGeom prst="rect">
            <a:avLst/>
          </a:prstGeom>
        </p:spPr>
        <p:txBody>
          <a:bodyPr>
            <a:spAutoFit/>
          </a:bodyPr>
          <a:lstStyle/>
          <a:p>
            <a:r>
              <a:rPr lang="en-IN" dirty="0"/>
              <a:t>Pattern Matching in </a:t>
            </a:r>
            <a:r>
              <a:rPr lang="en-IN" dirty="0" err="1"/>
              <a:t>scala</a:t>
            </a:r>
            <a:r>
              <a:rPr lang="en-IN" dirty="0"/>
              <a:t> in the enhanced version of the switch statement in java. It matches a particular pattern against value passed. We must have at least one case inside the match.</a:t>
            </a:r>
          </a:p>
        </p:txBody>
      </p:sp>
      <p:pic>
        <p:nvPicPr>
          <p:cNvPr id="7" name="Picture 6">
            <a:extLst>
              <a:ext uri="{FF2B5EF4-FFF2-40B4-BE49-F238E27FC236}">
                <a16:creationId xmlns:a16="http://schemas.microsoft.com/office/drawing/2014/main" id="{0F51DFCE-54F1-4BF2-BC5F-5B4F79D57FDE}"/>
              </a:ext>
            </a:extLst>
          </p:cNvPr>
          <p:cNvPicPr>
            <a:picLocks noChangeAspect="1"/>
          </p:cNvPicPr>
          <p:nvPr/>
        </p:nvPicPr>
        <p:blipFill>
          <a:blip r:embed="rId7"/>
          <a:stretch>
            <a:fillRect/>
          </a:stretch>
        </p:blipFill>
        <p:spPr>
          <a:xfrm>
            <a:off x="1752600" y="3348735"/>
            <a:ext cx="13030200" cy="5229526"/>
          </a:xfrm>
          <a:prstGeom prst="rect">
            <a:avLst/>
          </a:prstGeom>
        </p:spPr>
      </p:pic>
    </p:spTree>
    <p:extLst>
      <p:ext uri="{BB962C8B-B14F-4D97-AF65-F5344CB8AC3E}">
        <p14:creationId xmlns:p14="http://schemas.microsoft.com/office/powerpoint/2010/main" val="861770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11" name="Freeform 11"/>
          <p:cNvSpPr/>
          <p:nvPr/>
        </p:nvSpPr>
        <p:spPr>
          <a:xfrm>
            <a:off x="45720" y="1103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3">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4">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533400" y="952500"/>
            <a:ext cx="12496800" cy="79653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IN" sz="5400" dirty="0"/>
              <a:t>Pattern Matching</a:t>
            </a:r>
          </a:p>
        </p:txBody>
      </p:sp>
      <p:sp>
        <p:nvSpPr>
          <p:cNvPr id="18" name="Freeform 4">
            <a:extLst>
              <a:ext uri="{FF2B5EF4-FFF2-40B4-BE49-F238E27FC236}">
                <a16:creationId xmlns:a16="http://schemas.microsoft.com/office/drawing/2014/main" id="{A854E458-B665-4F84-A1A5-F9E01EEF284B}"/>
              </a:ext>
            </a:extLst>
          </p:cNvPr>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5">
              <a:alphaModFix amt="0"/>
            </a:blip>
            <a:stretch>
              <a:fillRect l="-68177" t="-3362010" b="-58935"/>
            </a:stretch>
          </a:blipFill>
        </p:spPr>
      </p:sp>
      <p:sp>
        <p:nvSpPr>
          <p:cNvPr id="19" name="Freeform 5">
            <a:extLst>
              <a:ext uri="{FF2B5EF4-FFF2-40B4-BE49-F238E27FC236}">
                <a16:creationId xmlns:a16="http://schemas.microsoft.com/office/drawing/2014/main" id="{7AA54346-B4CF-4BD1-89AF-4CDD8BA22B65}"/>
              </a:ext>
            </a:extLst>
          </p:cNvPr>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6">
              <a:alphaModFix amt="71000"/>
            </a:blip>
            <a:stretch>
              <a:fillRect t="-2185688" b="-288051"/>
            </a:stretch>
          </a:blipFill>
        </p:spPr>
      </p:sp>
      <p:grpSp>
        <p:nvGrpSpPr>
          <p:cNvPr id="20" name="Group 6">
            <a:extLst>
              <a:ext uri="{FF2B5EF4-FFF2-40B4-BE49-F238E27FC236}">
                <a16:creationId xmlns:a16="http://schemas.microsoft.com/office/drawing/2014/main" id="{6CEC8E90-1907-4814-8EAB-E7DA3E9D8C67}"/>
              </a:ext>
            </a:extLst>
          </p:cNvPr>
          <p:cNvGrpSpPr/>
          <p:nvPr/>
        </p:nvGrpSpPr>
        <p:grpSpPr>
          <a:xfrm>
            <a:off x="0" y="9620861"/>
            <a:ext cx="18286700" cy="227041"/>
            <a:chOff x="0" y="0"/>
            <a:chExt cx="5046385" cy="64835"/>
          </a:xfrm>
        </p:grpSpPr>
        <p:sp>
          <p:nvSpPr>
            <p:cNvPr id="21" name="Freeform 7">
              <a:extLst>
                <a:ext uri="{FF2B5EF4-FFF2-40B4-BE49-F238E27FC236}">
                  <a16:creationId xmlns:a16="http://schemas.microsoft.com/office/drawing/2014/main" id="{239166E2-1765-446F-AEAD-0A81710B1375}"/>
                </a:ext>
              </a:extLst>
            </p:cNvPr>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22" name="TextBox 8">
              <a:extLst>
                <a:ext uri="{FF2B5EF4-FFF2-40B4-BE49-F238E27FC236}">
                  <a16:creationId xmlns:a16="http://schemas.microsoft.com/office/drawing/2014/main" id="{EB69F70A-31FF-461E-A023-3786357AA4FF}"/>
                </a:ext>
              </a:extLst>
            </p:cNvPr>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23" name="TextBox 6">
            <a:extLst>
              <a:ext uri="{FF2B5EF4-FFF2-40B4-BE49-F238E27FC236}">
                <a16:creationId xmlns:a16="http://schemas.microsoft.com/office/drawing/2014/main" id="{16298D4D-D30C-403D-AB6C-02FC9321BF4C}"/>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pic>
        <p:nvPicPr>
          <p:cNvPr id="6" name="Picture 5">
            <a:extLst>
              <a:ext uri="{FF2B5EF4-FFF2-40B4-BE49-F238E27FC236}">
                <a16:creationId xmlns:a16="http://schemas.microsoft.com/office/drawing/2014/main" id="{010194FF-003E-40C9-BADE-058A6B8B75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240512" y="7500537"/>
            <a:ext cx="2074860" cy="2074860"/>
          </a:xfrm>
          <a:prstGeom prst="rect">
            <a:avLst/>
          </a:prstGeom>
        </p:spPr>
      </p:pic>
      <p:sp>
        <p:nvSpPr>
          <p:cNvPr id="4" name="Rectangle 3">
            <a:extLst>
              <a:ext uri="{FF2B5EF4-FFF2-40B4-BE49-F238E27FC236}">
                <a16:creationId xmlns:a16="http://schemas.microsoft.com/office/drawing/2014/main" id="{2EF016C3-D50C-45D2-8CF4-57993640B8C2}"/>
              </a:ext>
            </a:extLst>
          </p:cNvPr>
          <p:cNvSpPr/>
          <p:nvPr/>
        </p:nvSpPr>
        <p:spPr>
          <a:xfrm>
            <a:off x="899160" y="1909868"/>
            <a:ext cx="12822741" cy="1754326"/>
          </a:xfrm>
          <a:prstGeom prst="rect">
            <a:avLst/>
          </a:prstGeom>
        </p:spPr>
        <p:txBody>
          <a:bodyPr wrap="none">
            <a:spAutoFit/>
          </a:bodyPr>
          <a:lstStyle/>
          <a:p>
            <a:r>
              <a:rPr lang="en-IN" b="1" dirty="0">
                <a:solidFill>
                  <a:srgbClr val="000000"/>
                </a:solidFill>
                <a:latin typeface="Raleway"/>
              </a:rPr>
              <a:t>Case Classes</a:t>
            </a:r>
          </a:p>
          <a:p>
            <a:endParaRPr lang="en-US" b="1" i="0" dirty="0">
              <a:solidFill>
                <a:srgbClr val="000000"/>
              </a:solidFill>
              <a:effectLst/>
              <a:latin typeface="Raleway"/>
            </a:endParaRPr>
          </a:p>
          <a:p>
            <a:r>
              <a:rPr lang="en-US" dirty="0">
                <a:solidFill>
                  <a:srgbClr val="000000"/>
                </a:solidFill>
                <a:latin typeface="Raleway"/>
              </a:rPr>
              <a:t>Case classes help us use the power of inheritance to perform pattern matching. </a:t>
            </a:r>
          </a:p>
          <a:p>
            <a:r>
              <a:rPr lang="en-US" dirty="0">
                <a:solidFill>
                  <a:srgbClr val="000000"/>
                </a:solidFill>
                <a:latin typeface="Raleway"/>
              </a:rPr>
              <a:t>The case classes extend a common abstract class. </a:t>
            </a:r>
          </a:p>
          <a:p>
            <a:r>
              <a:rPr lang="en-US" dirty="0">
                <a:solidFill>
                  <a:srgbClr val="000000"/>
                </a:solidFill>
                <a:latin typeface="Raleway"/>
              </a:rPr>
              <a:t>The match expression then evaluates a reference of the abstract class against each pattern expressed by each case class.</a:t>
            </a:r>
          </a:p>
          <a:p>
            <a:r>
              <a:rPr lang="en-US" i="0" dirty="0">
                <a:solidFill>
                  <a:srgbClr val="000000"/>
                </a:solidFill>
                <a:effectLst/>
                <a:latin typeface="Raleway"/>
              </a:rPr>
              <a:t>Question--- Why it is called constructor matching???</a:t>
            </a:r>
            <a:endParaRPr lang="en-IN" i="0" dirty="0">
              <a:solidFill>
                <a:srgbClr val="000000"/>
              </a:solidFill>
              <a:effectLst/>
              <a:latin typeface="Raleway"/>
            </a:endParaRPr>
          </a:p>
        </p:txBody>
      </p:sp>
      <p:pic>
        <p:nvPicPr>
          <p:cNvPr id="5" name="Picture 4">
            <a:extLst>
              <a:ext uri="{FF2B5EF4-FFF2-40B4-BE49-F238E27FC236}">
                <a16:creationId xmlns:a16="http://schemas.microsoft.com/office/drawing/2014/main" id="{AE3913BF-EAB7-4F5E-B325-95CA53896C49}"/>
              </a:ext>
            </a:extLst>
          </p:cNvPr>
          <p:cNvPicPr>
            <a:picLocks noChangeAspect="1"/>
          </p:cNvPicPr>
          <p:nvPr/>
        </p:nvPicPr>
        <p:blipFill>
          <a:blip r:embed="rId8"/>
          <a:stretch>
            <a:fillRect/>
          </a:stretch>
        </p:blipFill>
        <p:spPr>
          <a:xfrm>
            <a:off x="899160" y="3707291"/>
            <a:ext cx="13578840" cy="5512732"/>
          </a:xfrm>
          <a:prstGeom prst="rect">
            <a:avLst/>
          </a:prstGeom>
        </p:spPr>
      </p:pic>
    </p:spTree>
    <p:extLst>
      <p:ext uri="{BB962C8B-B14F-4D97-AF65-F5344CB8AC3E}">
        <p14:creationId xmlns:p14="http://schemas.microsoft.com/office/powerpoint/2010/main" val="1148538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11" name="Freeform 11"/>
          <p:cNvSpPr/>
          <p:nvPr/>
        </p:nvSpPr>
        <p:spPr>
          <a:xfrm>
            <a:off x="45720" y="1103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3">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4">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533400" y="952500"/>
            <a:ext cx="12496800" cy="79653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US" sz="5400" dirty="0"/>
              <a:t>Constants</a:t>
            </a:r>
            <a:endParaRPr lang="en-IN" sz="5400" dirty="0"/>
          </a:p>
        </p:txBody>
      </p:sp>
      <p:sp>
        <p:nvSpPr>
          <p:cNvPr id="18" name="Freeform 4">
            <a:extLst>
              <a:ext uri="{FF2B5EF4-FFF2-40B4-BE49-F238E27FC236}">
                <a16:creationId xmlns:a16="http://schemas.microsoft.com/office/drawing/2014/main" id="{A854E458-B665-4F84-A1A5-F9E01EEF284B}"/>
              </a:ext>
            </a:extLst>
          </p:cNvPr>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5">
              <a:alphaModFix amt="0"/>
            </a:blip>
            <a:stretch>
              <a:fillRect l="-68177" t="-3362010" b="-58935"/>
            </a:stretch>
          </a:blipFill>
        </p:spPr>
      </p:sp>
      <p:sp>
        <p:nvSpPr>
          <p:cNvPr id="19" name="Freeform 5">
            <a:extLst>
              <a:ext uri="{FF2B5EF4-FFF2-40B4-BE49-F238E27FC236}">
                <a16:creationId xmlns:a16="http://schemas.microsoft.com/office/drawing/2014/main" id="{7AA54346-B4CF-4BD1-89AF-4CDD8BA22B65}"/>
              </a:ext>
            </a:extLst>
          </p:cNvPr>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6">
              <a:alphaModFix amt="71000"/>
            </a:blip>
            <a:stretch>
              <a:fillRect t="-2185688" b="-288051"/>
            </a:stretch>
          </a:blipFill>
        </p:spPr>
      </p:sp>
      <p:grpSp>
        <p:nvGrpSpPr>
          <p:cNvPr id="20" name="Group 6">
            <a:extLst>
              <a:ext uri="{FF2B5EF4-FFF2-40B4-BE49-F238E27FC236}">
                <a16:creationId xmlns:a16="http://schemas.microsoft.com/office/drawing/2014/main" id="{6CEC8E90-1907-4814-8EAB-E7DA3E9D8C67}"/>
              </a:ext>
            </a:extLst>
          </p:cNvPr>
          <p:cNvGrpSpPr/>
          <p:nvPr/>
        </p:nvGrpSpPr>
        <p:grpSpPr>
          <a:xfrm>
            <a:off x="0" y="9620861"/>
            <a:ext cx="18286700" cy="227041"/>
            <a:chOff x="0" y="0"/>
            <a:chExt cx="5046385" cy="64835"/>
          </a:xfrm>
        </p:grpSpPr>
        <p:sp>
          <p:nvSpPr>
            <p:cNvPr id="21" name="Freeform 7">
              <a:extLst>
                <a:ext uri="{FF2B5EF4-FFF2-40B4-BE49-F238E27FC236}">
                  <a16:creationId xmlns:a16="http://schemas.microsoft.com/office/drawing/2014/main" id="{239166E2-1765-446F-AEAD-0A81710B1375}"/>
                </a:ext>
              </a:extLst>
            </p:cNvPr>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22" name="TextBox 8">
              <a:extLst>
                <a:ext uri="{FF2B5EF4-FFF2-40B4-BE49-F238E27FC236}">
                  <a16:creationId xmlns:a16="http://schemas.microsoft.com/office/drawing/2014/main" id="{EB69F70A-31FF-461E-A023-3786357AA4FF}"/>
                </a:ext>
              </a:extLst>
            </p:cNvPr>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23" name="TextBox 6">
            <a:extLst>
              <a:ext uri="{FF2B5EF4-FFF2-40B4-BE49-F238E27FC236}">
                <a16:creationId xmlns:a16="http://schemas.microsoft.com/office/drawing/2014/main" id="{16298D4D-D30C-403D-AB6C-02FC9321BF4C}"/>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pic>
        <p:nvPicPr>
          <p:cNvPr id="6" name="Picture 5">
            <a:extLst>
              <a:ext uri="{FF2B5EF4-FFF2-40B4-BE49-F238E27FC236}">
                <a16:creationId xmlns:a16="http://schemas.microsoft.com/office/drawing/2014/main" id="{010194FF-003E-40C9-BADE-058A6B8B75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240512" y="7500537"/>
            <a:ext cx="2074860" cy="2074860"/>
          </a:xfrm>
          <a:prstGeom prst="rect">
            <a:avLst/>
          </a:prstGeom>
        </p:spPr>
      </p:pic>
      <p:sp>
        <p:nvSpPr>
          <p:cNvPr id="4" name="Rectangle 3">
            <a:extLst>
              <a:ext uri="{FF2B5EF4-FFF2-40B4-BE49-F238E27FC236}">
                <a16:creationId xmlns:a16="http://schemas.microsoft.com/office/drawing/2014/main" id="{E12521D3-561B-49CE-822C-EB3AAB899602}"/>
              </a:ext>
            </a:extLst>
          </p:cNvPr>
          <p:cNvSpPr/>
          <p:nvPr/>
        </p:nvSpPr>
        <p:spPr>
          <a:xfrm>
            <a:off x="899160" y="2243390"/>
            <a:ext cx="9144000" cy="2308324"/>
          </a:xfrm>
          <a:prstGeom prst="rect">
            <a:avLst/>
          </a:prstGeom>
        </p:spPr>
        <p:txBody>
          <a:bodyPr>
            <a:spAutoFit/>
          </a:bodyPr>
          <a:lstStyle/>
          <a:p>
            <a:r>
              <a:rPr lang="en-US" dirty="0">
                <a:solidFill>
                  <a:srgbClr val="000000"/>
                </a:solidFill>
                <a:latin typeface="Raleway"/>
              </a:rPr>
              <a:t>Scala uses constants to define numbers or </a:t>
            </a:r>
            <a:r>
              <a:rPr lang="en-US" dirty="0" err="1">
                <a:solidFill>
                  <a:srgbClr val="000000"/>
                </a:solidFill>
                <a:latin typeface="Raleway"/>
              </a:rPr>
              <a:t>boolean</a:t>
            </a:r>
            <a:r>
              <a:rPr lang="en-US" dirty="0">
                <a:solidFill>
                  <a:srgbClr val="000000"/>
                </a:solidFill>
                <a:latin typeface="Raleway"/>
              </a:rPr>
              <a:t> values. Patterns can consist of constants. </a:t>
            </a:r>
          </a:p>
          <a:p>
            <a:r>
              <a:rPr lang="en-US" dirty="0">
                <a:solidFill>
                  <a:srgbClr val="000000"/>
                </a:solidFill>
                <a:latin typeface="Raleway"/>
              </a:rPr>
              <a:t>Practice: </a:t>
            </a:r>
          </a:p>
          <a:p>
            <a:r>
              <a:rPr lang="en-US" dirty="0">
                <a:solidFill>
                  <a:srgbClr val="000000"/>
                </a:solidFill>
                <a:latin typeface="Raleway"/>
              </a:rPr>
              <a:t>Literal Values: Directly match against literal values like 0, 1, etc.</a:t>
            </a:r>
          </a:p>
          <a:p>
            <a:r>
              <a:rPr lang="en-US" dirty="0">
                <a:solidFill>
                  <a:srgbClr val="000000"/>
                </a:solidFill>
                <a:latin typeface="Raleway"/>
              </a:rPr>
              <a:t>Named Constants: Match against constants defined in an object or a class.</a:t>
            </a:r>
          </a:p>
          <a:p>
            <a:r>
              <a:rPr lang="en-US" dirty="0" err="1">
                <a:solidFill>
                  <a:srgbClr val="000000"/>
                </a:solidFill>
                <a:latin typeface="Raleway"/>
              </a:rPr>
              <a:t>Enums</a:t>
            </a:r>
            <a:r>
              <a:rPr lang="en-US" dirty="0">
                <a:solidFill>
                  <a:srgbClr val="000000"/>
                </a:solidFill>
                <a:latin typeface="Raleway"/>
              </a:rPr>
              <a:t> (Scala 3): Use </a:t>
            </a:r>
            <a:r>
              <a:rPr lang="en-US" dirty="0" err="1">
                <a:solidFill>
                  <a:srgbClr val="000000"/>
                </a:solidFill>
                <a:latin typeface="Raleway"/>
              </a:rPr>
              <a:t>enums</a:t>
            </a:r>
            <a:r>
              <a:rPr lang="en-US" dirty="0">
                <a:solidFill>
                  <a:srgbClr val="000000"/>
                </a:solidFill>
                <a:latin typeface="Raleway"/>
              </a:rPr>
              <a:t> for a more type-safe and concise way to handle related constants.</a:t>
            </a:r>
          </a:p>
          <a:p>
            <a:r>
              <a:rPr lang="en-US" dirty="0">
                <a:solidFill>
                  <a:srgbClr val="000000"/>
                </a:solidFill>
                <a:latin typeface="Raleway"/>
              </a:rPr>
              <a:t>Case Objects: Use case objects for defining and matching ADTs.</a:t>
            </a:r>
            <a:endParaRPr lang="en-IN" dirty="0"/>
          </a:p>
        </p:txBody>
      </p:sp>
      <p:pic>
        <p:nvPicPr>
          <p:cNvPr id="5" name="Picture 4">
            <a:extLst>
              <a:ext uri="{FF2B5EF4-FFF2-40B4-BE49-F238E27FC236}">
                <a16:creationId xmlns:a16="http://schemas.microsoft.com/office/drawing/2014/main" id="{388810A8-4D22-4B5E-AB10-BCDC8C373D77}"/>
              </a:ext>
            </a:extLst>
          </p:cNvPr>
          <p:cNvPicPr>
            <a:picLocks noChangeAspect="1"/>
          </p:cNvPicPr>
          <p:nvPr/>
        </p:nvPicPr>
        <p:blipFill>
          <a:blip r:embed="rId8"/>
          <a:stretch>
            <a:fillRect/>
          </a:stretch>
        </p:blipFill>
        <p:spPr>
          <a:xfrm>
            <a:off x="3429000" y="5020908"/>
            <a:ext cx="8947300" cy="4014913"/>
          </a:xfrm>
          <a:prstGeom prst="rect">
            <a:avLst/>
          </a:prstGeom>
        </p:spPr>
      </p:pic>
    </p:spTree>
    <p:extLst>
      <p:ext uri="{BB962C8B-B14F-4D97-AF65-F5344CB8AC3E}">
        <p14:creationId xmlns:p14="http://schemas.microsoft.com/office/powerpoint/2010/main" val="2329940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11" name="Freeform 11"/>
          <p:cNvSpPr/>
          <p:nvPr/>
        </p:nvSpPr>
        <p:spPr>
          <a:xfrm>
            <a:off x="45720" y="1103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3">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4">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533400" y="822571"/>
            <a:ext cx="12496800" cy="12242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US" sz="5400" dirty="0"/>
              <a:t>TYPES OF pattern matching</a:t>
            </a:r>
          </a:p>
        </p:txBody>
      </p:sp>
      <p:sp>
        <p:nvSpPr>
          <p:cNvPr id="18" name="Freeform 4">
            <a:extLst>
              <a:ext uri="{FF2B5EF4-FFF2-40B4-BE49-F238E27FC236}">
                <a16:creationId xmlns:a16="http://schemas.microsoft.com/office/drawing/2014/main" id="{A854E458-B665-4F84-A1A5-F9E01EEF284B}"/>
              </a:ext>
            </a:extLst>
          </p:cNvPr>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5">
              <a:alphaModFix amt="0"/>
            </a:blip>
            <a:stretch>
              <a:fillRect l="-68177" t="-3362010" b="-58935"/>
            </a:stretch>
          </a:blipFill>
        </p:spPr>
      </p:sp>
      <p:sp>
        <p:nvSpPr>
          <p:cNvPr id="19" name="Freeform 5">
            <a:extLst>
              <a:ext uri="{FF2B5EF4-FFF2-40B4-BE49-F238E27FC236}">
                <a16:creationId xmlns:a16="http://schemas.microsoft.com/office/drawing/2014/main" id="{7AA54346-B4CF-4BD1-89AF-4CDD8BA22B65}"/>
              </a:ext>
            </a:extLst>
          </p:cNvPr>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6">
              <a:alphaModFix amt="71000"/>
            </a:blip>
            <a:stretch>
              <a:fillRect t="-2185688" b="-288051"/>
            </a:stretch>
          </a:blipFill>
        </p:spPr>
      </p:sp>
      <p:grpSp>
        <p:nvGrpSpPr>
          <p:cNvPr id="20" name="Group 6">
            <a:extLst>
              <a:ext uri="{FF2B5EF4-FFF2-40B4-BE49-F238E27FC236}">
                <a16:creationId xmlns:a16="http://schemas.microsoft.com/office/drawing/2014/main" id="{6CEC8E90-1907-4814-8EAB-E7DA3E9D8C67}"/>
              </a:ext>
            </a:extLst>
          </p:cNvPr>
          <p:cNvGrpSpPr/>
          <p:nvPr/>
        </p:nvGrpSpPr>
        <p:grpSpPr>
          <a:xfrm>
            <a:off x="0" y="9620861"/>
            <a:ext cx="18286700" cy="227041"/>
            <a:chOff x="0" y="0"/>
            <a:chExt cx="5046385" cy="64835"/>
          </a:xfrm>
        </p:grpSpPr>
        <p:sp>
          <p:nvSpPr>
            <p:cNvPr id="21" name="Freeform 7">
              <a:extLst>
                <a:ext uri="{FF2B5EF4-FFF2-40B4-BE49-F238E27FC236}">
                  <a16:creationId xmlns:a16="http://schemas.microsoft.com/office/drawing/2014/main" id="{239166E2-1765-446F-AEAD-0A81710B1375}"/>
                </a:ext>
              </a:extLst>
            </p:cNvPr>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22" name="TextBox 8">
              <a:extLst>
                <a:ext uri="{FF2B5EF4-FFF2-40B4-BE49-F238E27FC236}">
                  <a16:creationId xmlns:a16="http://schemas.microsoft.com/office/drawing/2014/main" id="{EB69F70A-31FF-461E-A023-3786357AA4FF}"/>
                </a:ext>
              </a:extLst>
            </p:cNvPr>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23" name="TextBox 6">
            <a:extLst>
              <a:ext uri="{FF2B5EF4-FFF2-40B4-BE49-F238E27FC236}">
                <a16:creationId xmlns:a16="http://schemas.microsoft.com/office/drawing/2014/main" id="{16298D4D-D30C-403D-AB6C-02FC9321BF4C}"/>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pic>
        <p:nvPicPr>
          <p:cNvPr id="8" name="Picture 7">
            <a:extLst>
              <a:ext uri="{FF2B5EF4-FFF2-40B4-BE49-F238E27FC236}">
                <a16:creationId xmlns:a16="http://schemas.microsoft.com/office/drawing/2014/main" id="{3C3671C4-756D-4934-AB10-0CF459DBD1C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366967" y="2657189"/>
            <a:ext cx="5305788" cy="5305788"/>
          </a:xfrm>
          <a:prstGeom prst="rect">
            <a:avLst/>
          </a:prstGeom>
        </p:spPr>
      </p:pic>
      <p:pic>
        <p:nvPicPr>
          <p:cNvPr id="4" name="Picture 3">
            <a:extLst>
              <a:ext uri="{FF2B5EF4-FFF2-40B4-BE49-F238E27FC236}">
                <a16:creationId xmlns:a16="http://schemas.microsoft.com/office/drawing/2014/main" id="{8C3B83C9-F387-40B1-826E-A75544DFE995}"/>
              </a:ext>
            </a:extLst>
          </p:cNvPr>
          <p:cNvPicPr>
            <a:picLocks noChangeAspect="1"/>
          </p:cNvPicPr>
          <p:nvPr/>
        </p:nvPicPr>
        <p:blipFill>
          <a:blip r:embed="rId8"/>
          <a:stretch>
            <a:fillRect/>
          </a:stretch>
        </p:blipFill>
        <p:spPr>
          <a:xfrm>
            <a:off x="1752601" y="2366935"/>
            <a:ext cx="9448800" cy="5596042"/>
          </a:xfrm>
          <a:prstGeom prst="rect">
            <a:avLst/>
          </a:prstGeom>
        </p:spPr>
      </p:pic>
    </p:spTree>
    <p:extLst>
      <p:ext uri="{BB962C8B-B14F-4D97-AF65-F5344CB8AC3E}">
        <p14:creationId xmlns:p14="http://schemas.microsoft.com/office/powerpoint/2010/main" val="2097100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950575" y="160231"/>
            <a:ext cx="2139318" cy="1736937"/>
            <a:chOff x="0" y="0"/>
            <a:chExt cx="988581" cy="802640"/>
          </a:xfrm>
        </p:grpSpPr>
        <p:sp>
          <p:nvSpPr>
            <p:cNvPr id="3" name="Freeform 3"/>
            <p:cNvSpPr/>
            <p:nvPr/>
          </p:nvSpPr>
          <p:spPr>
            <a:xfrm>
              <a:off x="0" y="0"/>
              <a:ext cx="988568" cy="802640"/>
            </a:xfrm>
            <a:custGeom>
              <a:avLst/>
              <a:gdLst/>
              <a:ahLst/>
              <a:cxnLst/>
              <a:rect l="l" t="t" r="r" b="b"/>
              <a:pathLst>
                <a:path w="988568" h="802640">
                  <a:moveTo>
                    <a:pt x="0" y="0"/>
                  </a:moveTo>
                  <a:lnTo>
                    <a:pt x="0" y="802640"/>
                  </a:lnTo>
                  <a:lnTo>
                    <a:pt x="988568" y="802640"/>
                  </a:lnTo>
                  <a:lnTo>
                    <a:pt x="988568" y="0"/>
                  </a:lnTo>
                  <a:close/>
                </a:path>
              </a:pathLst>
            </a:custGeom>
            <a:blipFill>
              <a:blip r:embed="rId2"/>
              <a:stretch>
                <a:fillRect r="-1"/>
              </a:stretch>
            </a:blipFill>
          </p:spPr>
        </p:sp>
      </p:grpSp>
      <p:sp>
        <p:nvSpPr>
          <p:cNvPr id="11" name="Freeform 11"/>
          <p:cNvSpPr/>
          <p:nvPr/>
        </p:nvSpPr>
        <p:spPr>
          <a:xfrm>
            <a:off x="45720" y="11030"/>
            <a:ext cx="1706880" cy="2099709"/>
          </a:xfrm>
          <a:custGeom>
            <a:avLst/>
            <a:gdLst/>
            <a:ahLst/>
            <a:cxnLst/>
            <a:rect l="l" t="t" r="r" b="b"/>
            <a:pathLst>
              <a:path w="2314018" h="2624857">
                <a:moveTo>
                  <a:pt x="0" y="0"/>
                </a:moveTo>
                <a:lnTo>
                  <a:pt x="2314019" y="0"/>
                </a:lnTo>
                <a:lnTo>
                  <a:pt x="2314019" y="2624857"/>
                </a:lnTo>
                <a:lnTo>
                  <a:pt x="0" y="2624857"/>
                </a:lnTo>
                <a:lnTo>
                  <a:pt x="0" y="0"/>
                </a:lnTo>
                <a:close/>
              </a:path>
            </a:pathLst>
          </a:custGeom>
          <a:blipFill>
            <a:blip r:embed="rId3">
              <a:alphaModFix amt="18999"/>
            </a:blip>
            <a:stretch>
              <a:fillRect/>
            </a:stretch>
          </a:blipFill>
        </p:spPr>
      </p:sp>
      <p:sp>
        <p:nvSpPr>
          <p:cNvPr id="13" name="Freeform 13"/>
          <p:cNvSpPr/>
          <p:nvPr/>
        </p:nvSpPr>
        <p:spPr>
          <a:xfrm>
            <a:off x="16277942" y="1749033"/>
            <a:ext cx="2010058" cy="2528783"/>
          </a:xfrm>
          <a:custGeom>
            <a:avLst/>
            <a:gdLst/>
            <a:ahLst/>
            <a:cxnLst/>
            <a:rect l="l" t="t" r="r" b="b"/>
            <a:pathLst>
              <a:path w="2010058" h="2528783">
                <a:moveTo>
                  <a:pt x="0" y="0"/>
                </a:moveTo>
                <a:lnTo>
                  <a:pt x="2010058" y="0"/>
                </a:lnTo>
                <a:lnTo>
                  <a:pt x="2010058" y="2528783"/>
                </a:lnTo>
                <a:lnTo>
                  <a:pt x="0" y="2528783"/>
                </a:lnTo>
                <a:lnTo>
                  <a:pt x="0" y="0"/>
                </a:lnTo>
                <a:close/>
              </a:path>
            </a:pathLst>
          </a:custGeom>
          <a:blipFill>
            <a:blip r:embed="rId4">
              <a:alphaModFix amt="25000"/>
            </a:blip>
            <a:stretch>
              <a:fillRect/>
            </a:stretch>
          </a:blipFill>
        </p:spPr>
      </p:sp>
      <p:sp>
        <p:nvSpPr>
          <p:cNvPr id="16" name="Title 1">
            <a:extLst>
              <a:ext uri="{FF2B5EF4-FFF2-40B4-BE49-F238E27FC236}">
                <a16:creationId xmlns:a16="http://schemas.microsoft.com/office/drawing/2014/main" id="{C68C4F4E-EB0A-4C49-9D91-88CD1AD25798}"/>
              </a:ext>
            </a:extLst>
          </p:cNvPr>
          <p:cNvSpPr txBox="1">
            <a:spLocks/>
          </p:cNvSpPr>
          <p:nvPr/>
        </p:nvSpPr>
        <p:spPr>
          <a:xfrm>
            <a:off x="533400" y="822571"/>
            <a:ext cx="12496800" cy="12242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cap="all" baseline="0">
                <a:solidFill>
                  <a:srgbClr val="E85B27"/>
                </a:solidFill>
                <a:latin typeface="Candara" panose="020E0502030303020204" pitchFamily="34" charset="0"/>
                <a:ea typeface="+mj-ea"/>
                <a:cs typeface="+mj-cs"/>
              </a:defRPr>
            </a:lvl1pPr>
          </a:lstStyle>
          <a:p>
            <a:pPr>
              <a:lnSpc>
                <a:spcPts val="5184"/>
              </a:lnSpc>
            </a:pPr>
            <a:r>
              <a:rPr lang="en-US" sz="5400" dirty="0"/>
              <a:t>Introduction to functional data processing techniques</a:t>
            </a:r>
          </a:p>
        </p:txBody>
      </p:sp>
      <p:sp>
        <p:nvSpPr>
          <p:cNvPr id="18" name="Freeform 4">
            <a:extLst>
              <a:ext uri="{FF2B5EF4-FFF2-40B4-BE49-F238E27FC236}">
                <a16:creationId xmlns:a16="http://schemas.microsoft.com/office/drawing/2014/main" id="{A854E458-B665-4F84-A1A5-F9E01EEF284B}"/>
              </a:ext>
            </a:extLst>
          </p:cNvPr>
          <p:cNvSpPr/>
          <p:nvPr/>
        </p:nvSpPr>
        <p:spPr>
          <a:xfrm>
            <a:off x="0" y="9507342"/>
            <a:ext cx="18287998" cy="492339"/>
          </a:xfrm>
          <a:custGeom>
            <a:avLst/>
            <a:gdLst/>
            <a:ahLst/>
            <a:cxnLst/>
            <a:rect l="l" t="t" r="r" b="b"/>
            <a:pathLst>
              <a:path w="18287998" h="492339">
                <a:moveTo>
                  <a:pt x="0" y="0"/>
                </a:moveTo>
                <a:lnTo>
                  <a:pt x="18287998" y="0"/>
                </a:lnTo>
                <a:lnTo>
                  <a:pt x="18287998" y="492339"/>
                </a:lnTo>
                <a:lnTo>
                  <a:pt x="0" y="492339"/>
                </a:lnTo>
                <a:lnTo>
                  <a:pt x="0" y="0"/>
                </a:lnTo>
                <a:close/>
              </a:path>
            </a:pathLst>
          </a:custGeom>
          <a:blipFill>
            <a:blip r:embed="rId5">
              <a:alphaModFix amt="0"/>
            </a:blip>
            <a:stretch>
              <a:fillRect l="-68177" t="-3362010" b="-58935"/>
            </a:stretch>
          </a:blipFill>
        </p:spPr>
      </p:sp>
      <p:sp>
        <p:nvSpPr>
          <p:cNvPr id="19" name="Freeform 5">
            <a:extLst>
              <a:ext uri="{FF2B5EF4-FFF2-40B4-BE49-F238E27FC236}">
                <a16:creationId xmlns:a16="http://schemas.microsoft.com/office/drawing/2014/main" id="{7AA54346-B4CF-4BD1-89AF-4CDD8BA22B65}"/>
              </a:ext>
            </a:extLst>
          </p:cNvPr>
          <p:cNvSpPr/>
          <p:nvPr/>
        </p:nvSpPr>
        <p:spPr>
          <a:xfrm>
            <a:off x="0" y="9753512"/>
            <a:ext cx="18288000" cy="533488"/>
          </a:xfrm>
          <a:custGeom>
            <a:avLst/>
            <a:gdLst/>
            <a:ahLst/>
            <a:cxnLst/>
            <a:rect l="l" t="t" r="r" b="b"/>
            <a:pathLst>
              <a:path w="18288000" h="533488">
                <a:moveTo>
                  <a:pt x="0" y="0"/>
                </a:moveTo>
                <a:lnTo>
                  <a:pt x="18288000" y="0"/>
                </a:lnTo>
                <a:lnTo>
                  <a:pt x="18288000" y="533488"/>
                </a:lnTo>
                <a:lnTo>
                  <a:pt x="0" y="533488"/>
                </a:lnTo>
                <a:lnTo>
                  <a:pt x="0" y="0"/>
                </a:lnTo>
                <a:close/>
              </a:path>
            </a:pathLst>
          </a:custGeom>
          <a:blipFill>
            <a:blip r:embed="rId6">
              <a:alphaModFix amt="71000"/>
            </a:blip>
            <a:stretch>
              <a:fillRect t="-2185688" b="-288051"/>
            </a:stretch>
          </a:blipFill>
        </p:spPr>
      </p:sp>
      <p:grpSp>
        <p:nvGrpSpPr>
          <p:cNvPr id="20" name="Group 6">
            <a:extLst>
              <a:ext uri="{FF2B5EF4-FFF2-40B4-BE49-F238E27FC236}">
                <a16:creationId xmlns:a16="http://schemas.microsoft.com/office/drawing/2014/main" id="{6CEC8E90-1907-4814-8EAB-E7DA3E9D8C67}"/>
              </a:ext>
            </a:extLst>
          </p:cNvPr>
          <p:cNvGrpSpPr/>
          <p:nvPr/>
        </p:nvGrpSpPr>
        <p:grpSpPr>
          <a:xfrm>
            <a:off x="0" y="9620861"/>
            <a:ext cx="18286700" cy="227041"/>
            <a:chOff x="0" y="0"/>
            <a:chExt cx="5046385" cy="64835"/>
          </a:xfrm>
        </p:grpSpPr>
        <p:sp>
          <p:nvSpPr>
            <p:cNvPr id="21" name="Freeform 7">
              <a:extLst>
                <a:ext uri="{FF2B5EF4-FFF2-40B4-BE49-F238E27FC236}">
                  <a16:creationId xmlns:a16="http://schemas.microsoft.com/office/drawing/2014/main" id="{239166E2-1765-446F-AEAD-0A81710B1375}"/>
                </a:ext>
              </a:extLst>
            </p:cNvPr>
            <p:cNvSpPr/>
            <p:nvPr/>
          </p:nvSpPr>
          <p:spPr>
            <a:xfrm>
              <a:off x="0" y="0"/>
              <a:ext cx="5046385" cy="64835"/>
            </a:xfrm>
            <a:custGeom>
              <a:avLst/>
              <a:gdLst/>
              <a:ahLst/>
              <a:cxnLst/>
              <a:rect l="l" t="t" r="r" b="b"/>
              <a:pathLst>
                <a:path w="5046385" h="64835">
                  <a:moveTo>
                    <a:pt x="0" y="0"/>
                  </a:moveTo>
                  <a:lnTo>
                    <a:pt x="5046385" y="0"/>
                  </a:lnTo>
                  <a:lnTo>
                    <a:pt x="5046385" y="64835"/>
                  </a:lnTo>
                  <a:lnTo>
                    <a:pt x="0" y="64835"/>
                  </a:lnTo>
                  <a:close/>
                </a:path>
              </a:pathLst>
            </a:custGeom>
            <a:solidFill>
              <a:srgbClr val="000000"/>
            </a:solidFill>
          </p:spPr>
        </p:sp>
        <p:sp>
          <p:nvSpPr>
            <p:cNvPr id="22" name="TextBox 8">
              <a:extLst>
                <a:ext uri="{FF2B5EF4-FFF2-40B4-BE49-F238E27FC236}">
                  <a16:creationId xmlns:a16="http://schemas.microsoft.com/office/drawing/2014/main" id="{EB69F70A-31FF-461E-A023-3786357AA4FF}"/>
                </a:ext>
              </a:extLst>
            </p:cNvPr>
            <p:cNvSpPr txBox="1"/>
            <p:nvPr/>
          </p:nvSpPr>
          <p:spPr>
            <a:xfrm>
              <a:off x="0" y="-123825"/>
              <a:ext cx="5046385" cy="188660"/>
            </a:xfrm>
            <a:prstGeom prst="rect">
              <a:avLst/>
            </a:prstGeom>
          </p:spPr>
          <p:txBody>
            <a:bodyPr lIns="50800" tIns="50800" rIns="50800" bIns="50800" rtlCol="0" anchor="ctr"/>
            <a:lstStyle/>
            <a:p>
              <a:pPr algn="ctr">
                <a:lnSpc>
                  <a:spcPts val="3359"/>
                </a:lnSpc>
              </a:pPr>
              <a:endParaRPr/>
            </a:p>
          </p:txBody>
        </p:sp>
      </p:grpSp>
      <p:sp>
        <p:nvSpPr>
          <p:cNvPr id="23" name="TextBox 6">
            <a:extLst>
              <a:ext uri="{FF2B5EF4-FFF2-40B4-BE49-F238E27FC236}">
                <a16:creationId xmlns:a16="http://schemas.microsoft.com/office/drawing/2014/main" id="{16298D4D-D30C-403D-AB6C-02FC9321BF4C}"/>
              </a:ext>
            </a:extLst>
          </p:cNvPr>
          <p:cNvSpPr txBox="1"/>
          <p:nvPr/>
        </p:nvSpPr>
        <p:spPr>
          <a:xfrm>
            <a:off x="141322" y="9888083"/>
            <a:ext cx="4735478" cy="321691"/>
          </a:xfrm>
          <a:prstGeom prst="rect">
            <a:avLst/>
          </a:prstGeom>
        </p:spPr>
        <p:txBody>
          <a:bodyPr wrap="square" lIns="0" tIns="0" rIns="0" bIns="0" rtlCol="0" anchor="t">
            <a:spAutoFit/>
          </a:bodyPr>
          <a:lstStyle/>
          <a:p>
            <a:pPr algn="l">
              <a:lnSpc>
                <a:spcPts val="2520"/>
              </a:lnSpc>
            </a:pPr>
            <a:r>
              <a:rPr lang="en-US" sz="2400" b="1" spc="-130" dirty="0">
                <a:solidFill>
                  <a:srgbClr val="FFFFFF"/>
                </a:solidFill>
                <a:latin typeface="Candara" panose="020E0502030303020204" pitchFamily="34" charset="0"/>
              </a:rPr>
              <a:t>© 2024 </a:t>
            </a:r>
            <a:r>
              <a:rPr lang="en-US" sz="2400" b="1" dirty="0">
                <a:solidFill>
                  <a:srgbClr val="FFFFFF"/>
                </a:solidFill>
                <a:latin typeface="+mj-lt"/>
              </a:rPr>
              <a:t>StackRoute</a:t>
            </a:r>
            <a:r>
              <a:rPr lang="en-US" sz="2400" b="1" spc="-130" dirty="0">
                <a:solidFill>
                  <a:srgbClr val="FFFFFF"/>
                </a:solidFill>
                <a:latin typeface="Candara" panose="020E0502030303020204" pitchFamily="34" charset="0"/>
              </a:rPr>
              <a:t> – Confidential</a:t>
            </a:r>
          </a:p>
        </p:txBody>
      </p:sp>
      <p:sp>
        <p:nvSpPr>
          <p:cNvPr id="14" name="TextBox 13">
            <a:extLst>
              <a:ext uri="{FF2B5EF4-FFF2-40B4-BE49-F238E27FC236}">
                <a16:creationId xmlns:a16="http://schemas.microsoft.com/office/drawing/2014/main" id="{942413A8-9977-4FA8-BA41-6153B2A849D8}"/>
              </a:ext>
            </a:extLst>
          </p:cNvPr>
          <p:cNvSpPr txBox="1"/>
          <p:nvPr/>
        </p:nvSpPr>
        <p:spPr>
          <a:xfrm>
            <a:off x="610411" y="2046841"/>
            <a:ext cx="13410389" cy="7848302"/>
          </a:xfrm>
          <a:prstGeom prst="rect">
            <a:avLst/>
          </a:prstGeom>
          <a:noFill/>
        </p:spPr>
        <p:txBody>
          <a:bodyPr wrap="square" rtlCol="0">
            <a:spAutoFit/>
          </a:bodyPr>
          <a:lstStyle/>
          <a:p>
            <a:r>
              <a:rPr lang="en-US" sz="2400" b="1" dirty="0">
                <a:latin typeface="Candara" panose="020E0502030303020204" pitchFamily="34" charset="0"/>
              </a:rPr>
              <a:t>Functional programming is a programming paradigm that uses functions as the central building block of programs. In functional programming, we strive to use pure functions and immutable values.</a:t>
            </a:r>
          </a:p>
          <a:p>
            <a:endParaRPr lang="en-US" sz="2400" b="1" dirty="0">
              <a:latin typeface="Candara" panose="020E0502030303020204" pitchFamily="34" charset="0"/>
            </a:endParaRPr>
          </a:p>
          <a:p>
            <a:r>
              <a:rPr lang="en-US" sz="2400" dirty="0">
                <a:latin typeface="Candara" panose="020E0502030303020204" pitchFamily="34" charset="0"/>
              </a:rPr>
              <a:t>Immutability means programming using constants, which means the value or state of variables can’t be changed. The same goes with objects: We can create a new object, but we cannot modify the existing object’s state. Thus, immutable objects are more thread-safe than mutable objects.</a:t>
            </a:r>
          </a:p>
          <a:p>
            <a:endParaRPr lang="en-US" sz="2400" dirty="0">
              <a:latin typeface="Candara" panose="020E0502030303020204" pitchFamily="34" charset="0"/>
            </a:endParaRPr>
          </a:p>
          <a:p>
            <a:r>
              <a:rPr lang="en-US" sz="2400" dirty="0">
                <a:latin typeface="Candara" panose="020E0502030303020204" pitchFamily="34" charset="0"/>
              </a:rPr>
              <a:t>A pure function has two key properties:</a:t>
            </a:r>
          </a:p>
          <a:p>
            <a:pPr marL="342900" indent="-342900">
              <a:buFont typeface="Arial" panose="020B0604020202020204" pitchFamily="34" charset="0"/>
              <a:buChar char="•"/>
            </a:pPr>
            <a:r>
              <a:rPr lang="en-US" sz="2400" dirty="0">
                <a:latin typeface="Candara" panose="020E0502030303020204" pitchFamily="34" charset="0"/>
              </a:rPr>
              <a:t>It always returns the same value for the same inputs.</a:t>
            </a:r>
          </a:p>
          <a:p>
            <a:pPr marL="342900" indent="-342900">
              <a:buFont typeface="Arial" panose="020B0604020202020204" pitchFamily="34" charset="0"/>
              <a:buChar char="•"/>
            </a:pPr>
            <a:r>
              <a:rPr lang="en-US" sz="2400" dirty="0">
                <a:latin typeface="Candara" panose="020E0502030303020204" pitchFamily="34" charset="0"/>
              </a:rPr>
              <a:t>It has no side effects. A function with no side effects does nothing other than simply return a result.</a:t>
            </a:r>
          </a:p>
          <a:p>
            <a:endParaRPr lang="en-US" sz="2400" dirty="0">
              <a:latin typeface="Candara" panose="020E0502030303020204" pitchFamily="34" charset="0"/>
            </a:endParaRPr>
          </a:p>
          <a:p>
            <a:r>
              <a:rPr lang="en-US" sz="2400" dirty="0">
                <a:latin typeface="Candara" panose="020E0502030303020204" pitchFamily="34" charset="0"/>
              </a:rPr>
              <a:t>Any function that interacts with the state of the program can cause side effects. The state of the program can be mutable objects, global variables, or I/O operations</a:t>
            </a:r>
          </a:p>
          <a:p>
            <a:endParaRPr lang="en-US" sz="2400" dirty="0">
              <a:latin typeface="Candara" panose="020E0502030303020204" pitchFamily="34" charset="0"/>
            </a:endParaRPr>
          </a:p>
          <a:p>
            <a:r>
              <a:rPr lang="en-US" sz="2400" dirty="0">
                <a:latin typeface="Candara" panose="020E0502030303020204" pitchFamily="34" charset="0"/>
              </a:rPr>
              <a:t>Scala is a functional language in the sense that every function is a value. The fundamental concept of functional Scala is functions act as first-class citizens in Scala. There are various functional constructs that we can create in object-oriented </a:t>
            </a:r>
            <a:r>
              <a:rPr lang="en-US" sz="2400" dirty="0" err="1">
                <a:latin typeface="Candara" panose="020E0502030303020204" pitchFamily="34" charset="0"/>
              </a:rPr>
              <a:t>programmings</a:t>
            </a:r>
            <a:r>
              <a:rPr lang="en-US" sz="2400" dirty="0">
                <a:latin typeface="Candara" panose="020E0502030303020204" pitchFamily="34" charset="0"/>
              </a:rPr>
              <a:t>, like functions that take or return other functions and methods that are defined inside one another. But in functional programming, these occur naturally and arise quite often. In object-oriented programming, we somewhat rarely encounter these phenomena.</a:t>
            </a:r>
          </a:p>
        </p:txBody>
      </p:sp>
      <p:pic>
        <p:nvPicPr>
          <p:cNvPr id="8" name="Picture 7">
            <a:extLst>
              <a:ext uri="{FF2B5EF4-FFF2-40B4-BE49-F238E27FC236}">
                <a16:creationId xmlns:a16="http://schemas.microsoft.com/office/drawing/2014/main" id="{3C3671C4-756D-4934-AB10-0CF459DBD1C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018361" y="4308583"/>
            <a:ext cx="3654393" cy="3654393"/>
          </a:xfrm>
          <a:prstGeom prst="rect">
            <a:avLst/>
          </a:prstGeom>
        </p:spPr>
      </p:pic>
    </p:spTree>
    <p:extLst>
      <p:ext uri="{BB962C8B-B14F-4D97-AF65-F5344CB8AC3E}">
        <p14:creationId xmlns:p14="http://schemas.microsoft.com/office/powerpoint/2010/main" val="3721668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B5629D3E60BB5459713D3E02AC08B48" ma:contentTypeVersion="15" ma:contentTypeDescription="Create a new document." ma:contentTypeScope="" ma:versionID="777cf43d838e45a8e615c18732479ba6">
  <xsd:schema xmlns:xsd="http://www.w3.org/2001/XMLSchema" xmlns:xs="http://www.w3.org/2001/XMLSchema" xmlns:p="http://schemas.microsoft.com/office/2006/metadata/properties" xmlns:ns2="7cf0cefd-24b6-494b-b7c9-bf0fb8d7a88f" xmlns:ns3="06ae0cd1-3eae-4d32-9d52-1b53f6bd465e" targetNamespace="http://schemas.microsoft.com/office/2006/metadata/properties" ma:root="true" ma:fieldsID="0812cf6ec0ad5718007d3570cc671489" ns2:_="" ns3:_="">
    <xsd:import namespace="7cf0cefd-24b6-494b-b7c9-bf0fb8d7a88f"/>
    <xsd:import namespace="06ae0cd1-3eae-4d32-9d52-1b53f6bd465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f0cefd-24b6-494b-b7c9-bf0fb8d7a8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82645f41-64df-47aa-89c1-bfa24a5dcf1b"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ServiceObjectDetectorVersions" ma:index="22"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6ae0cd1-3eae-4d32-9d52-1b53f6bd465e"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5856810e-945d-447c-8106-66a168287b29}" ma:internalName="TaxCatchAll" ma:showField="CatchAllData" ma:web="06ae0cd1-3eae-4d32-9d52-1b53f6bd465e">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06ae0cd1-3eae-4d32-9d52-1b53f6bd465e" xsi:nil="true"/>
    <lcf76f155ced4ddcb4097134ff3c332f xmlns="7cf0cefd-24b6-494b-b7c9-bf0fb8d7a88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2F1F71D-1F25-4393-A1E4-94A4D50FC5E4}">
  <ds:schemaRefs>
    <ds:schemaRef ds:uri="http://schemas.microsoft.com/sharepoint/v3/contenttype/forms"/>
  </ds:schemaRefs>
</ds:datastoreItem>
</file>

<file path=customXml/itemProps2.xml><?xml version="1.0" encoding="utf-8"?>
<ds:datastoreItem xmlns:ds="http://schemas.openxmlformats.org/officeDocument/2006/customXml" ds:itemID="{2A25FD6F-9956-4CDD-BE59-B3175C5DF7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f0cefd-24b6-494b-b7c9-bf0fb8d7a88f"/>
    <ds:schemaRef ds:uri="06ae0cd1-3eae-4d32-9d52-1b53f6bd46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CD5741B-089D-4A46-A5E6-2A057BE4905F}">
  <ds:schemaRefs>
    <ds:schemaRef ds:uri="7cf0cefd-24b6-494b-b7c9-bf0fb8d7a88f"/>
    <ds:schemaRef ds:uri="http://schemas.microsoft.com/office/2006/documentManagement/types"/>
    <ds:schemaRef ds:uri="http://schemas.microsoft.com/office/infopath/2007/PartnerControls"/>
    <ds:schemaRef ds:uri="http://schemas.microsoft.com/office/2006/metadata/properties"/>
    <ds:schemaRef ds:uri="http://purl.org/dc/elements/1.1/"/>
    <ds:schemaRef ds:uri="http://www.w3.org/XML/1998/namespace"/>
    <ds:schemaRef ds:uri="http://purl.org/dc/terms/"/>
    <ds:schemaRef ds:uri="http://schemas.openxmlformats.org/package/2006/metadata/core-properties"/>
    <ds:schemaRef ds:uri="06ae0cd1-3eae-4d32-9d52-1b53f6bd465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5778</TotalTime>
  <Words>4083</Words>
  <Application>Microsoft Office PowerPoint</Application>
  <PresentationFormat>Custom</PresentationFormat>
  <Paragraphs>402</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Gradient Monotone Minimalist Presentation Template</dc:title>
  <dc:creator>Anuron Mitra</dc:creator>
  <cp:lastModifiedBy>Shruti - IT</cp:lastModifiedBy>
  <cp:revision>197</cp:revision>
  <dcterms:created xsi:type="dcterms:W3CDTF">2006-08-16T00:00:00Z</dcterms:created>
  <dcterms:modified xsi:type="dcterms:W3CDTF">2024-08-07T08:30:17Z</dcterms:modified>
  <dc:identifier>DAFyXrfZnSU</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0x0101004B5629D3E60BB5459713D3E02AC08B48</vt:lpwstr>
  </property>
</Properties>
</file>