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63" r:id="rId5"/>
    <p:sldId id="259" r:id="rId6"/>
    <p:sldId id="260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62" r:id="rId30"/>
    <p:sldId id="289" r:id="rId31"/>
    <p:sldId id="288" r:id="rId32"/>
    <p:sldId id="290" r:id="rId33"/>
    <p:sldId id="292" r:id="rId34"/>
    <p:sldId id="291" r:id="rId35"/>
    <p:sldId id="294" r:id="rId36"/>
    <p:sldId id="295" r:id="rId37"/>
    <p:sldId id="293" r:id="rId38"/>
    <p:sldId id="296" r:id="rId39"/>
    <p:sldId id="297" r:id="rId40"/>
    <p:sldId id="298" r:id="rId41"/>
    <p:sldId id="29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620CC5-9566-6F6B-2EFB-B797C2F07636}" v="2050" dt="2024-08-22T11:14:30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ataexplorer.azure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dataexplorer.azure.com/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dataexplorer.azure.co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018" y="1977016"/>
            <a:ext cx="10977964" cy="2490922"/>
          </a:xfrm>
        </p:spPr>
        <p:txBody>
          <a:bodyPr/>
          <a:lstStyle/>
          <a:p>
            <a:r>
              <a:rPr lang="en-US" sz="8000" b="1" dirty="0">
                <a:solidFill>
                  <a:srgbClr val="161616"/>
                </a:solidFill>
                <a:latin typeface="Segoe UI"/>
                <a:cs typeface="Segoe UI"/>
              </a:rPr>
              <a:t>Azure Data Explorer</a:t>
            </a:r>
            <a:endParaRPr lang="en-US" sz="8000" dirty="0"/>
          </a:p>
          <a:p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04695" y="4916212"/>
            <a:ext cx="3622261" cy="7943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SURYA MAHESH KOLISETTY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111" y="263494"/>
            <a:ext cx="11066554" cy="6242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Create Azure Data Explorer Cluster and Database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 b="1" dirty="0">
                <a:solidFill>
                  <a:srgbClr val="1F1F1F"/>
                </a:solidFill>
                <a:latin typeface="Aptos"/>
                <a:cs typeface="Segoe UI"/>
              </a:rPr>
              <a:t>  </a:t>
            </a:r>
            <a:endParaRPr lang="en-US" b="1" dirty="0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4.Hit Create button to Create ADX Cluster</a:t>
            </a:r>
          </a:p>
          <a:p>
            <a:pPr marL="457200" indent="-457200" algn="just">
              <a:buAutoNum type="arabicPeriod"/>
            </a:pPr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marL="457200" indent="-457200" algn="just">
              <a:buAutoNum type="arabicPeriod"/>
            </a:pPr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809014F-8574-08D9-4565-01EEABA6A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01" y="2364056"/>
            <a:ext cx="11064820" cy="342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111" y="263494"/>
            <a:ext cx="11066554" cy="6242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Create Azure Data Explorer Cluster and Database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 b="1" dirty="0">
                <a:solidFill>
                  <a:srgbClr val="1F1F1F"/>
                </a:solidFill>
                <a:latin typeface="Aptos"/>
                <a:cs typeface="Segoe UI"/>
              </a:rPr>
              <a:t>  </a:t>
            </a:r>
            <a:endParaRPr lang="en-US" b="1" dirty="0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215D642E-15C9-C8A8-A4B1-2F6A6EBA2D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318" t="236" r="15678" b="236"/>
          <a:stretch/>
        </p:blipFill>
        <p:spPr>
          <a:xfrm>
            <a:off x="607017" y="1081185"/>
            <a:ext cx="10319297" cy="544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67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111" y="263494"/>
            <a:ext cx="11066554" cy="6242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Create Azure Data Explorer Cluster and Database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 b="1" dirty="0">
                <a:solidFill>
                  <a:srgbClr val="1F1F1F"/>
                </a:solidFill>
                <a:latin typeface="Aptos"/>
                <a:cs typeface="Segoe UI"/>
              </a:rPr>
              <a:t>  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5. Select Workload – Dev/test - for developing and testing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endParaRPr lang="en-US" b="1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11897ED-3245-4767-9796-BDA88052A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73" y="1994197"/>
            <a:ext cx="10863020" cy="435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5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111" y="263494"/>
            <a:ext cx="11066554" cy="63842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Create Azure Data Explorer Cluster and Database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 b="1" dirty="0">
                <a:solidFill>
                  <a:srgbClr val="1F1F1F"/>
                </a:solidFill>
                <a:latin typeface="Aptos"/>
                <a:cs typeface="Segoe UI"/>
              </a:rPr>
              <a:t>  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6. Click Review + create –-- Once validation done --- Hit Create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endParaRPr lang="en-US" b="1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D1E074F-0E43-667F-D305-C1421B0A22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66" t="13357" r="3208" b="411"/>
          <a:stretch/>
        </p:blipFill>
        <p:spPr>
          <a:xfrm>
            <a:off x="1235425" y="1907584"/>
            <a:ext cx="8611830" cy="461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24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111" y="134342"/>
            <a:ext cx="11583164" cy="65134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Create Azure Data Explorer Cluster and Database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 dirty="0">
                <a:solidFill>
                  <a:srgbClr val="1F1F1F"/>
                </a:solidFill>
                <a:latin typeface="Aptos"/>
                <a:cs typeface="Segoe UI"/>
              </a:rPr>
              <a:t> </a:t>
            </a:r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7. Move to Cluster in Home Page --- Create a Database</a:t>
            </a:r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b="1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5279DAE2-8819-40FB-D21D-4C4203ACBD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36" r="216" b="4426"/>
          <a:stretch/>
        </p:blipFill>
        <p:spPr>
          <a:xfrm>
            <a:off x="2531149" y="3383131"/>
            <a:ext cx="5941532" cy="3324411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965A625-2EA7-EEC8-D8E6-335B5A17F4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" t="-17" r="-11" b="30493"/>
          <a:stretch/>
        </p:blipFill>
        <p:spPr>
          <a:xfrm>
            <a:off x="245390" y="1339502"/>
            <a:ext cx="11572080" cy="176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34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111" y="263494"/>
            <a:ext cx="11712316" cy="63842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Create Azure Data Explorer Cluster and Database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 b="1" dirty="0">
                <a:solidFill>
                  <a:srgbClr val="1F1F1F"/>
                </a:solidFill>
                <a:latin typeface="Aptos"/>
                <a:cs typeface="Segoe UI"/>
              </a:rPr>
              <a:t>  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8.Database Creation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endParaRPr lang="en-US" b="1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4732B01A-D74E-1665-69E5-FD5609FB4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5" y="1893716"/>
            <a:ext cx="11494577" cy="463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52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111" y="263494"/>
            <a:ext cx="11931876" cy="63842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Create Azure Data Explorer Cluster and Database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 b="1" dirty="0">
                <a:solidFill>
                  <a:srgbClr val="1F1F1F"/>
                </a:solidFill>
                <a:latin typeface="Aptos"/>
                <a:cs typeface="Segoe UI"/>
              </a:rPr>
              <a:t>  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9.After Successful Database Creation Navigate to Databases inside Cluster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endParaRPr lang="en-US" b="1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B5167EA-9EC0-D1B5-DCA7-159B2C438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" y="2109769"/>
            <a:ext cx="11649560" cy="355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05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111" y="263494"/>
            <a:ext cx="11931876" cy="63842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Create Azure Data Explorer Cluster and Database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 b="1" dirty="0">
                <a:solidFill>
                  <a:srgbClr val="1F1F1F"/>
                </a:solidFill>
                <a:latin typeface="Aptos"/>
                <a:cs typeface="Segoe UI"/>
              </a:rPr>
              <a:t>  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10. Navigate to Query under Databases 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 b="1" dirty="0">
                <a:solidFill>
                  <a:srgbClr val="1F1F1F"/>
                </a:solidFill>
                <a:latin typeface="Aptos"/>
                <a:cs typeface="Segoe UI"/>
              </a:rPr>
              <a:t>  </a:t>
            </a:r>
            <a:r>
              <a:rPr lang="en-US" b="1">
                <a:solidFill>
                  <a:srgbClr val="1F1F1F"/>
                </a:solidFill>
                <a:latin typeface="Aptos"/>
                <a:cs typeface="Segoe UI"/>
              </a:rPr>
              <a:t>.show databases </a:t>
            </a:r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 #shows all the databases in</a:t>
            </a:r>
            <a:r>
              <a:rPr lang="en-US" dirty="0">
                <a:solidFill>
                  <a:srgbClr val="1F1F1F"/>
                </a:solidFill>
                <a:latin typeface="Aptos"/>
                <a:cs typeface="Segoe UI"/>
              </a:rPr>
              <a:t> the cluster</a:t>
            </a:r>
            <a:endParaRPr lang="en-US" b="1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8E972A3B-8DA5-4B9F-9F11-5263D4B23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4" y="2874241"/>
            <a:ext cx="11739967" cy="364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32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111" y="263494"/>
            <a:ext cx="11931876" cy="63842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Create Azure Data Explorer Cluster and Database</a:t>
            </a:r>
            <a:endParaRPr lang="en-US" sz="3600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 b="1" dirty="0">
                <a:solidFill>
                  <a:srgbClr val="1F1F1F"/>
                </a:solidFill>
                <a:latin typeface="Aptos"/>
                <a:cs typeface="Segoe UI"/>
              </a:rPr>
              <a:t>  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11. Query 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 b="1" dirty="0">
                <a:solidFill>
                  <a:srgbClr val="1F1F1F"/>
                </a:solidFill>
                <a:latin typeface="Aptos"/>
                <a:cs typeface="Segoe UI"/>
              </a:rPr>
              <a:t>  </a:t>
            </a:r>
            <a:r>
              <a:rPr lang="en-US" b="1">
                <a:solidFill>
                  <a:srgbClr val="1F1F1F"/>
                </a:solidFill>
                <a:latin typeface="Aptos"/>
                <a:cs typeface="Segoe UI"/>
              </a:rPr>
              <a:t>.show tables</a:t>
            </a:r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  #shows all the tables in the database</a:t>
            </a:r>
            <a:endParaRPr lang="en-US" b="1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964BEF1-3E1E-50BD-948D-FAE37F580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35" y="2629689"/>
            <a:ext cx="11623729" cy="403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8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366" y="263494"/>
            <a:ext cx="11996451" cy="63842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Create Azure Data Explorer Cluster and Database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 b="1" dirty="0">
                <a:solidFill>
                  <a:srgbClr val="1F1F1F"/>
                </a:solidFill>
                <a:latin typeface="Aptos"/>
                <a:cs typeface="Segoe UI"/>
              </a:rPr>
              <a:t>  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12. Create Cluster and Database without Azure Subscription – We just need Microsoft Acc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 dirty="0">
                <a:solidFill>
                  <a:srgbClr val="1F1F1F"/>
                </a:solidFill>
                <a:latin typeface="Aptos"/>
                <a:cs typeface="Segoe UI"/>
              </a:rPr>
              <a:t>Goto  </a:t>
            </a:r>
            <a:r>
              <a:rPr lang="en-US" dirty="0">
                <a:solidFill>
                  <a:srgbClr val="1F1F1F"/>
                </a:solidFill>
                <a:latin typeface="Aptos"/>
                <a:cs typeface="Segoe UI"/>
                <a:hlinkClick r:id="rId2"/>
              </a:rPr>
              <a:t>https://dataexplorer.azure.com</a:t>
            </a:r>
            <a:r>
              <a:rPr lang="en-US">
                <a:solidFill>
                  <a:srgbClr val="000000"/>
                </a:solidFill>
                <a:latin typeface="Aptos"/>
                <a:cs typeface="Segoe UI"/>
              </a:rPr>
              <a:t> - Create cluster and Database</a:t>
            </a: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r>
              <a:rPr lang="en-US" dirty="0">
                <a:solidFill>
                  <a:srgbClr val="1F1F1F"/>
                </a:solidFill>
                <a:latin typeface="Aptos"/>
                <a:cs typeface="Segoe UI"/>
              </a:rPr>
              <a:t> </a:t>
            </a: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2243089F-32DA-290D-4FB4-3CD714873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30" y="2396361"/>
            <a:ext cx="11804542" cy="427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6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305" y="399429"/>
            <a:ext cx="11529390" cy="6062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 sz="2800" dirty="0">
              <a:solidFill>
                <a:srgbClr val="161616"/>
              </a:solidFill>
              <a:latin typeface="Aptos"/>
              <a:cs typeface="Segoe UI"/>
            </a:endParaRPr>
          </a:p>
          <a:p>
            <a:r>
              <a:rPr lang="en-US" sz="3600" b="1">
                <a:solidFill>
                  <a:srgbClr val="161616"/>
                </a:solidFill>
                <a:latin typeface="Aptos"/>
                <a:cs typeface="Segoe UI"/>
              </a:rPr>
              <a:t>What</a:t>
            </a:r>
            <a:r>
              <a:rPr lang="en-US" sz="3000" b="1">
                <a:solidFill>
                  <a:srgbClr val="161616"/>
                </a:solidFill>
                <a:latin typeface="Aptos"/>
                <a:cs typeface="Segoe UI"/>
              </a:rPr>
              <a:t> is Azure Data Explorer (ADX) ?</a:t>
            </a:r>
            <a:endParaRPr lang="en-US" sz="3000">
              <a:latin typeface="Aptos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Aptos"/>
              <a:cs typeface="Segoe UI"/>
            </a:endParaRPr>
          </a:p>
          <a:p>
            <a:pPr algn="just"/>
            <a:r>
              <a:rPr lang="en-US" sz="2800" dirty="0">
                <a:solidFill>
                  <a:srgbClr val="161616"/>
                </a:solidFill>
                <a:latin typeface="Aptos"/>
                <a:cs typeface="Segoe UI"/>
              </a:rPr>
              <a:t>Azure Data Explorer is fully managed, high performance, big data analytics </a:t>
            </a:r>
            <a:r>
              <a:rPr lang="en-US" sz="2800">
                <a:solidFill>
                  <a:srgbClr val="161616"/>
                </a:solidFill>
                <a:latin typeface="Aptos"/>
                <a:cs typeface="Segoe UI"/>
              </a:rPr>
              <a:t>platform that makes it easy to analyze high volumes of data.</a:t>
            </a:r>
          </a:p>
          <a:p>
            <a:pPr algn="just"/>
            <a:endParaRPr lang="en-US" sz="2800" dirty="0">
              <a:solidFill>
                <a:srgbClr val="161616"/>
              </a:solidFill>
              <a:latin typeface="Aptos"/>
              <a:cs typeface="Segoe UI"/>
            </a:endParaRPr>
          </a:p>
          <a:p>
            <a:pPr algn="just"/>
            <a:r>
              <a:rPr lang="en-US" sz="2800">
                <a:solidFill>
                  <a:srgbClr val="161616"/>
                </a:solidFill>
                <a:latin typeface="Aptos"/>
                <a:cs typeface="Segoe UI"/>
              </a:rPr>
              <a:t>It helps you to ingest data (structured,semi structured &amp; non structured (free text)) and perform near real time interactive analytics.</a:t>
            </a:r>
          </a:p>
          <a:p>
            <a:pPr algn="just"/>
            <a:endParaRPr lang="en-US" sz="2800" dirty="0">
              <a:solidFill>
                <a:srgbClr val="161616"/>
              </a:solidFill>
              <a:latin typeface="Aptos"/>
              <a:cs typeface="Segoe UI"/>
            </a:endParaRPr>
          </a:p>
          <a:p>
            <a:pPr algn="just"/>
            <a:r>
              <a:rPr lang="en-US" sz="2800">
                <a:solidFill>
                  <a:srgbClr val="161616"/>
                </a:solidFill>
                <a:latin typeface="Aptos"/>
                <a:cs typeface="Segoe UI"/>
              </a:rPr>
              <a:t>The Azure Data Explorer toolbox gives you an end-to-end solution for data ingestion, query, visualization, and management.</a:t>
            </a:r>
            <a:endParaRPr lang="en-US"/>
          </a:p>
          <a:p>
            <a:pPr algn="just"/>
            <a:endParaRPr lang="en-US" sz="2800" dirty="0">
              <a:solidFill>
                <a:srgbClr val="161616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Aptos"/>
              <a:cs typeface="Segoe UI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803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366" y="263494"/>
            <a:ext cx="11996451" cy="63842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Create Azure Data Explorer Cluster and Database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 b="1" dirty="0">
                <a:solidFill>
                  <a:srgbClr val="1F1F1F"/>
                </a:solidFill>
                <a:latin typeface="Aptos"/>
                <a:cs typeface="Segoe UI"/>
              </a:rPr>
              <a:t>  </a:t>
            </a:r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13. Create Cluster and Database without Azure Subscription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r>
              <a:rPr lang="en-US" dirty="0">
                <a:solidFill>
                  <a:srgbClr val="1F1F1F"/>
                </a:solidFill>
                <a:latin typeface="Aptos"/>
                <a:cs typeface="Segoe UI"/>
              </a:rPr>
              <a:t> </a:t>
            </a: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1222FE5-50F0-7AC2-54C2-77DFD9FDA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27" y="1641934"/>
            <a:ext cx="11481662" cy="500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61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366" y="263494"/>
            <a:ext cx="11996451" cy="63842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Data Ingestion into ADX Cluster</a:t>
            </a:r>
            <a:endParaRPr lang="en-US" sz="3600" b="1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r>
              <a:rPr lang="en-US" b="1" dirty="0">
                <a:solidFill>
                  <a:srgbClr val="1F1F1F"/>
                </a:solidFill>
                <a:latin typeface="Aptos"/>
                <a:cs typeface="Segoe UI"/>
              </a:rPr>
              <a:t>  </a:t>
            </a:r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14.Navigate to SuryaFreeCluster – Ingest Sample data to ADX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r>
              <a:rPr lang="en-US" dirty="0">
                <a:solidFill>
                  <a:srgbClr val="1F1F1F"/>
                </a:solidFill>
                <a:latin typeface="Aptos"/>
                <a:cs typeface="Segoe UI"/>
              </a:rPr>
              <a:t> </a:t>
            </a: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83A54133-5990-EA2F-D70D-E898F9CDD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887" y="1527470"/>
            <a:ext cx="9017108" cy="512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81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366" y="263494"/>
            <a:ext cx="11996451" cy="63842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Data Ingestion into ADX Cluster</a:t>
            </a:r>
            <a:endParaRPr lang="en-US"/>
          </a:p>
          <a:p>
            <a:pPr algn="just"/>
            <a:r>
              <a:rPr lang="en-US" b="1" dirty="0">
                <a:solidFill>
                  <a:srgbClr val="1F1F1F"/>
                </a:solidFill>
                <a:latin typeface="Aptos"/>
                <a:cs typeface="Segoe UI"/>
              </a:rPr>
              <a:t>  </a:t>
            </a:r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15. Ingest Data --- Local file 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r>
              <a:rPr lang="en-US" dirty="0">
                <a:solidFill>
                  <a:srgbClr val="1F1F1F"/>
                </a:solidFill>
                <a:latin typeface="Aptos"/>
                <a:cs typeface="Segoe UI"/>
              </a:rPr>
              <a:t> </a:t>
            </a: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848B3E8-16B5-C610-9E77-355433687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93" y="1530528"/>
            <a:ext cx="10409695" cy="506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6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366" y="263494"/>
            <a:ext cx="11996451" cy="63842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Data Ingestion into ADX Cluster</a:t>
            </a:r>
            <a:endParaRPr lang="en-US"/>
          </a:p>
          <a:p>
            <a:pPr algn="just"/>
            <a:r>
              <a:rPr lang="en-US" b="1" dirty="0">
                <a:solidFill>
                  <a:srgbClr val="1F1F1F"/>
                </a:solidFill>
                <a:latin typeface="Aptos"/>
                <a:cs typeface="Segoe UI"/>
              </a:rPr>
              <a:t>  </a:t>
            </a:r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16. Select local file to ingest the data  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r>
              <a:rPr lang="en-US" dirty="0">
                <a:solidFill>
                  <a:srgbClr val="1F1F1F"/>
                </a:solidFill>
                <a:latin typeface="Aptos"/>
                <a:cs typeface="Segoe UI"/>
              </a:rPr>
              <a:t> </a:t>
            </a: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0757D03-54BA-5609-0263-7E77CE1F5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47" y="1620078"/>
            <a:ext cx="10926305" cy="502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61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366" y="263494"/>
            <a:ext cx="11996451" cy="63842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Query Sample Data Using Kusto in ADX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 b="1" dirty="0">
                <a:solidFill>
                  <a:srgbClr val="1F1F1F"/>
                </a:solidFill>
                <a:latin typeface="Aptos"/>
                <a:cs typeface="Segoe UI"/>
              </a:rPr>
              <a:t>  </a:t>
            </a:r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17. Query data 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  </a:t>
            </a:r>
            <a:r>
              <a:rPr lang="en-US" b="1">
                <a:solidFill>
                  <a:srgbClr val="1F1F1F"/>
                </a:solidFill>
                <a:latin typeface="Aptos"/>
                <a:cs typeface="Segoe UI"/>
              </a:rPr>
              <a:t>.show databases </a:t>
            </a:r>
            <a:endParaRPr lang="en-US" b="1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r>
              <a:rPr lang="en-US" dirty="0">
                <a:solidFill>
                  <a:srgbClr val="1F1F1F"/>
                </a:solidFill>
                <a:latin typeface="Aptos"/>
                <a:cs typeface="Segoe UI"/>
              </a:rPr>
              <a:t> </a:t>
            </a: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450A300-2760-1655-A62D-3020DE8B1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58" y="1828227"/>
            <a:ext cx="11417085" cy="484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68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281" y="263494"/>
            <a:ext cx="11996451" cy="63842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Query Sample Data Using Kusto in ADX</a:t>
            </a:r>
            <a:endParaRPr lang="en-US"/>
          </a:p>
          <a:p>
            <a:pPr algn="just"/>
            <a:r>
              <a:rPr lang="en-US" b="1" dirty="0">
                <a:solidFill>
                  <a:srgbClr val="1F1F1F"/>
                </a:solidFill>
                <a:latin typeface="Aptos"/>
                <a:cs typeface="Segoe UI"/>
              </a:rPr>
              <a:t>  </a:t>
            </a:r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18. Query data 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  </a:t>
            </a:r>
            <a:r>
              <a:rPr lang="en-US" b="1">
                <a:solidFill>
                  <a:srgbClr val="1F1F1F"/>
                </a:solidFill>
                <a:latin typeface="Aptos"/>
                <a:cs typeface="Segoe UI"/>
              </a:rPr>
              <a:t>.show tables</a:t>
            </a:r>
            <a:endParaRPr lang="en-US" b="1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r>
              <a:rPr lang="en-US" dirty="0">
                <a:solidFill>
                  <a:srgbClr val="1F1F1F"/>
                </a:solidFill>
                <a:latin typeface="Aptos"/>
                <a:cs typeface="Segoe UI"/>
              </a:rPr>
              <a:t> </a:t>
            </a: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E4451CDC-ECCE-6E33-29D3-99B132855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73" y="2109283"/>
            <a:ext cx="11610814" cy="453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36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281" y="263494"/>
            <a:ext cx="11996451" cy="63842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Query Sample Data Using Kusto in ADX</a:t>
            </a:r>
            <a:endParaRPr lang="en-US"/>
          </a:p>
          <a:p>
            <a:pPr algn="just"/>
            <a:r>
              <a:rPr lang="en-US" b="1" dirty="0">
                <a:solidFill>
                  <a:srgbClr val="1F1F1F"/>
                </a:solidFill>
                <a:latin typeface="Aptos"/>
                <a:cs typeface="Segoe UI"/>
              </a:rPr>
              <a:t>  </a:t>
            </a:r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19. Query data 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 b="1">
                <a:solidFill>
                  <a:srgbClr val="1F1F1F"/>
                </a:solidFill>
                <a:latin typeface="Aptos"/>
                <a:cs typeface="Segoe UI"/>
              </a:rPr>
              <a:t>  Educational_Universities_data | take 10</a:t>
            </a:r>
            <a:endParaRPr lang="en-US" b="1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r>
              <a:rPr lang="en-US" dirty="0">
                <a:solidFill>
                  <a:srgbClr val="1F1F1F"/>
                </a:solidFill>
                <a:latin typeface="Aptos"/>
                <a:cs typeface="Segoe UI"/>
              </a:rPr>
              <a:t> </a:t>
            </a: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CC56A1C-DDA9-DB47-549E-B2487F75A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29" y="2015130"/>
            <a:ext cx="11791628" cy="463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01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281" y="263494"/>
            <a:ext cx="11996451" cy="63842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Query Sample Data Using Kusto in ADX</a:t>
            </a:r>
            <a:endParaRPr lang="en-US"/>
          </a:p>
          <a:p>
            <a:pPr algn="just"/>
            <a:r>
              <a:rPr lang="en-US" b="1" dirty="0">
                <a:solidFill>
                  <a:srgbClr val="1F1F1F"/>
                </a:solidFill>
                <a:latin typeface="Aptos"/>
                <a:cs typeface="Segoe UI"/>
              </a:rPr>
              <a:t>  </a:t>
            </a:r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20. Query data 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 b="1">
                <a:solidFill>
                  <a:srgbClr val="1F1F1F"/>
                </a:solidFill>
                <a:latin typeface="Aptos"/>
                <a:cs typeface="Segoe UI"/>
              </a:rPr>
              <a:t>  Educational_Universities_data | sort by State desc | take 10</a:t>
            </a:r>
            <a:endParaRPr lang="en-US" b="1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r>
              <a:rPr lang="en-US" dirty="0">
                <a:solidFill>
                  <a:srgbClr val="1F1F1F"/>
                </a:solidFill>
                <a:latin typeface="Aptos"/>
                <a:cs typeface="Segoe UI"/>
              </a:rPr>
              <a:t> </a:t>
            </a: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2DF4ABB0-8BC4-241C-79BE-4F6BBFF9F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5" y="2021309"/>
            <a:ext cx="11714136" cy="448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00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281" y="263494"/>
            <a:ext cx="11996451" cy="63842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Query Sample Data Using Kusto in ADX</a:t>
            </a:r>
            <a:endParaRPr lang="en-US"/>
          </a:p>
          <a:p>
            <a:pPr algn="just"/>
            <a:r>
              <a:rPr lang="en-US" b="1" dirty="0">
                <a:solidFill>
                  <a:srgbClr val="1F1F1F"/>
                </a:solidFill>
                <a:latin typeface="Aptos"/>
                <a:cs typeface="Segoe UI"/>
              </a:rPr>
              <a:t>  </a:t>
            </a:r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21. Query data 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 b="1">
                <a:solidFill>
                  <a:srgbClr val="1F1F1F"/>
                </a:solidFill>
                <a:latin typeface="Aptos"/>
                <a:cs typeface="Segoe UI"/>
              </a:rPr>
              <a:t>  Educational_Universities_data | sort by Ranking asc | take 10</a:t>
            </a:r>
            <a:endParaRPr lang="en-US" b="1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r>
              <a:rPr lang="en-US" dirty="0">
                <a:solidFill>
                  <a:srgbClr val="1F1F1F"/>
                </a:solidFill>
                <a:latin typeface="Aptos"/>
                <a:cs typeface="Segoe UI"/>
              </a:rPr>
              <a:t> </a:t>
            </a: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9AA6911-ACDF-E645-3AB6-52D08858C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44" y="1997582"/>
            <a:ext cx="11765797" cy="45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70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609" y="161581"/>
            <a:ext cx="11330608" cy="3271079"/>
          </a:xfrm>
        </p:spPr>
        <p:txBody>
          <a:bodyPr>
            <a:normAutofit/>
          </a:bodyPr>
          <a:lstStyle/>
          <a:p>
            <a:pPr algn="just"/>
            <a:br>
              <a:rPr lang="en-US" dirty="0">
                <a:solidFill>
                  <a:srgbClr val="000000"/>
                </a:solidFill>
                <a:latin typeface="Aptos Display"/>
                <a:cs typeface="Segoe UI"/>
              </a:rPr>
            </a:br>
            <a:endParaRPr lang="en-US" sz="2800">
              <a:solidFill>
                <a:srgbClr val="000000"/>
              </a:solidFill>
              <a:latin typeface="Aptos Display"/>
              <a:cs typeface="Segoe UI"/>
            </a:endParaRPr>
          </a:p>
          <a:p>
            <a:endParaRPr lang="en-US" sz="2800" dirty="0">
              <a:solidFill>
                <a:srgbClr val="000000"/>
              </a:solidFill>
              <a:latin typeface="Aptos Display"/>
              <a:cs typeface="Segoe UI"/>
            </a:endParaRPr>
          </a:p>
          <a:p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83" y="443603"/>
            <a:ext cx="11529390" cy="606210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800" b="1">
                <a:solidFill>
                  <a:srgbClr val="161616"/>
                </a:solidFill>
                <a:latin typeface="Segoe UI"/>
                <a:cs typeface="Segoe UI"/>
              </a:rPr>
              <a:t>KQL - Queries</a:t>
            </a:r>
            <a:endParaRPr lang="en-US" sz="2800" b="1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.show databases</a:t>
            </a:r>
            <a:endParaRPr lang="en-US"/>
          </a:p>
          <a:p>
            <a:pPr algn="just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.show tables</a:t>
            </a:r>
            <a:endParaRPr lang="en-US"/>
          </a:p>
          <a:p>
            <a:pPr algn="just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Educational_Universities_data</a:t>
            </a:r>
            <a:endParaRPr lang="en-US"/>
          </a:p>
          <a:p>
            <a:pPr algn="just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Educational_Universities_data|take 10</a:t>
            </a:r>
            <a:endParaRPr lang="en-US"/>
          </a:p>
          <a:p>
            <a:pPr algn="just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Educational_Universities_data|sort by State desc|take 10</a:t>
            </a:r>
            <a:endParaRPr lang="en-US"/>
          </a:p>
          <a:p>
            <a:pPr algn="just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Educational_Universities_data|sort by Ranking asc|take 10</a:t>
            </a:r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Educational_Universities_data|where Country == "Australia" and State == "New South Wales"</a:t>
            </a:r>
            <a:endParaRPr lang="en-US"/>
          </a:p>
          <a:p>
            <a:pPr algn="just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Educational_Universities_data|where Country == "Australia" and State == "New South Wales"|take 10</a:t>
            </a:r>
            <a:endParaRPr lang="en-US"/>
          </a:p>
          <a:p>
            <a:pPr algn="just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Educational_Universities_data|where Country == "Australia" and State == "New South Wales"|sort by School asc|take 10</a:t>
            </a:r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38245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305" y="399429"/>
            <a:ext cx="11529390" cy="6062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 sz="2800" dirty="0">
              <a:solidFill>
                <a:srgbClr val="161616"/>
              </a:solidFill>
              <a:latin typeface="Aptos"/>
              <a:cs typeface="Segoe UI"/>
            </a:endParaRPr>
          </a:p>
          <a:p>
            <a:pPr>
              <a:lnSpc>
                <a:spcPct val="80000"/>
              </a:lnSpc>
            </a:pPr>
            <a:r>
              <a:rPr lang="en-US" sz="3500" b="1">
                <a:solidFill>
                  <a:srgbClr val="161616"/>
                </a:solidFill>
              </a:rPr>
              <a:t>Azure Data Explorer: A Powerful Tool for Data Analytics</a:t>
            </a:r>
            <a:endParaRPr lang="en-US" b="1"/>
          </a:p>
          <a:p>
            <a:pPr algn="just"/>
            <a:endParaRPr lang="en-US" sz="2800" dirty="0">
              <a:solidFill>
                <a:srgbClr val="161616"/>
              </a:solidFill>
              <a:latin typeface="Aptos"/>
              <a:cs typeface="Segoe UI"/>
            </a:endParaRPr>
          </a:p>
          <a:p>
            <a:pPr algn="just"/>
            <a:r>
              <a:rPr lang="en-US" sz="2600">
                <a:solidFill>
                  <a:srgbClr val="161616"/>
                </a:solidFill>
                <a:latin typeface="Aptos"/>
                <a:cs typeface="Segoe UI"/>
              </a:rPr>
              <a:t>By analyzing structured, semi-structured, and unstructured data across time series, and by using Machine Learning, Azure Data Explorer makes it simple to extract key insights, spot patterns and trends, and create forecasting models.</a:t>
            </a:r>
            <a:endParaRPr lang="en-US"/>
          </a:p>
          <a:p>
            <a:pPr algn="just"/>
            <a:endParaRPr lang="en-US" sz="2600" dirty="0">
              <a:solidFill>
                <a:srgbClr val="161616"/>
              </a:solidFill>
              <a:latin typeface="Aptos"/>
              <a:cs typeface="Segoe UI"/>
            </a:endParaRPr>
          </a:p>
          <a:p>
            <a:pPr algn="just"/>
            <a:r>
              <a:rPr lang="en-US" sz="2800">
                <a:solidFill>
                  <a:srgbClr val="161616"/>
                </a:solidFill>
                <a:latin typeface="Aptos"/>
                <a:cs typeface="Segoe UI"/>
              </a:rPr>
              <a:t>Azure Data Explorer uses a traditional relational model, organizing data into tables with strongly-typed schemas. Tables are stored within databases, and a cluster can manage multiple databases.</a:t>
            </a:r>
            <a:endParaRPr lang="en-US"/>
          </a:p>
          <a:p>
            <a:pPr algn="just"/>
            <a:endParaRPr lang="en-US" sz="2800" dirty="0">
              <a:solidFill>
                <a:srgbClr val="161616"/>
              </a:solidFill>
              <a:latin typeface="Aptos"/>
              <a:cs typeface="Segoe UI"/>
            </a:endParaRPr>
          </a:p>
          <a:p>
            <a:pPr algn="just"/>
            <a:r>
              <a:rPr lang="en-US" sz="2800">
                <a:solidFill>
                  <a:srgbClr val="161616"/>
                </a:solidFill>
                <a:latin typeface="Aptos"/>
                <a:cs typeface="Segoe UI"/>
              </a:rPr>
              <a:t>Azure Data Explorer is scalable, secure, and is useful for log analytics, </a:t>
            </a:r>
            <a:r>
              <a:rPr lang="en-US" sz="2800" dirty="0">
                <a:solidFill>
                  <a:srgbClr val="161616"/>
                </a:solidFill>
                <a:latin typeface="Aptos"/>
                <a:cs typeface="Segoe UI"/>
              </a:rPr>
              <a:t>time series analytics, IoT, and general-purpose exploratory analytics.</a:t>
            </a:r>
            <a:endParaRPr lang="en-US" dirty="0"/>
          </a:p>
          <a:p>
            <a:pPr algn="just"/>
            <a:endParaRPr lang="en-US" dirty="0">
              <a:solidFill>
                <a:srgbClr val="000000"/>
              </a:solidFill>
              <a:latin typeface="Aptos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73021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609" y="161581"/>
            <a:ext cx="11330608" cy="3271079"/>
          </a:xfrm>
        </p:spPr>
        <p:txBody>
          <a:bodyPr>
            <a:normAutofit/>
          </a:bodyPr>
          <a:lstStyle/>
          <a:p>
            <a:pPr algn="just"/>
            <a:br>
              <a:rPr lang="en-US" dirty="0">
                <a:solidFill>
                  <a:srgbClr val="000000"/>
                </a:solidFill>
                <a:latin typeface="Aptos Display"/>
                <a:cs typeface="Segoe UI"/>
              </a:rPr>
            </a:br>
            <a:endParaRPr lang="en-US" sz="2800">
              <a:solidFill>
                <a:srgbClr val="000000"/>
              </a:solidFill>
              <a:latin typeface="Aptos Display"/>
              <a:cs typeface="Segoe UI"/>
            </a:endParaRPr>
          </a:p>
          <a:p>
            <a:endParaRPr lang="en-US" sz="2800" dirty="0">
              <a:solidFill>
                <a:srgbClr val="000000"/>
              </a:solidFill>
              <a:latin typeface="Aptos Display"/>
              <a:cs typeface="Segoe UI"/>
            </a:endParaRPr>
          </a:p>
          <a:p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83" y="443603"/>
            <a:ext cx="11529390" cy="60621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>
                <a:solidFill>
                  <a:srgbClr val="161616"/>
                </a:solidFill>
                <a:latin typeface="Segoe UI"/>
                <a:cs typeface="Segoe UI"/>
              </a:rPr>
              <a:t>KQL - Queries</a:t>
            </a:r>
            <a:endParaRPr lang="en-US" sz="2800" b="1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r>
              <a:rPr lang="en-US">
                <a:ea typeface="+mn-lt"/>
                <a:cs typeface="+mn-lt"/>
              </a:rPr>
              <a:t>Educational_Universities_data|count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Educational_Universities_data|summarize Count=count() by State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Educational_Universities_data|summarize Count=count() by Country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Educational_Universities_data|summarize SchoolCount=count() by School</a:t>
            </a:r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Educational_Universities_data|summarize SchoolCount=count() by School|render columnchart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Educational_Universities_data|summarize SchoolCount=count() by School|where SchoolCount &gt; 10|render columnchart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Educational_Universities_data|summarize SchoolCount=count() by School|project School,SchoolCount</a:t>
            </a:r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 dirty="0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985447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609" y="161581"/>
            <a:ext cx="11330608" cy="3271079"/>
          </a:xfrm>
        </p:spPr>
        <p:txBody>
          <a:bodyPr>
            <a:normAutofit/>
          </a:bodyPr>
          <a:lstStyle/>
          <a:p>
            <a:pPr algn="just"/>
            <a:br>
              <a:rPr lang="en-US" dirty="0">
                <a:solidFill>
                  <a:srgbClr val="000000"/>
                </a:solidFill>
                <a:latin typeface="Aptos Display"/>
                <a:cs typeface="Segoe UI"/>
              </a:rPr>
            </a:br>
            <a:endParaRPr lang="en-US" sz="2800">
              <a:solidFill>
                <a:srgbClr val="000000"/>
              </a:solidFill>
              <a:latin typeface="Aptos Display"/>
              <a:cs typeface="Segoe UI"/>
            </a:endParaRPr>
          </a:p>
          <a:p>
            <a:endParaRPr lang="en-US" sz="2800" dirty="0">
              <a:solidFill>
                <a:srgbClr val="000000"/>
              </a:solidFill>
              <a:latin typeface="Aptos Display"/>
              <a:cs typeface="Segoe UI"/>
            </a:endParaRPr>
          </a:p>
          <a:p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83" y="443603"/>
            <a:ext cx="11529390" cy="606210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800" b="1">
                <a:solidFill>
                  <a:srgbClr val="161616"/>
                </a:solidFill>
                <a:latin typeface="Segoe UI"/>
                <a:cs typeface="Segoe UI"/>
              </a:rPr>
              <a:t>KQL - Queries</a:t>
            </a:r>
            <a:endParaRPr lang="en-US" sz="2800" b="1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>
              <a:ea typeface="+mn-lt"/>
              <a:cs typeface="+mn-lt"/>
            </a:endParaRPr>
          </a:p>
          <a:p>
            <a:pPr algn="just"/>
            <a:r>
              <a:rPr lang="en-US">
                <a:ea typeface="+mn-lt"/>
                <a:cs typeface="+mn-lt"/>
              </a:rPr>
              <a:t>Educational_Universities_data|join universities_data on $left.Country == $right.Country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Educational_Universities_data|join universities_data on $left.Country == $right.Country|take 10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Educational_Universities_data|join universities_data on $left.Country == $right.Country|sort by State|take 10</a:t>
            </a:r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Educational_Universities_data|join Educational_Institutions on $left.State == $right.State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Educational_Universities_data|join Educational_Institutions on $left.State == $right.State|take 10</a:t>
            </a:r>
          </a:p>
          <a:p>
            <a:pPr algn="just"/>
            <a:r>
              <a:rPr lang="en-US">
                <a:ea typeface="+mn-lt"/>
                <a:cs typeface="+mn-lt"/>
              </a:rPr>
              <a:t>Educational_Universities_data|join Educational_Institutions on $left.State == $right.State|sort by Country|take 10</a:t>
            </a:r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 dirty="0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 dirty="0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847593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609" y="161581"/>
            <a:ext cx="11330608" cy="3271079"/>
          </a:xfrm>
        </p:spPr>
        <p:txBody>
          <a:bodyPr>
            <a:normAutofit/>
          </a:bodyPr>
          <a:lstStyle/>
          <a:p>
            <a:pPr algn="just"/>
            <a:br>
              <a:rPr lang="en-US" dirty="0">
                <a:solidFill>
                  <a:srgbClr val="000000"/>
                </a:solidFill>
                <a:latin typeface="Aptos Display"/>
                <a:cs typeface="Segoe UI"/>
              </a:rPr>
            </a:br>
            <a:endParaRPr lang="en-US" sz="2800">
              <a:solidFill>
                <a:srgbClr val="000000"/>
              </a:solidFill>
              <a:latin typeface="Aptos Display"/>
              <a:cs typeface="Segoe UI"/>
            </a:endParaRPr>
          </a:p>
          <a:p>
            <a:endParaRPr lang="en-US" sz="2800" dirty="0">
              <a:solidFill>
                <a:srgbClr val="000000"/>
              </a:solidFill>
              <a:latin typeface="Aptos Display"/>
              <a:cs typeface="Segoe UI"/>
            </a:endParaRPr>
          </a:p>
          <a:p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83" y="443603"/>
            <a:ext cx="11529390" cy="60621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>
                <a:solidFill>
                  <a:srgbClr val="161616"/>
                </a:solidFill>
                <a:latin typeface="Segoe UI"/>
                <a:cs typeface="Segoe UI"/>
              </a:rPr>
              <a:t>KQL - Queries</a:t>
            </a:r>
            <a:endParaRPr lang="en-US" sz="2800" b="1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b="1" dirty="0">
              <a:solidFill>
                <a:srgbClr val="161616"/>
              </a:solidFill>
              <a:latin typeface="Segoe UI"/>
              <a:ea typeface="+mn-lt"/>
              <a:cs typeface="Segoe UI"/>
            </a:endParaRPr>
          </a:p>
          <a:p>
            <a:pPr algn="just"/>
            <a:r>
              <a:rPr lang="en-US">
                <a:ea typeface="+mn-lt"/>
                <a:cs typeface="+mn-lt"/>
              </a:rPr>
              <a:t>Educational_Universities_data|distinct State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Educational_Universities_data|distinct Country</a:t>
            </a:r>
          </a:p>
          <a:p>
            <a:pPr algn="just"/>
            <a:r>
              <a:rPr lang="en-US">
                <a:ea typeface="+mn-lt"/>
                <a:cs typeface="+mn-lt"/>
              </a:rPr>
              <a:t>Educational_Universities_data|distinct State|count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Educational_Universities_data|distinct Country|count</a:t>
            </a:r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Educational_Universities_data|project Country,State,Ranking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Educational_Universities_data|take 10|project Country,State,Ranking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Educational_Universities_data|sort by Ranking|project Country,State,Ranking</a:t>
            </a:r>
            <a:endParaRPr lang="en-US"/>
          </a:p>
          <a:p>
            <a:pPr algn="just"/>
            <a:endParaRPr lang="en-US" dirty="0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 dirty="0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 dirty="0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524366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394" y="159468"/>
            <a:ext cx="11787694" cy="6514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0F0F0F"/>
                </a:solidFill>
                <a:latin typeface="Roboto"/>
                <a:ea typeface="Roboto"/>
                <a:cs typeface="Roboto"/>
              </a:rPr>
              <a:t>Visualize data with Azure Data Explorer (ADX) dashboards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l"/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21.Navigate to Dashboards Section ,Create Dashboard</a:t>
            </a:r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 dirty="0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 dirty="0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 dirty="0">
              <a:cs typeface="Segoe U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CB1F8EC-DF34-41E1-BFEC-D9381375C3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6" r="-136" b="269"/>
          <a:stretch/>
        </p:blipFill>
        <p:spPr>
          <a:xfrm>
            <a:off x="509668" y="1196598"/>
            <a:ext cx="11198497" cy="549803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C249CC8-E75C-5E18-C9AC-37CFAB6F4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587" y="1915654"/>
            <a:ext cx="5875473" cy="360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24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394" y="159468"/>
            <a:ext cx="11787694" cy="6514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0F0F0F"/>
                </a:solidFill>
                <a:latin typeface="Roboto"/>
                <a:ea typeface="Roboto"/>
                <a:cs typeface="Roboto"/>
              </a:rPr>
              <a:t>Visualize data with Azure Data Explorer (ADX) dashboards</a:t>
            </a:r>
            <a:endParaRPr lang="en-US"/>
          </a:p>
          <a:p>
            <a:endParaRPr lang="en-US" sz="2800" b="1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r>
              <a:rPr lang="en-US">
                <a:solidFill>
                  <a:srgbClr val="1F1F1F"/>
                </a:solidFill>
              </a:rPr>
              <a:t>22. Add Tile , Add Data source</a:t>
            </a:r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 dirty="0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 dirty="0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B2E2A91-0F5D-23A1-8B99-1C4A254EA5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0668" b="438"/>
          <a:stretch/>
        </p:blipFill>
        <p:spPr>
          <a:xfrm>
            <a:off x="206644" y="1599228"/>
            <a:ext cx="7946847" cy="2845926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E4E1A70E-88F1-E78B-2F73-550F8C49D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5513" y="697423"/>
            <a:ext cx="2652057" cy="5992679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4064EDB3-FA82-9D69-C9B6-520E3C07C16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240" t="625" r="20000" b="753"/>
          <a:stretch/>
        </p:blipFill>
        <p:spPr>
          <a:xfrm>
            <a:off x="206240" y="4644455"/>
            <a:ext cx="8883289" cy="202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96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394" y="159468"/>
            <a:ext cx="11787694" cy="6514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0F0F0F"/>
                </a:solidFill>
                <a:latin typeface="Roboto"/>
                <a:ea typeface="Roboto"/>
                <a:cs typeface="Roboto"/>
              </a:rPr>
              <a:t>Visualize data with Azure Data Explorer (ADX) dashboards</a:t>
            </a:r>
            <a:endParaRPr lang="en-US"/>
          </a:p>
          <a:p>
            <a:endParaRPr lang="en-US" sz="2800" b="1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r>
              <a:rPr lang="en-US">
                <a:solidFill>
                  <a:srgbClr val="1F1F1F"/>
                </a:solidFill>
              </a:rPr>
              <a:t>23. Run KQL Query , Add Visual </a:t>
            </a:r>
            <a:endParaRPr lang="en-US"/>
          </a:p>
          <a:p>
            <a:pPr algn="just"/>
            <a:endParaRPr lang="en-US" dirty="0">
              <a:solidFill>
                <a:srgbClr val="1F1F1F"/>
              </a:solidFill>
            </a:endParaRPr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 dirty="0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 dirty="0"/>
          </a:p>
          <a:p>
            <a:pPr algn="just"/>
            <a:endParaRPr lang="en-US"/>
          </a:p>
          <a:p>
            <a:pPr algn="just"/>
            <a:endParaRPr lang="en-US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5" name="Picture 4" descr="A graph on a computer screen&#10;&#10;Description automatically generated">
            <a:extLst>
              <a:ext uri="{FF2B5EF4-FFF2-40B4-BE49-F238E27FC236}">
                <a16:creationId xmlns:a16="http://schemas.microsoft.com/office/drawing/2014/main" id="{4F1CA216-9F86-5D89-408F-3C98AEFAF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44" y="1878353"/>
            <a:ext cx="11778712" cy="450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61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394" y="159468"/>
            <a:ext cx="11787694" cy="6514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0F0F0F"/>
                </a:solidFill>
                <a:latin typeface="Roboto"/>
                <a:ea typeface="Roboto"/>
                <a:cs typeface="Roboto"/>
              </a:rPr>
              <a:t>Visualize data with Azure Data Explorer (ADX) dashboards</a:t>
            </a:r>
            <a:endParaRPr lang="en-US"/>
          </a:p>
          <a:p>
            <a:endParaRPr lang="en-US" sz="2800" b="1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r>
              <a:rPr lang="en-US">
                <a:solidFill>
                  <a:srgbClr val="1F1F1F"/>
                </a:solidFill>
              </a:rPr>
              <a:t>24. Dashboard</a:t>
            </a:r>
            <a:endParaRPr lang="en-US"/>
          </a:p>
          <a:p>
            <a:pPr algn="just"/>
            <a:endParaRPr lang="en-US" dirty="0">
              <a:solidFill>
                <a:srgbClr val="1F1F1F"/>
              </a:solidFill>
            </a:endParaRPr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 dirty="0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 dirty="0"/>
          </a:p>
          <a:p>
            <a:pPr algn="just"/>
            <a:endParaRPr lang="en-US"/>
          </a:p>
          <a:p>
            <a:pPr algn="just"/>
            <a:endParaRPr lang="en-US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2" name="Picture 1" descr="A graph on a white background&#10;&#10;Description automatically generated">
            <a:extLst>
              <a:ext uri="{FF2B5EF4-FFF2-40B4-BE49-F238E27FC236}">
                <a16:creationId xmlns:a16="http://schemas.microsoft.com/office/drawing/2014/main" id="{7305B827-9ACE-01BC-C77B-88F64AEF8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95" y="2694444"/>
            <a:ext cx="5619750" cy="4000500"/>
          </a:xfrm>
          <a:prstGeom prst="rect">
            <a:avLst/>
          </a:prstGeom>
        </p:spPr>
      </p:pic>
      <p:pic>
        <p:nvPicPr>
          <p:cNvPr id="7" name="Picture 6" descr="A pie chart with text on it&#10;&#10;Description automatically generated">
            <a:extLst>
              <a:ext uri="{FF2B5EF4-FFF2-40B4-BE49-F238E27FC236}">
                <a16:creationId xmlns:a16="http://schemas.microsoft.com/office/drawing/2014/main" id="{9186D49D-0E42-0992-F74B-7E4D358F1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538" y="869520"/>
            <a:ext cx="6140720" cy="380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90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394" y="159468"/>
            <a:ext cx="11787694" cy="6514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0F0F0F"/>
                </a:solidFill>
                <a:latin typeface="Roboto"/>
                <a:ea typeface="Roboto"/>
                <a:cs typeface="Roboto"/>
              </a:rPr>
              <a:t>Ingestion wizard in Azure Data Explorer (ADX)</a:t>
            </a:r>
            <a:endParaRPr lang="en-US"/>
          </a:p>
          <a:p>
            <a:endParaRPr lang="en-US" sz="2800" b="1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r>
              <a:rPr lang="en-US">
                <a:solidFill>
                  <a:srgbClr val="1F1F1F"/>
                </a:solidFill>
              </a:rPr>
              <a:t>25. Ingestion wizard is user interface for ingesting data</a:t>
            </a:r>
            <a:endParaRPr lang="en-US"/>
          </a:p>
          <a:p>
            <a:pPr algn="just"/>
            <a:endParaRPr lang="en-US" dirty="0">
              <a:solidFill>
                <a:srgbClr val="1F1F1F"/>
              </a:solidFill>
            </a:endParaRPr>
          </a:p>
          <a:p>
            <a:pPr algn="just"/>
            <a:endParaRPr lang="en-US" dirty="0">
              <a:solidFill>
                <a:srgbClr val="1F1F1F"/>
              </a:solidFill>
            </a:endParaRPr>
          </a:p>
          <a:p>
            <a:pPr algn="just"/>
            <a:endParaRPr lang="en-US"/>
          </a:p>
          <a:p>
            <a:pPr algn="just"/>
            <a:endParaRPr lang="en-US" dirty="0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 dirty="0"/>
          </a:p>
          <a:p>
            <a:pPr algn="just"/>
            <a:endParaRPr lang="en-US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081043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394" y="159468"/>
            <a:ext cx="11787694" cy="6514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0F0F0F"/>
                </a:solidFill>
                <a:latin typeface="Roboto"/>
                <a:ea typeface="Roboto"/>
                <a:cs typeface="Roboto"/>
              </a:rPr>
              <a:t>Ingestion wizard in Azure Data Explorer (ADX)</a:t>
            </a:r>
            <a:endParaRPr lang="en-US"/>
          </a:p>
          <a:p>
            <a:endParaRPr lang="en-US" sz="2800" b="1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r>
              <a:rPr lang="en-US">
                <a:solidFill>
                  <a:srgbClr val="1F1F1F"/>
                </a:solidFill>
              </a:rPr>
              <a:t>26. Let's connect Azure Data Explorer Cluster to Web UI Cluster </a:t>
            </a:r>
            <a:endParaRPr lang="en-US">
              <a:solidFill>
                <a:srgbClr val="000000"/>
              </a:solidFill>
            </a:endParaRPr>
          </a:p>
          <a:p>
            <a:pPr algn="just"/>
            <a:r>
              <a:rPr lang="en-US" dirty="0">
                <a:solidFill>
                  <a:srgbClr val="1F1F1F"/>
                </a:solidFill>
              </a:rPr>
              <a:t>Navigate to </a:t>
            </a:r>
            <a:r>
              <a:rPr lang="en-US" dirty="0">
                <a:solidFill>
                  <a:srgbClr val="1F1F1F"/>
                </a:solidFill>
                <a:ea typeface="+mn-lt"/>
                <a:cs typeface="+mn-lt"/>
                <a:hlinkClick r:id="rId2"/>
              </a:rPr>
              <a:t>https://portal.azure.com/</a:t>
            </a:r>
            <a:r>
              <a:rPr lang="en-US">
                <a:solidFill>
                  <a:srgbClr val="1F1F1F"/>
                </a:solidFill>
                <a:ea typeface="+mn-lt"/>
                <a:cs typeface="+mn-lt"/>
              </a:rPr>
              <a:t>  --- All Resources </a:t>
            </a:r>
            <a:endParaRPr lang="en-US" dirty="0">
              <a:solidFill>
                <a:srgbClr val="1F1F1F"/>
              </a:solidFill>
            </a:endParaRPr>
          </a:p>
          <a:p>
            <a:pPr algn="just"/>
            <a:r>
              <a:rPr lang="en-US">
                <a:solidFill>
                  <a:srgbClr val="1F1F1F"/>
                </a:solidFill>
              </a:rPr>
              <a:t> Search for the ADX Cluster over here</a:t>
            </a:r>
            <a:endParaRPr lang="en-US" dirty="0">
              <a:solidFill>
                <a:srgbClr val="1F1F1F"/>
              </a:solidFill>
            </a:endParaRPr>
          </a:p>
          <a:p>
            <a:pPr algn="just"/>
            <a:endParaRPr lang="en-US" dirty="0">
              <a:solidFill>
                <a:srgbClr val="1F1F1F"/>
              </a:solidFill>
            </a:endParaRPr>
          </a:p>
          <a:p>
            <a:pPr algn="just"/>
            <a:endParaRPr lang="en-US">
              <a:solidFill>
                <a:srgbClr val="000000"/>
              </a:solidFill>
            </a:endParaRPr>
          </a:p>
          <a:p>
            <a:pPr algn="just"/>
            <a:endParaRPr lang="en-US" dirty="0">
              <a:solidFill>
                <a:srgbClr val="000000"/>
              </a:solidFill>
            </a:endParaRPr>
          </a:p>
          <a:p>
            <a:pPr algn="just"/>
            <a:endParaRPr lang="en-US"/>
          </a:p>
          <a:p>
            <a:pPr algn="just"/>
            <a:endParaRPr lang="en-US">
              <a:cs typeface="Segoe UI"/>
            </a:endParaRPr>
          </a:p>
          <a:p>
            <a:pPr algn="just"/>
            <a:endParaRPr lang="en-US" dirty="0">
              <a:cs typeface="Segoe UI"/>
            </a:endParaRPr>
          </a:p>
          <a:p>
            <a:pPr algn="just"/>
            <a:endParaRPr lang="en-US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C641B5B-22A6-16D3-68F1-A06088943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44" y="2616279"/>
            <a:ext cx="11778712" cy="295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67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394" y="159468"/>
            <a:ext cx="11787694" cy="6514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0F0F0F"/>
                </a:solidFill>
                <a:latin typeface="Roboto"/>
                <a:ea typeface="Roboto"/>
                <a:cs typeface="Roboto"/>
              </a:rPr>
              <a:t>Ingestion wizard in Azure Data Explorer (ADX)</a:t>
            </a:r>
            <a:endParaRPr lang="en-US"/>
          </a:p>
          <a:p>
            <a:endParaRPr lang="en-US" sz="2800" b="1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r>
              <a:rPr lang="en-US">
                <a:solidFill>
                  <a:srgbClr val="1F1F1F"/>
                </a:solidFill>
              </a:rPr>
              <a:t>27. Copy URL</a:t>
            </a:r>
            <a:endParaRPr lang="en-US">
              <a:solidFill>
                <a:srgbClr val="000000"/>
              </a:solidFill>
            </a:endParaRPr>
          </a:p>
          <a:p>
            <a:pPr algn="just"/>
            <a:endParaRPr lang="en-US" dirty="0">
              <a:solidFill>
                <a:srgbClr val="1F1F1F"/>
              </a:solidFill>
            </a:endParaRPr>
          </a:p>
          <a:p>
            <a:pPr algn="just"/>
            <a:endParaRPr lang="en-US">
              <a:solidFill>
                <a:srgbClr val="000000"/>
              </a:solidFill>
            </a:endParaRPr>
          </a:p>
          <a:p>
            <a:pPr algn="just"/>
            <a:endParaRPr lang="en-US" dirty="0">
              <a:solidFill>
                <a:srgbClr val="000000"/>
              </a:solidFill>
            </a:endParaRPr>
          </a:p>
          <a:p>
            <a:pPr algn="just"/>
            <a:endParaRPr lang="en-US"/>
          </a:p>
          <a:p>
            <a:pPr algn="just"/>
            <a:endParaRPr lang="en-US">
              <a:cs typeface="Segoe UI"/>
            </a:endParaRPr>
          </a:p>
          <a:p>
            <a:pPr algn="just"/>
            <a:endParaRPr lang="en-US" dirty="0">
              <a:cs typeface="Segoe UI"/>
            </a:endParaRPr>
          </a:p>
          <a:p>
            <a:pPr algn="just"/>
            <a:endParaRPr lang="en-US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758937B-CCEC-91F3-89A5-B245D956D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43" y="1720768"/>
            <a:ext cx="11778712" cy="437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0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305" y="399429"/>
            <a:ext cx="11529390" cy="6062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>
              <a:lnSpc>
                <a:spcPct val="80000"/>
              </a:lnSpc>
            </a:pPr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What makes Azure Data Explorer unique?</a:t>
            </a:r>
            <a:endParaRPr lang="en-US"/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>
                <a:solidFill>
                  <a:srgbClr val="1F1F1F"/>
                </a:solidFill>
                <a:ea typeface="+mn-lt"/>
                <a:cs typeface="+mn-lt"/>
              </a:rPr>
              <a:t>Data velocity, variety, and volume:</a:t>
            </a:r>
            <a:r>
              <a:rPr lang="en-US">
                <a:solidFill>
                  <a:srgbClr val="1F1F1F"/>
                </a:solidFill>
                <a:ea typeface="+mn-lt"/>
                <a:cs typeface="+mn-lt"/>
              </a:rPr>
              <a:t> Ingest and query terabytes/petabytes of data in minutes in batch or streaming mode.</a:t>
            </a:r>
          </a:p>
          <a:p>
            <a:pPr marL="285750" indent="-285750" algn="just">
              <a:buFont typeface="Arial"/>
              <a:buChar char="•"/>
            </a:pPr>
            <a:r>
              <a:rPr lang="en-US" b="1">
                <a:solidFill>
                  <a:srgbClr val="1F1F1F"/>
                </a:solidFill>
                <a:ea typeface="+mn-lt"/>
                <a:cs typeface="+mn-lt"/>
              </a:rPr>
              <a:t>User-friendly query language:</a:t>
            </a:r>
            <a:r>
              <a:rPr lang="en-US">
                <a:solidFill>
                  <a:srgbClr val="1F1F1F"/>
                </a:solidFill>
                <a:ea typeface="+mn-lt"/>
                <a:cs typeface="+mn-lt"/>
              </a:rPr>
              <a:t> Kusto - open-source language (</a:t>
            </a:r>
            <a:r>
              <a:rPr lang="en-US" b="1">
                <a:solidFill>
                  <a:srgbClr val="1F1F1F"/>
                </a:solidFill>
                <a:ea typeface="+mn-lt"/>
                <a:cs typeface="+mn-lt"/>
              </a:rPr>
              <a:t>KQL</a:t>
            </a:r>
            <a:r>
              <a:rPr lang="en-US">
                <a:solidFill>
                  <a:srgbClr val="1F1F1F"/>
                </a:solidFill>
                <a:ea typeface="+mn-lt"/>
                <a:cs typeface="+mn-lt"/>
              </a:rPr>
              <a:t>).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 b="1">
                <a:solidFill>
                  <a:srgbClr val="1F1F1F"/>
                </a:solidFill>
                <a:ea typeface="+mn-lt"/>
                <a:cs typeface="+mn-lt"/>
              </a:rPr>
              <a:t>Advanced analytics:</a:t>
            </a:r>
            <a:r>
              <a:rPr lang="en-US">
                <a:solidFill>
                  <a:srgbClr val="1F1F1F"/>
                </a:solidFill>
                <a:ea typeface="+mn-lt"/>
                <a:cs typeface="+mn-lt"/>
              </a:rPr>
              <a:t> Time series analysis &amp; Python code can be embedded in </a:t>
            </a:r>
            <a:r>
              <a:rPr lang="en-US" b="1">
                <a:solidFill>
                  <a:srgbClr val="1F1F1F"/>
                </a:solidFill>
                <a:ea typeface="+mn-lt"/>
                <a:cs typeface="+mn-lt"/>
              </a:rPr>
              <a:t>KQL </a:t>
            </a:r>
            <a:r>
              <a:rPr lang="en-US">
                <a:solidFill>
                  <a:srgbClr val="1F1F1F"/>
                </a:solidFill>
                <a:ea typeface="+mn-lt"/>
                <a:cs typeface="+mn-lt"/>
              </a:rPr>
              <a:t>queries.</a:t>
            </a:r>
          </a:p>
          <a:p>
            <a:pPr marL="285750" indent="-285750" algn="just">
              <a:buFont typeface="Arial"/>
              <a:buChar char="•"/>
            </a:pPr>
            <a:r>
              <a:rPr lang="en-US" b="1">
                <a:solidFill>
                  <a:srgbClr val="1F1F1F"/>
                </a:solidFill>
                <a:ea typeface="+mn-lt"/>
                <a:cs typeface="+mn-lt"/>
              </a:rPr>
              <a:t>Easy-to-use wizard:</a:t>
            </a:r>
            <a:r>
              <a:rPr lang="en-US">
                <a:solidFill>
                  <a:srgbClr val="1F1F1F"/>
                </a:solidFill>
                <a:ea typeface="+mn-lt"/>
                <a:cs typeface="+mn-lt"/>
              </a:rPr>
              <a:t> Ingestion Wizard - easy to use.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 b="1">
                <a:solidFill>
                  <a:srgbClr val="1F1F1F"/>
                </a:solidFill>
                <a:ea typeface="+mn-lt"/>
                <a:cs typeface="+mn-lt"/>
              </a:rPr>
              <a:t>Versatile data visualization:</a:t>
            </a:r>
            <a:r>
              <a:rPr lang="en-US">
                <a:solidFill>
                  <a:srgbClr val="1F1F1F"/>
                </a:solidFill>
                <a:ea typeface="+mn-lt"/>
                <a:cs typeface="+mn-lt"/>
              </a:rPr>
              <a:t> Built-in visualization and dashboards. Native integration with Power BI.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 b="1">
                <a:solidFill>
                  <a:srgbClr val="1F1F1F"/>
                </a:solidFill>
                <a:ea typeface="+mn-lt"/>
                <a:cs typeface="+mn-lt"/>
              </a:rPr>
              <a:t>Automatic ingest, process, and export:</a:t>
            </a:r>
            <a:r>
              <a:rPr lang="en-US">
                <a:solidFill>
                  <a:srgbClr val="1F1F1F"/>
                </a:solidFill>
                <a:ea typeface="+mn-lt"/>
                <a:cs typeface="+mn-lt"/>
              </a:rPr>
              <a:t> Continuous ingestion and export to ADLS.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 b="1">
                <a:solidFill>
                  <a:srgbClr val="1F1F1F"/>
                </a:solidFill>
                <a:ea typeface="+mn-lt"/>
                <a:cs typeface="+mn-lt"/>
              </a:rPr>
              <a:t>Integration with other services.</a:t>
            </a: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001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394" y="159468"/>
            <a:ext cx="11787694" cy="6514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0F0F0F"/>
                </a:solidFill>
                <a:latin typeface="Roboto"/>
                <a:ea typeface="Roboto"/>
                <a:cs typeface="Roboto"/>
              </a:rPr>
              <a:t>Ingestion wizard in Azure Data Explorer (ADX)</a:t>
            </a:r>
            <a:endParaRPr lang="en-US"/>
          </a:p>
          <a:p>
            <a:endParaRPr lang="en-US" sz="2800" b="1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r>
              <a:rPr lang="en-US" dirty="0">
                <a:solidFill>
                  <a:srgbClr val="1F1F1F"/>
                </a:solidFill>
              </a:rPr>
              <a:t>27. Navigate to </a:t>
            </a:r>
            <a:r>
              <a:rPr lang="en-US" dirty="0">
                <a:solidFill>
                  <a:srgbClr val="1F1F1F"/>
                </a:solidFill>
                <a:ea typeface="+mn-lt"/>
                <a:cs typeface="+mn-lt"/>
                <a:hlinkClick r:id="rId2"/>
              </a:rPr>
              <a:t>https://dataexplorer.azure.com/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-- Query – Add Connection – PAste URL</a:t>
            </a:r>
          </a:p>
          <a:p>
            <a:pPr algn="just"/>
            <a:endParaRPr lang="en-US" dirty="0">
              <a:solidFill>
                <a:srgbClr val="1F1F1F"/>
              </a:solidFill>
            </a:endParaRPr>
          </a:p>
          <a:p>
            <a:pPr algn="just"/>
            <a:endParaRPr lang="en-US">
              <a:solidFill>
                <a:srgbClr val="000000"/>
              </a:solidFill>
            </a:endParaRPr>
          </a:p>
          <a:p>
            <a:pPr algn="just"/>
            <a:endParaRPr lang="en-US" dirty="0">
              <a:solidFill>
                <a:srgbClr val="000000"/>
              </a:solidFill>
            </a:endParaRPr>
          </a:p>
          <a:p>
            <a:pPr algn="just"/>
            <a:endParaRPr lang="en-US"/>
          </a:p>
          <a:p>
            <a:pPr algn="just"/>
            <a:endParaRPr lang="en-US">
              <a:cs typeface="Segoe UI"/>
            </a:endParaRPr>
          </a:p>
          <a:p>
            <a:pPr algn="just"/>
            <a:endParaRPr lang="en-US" dirty="0">
              <a:cs typeface="Segoe UI"/>
            </a:endParaRPr>
          </a:p>
          <a:p>
            <a:pPr algn="just"/>
            <a:endParaRPr lang="en-US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55583AE-9DF2-A1B4-8B37-DDC895F6BE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99" b="28960"/>
          <a:stretch/>
        </p:blipFill>
        <p:spPr>
          <a:xfrm>
            <a:off x="2707387" y="1717728"/>
            <a:ext cx="5279065" cy="45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945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309" y="159468"/>
            <a:ext cx="11787694" cy="6514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0F0F0F"/>
                </a:solidFill>
                <a:latin typeface="Roboto"/>
                <a:ea typeface="Roboto"/>
                <a:cs typeface="Roboto"/>
              </a:rPr>
              <a:t>Ingestion wizard in Azure Data Explorer (ADX)</a:t>
            </a:r>
            <a:endParaRPr lang="en-US"/>
          </a:p>
          <a:p>
            <a:endParaRPr lang="en-US" sz="2800" b="1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r>
              <a:rPr lang="en-US">
                <a:solidFill>
                  <a:srgbClr val="1F1F1F"/>
                </a:solidFill>
              </a:rPr>
              <a:t>28. Navigate to </a:t>
            </a:r>
            <a:r>
              <a:rPr lang="en-US" dirty="0">
                <a:solidFill>
                  <a:srgbClr val="1F1F1F"/>
                </a:solidFill>
                <a:ea typeface="+mn-lt"/>
                <a:cs typeface="+mn-lt"/>
                <a:hlinkClick r:id="rId2"/>
              </a:rPr>
              <a:t>https://dataexplorer.azure.com/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--Add Connection – Paste URL</a:t>
            </a:r>
          </a:p>
          <a:p>
            <a:pPr algn="just"/>
            <a:endParaRPr lang="en-US" dirty="0">
              <a:solidFill>
                <a:srgbClr val="1F1F1F"/>
              </a:solidFill>
            </a:endParaRPr>
          </a:p>
          <a:p>
            <a:pPr algn="just"/>
            <a:endParaRPr lang="en-US">
              <a:solidFill>
                <a:srgbClr val="000000"/>
              </a:solidFill>
            </a:endParaRPr>
          </a:p>
          <a:p>
            <a:pPr algn="just"/>
            <a:endParaRPr lang="en-US" dirty="0">
              <a:solidFill>
                <a:srgbClr val="000000"/>
              </a:solidFill>
            </a:endParaRPr>
          </a:p>
          <a:p>
            <a:pPr algn="just"/>
            <a:endParaRPr lang="en-US"/>
          </a:p>
          <a:p>
            <a:pPr algn="just"/>
            <a:endParaRPr lang="en-US">
              <a:cs typeface="Segoe UI"/>
            </a:endParaRPr>
          </a:p>
          <a:p>
            <a:pPr algn="just"/>
            <a:endParaRPr lang="en-US" dirty="0">
              <a:cs typeface="Segoe UI"/>
            </a:endParaRPr>
          </a:p>
          <a:p>
            <a:pPr algn="just"/>
            <a:endParaRPr lang="en-US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4487923F-712A-15A3-3A7B-C0DD7BD57E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2" r="19915" b="24"/>
          <a:stretch/>
        </p:blipFill>
        <p:spPr>
          <a:xfrm>
            <a:off x="1020305" y="1714609"/>
            <a:ext cx="9763940" cy="48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609" y="161581"/>
            <a:ext cx="11330608" cy="3271079"/>
          </a:xfrm>
        </p:spPr>
        <p:txBody>
          <a:bodyPr>
            <a:normAutofit/>
          </a:bodyPr>
          <a:lstStyle/>
          <a:p>
            <a:pPr algn="just"/>
            <a:br>
              <a:rPr lang="en-US" dirty="0">
                <a:solidFill>
                  <a:srgbClr val="000000"/>
                </a:solidFill>
                <a:latin typeface="Aptos Display"/>
                <a:cs typeface="Segoe UI"/>
              </a:rPr>
            </a:br>
            <a:endParaRPr lang="en-US" sz="2800">
              <a:solidFill>
                <a:srgbClr val="000000"/>
              </a:solidFill>
              <a:latin typeface="Aptos Display"/>
              <a:cs typeface="Segoe UI"/>
            </a:endParaRPr>
          </a:p>
          <a:p>
            <a:endParaRPr lang="en-US" sz="2800" dirty="0">
              <a:solidFill>
                <a:srgbClr val="000000"/>
              </a:solidFill>
              <a:latin typeface="Aptos Display"/>
              <a:cs typeface="Segoe UI"/>
            </a:endParaRPr>
          </a:p>
          <a:p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83" y="344212"/>
            <a:ext cx="11540433" cy="616149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sz="3600" b="1" dirty="0">
              <a:solidFill>
                <a:srgbClr val="161616"/>
              </a:solidFill>
              <a:latin typeface="Segoe UI"/>
              <a:cs typeface="Segoe UI"/>
            </a:endParaRPr>
          </a:p>
          <a:p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ADX – Workflow</a:t>
            </a:r>
            <a:endParaRPr lang="en-US" sz="3600">
              <a:solidFill>
                <a:srgbClr val="000000"/>
              </a:solidFill>
              <a:latin typeface="Segoe UI"/>
              <a:cs typeface="Segoe UI"/>
            </a:endParaRPr>
          </a:p>
          <a:p>
            <a:endParaRPr lang="en-US" sz="3600" b="1" dirty="0">
              <a:solidFill>
                <a:srgbClr val="161616"/>
              </a:solidFill>
              <a:latin typeface="Segoe UI"/>
              <a:cs typeface="Segoe UI"/>
            </a:endParaRPr>
          </a:p>
          <a:p>
            <a:pPr marL="457200" indent="-457200" algn="just">
              <a:buAutoNum type="arabicPeriod"/>
            </a:pPr>
            <a:r>
              <a:rPr lang="en-US" b="1">
                <a:solidFill>
                  <a:srgbClr val="1F1F1F"/>
                </a:solidFill>
                <a:ea typeface="+mn-lt"/>
                <a:cs typeface="+mn-lt"/>
              </a:rPr>
              <a:t>Create database:</a:t>
            </a:r>
            <a:endParaRPr lang="en-US"/>
          </a:p>
          <a:p>
            <a:pPr marL="914400" lvl="1" indent="-457200" algn="just">
              <a:buChar char="•"/>
            </a:pPr>
            <a:r>
              <a:rPr lang="en-US" sz="2400">
                <a:solidFill>
                  <a:srgbClr val="1F1F1F"/>
                </a:solidFill>
                <a:ea typeface="+mn-lt"/>
                <a:cs typeface="+mn-lt"/>
              </a:rPr>
              <a:t>Create a cluster.</a:t>
            </a:r>
            <a:endParaRPr lang="en-US" sz="2400"/>
          </a:p>
          <a:p>
            <a:pPr marL="914400" lvl="1" indent="-457200" algn="just">
              <a:buChar char="•"/>
            </a:pPr>
            <a:r>
              <a:rPr lang="en-US" sz="2400">
                <a:solidFill>
                  <a:srgbClr val="1F1F1F"/>
                </a:solidFill>
                <a:ea typeface="+mn-lt"/>
                <a:cs typeface="+mn-lt"/>
              </a:rPr>
              <a:t>Create one or more databases within that cluster. Each cluster can hold up to 10,000 databases, and each database can hold up to 10,000 tables.</a:t>
            </a:r>
            <a:endParaRPr lang="en-US" sz="2400"/>
          </a:p>
          <a:p>
            <a:pPr marL="914400" lvl="1" indent="-457200" algn="just">
              <a:buChar char="•"/>
            </a:pPr>
            <a:r>
              <a:rPr lang="en-US" sz="2400">
                <a:solidFill>
                  <a:srgbClr val="1F1F1F"/>
                </a:solidFill>
                <a:ea typeface="+mn-lt"/>
                <a:cs typeface="+mn-lt"/>
              </a:rPr>
              <a:t>Data in each table is stored in data shards, also called "extents".</a:t>
            </a:r>
            <a:endParaRPr lang="en-US" sz="2400"/>
          </a:p>
          <a:p>
            <a:pPr marL="285750" indent="-285750" algn="just">
              <a:buAutoNum type="arabicPeriod"/>
            </a:pPr>
            <a:r>
              <a:rPr lang="en-US" b="1">
                <a:solidFill>
                  <a:srgbClr val="1F1F1F"/>
                </a:solidFill>
                <a:ea typeface="+mn-lt"/>
                <a:cs typeface="+mn-lt"/>
              </a:rPr>
              <a:t>Ingest data:</a:t>
            </a:r>
            <a:endParaRPr lang="en-US"/>
          </a:p>
          <a:p>
            <a:pPr marL="742950" lvl="1" indent="-285750" algn="just">
              <a:buChar char="•"/>
            </a:pPr>
            <a:r>
              <a:rPr lang="en-US" sz="2400">
                <a:solidFill>
                  <a:srgbClr val="1F1F1F"/>
                </a:solidFill>
                <a:ea typeface="+mn-lt"/>
                <a:cs typeface="+mn-lt"/>
              </a:rPr>
              <a:t>Load data into database tables.</a:t>
            </a:r>
          </a:p>
          <a:p>
            <a:pPr marL="285750" indent="-285750" algn="just">
              <a:buAutoNum type="arabicPeriod"/>
            </a:pPr>
            <a:r>
              <a:rPr lang="en-US" b="1">
                <a:solidFill>
                  <a:srgbClr val="1F1F1F"/>
                </a:solidFill>
                <a:ea typeface="+mn-lt"/>
                <a:cs typeface="+mn-lt"/>
              </a:rPr>
              <a:t>Query database:</a:t>
            </a:r>
            <a:endParaRPr lang="en-US"/>
          </a:p>
          <a:p>
            <a:pPr marL="742950" lvl="1" indent="-285750" algn="just">
              <a:buChar char="•"/>
            </a:pPr>
            <a:r>
              <a:rPr lang="en-US" sz="2400">
                <a:solidFill>
                  <a:srgbClr val="1F1F1F"/>
                </a:solidFill>
                <a:ea typeface="+mn-lt"/>
                <a:cs typeface="+mn-lt"/>
              </a:rPr>
              <a:t>Use the Kusto query language </a:t>
            </a:r>
            <a:r>
              <a:rPr lang="en-US" sz="2400" b="1">
                <a:solidFill>
                  <a:srgbClr val="1F1F1F"/>
                </a:solidFill>
                <a:ea typeface="+mn-lt"/>
                <a:cs typeface="+mn-lt"/>
              </a:rPr>
              <a:t>(KQL)</a:t>
            </a:r>
            <a:r>
              <a:rPr lang="en-US" sz="2400">
                <a:solidFill>
                  <a:srgbClr val="1F1F1F"/>
                </a:solidFill>
                <a:ea typeface="+mn-lt"/>
                <a:cs typeface="+mn-lt"/>
              </a:rPr>
              <a:t> to query and analyze data.</a:t>
            </a:r>
            <a:endParaRPr lang="en-US" sz="2400"/>
          </a:p>
          <a:p>
            <a:pPr marL="285750" indent="-285750" algn="just">
              <a:buAutoNum type="arabicPeriod"/>
            </a:pPr>
            <a:r>
              <a:rPr lang="en-US" b="1">
                <a:solidFill>
                  <a:srgbClr val="1F1F1F"/>
                </a:solidFill>
                <a:ea typeface="+mn-lt"/>
                <a:cs typeface="+mn-lt"/>
              </a:rPr>
              <a:t>Visualize results:</a:t>
            </a:r>
            <a:endParaRPr lang="en-US"/>
          </a:p>
          <a:p>
            <a:pPr marL="742950" lvl="1" indent="-285750" algn="just">
              <a:buChar char="•"/>
            </a:pPr>
            <a:r>
              <a:rPr lang="en-US" sz="2400">
                <a:solidFill>
                  <a:srgbClr val="1F1F1F"/>
                </a:solidFill>
                <a:ea typeface="+mn-lt"/>
                <a:cs typeface="+mn-lt"/>
              </a:rPr>
              <a:t>Create visualizations and dashboards to explore and present the results.</a:t>
            </a:r>
            <a:endParaRPr lang="en-US" sz="2400"/>
          </a:p>
          <a:p>
            <a:pPr lvl="1" algn="just"/>
            <a:endParaRPr lang="en-US" sz="2400" dirty="0">
              <a:solidFill>
                <a:srgbClr val="1F1F1F"/>
              </a:solidFill>
              <a:ea typeface="+mn-lt"/>
              <a:cs typeface="+mn-lt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29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609" y="161581"/>
            <a:ext cx="11330608" cy="3271079"/>
          </a:xfrm>
        </p:spPr>
        <p:txBody>
          <a:bodyPr>
            <a:normAutofit/>
          </a:bodyPr>
          <a:lstStyle/>
          <a:p>
            <a:pPr algn="just"/>
            <a:br>
              <a:rPr lang="en-US" dirty="0">
                <a:solidFill>
                  <a:srgbClr val="000000"/>
                </a:solidFill>
                <a:latin typeface="Aptos Display"/>
                <a:cs typeface="Segoe UI"/>
              </a:rPr>
            </a:br>
            <a:endParaRPr lang="en-US" sz="2800">
              <a:solidFill>
                <a:srgbClr val="000000"/>
              </a:solidFill>
              <a:latin typeface="Aptos Display"/>
              <a:cs typeface="Segoe UI"/>
            </a:endParaRPr>
          </a:p>
          <a:p>
            <a:endParaRPr lang="en-US" sz="2800" dirty="0">
              <a:solidFill>
                <a:srgbClr val="000000"/>
              </a:solidFill>
              <a:latin typeface="Aptos Display"/>
              <a:cs typeface="Segoe UI"/>
            </a:endParaRPr>
          </a:p>
          <a:p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83" y="443603"/>
            <a:ext cx="11529390" cy="6062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/>
          </a:p>
        </p:txBody>
      </p:sp>
      <p:pic>
        <p:nvPicPr>
          <p:cNvPr id="4" name="Picture 3" descr="Azure Data Explorer flow.">
            <a:extLst>
              <a:ext uri="{FF2B5EF4-FFF2-40B4-BE49-F238E27FC236}">
                <a16:creationId xmlns:a16="http://schemas.microsoft.com/office/drawing/2014/main" id="{D26D3DC6-435A-D625-5DDD-34CC0D0CE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1" y="-3163"/>
            <a:ext cx="8077197" cy="685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6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111" y="263494"/>
            <a:ext cx="11751062" cy="6242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>
              <a:lnSpc>
                <a:spcPct val="80000"/>
              </a:lnSpc>
            </a:pPr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Create Azure Data Explorer Cluster and Database</a:t>
            </a:r>
            <a:endParaRPr lang="en-US"/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marL="457200" indent="-457200" algn="just">
              <a:buAutoNum type="arabicPeriod"/>
            </a:pPr>
            <a:r>
              <a:rPr lang="en-US" b="1">
                <a:solidFill>
                  <a:srgbClr val="1F1F1F"/>
                </a:solidFill>
                <a:ea typeface="+mn-lt"/>
                <a:cs typeface="+mn-lt"/>
              </a:rPr>
              <a:t>Go to Portal.azure.com ---- Hit Create a Resource</a:t>
            </a:r>
            <a:endParaRPr lang="en-US" b="1"/>
          </a:p>
          <a:p>
            <a:pPr marL="457200" indent="-457200" algn="just">
              <a:buAutoNum type="arabicPeriod"/>
            </a:pPr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marL="457200" indent="-457200" algn="just">
              <a:buAutoNum type="arabicPeriod"/>
            </a:pPr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r>
              <a:rPr lang="en-US"/>
              <a:t>ADX is also one of the service provided by Azure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258B848-3583-FF7B-3D13-AA6CB5FA0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3" y="2859231"/>
            <a:ext cx="111156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94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970" y="236959"/>
            <a:ext cx="11064441" cy="62687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>
              <a:lnSpc>
                <a:spcPct val="80000"/>
              </a:lnSpc>
            </a:pPr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Create Azure Data Explorer Cluster and Database</a:t>
            </a:r>
            <a:endParaRPr lang="en-US"/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>
              <a:solidFill>
                <a:srgbClr val="1F1F1F"/>
              </a:solidFill>
              <a:ea typeface="+mn-lt"/>
              <a:cs typeface="+mn-lt"/>
            </a:endParaRPr>
          </a:p>
          <a:p>
            <a:pPr algn="just"/>
            <a:endParaRPr lang="en-US" dirty="0">
              <a:solidFill>
                <a:srgbClr val="1F1F1F"/>
              </a:solidFill>
              <a:ea typeface="+mn-lt"/>
              <a:cs typeface="+mn-lt"/>
            </a:endParaRPr>
          </a:p>
          <a:p>
            <a:pPr algn="just"/>
            <a:endParaRPr lang="en-US" dirty="0">
              <a:solidFill>
                <a:srgbClr val="1F1F1F"/>
              </a:solidFill>
              <a:ea typeface="+mn-lt"/>
              <a:cs typeface="+mn-lt"/>
            </a:endParaRPr>
          </a:p>
          <a:p>
            <a:pPr algn="just"/>
            <a:endParaRPr lang="en-US" dirty="0">
              <a:solidFill>
                <a:srgbClr val="1F1F1F"/>
              </a:solidFill>
              <a:ea typeface="+mn-lt"/>
              <a:cs typeface="+mn-lt"/>
            </a:endParaRPr>
          </a:p>
          <a:p>
            <a:pPr algn="just"/>
            <a:r>
              <a:rPr lang="en-US" b="1">
                <a:solidFill>
                  <a:srgbClr val="1F1F1F"/>
                </a:solidFill>
                <a:ea typeface="+mn-lt"/>
                <a:cs typeface="+mn-lt"/>
              </a:rPr>
              <a:t>2. Search for ADX</a:t>
            </a:r>
            <a:endParaRPr lang="en-US" b="1"/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565352CA-9BC3-CB20-6F85-CAAA85A2F3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72" t="424" r="-49" b="55932"/>
          <a:stretch/>
        </p:blipFill>
        <p:spPr>
          <a:xfrm>
            <a:off x="277193" y="1716033"/>
            <a:ext cx="10746467" cy="1326116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5A3964C-BC7F-8678-A476-71DF9D07C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05" y="4371167"/>
            <a:ext cx="10757439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2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111" y="263494"/>
            <a:ext cx="11066554" cy="6242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Create Azure Data Explorer Cluster and Database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 b="1" dirty="0">
                <a:solidFill>
                  <a:srgbClr val="1F1F1F"/>
                </a:solidFill>
                <a:latin typeface="Aptos"/>
                <a:cs typeface="Segoe UI"/>
              </a:rPr>
              <a:t>  </a:t>
            </a:r>
            <a:endParaRPr lang="en-US" b="1" dirty="0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3.Select Azure</a:t>
            </a:r>
            <a:r>
              <a:rPr lang="en-US">
                <a:solidFill>
                  <a:srgbClr val="1F1F1F"/>
                </a:solidFill>
                <a:latin typeface="Aptos"/>
                <a:ea typeface="+mn-lt"/>
                <a:cs typeface="Segoe UI"/>
              </a:rPr>
              <a:t> Data Explorer</a:t>
            </a:r>
            <a:endParaRPr lang="en-US">
              <a:solidFill>
                <a:srgbClr val="000000"/>
              </a:solidFill>
              <a:latin typeface="Aptos"/>
            </a:endParaRPr>
          </a:p>
          <a:p>
            <a:pPr marL="457200" indent="-457200" algn="just">
              <a:buAutoNum type="arabicPeriod"/>
            </a:pPr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marL="457200" indent="-457200" algn="just">
              <a:buAutoNum type="arabicPeriod"/>
            </a:pPr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FB9D89D-8BD2-595A-C738-1D3784E68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59" y="1845427"/>
            <a:ext cx="9706459" cy="444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95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Azure Data Explorer </vt:lpstr>
      <vt:lpstr>PowerPoint Presentation</vt:lpstr>
      <vt:lpstr>PowerPoint Presentation</vt:lpstr>
      <vt:lpstr>PowerPoint Presentation</vt:lpstr>
      <vt:lpstr>   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</vt:lpstr>
      <vt:lpstr>   </vt:lpstr>
      <vt:lpstr>   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787</cp:revision>
  <dcterms:created xsi:type="dcterms:W3CDTF">2013-07-15T20:26:40Z</dcterms:created>
  <dcterms:modified xsi:type="dcterms:W3CDTF">2024-08-22T11:14:47Z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847cdb-dc7c-42a2-b569-f8e7db656104_Enabled">
    <vt:lpwstr>true</vt:lpwstr>
  </property>
  <property fmtid="{D5CDD505-2E9C-101B-9397-08002B2CF9AE}" pid="3" name="MSIP_Label_b1847cdb-dc7c-42a2-b569-f8e7db656104_SetDate">
    <vt:lpwstr>2024-08-22T03:36:35Z</vt:lpwstr>
  </property>
  <property fmtid="{D5CDD505-2E9C-101B-9397-08002B2CF9AE}" pid="4" name="MSIP_Label_b1847cdb-dc7c-42a2-b569-f8e7db656104_Method">
    <vt:lpwstr>Privileged</vt:lpwstr>
  </property>
  <property fmtid="{D5CDD505-2E9C-101B-9397-08002B2CF9AE}" pid="5" name="MSIP_Label_b1847cdb-dc7c-42a2-b569-f8e7db656104_Name">
    <vt:lpwstr>External</vt:lpwstr>
  </property>
  <property fmtid="{D5CDD505-2E9C-101B-9397-08002B2CF9AE}" pid="6" name="MSIP_Label_b1847cdb-dc7c-42a2-b569-f8e7db656104_SiteId">
    <vt:lpwstr>d30feff3-78f9-476a-81e4-c71b80743988</vt:lpwstr>
  </property>
  <property fmtid="{D5CDD505-2E9C-101B-9397-08002B2CF9AE}" pid="7" name="MSIP_Label_b1847cdb-dc7c-42a2-b569-f8e7db656104_ActionId">
    <vt:lpwstr>f087c06a-a11f-45dc-a850-ae320767e5ca</vt:lpwstr>
  </property>
  <property fmtid="{D5CDD505-2E9C-101B-9397-08002B2CF9AE}" pid="8" name="MSIP_Label_b1847cdb-dc7c-42a2-b569-f8e7db656104_ContentBits">
    <vt:lpwstr>0</vt:lpwstr>
  </property>
</Properties>
</file>