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69" r:id="rId6"/>
    <p:sldId id="288" r:id="rId7"/>
    <p:sldId id="292" r:id="rId8"/>
    <p:sldId id="293" r:id="rId9"/>
    <p:sldId id="282" r:id="rId10"/>
    <p:sldId id="267" r:id="rId11"/>
    <p:sldId id="289" r:id="rId12"/>
    <p:sldId id="271" r:id="rId13"/>
    <p:sldId id="275" r:id="rId14"/>
    <p:sldId id="280" r:id="rId15"/>
    <p:sldId id="278" r:id="rId16"/>
    <p:sldId id="291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78F"/>
    <a:srgbClr val="004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562" autoAdjust="0"/>
  </p:normalViewPr>
  <p:slideViewPr>
    <p:cSldViewPr snapToGrid="0">
      <p:cViewPr>
        <p:scale>
          <a:sx n="66" d="100"/>
          <a:sy n="66" d="100"/>
        </p:scale>
        <p:origin x="133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66D45-A4B5-478D-9FEF-963CC7C543B5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13B37-5213-4260-B21A-15F8177A5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13B37-5213-4260-B21A-15F8177A539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7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13B37-5213-4260-B21A-15F8177A539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1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13B37-5213-4260-B21A-15F8177A539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16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13B37-5213-4260-B21A-15F8177A539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2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AF86-76F6-B11B-A1D6-CDBDA392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blue and red flag&#10;&#10;Description automatically generated">
            <a:extLst>
              <a:ext uri="{FF2B5EF4-FFF2-40B4-BE49-F238E27FC236}">
                <a16:creationId xmlns:a16="http://schemas.microsoft.com/office/drawing/2014/main" id="{BF7584B3-6434-CC04-4E5C-3FFF0E24C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B6484D9-ABE6-0556-F813-74F4A38E8367}"/>
              </a:ext>
            </a:extLst>
          </p:cNvPr>
          <p:cNvGrpSpPr/>
          <p:nvPr userDrawn="1"/>
        </p:nvGrpSpPr>
        <p:grpSpPr>
          <a:xfrm>
            <a:off x="8826003" y="277295"/>
            <a:ext cx="3142051" cy="867809"/>
            <a:chOff x="10007032" y="208516"/>
            <a:chExt cx="2151522" cy="594233"/>
          </a:xfrm>
        </p:grpSpPr>
        <p:pic>
          <p:nvPicPr>
            <p:cNvPr id="8" name="Picture 7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261F815D-6A98-4C08-7E2C-FDFCB007B7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7032" y="246582"/>
              <a:ext cx="1048875" cy="518107"/>
            </a:xfrm>
            <a:prstGeom prst="rect">
              <a:avLst/>
            </a:prstGeom>
          </p:spPr>
        </p:pic>
        <p:pic>
          <p:nvPicPr>
            <p:cNvPr id="9" name="Picture 8" descr="A red horse with black lines&#10;&#10;Description automatically generated">
              <a:extLst>
                <a:ext uri="{FF2B5EF4-FFF2-40B4-BE49-F238E27FC236}">
                  <a16:creationId xmlns:a16="http://schemas.microsoft.com/office/drawing/2014/main" id="{EF881316-72A1-E54C-2A1A-CDCC9A2CF6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567" y="208516"/>
              <a:ext cx="1202987" cy="594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659894"/>
      </p:ext>
    </p:extLst>
  </p:cSld>
  <p:clrMapOvr>
    <a:masterClrMapping/>
  </p:clrMapOvr>
  <p:transition spd="slow">
    <p:push dir="u"/>
  </p:transition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B0B5-E694-34CD-F449-AF5B5039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8"/>
            <a:ext cx="10515600" cy="31591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6130-CCFA-6B81-4B18-700E9B38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50C9-5045-11A1-7D17-B5911C12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28719"/>
      </p:ext>
    </p:extLst>
  </p:cSld>
  <p:clrMapOvr>
    <a:masterClrMapping/>
  </p:clrMapOvr>
  <p:transition spd="slow"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5390-F51E-0403-F1EF-FC5DC6A9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8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3459-0BBC-4F81-93B4-108D9AD2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F805-56CB-44AF-458F-E5038969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53985"/>
      </p:ext>
    </p:extLst>
  </p:cSld>
  <p:clrMapOvr>
    <a:masterClrMapping/>
  </p:clrMapOvr>
  <p:transition spd="slow"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2102A-37F9-7105-2415-54DEC7F9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6350"/>
            <a:ext cx="5181600" cy="490061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74805-2EE4-32FA-A030-5BB472B8D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6350"/>
            <a:ext cx="5181600" cy="4900613"/>
          </a:xfrm>
          <a:prstGeom prst="rect">
            <a:avLst/>
          </a:prstGeom>
        </p:spPr>
        <p:txBody>
          <a:bodyPr/>
          <a:lstStyle>
            <a:lvl1pPr>
              <a:defRPr lang="en-US" sz="24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0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8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6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IN" sz="16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  <a:spcBef>
                <a:spcPts val="0"/>
              </a:spcBef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1B505-53A6-4CEF-28E5-3379DFF2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D2A63B-CAD0-D5D6-CCF0-E752A420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8"/>
            <a:ext cx="10515600" cy="31591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27904"/>
      </p:ext>
    </p:extLst>
  </p:cSld>
  <p:clrMapOvr>
    <a:masterClrMapping/>
  </p:clrMapOvr>
  <p:transition spd="slow"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A84C5-4028-4D3E-E86F-3679B1F7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6C9B06-04DE-E310-4D64-E3EEBAEC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8"/>
            <a:ext cx="10515600" cy="31591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083788"/>
      </p:ext>
    </p:extLst>
  </p:cSld>
  <p:clrMapOvr>
    <a:masterClrMapping/>
  </p:clrMapOvr>
  <p:transition spd="slow"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9D2CF-9A25-9BC8-A89F-CA8216BC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48750"/>
      </p:ext>
    </p:extLst>
  </p:cSld>
  <p:clrMapOvr>
    <a:masterClrMapping/>
  </p:clrMapOvr>
  <p:transition spd="slow"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5C83-407D-DE4C-64C7-6AF206B00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1150" y="64897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E635EA-281D-47C8-A0EC-B8A06226CB83}" type="slidenum">
              <a:rPr lang="en-IN" smtClean="0"/>
              <a:pPr/>
              <a:t>‹#›</a:t>
            </a:fld>
            <a:r>
              <a:rPr lang="en-IN"/>
              <a:t>/10</a:t>
            </a:r>
          </a:p>
        </p:txBody>
      </p:sp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7E7902FD-826A-1DCE-56EB-9776F229C40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032" y="246582"/>
            <a:ext cx="1048875" cy="518107"/>
          </a:xfrm>
          <a:prstGeom prst="rect">
            <a:avLst/>
          </a:prstGeom>
        </p:spPr>
      </p:pic>
      <p:pic>
        <p:nvPicPr>
          <p:cNvPr id="8" name="Picture 7" descr="A red horse with black lines&#10;&#10;Description automatically generated">
            <a:extLst>
              <a:ext uri="{FF2B5EF4-FFF2-40B4-BE49-F238E27FC236}">
                <a16:creationId xmlns:a16="http://schemas.microsoft.com/office/drawing/2014/main" id="{9EF59D0F-8216-3C72-7864-7E8F9CC00C0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887" y="247675"/>
            <a:ext cx="1202987" cy="594233"/>
          </a:xfrm>
          <a:prstGeom prst="rect">
            <a:avLst/>
          </a:prstGeom>
        </p:spPr>
      </p:pic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008DB5EA-844F-D3ED-93E7-0C65FA6A523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6" y="194839"/>
            <a:ext cx="1268181" cy="62643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3331BB-5D16-AEAC-F610-265CF143F87A}"/>
              </a:ext>
            </a:extLst>
          </p:cNvPr>
          <p:cNvCxnSpPr>
            <a:cxnSpLocks/>
          </p:cNvCxnSpPr>
          <p:nvPr userDrawn="1"/>
        </p:nvCxnSpPr>
        <p:spPr>
          <a:xfrm flipH="1">
            <a:off x="-12700" y="6515100"/>
            <a:ext cx="12204700" cy="0"/>
          </a:xfrm>
          <a:prstGeom prst="line">
            <a:avLst/>
          </a:prstGeom>
          <a:ln w="19050">
            <a:solidFill>
              <a:srgbClr val="004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3C6FE1-4D8B-43CC-686D-FD9014787B4D}"/>
              </a:ext>
            </a:extLst>
          </p:cNvPr>
          <p:cNvSpPr txBox="1"/>
          <p:nvPr userDrawn="1"/>
        </p:nvSpPr>
        <p:spPr>
          <a:xfrm>
            <a:off x="33907" y="6478495"/>
            <a:ext cx="16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4A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Classification:</a:t>
            </a:r>
            <a:endParaRPr lang="en-IN">
              <a:solidFill>
                <a:srgbClr val="004A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7F9F7B9-C8F8-C478-4DD2-FD27612EDE20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1468842" y="707335"/>
            <a:ext cx="9277127" cy="4439"/>
          </a:xfrm>
          <a:prstGeom prst="line">
            <a:avLst/>
          </a:prstGeom>
          <a:solidFill>
            <a:schemeClr val="bg1"/>
          </a:solidFill>
          <a:ln w="38100" cap="flat" cmpd="sng" algn="ctr">
            <a:gradFill flip="none" rotWithShape="1">
              <a:gsLst>
                <a:gs pos="1000">
                  <a:srgbClr val="FFCDCD"/>
                </a:gs>
                <a:gs pos="50000">
                  <a:srgbClr val="000099"/>
                </a:gs>
                <a:gs pos="49000">
                  <a:srgbClr val="FF0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60916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vshosur-my.sharepoint.com/:u:/g/personal/geetika_tvsmotor_com/EbnvZyXuNXlGvpiGlRl9QusBVApd3Jg7DtJY6OBV-UPWMg?e=WVIXL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4EFD3A-1E28-0EB6-2907-46C379A2F724}"/>
              </a:ext>
            </a:extLst>
          </p:cNvPr>
          <p:cNvSpPr txBox="1"/>
          <p:nvPr/>
        </p:nvSpPr>
        <p:spPr>
          <a:xfrm>
            <a:off x="1538004" y="948377"/>
            <a:ext cx="6520375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CAPSTONE PROJECT</a:t>
            </a:r>
            <a:endParaRPr lang="en-IN" sz="60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6F49E-8FCF-8496-FFB6-A646EAF8EEC0}"/>
              </a:ext>
            </a:extLst>
          </p:cNvPr>
          <p:cNvSpPr txBox="1"/>
          <p:nvPr/>
        </p:nvSpPr>
        <p:spPr>
          <a:xfrm>
            <a:off x="1538004" y="3321914"/>
            <a:ext cx="4561840" cy="24006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Jaideep</a:t>
            </a:r>
            <a:endParaRPr lang="en-US"/>
          </a:p>
          <a:p>
            <a:r>
              <a:rPr lang="en-US" sz="3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Adimadapala</a:t>
            </a:r>
            <a:r>
              <a:rPr lang="en-US" sz="3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Geetika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  <a:ea typeface="+mn-lt"/>
                <a:cs typeface="+mn-lt"/>
              </a:rPr>
              <a:t>Shaik </a:t>
            </a:r>
            <a:r>
              <a:rPr lang="en-US" sz="3000" err="1">
                <a:solidFill>
                  <a:schemeClr val="bg1"/>
                </a:solidFill>
                <a:ea typeface="+mn-lt"/>
                <a:cs typeface="+mn-lt"/>
              </a:rPr>
              <a:t>Dazminisha</a:t>
            </a:r>
            <a:endParaRPr lang="en-US" sz="3000" err="1">
              <a:solidFill>
                <a:schemeClr val="bg1"/>
              </a:solidFill>
            </a:endParaRPr>
          </a:p>
          <a:p>
            <a:r>
              <a:rPr lang="en-US" sz="3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Kolisetty</a:t>
            </a:r>
            <a:r>
              <a:rPr lang="en-US" sz="3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Surya </a:t>
            </a:r>
            <a:r>
              <a:rPr lang="en-US" sz="3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Mahesh</a:t>
            </a:r>
          </a:p>
          <a:p>
            <a:r>
              <a:rPr lang="en-US" sz="3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Gujju </a:t>
            </a:r>
            <a:r>
              <a:rPr lang="en-US" sz="3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Sai Krishna</a:t>
            </a:r>
            <a:endParaRPr lang="en-US" sz="3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1A5D-BB6C-D7A2-C7A0-3B2638C8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67817-6AB2-9FB1-42E4-7A58876A6211}"/>
              </a:ext>
            </a:extLst>
          </p:cNvPr>
          <p:cNvSpPr txBox="1"/>
          <p:nvPr/>
        </p:nvSpPr>
        <p:spPr>
          <a:xfrm>
            <a:off x="1538004" y="2621603"/>
            <a:ext cx="174189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u="sng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33296344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39E686-B955-B1D6-67F1-2C429C33A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950" y="1217295"/>
            <a:ext cx="9819640" cy="4655323"/>
          </a:xfrm>
        </p:spPr>
        <p:txBody>
          <a:bodyPr lIns="91440" tIns="45720" rIns="91440" bIns="45720" anchor="t"/>
          <a:lstStyle/>
          <a:p>
            <a:r>
              <a:rPr lang="en-US" sz="3000">
                <a:latin typeface="Calibri"/>
                <a:ea typeface="Calibri"/>
                <a:cs typeface="Calibri"/>
              </a:rPr>
              <a:t>Views</a:t>
            </a:r>
          </a:p>
          <a:p>
            <a:r>
              <a:rPr lang="en-US" sz="3000">
                <a:latin typeface="Calibri"/>
                <a:ea typeface="Calibri"/>
                <a:cs typeface="Calibri"/>
              </a:rPr>
              <a:t>Engagement metrics - Comments</a:t>
            </a:r>
          </a:p>
          <a:p>
            <a:r>
              <a:rPr lang="en-US" sz="3000">
                <a:latin typeface="Calibri"/>
                <a:ea typeface="Calibri"/>
                <a:cs typeface="Calibri"/>
              </a:rPr>
              <a:t>Ratings</a:t>
            </a:r>
          </a:p>
          <a:p>
            <a:r>
              <a:rPr lang="en-US" sz="3000">
                <a:latin typeface="Calibri"/>
                <a:ea typeface="Calibri"/>
                <a:cs typeface="Calibri"/>
              </a:rPr>
              <a:t>Video Category Performance</a:t>
            </a:r>
            <a:endParaRPr lang="en-IN" sz="3000">
              <a:latin typeface="Calibri"/>
              <a:ea typeface="Calibri"/>
              <a:cs typeface="Calibri"/>
            </a:endParaRPr>
          </a:p>
          <a:p>
            <a:r>
              <a:rPr lang="en-US" sz="3000">
                <a:latin typeface="Calibri"/>
                <a:ea typeface="Calibri"/>
                <a:cs typeface="Calibri"/>
              </a:rPr>
              <a:t>Video Length</a:t>
            </a:r>
          </a:p>
          <a:p>
            <a:r>
              <a:rPr lang="en-US" sz="3000">
                <a:latin typeface="Calibri"/>
                <a:ea typeface="Calibri"/>
                <a:cs typeface="Calibri"/>
              </a:rPr>
              <a:t>Uploader Activity</a:t>
            </a:r>
          </a:p>
          <a:p>
            <a:r>
              <a:rPr lang="en-US" sz="3000">
                <a:latin typeface="Calibri"/>
                <a:ea typeface="Calibri"/>
                <a:cs typeface="Calibri"/>
              </a:rPr>
              <a:t>Video Popularity based on Ratings,Comments,Views</a:t>
            </a:r>
          </a:p>
          <a:p>
            <a:endParaRPr lang="en-IN" sz="3000">
              <a:latin typeface="Calibri"/>
              <a:ea typeface="Calibri"/>
              <a:cs typeface="Calibri"/>
            </a:endParaRPr>
          </a:p>
          <a:p>
            <a:endParaRPr lang="en-IN" sz="3000">
              <a:latin typeface="Calibri"/>
              <a:ea typeface="Calibri"/>
              <a:cs typeface="Calibri"/>
            </a:endParaRPr>
          </a:p>
          <a:p>
            <a:endParaRPr lang="en-IN" sz="3000">
              <a:latin typeface="Calibri"/>
              <a:ea typeface="Calibri"/>
              <a:cs typeface="Calibri"/>
            </a:endParaRPr>
          </a:p>
          <a:p>
            <a:endParaRPr lang="en-IN" sz="300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9F7FE-1476-1CEB-FFCD-61473AD3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10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DFB44-AAA0-CA22-D679-D423B29A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Key Metric Selection</a:t>
            </a:r>
            <a:endParaRPr lang="en-IN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1974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00D7ED-359D-68DF-1736-33882F646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2576"/>
            <a:ext cx="5181600" cy="4900613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IN" sz="2000" b="1" dirty="0">
                <a:ea typeface="Calibri"/>
              </a:rPr>
              <a:t>FOR CREATORS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Calibri"/>
              </a:rPr>
              <a:t>Ease in genre selection</a:t>
            </a:r>
          </a:p>
          <a:p>
            <a:pPr>
              <a:buFont typeface="Wingdings" panose="020B0604020202020204" pitchFamily="34" charset="0"/>
              <a:buChar char="Ø"/>
            </a:pPr>
            <a:endParaRPr lang="en-IN" sz="2000" dirty="0">
              <a:ea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Calibri"/>
              </a:rPr>
              <a:t> Find the most engaging and popular categories of videos</a:t>
            </a:r>
          </a:p>
          <a:p>
            <a:pPr>
              <a:buFont typeface="Wingdings" panose="020B0604020202020204" pitchFamily="34" charset="0"/>
              <a:buChar char="Ø"/>
            </a:pPr>
            <a:endParaRPr lang="en-IN" sz="2000" dirty="0">
              <a:ea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Calibri"/>
              </a:rPr>
              <a:t>Higher no. Of Views - More profitability</a:t>
            </a:r>
          </a:p>
          <a:p>
            <a:pPr>
              <a:buFont typeface="Wingdings" panose="020B0604020202020204" pitchFamily="34" charset="0"/>
              <a:buChar char="Ø"/>
            </a:pPr>
            <a:endParaRPr lang="en-IN" sz="2000" dirty="0">
              <a:ea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Calibri"/>
              </a:rPr>
              <a:t>Better metrics for deeper insights </a:t>
            </a:r>
            <a:r>
              <a:rPr lang="en-IN" sz="2000" dirty="0" err="1">
                <a:ea typeface="Calibri"/>
              </a:rPr>
              <a:t>eg.</a:t>
            </a:r>
            <a:r>
              <a:rPr lang="en-IN" sz="2000" dirty="0">
                <a:ea typeface="Calibri"/>
              </a:rPr>
              <a:t> Video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F622-F27A-C5BB-A958-91BF13172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IN" sz="2000" b="1" dirty="0">
                <a:ea typeface="Calibri"/>
              </a:rPr>
              <a:t>FOR ADVERTISERS</a:t>
            </a:r>
            <a:endParaRPr lang="en-US" b="1" dirty="0">
              <a:ea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Calibri"/>
              </a:rPr>
              <a:t> All in one solution for key decision making</a:t>
            </a:r>
          </a:p>
          <a:p>
            <a:pPr>
              <a:buFont typeface="Wingdings" panose="020B0604020202020204" pitchFamily="34" charset="0"/>
              <a:buChar char="Ø"/>
            </a:pPr>
            <a:endParaRPr lang="en-IN" sz="2000" dirty="0">
              <a:ea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Calibri"/>
              </a:rPr>
              <a:t> High efficiency due to availability of all key metrics </a:t>
            </a:r>
          </a:p>
          <a:p>
            <a:pPr>
              <a:buFont typeface="Wingdings" panose="020B0604020202020204" pitchFamily="34" charset="0"/>
              <a:buChar char="Ø"/>
            </a:pPr>
            <a:endParaRPr lang="en-IN" sz="2000" dirty="0">
              <a:ea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Calibri"/>
              </a:rPr>
              <a:t>Prevents capital loss due try and error strategy </a:t>
            </a:r>
          </a:p>
          <a:p>
            <a:pPr>
              <a:buFont typeface="Wingdings" panose="020B0604020202020204" pitchFamily="34" charset="0"/>
              <a:buChar char="Ø"/>
            </a:pPr>
            <a:endParaRPr lang="en-IN" sz="2000" dirty="0">
              <a:ea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IN" sz="2000" dirty="0">
                <a:ea typeface="Calibri"/>
              </a:rPr>
              <a:t>No code solution for analytical problems</a:t>
            </a:r>
          </a:p>
          <a:p>
            <a:pPr>
              <a:buFont typeface="Wingdings" panose="020B0604020202020204" pitchFamily="34" charset="0"/>
              <a:buChar char="Ø"/>
            </a:pPr>
            <a:endParaRPr lang="en-I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55DC9-CBE9-AEA3-3DBF-9929768D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11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0C6874-CDAC-95B0-BB82-77B730DE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Stakeholder Specific Views</a:t>
            </a:r>
            <a:endParaRPr lang="en-IN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08477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75AF3-ADEC-339D-A3EC-C397712B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12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CBA1E-0E74-302E-D28B-5BFAAD41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Project Outcomes</a:t>
            </a:r>
            <a:endParaRPr lang="en-IN">
              <a:latin typeface="Calibri"/>
              <a:ea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978D00-7772-1E4E-C439-0C0210F29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600" y="1049338"/>
            <a:ext cx="10515600" cy="490061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>
                <a:latin typeface="Calibri"/>
                <a:ea typeface="Calibri"/>
                <a:cs typeface="Calibri"/>
              </a:rPr>
              <a:t>Improved Content strategy for Creators</a:t>
            </a:r>
          </a:p>
          <a:p>
            <a:pPr>
              <a:lnSpc>
                <a:spcPct val="250000"/>
              </a:lnSpc>
            </a:pPr>
            <a:r>
              <a:rPr lang="en-US">
                <a:latin typeface="Calibri"/>
                <a:ea typeface="Calibri"/>
                <a:cs typeface="Calibri"/>
              </a:rPr>
              <a:t> Audience Engagement Tracking</a:t>
            </a:r>
          </a:p>
          <a:p>
            <a:pPr>
              <a:lnSpc>
                <a:spcPct val="250000"/>
              </a:lnSpc>
            </a:pPr>
            <a:r>
              <a:rPr lang="en-US">
                <a:latin typeface="Calibri"/>
                <a:ea typeface="Calibri"/>
                <a:cs typeface="Calibri"/>
              </a:rPr>
              <a:t>Enhanced Decision Making for Advertisers</a:t>
            </a:r>
          </a:p>
          <a:p>
            <a:pPr>
              <a:lnSpc>
                <a:spcPct val="250000"/>
              </a:lnSpc>
            </a:pPr>
            <a:r>
              <a:rPr lang="en-US">
                <a:latin typeface="Calibri"/>
                <a:ea typeface="Calibri"/>
                <a:cs typeface="Calibri"/>
              </a:rPr>
              <a:t>Personalized Insights for Stakeholder Segments</a:t>
            </a:r>
          </a:p>
          <a:p>
            <a:pPr>
              <a:lnSpc>
                <a:spcPct val="250000"/>
              </a:lnSpc>
            </a:pPr>
            <a:r>
              <a:rPr lang="en-US">
                <a:latin typeface="Calibri"/>
                <a:ea typeface="Calibri"/>
                <a:cs typeface="Calibri"/>
              </a:rPr>
              <a:t>Performance Forecasting and Trend Tracking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IN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3587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C0A6BA-67D8-B6F5-9178-9665A56D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66632"/>
            <a:ext cx="9456515" cy="2868759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Interactive Visual Dashboard: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Power Bi dashboards</a:t>
            </a:r>
            <a:endParaRPr lang="en-US" sz="3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5E8C2-F0EE-7BC7-0C60-BAC1EA85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194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B898B-A2CC-6B43-BB9D-4E82BD4FC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2720" y="2296159"/>
            <a:ext cx="6417310" cy="1635761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>
                <a:latin typeface="Calibri"/>
                <a:ea typeface="Calibri"/>
                <a:cs typeface="Calibri"/>
              </a:rPr>
              <a:t>Thank You</a:t>
            </a:r>
            <a:endParaRPr lang="en-IN" sz="800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0F9B1-562B-58AF-5BAD-5A7E3E6E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6555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9421-96C8-4D8E-FEDA-B2C4058A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619"/>
            <a:ext cx="10515600" cy="479585"/>
          </a:xfrm>
        </p:spPr>
        <p:txBody>
          <a:bodyPr/>
          <a:lstStyle/>
          <a:p>
            <a:pPr algn="l"/>
            <a:r>
              <a:rPr lang="en-US" dirty="0">
                <a:ea typeface="Calibri"/>
              </a:rPr>
              <a:t>PROBLEM STATEMENT</a:t>
            </a:r>
            <a:endParaRPr lang="en-IN" dirty="0">
              <a:ea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8145-26EC-BDE0-8E97-46FC7B20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164D6-7EF5-2033-2B9C-68333105784F}"/>
              </a:ext>
            </a:extLst>
          </p:cNvPr>
          <p:cNvSpPr txBox="1"/>
          <p:nvPr/>
        </p:nvSpPr>
        <p:spPr>
          <a:xfrm>
            <a:off x="988672" y="1122619"/>
            <a:ext cx="10515885" cy="56323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200000"/>
              </a:lnSpc>
            </a:pPr>
            <a:endParaRPr lang="en-US" sz="2400" dirty="0">
              <a:solidFill>
                <a:srgbClr val="003399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4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 content creators and platform managers face challenges related to content performance such as low audience engagement, unpredictable viewership trends, inefficient content strategies, and lack of insights into viewer preferences.</a:t>
            </a:r>
            <a:endParaRPr lang="en-US" sz="2400" dirty="0">
              <a:solidFill>
                <a:srgbClr val="003399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2400" dirty="0">
              <a:solidFill>
                <a:srgbClr val="003399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400" dirty="0">
                <a:solidFill>
                  <a:srgbClr val="00339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927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9421-96C8-4D8E-FEDA-B2C4058A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31" y="183923"/>
            <a:ext cx="10515600" cy="479585"/>
          </a:xfrm>
        </p:spPr>
        <p:txBody>
          <a:bodyPr lIns="91440" tIns="45720" rIns="91440" bIns="45720" anchor="t"/>
          <a:lstStyle/>
          <a:p>
            <a:r>
              <a:rPr lang="en-US">
                <a:latin typeface="Calibri"/>
                <a:ea typeface="Calibri"/>
                <a:cs typeface="Calibri"/>
              </a:rPr>
              <a:t>OBJECTIVE</a:t>
            </a:r>
            <a:endParaRPr lang="en-IN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8145-26EC-BDE0-8E97-46FC7B20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164D6-7EF5-2033-2B9C-68333105784F}"/>
              </a:ext>
            </a:extLst>
          </p:cNvPr>
          <p:cNvSpPr txBox="1"/>
          <p:nvPr/>
        </p:nvSpPr>
        <p:spPr>
          <a:xfrm>
            <a:off x="877706" y="402201"/>
            <a:ext cx="11538569" cy="64479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200000"/>
              </a:lnSpc>
            </a:pPr>
            <a:endParaRPr lang="en-US" dirty="0">
              <a:solidFill>
                <a:srgbClr val="003399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of this project is to develop a Power BI dashboard, leveraging Azure data services, to process and analyze YouTube video performance data and provide actionable insights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IN" sz="2000" dirty="0">
                <a:solidFill>
                  <a:srgbClr val="00339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Data Integration and Preparation</a:t>
            </a:r>
            <a:endParaRPr lang="en-US" sz="20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IN" sz="2000" dirty="0">
                <a:solidFill>
                  <a:srgbClr val="00339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Key Metric Selection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IN" sz="2000" dirty="0">
                <a:solidFill>
                  <a:srgbClr val="00339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Create Stakeholder-Specific Views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IN" sz="2000" dirty="0">
                <a:solidFill>
                  <a:srgbClr val="00339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Design Data Visualizations 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IN" sz="2000" dirty="0">
                <a:solidFill>
                  <a:srgbClr val="00339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Enable Cross-Filtering and Interactivity</a:t>
            </a:r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</a:pPr>
            <a:r>
              <a:rPr lang="en-US" sz="2000" dirty="0">
                <a:solidFill>
                  <a:srgbClr val="00339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Trend Analysis and Performance Monitoring</a:t>
            </a:r>
            <a:endParaRPr lang="en-IN" sz="2000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1900" dirty="0">
                <a:solidFill>
                  <a:srgbClr val="003399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9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709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F44B-0B5B-A75A-E387-F32DD4C1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13" y="2637580"/>
            <a:ext cx="10515600" cy="999301"/>
          </a:xfrm>
        </p:spPr>
        <p:txBody>
          <a:bodyPr/>
          <a:lstStyle/>
          <a:p>
            <a:r>
              <a:rPr lang="en-US" sz="5400" dirty="0"/>
              <a:t>Dataset Info</a:t>
            </a:r>
            <a:endParaRPr lang="en-I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EE288-3728-38F8-5442-8CEA8FAA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240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EE288-3728-38F8-5442-8CEA8FAA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5</a:t>
            </a:fld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44067D-5EE8-1E7A-F24C-1E7A99C65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956465"/>
            <a:ext cx="11309028" cy="557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Video 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 unique identifier for each video.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Video Uploader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name of the channel or user who uploaded the video.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Interval between YouTube Establishment and Video Upload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Time (in days) between YouTube's establishment and the video's upload.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Video Category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category or genre of the video.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Video 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duration of the video (in seconds).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Number of Views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total views the video has received.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Rating on the Video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average user rating of the video.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Number of Ratings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count of users who rated the video.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Number of Comments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count of comments on the video.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Related Video IDs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 list of video IDs related to the current video.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Video Popularity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 metric quantifying the video's overall popularity.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265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ECB50-BC56-8C91-DD67-B2737561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989170"/>
            <a:ext cx="10515600" cy="4700429"/>
          </a:xfrm>
        </p:spPr>
        <p:txBody>
          <a:bodyPr lIns="91440" tIns="45720" rIns="91440" bIns="45720" anchor="t"/>
          <a:lstStyle/>
          <a:p>
            <a:pPr marL="0" indent="0" algn="just">
              <a:buNone/>
            </a:pPr>
            <a:r>
              <a:rPr lang="en-IN" sz="2800" b="1" dirty="0">
                <a:latin typeface="Arial"/>
                <a:ea typeface="Calibri"/>
                <a:cs typeface="Arial"/>
              </a:rPr>
              <a:t>KEY COMPONENTS:</a:t>
            </a:r>
          </a:p>
          <a:p>
            <a:pPr algn="just"/>
            <a:r>
              <a:rPr lang="en-IN" sz="2800" dirty="0">
                <a:latin typeface="Arial"/>
                <a:ea typeface="Calibri"/>
                <a:cs typeface="Arial"/>
              </a:rPr>
              <a:t>Azure Data Lake Storage (ADLS)</a:t>
            </a:r>
          </a:p>
          <a:p>
            <a:pPr algn="just"/>
            <a:r>
              <a:rPr lang="en-IN" sz="2800" dirty="0">
                <a:latin typeface="Arial"/>
                <a:ea typeface="Calibri"/>
                <a:cs typeface="Arial"/>
              </a:rPr>
              <a:t>Azure Databricks</a:t>
            </a:r>
          </a:p>
          <a:p>
            <a:pPr algn="just"/>
            <a:r>
              <a:rPr lang="en-IN" sz="2800" dirty="0">
                <a:latin typeface="Arial"/>
                <a:ea typeface="Calibri"/>
                <a:cs typeface="Arial"/>
              </a:rPr>
              <a:t>Azure Data Factory(ADF)</a:t>
            </a:r>
          </a:p>
          <a:p>
            <a:pPr algn="just"/>
            <a:r>
              <a:rPr lang="en-IN" sz="2800" dirty="0">
                <a:latin typeface="Arial"/>
                <a:ea typeface="Calibri"/>
                <a:cs typeface="Arial"/>
              </a:rPr>
              <a:t>Azure Blob Storage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Arial"/>
                <a:ea typeface="Calibri"/>
                <a:cs typeface="Arial"/>
              </a:rPr>
              <a:t>Power BI</a:t>
            </a:r>
            <a:endParaRPr lang="en-IN" sz="2800" dirty="0">
              <a:ea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17423-6394-E77D-9017-4D137911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332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8BD8-C66F-4A9B-0CE2-CFF0420E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2400" dirty="0">
                <a:solidFill>
                  <a:srgbClr val="004A8F"/>
                </a:solidFill>
              </a:rPr>
              <a:t>Data Flow</a:t>
            </a:r>
            <a:endParaRPr lang="en-US" dirty="0">
              <a:solidFill>
                <a:srgbClr val="004A8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5547C-881E-3D03-686F-7A77DCB0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7</a:t>
            </a:fld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3ED2575-B631-D44D-7285-9D9692C7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2" y="951791"/>
            <a:ext cx="10529638" cy="50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46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98E6B4-8737-A5A3-6818-42129A516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729" y="2283348"/>
            <a:ext cx="7338349" cy="137425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6000" dirty="0">
                <a:latin typeface="Arial"/>
                <a:cs typeface="Arial"/>
              </a:rPr>
              <a:t>Azure Live Demo</a:t>
            </a:r>
            <a:endParaRPr lang="en-IN" sz="60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CEF23-3D35-136D-F8A6-B0D3A605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73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7BF0-8D16-9BE3-F656-14D8C2EE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981806"/>
            <a:ext cx="10515600" cy="315910"/>
          </a:xfrm>
        </p:spPr>
        <p:txBody>
          <a:bodyPr/>
          <a:lstStyle/>
          <a:p>
            <a:pPr algn="l"/>
            <a:r>
              <a:rPr lang="en-US">
                <a:latin typeface="Calibri"/>
                <a:ea typeface="Calibri"/>
                <a:cs typeface="Calibri"/>
              </a:rPr>
              <a:t>KEY CHALLENGES</a:t>
            </a:r>
            <a:endParaRPr lang="en-IN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F9BD-E808-8A4E-FE4D-C8AEE510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866" y="1514228"/>
            <a:ext cx="10515600" cy="4037890"/>
          </a:xfrm>
        </p:spPr>
        <p:txBody>
          <a:bodyPr lIns="91440" tIns="45720" rIns="91440" bIns="45720" anchor="t"/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sz="2000" b="1" dirty="0">
                <a:ea typeface="Calibri"/>
              </a:rPr>
              <a:t>Customizing Views for Different Stakeholders</a:t>
            </a:r>
            <a:endParaRPr lang="en-US" sz="2000" dirty="0"/>
          </a:p>
          <a:p>
            <a:pPr marL="457200" lvl="1" indent="0">
              <a:buNone/>
            </a:pPr>
            <a:r>
              <a:rPr lang="en-US" dirty="0">
                <a:ea typeface="Calibri"/>
              </a:rPr>
              <a:t>Different stakeholders (content creators, advertisers, platform managers) require different types of insights, which can lead to confusion if the dashboard isn't tailored to their needs.</a:t>
            </a: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3399"/>
                </a:solidFill>
                <a:ea typeface="Calibri"/>
              </a:rPr>
              <a:t>Cross-Filtering Between Metrics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99"/>
                </a:solidFill>
                <a:ea typeface="Calibri"/>
              </a:rPr>
              <a:t>It is hard for stakeholders to see how different variables (e.g., video length vs. number of views) influence each other.</a:t>
            </a:r>
          </a:p>
          <a:p>
            <a:pPr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3399"/>
                </a:solidFill>
                <a:ea typeface="Calibri"/>
              </a:rPr>
              <a:t>Cross-Category Comparisons for Advertisers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3399"/>
                </a:solidFill>
                <a:ea typeface="Calibri"/>
              </a:rPr>
              <a:t>Advertisers often struggle to compare performance across various video categories to find the best fit for ad placement</a:t>
            </a:r>
            <a:br>
              <a:rPr lang="en-US" dirty="0">
                <a:ea typeface="Calibri"/>
              </a:rPr>
            </a:br>
            <a:endParaRPr lang="en-US" dirty="0">
              <a:solidFill>
                <a:srgbClr val="003399"/>
              </a:solidFill>
              <a:ea typeface="Calibri"/>
            </a:endParaRPr>
          </a:p>
          <a:p>
            <a:pPr marL="0" indent="0" rtl="0">
              <a:buNone/>
            </a:pPr>
            <a:br>
              <a:rPr lang="en-US" sz="1800" dirty="0">
                <a:latin typeface="Calibri"/>
                <a:ea typeface="Calibri"/>
                <a:cs typeface="Calibri"/>
              </a:rPr>
            </a:br>
            <a:endParaRPr lang="en-IN" sz="18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69CAF-22A4-930F-BA35-C0505CC2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35EA-281D-47C8-A0EC-B8A06226CB8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649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VSM Official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err="1" smtClean="0">
            <a:solidFill>
              <a:srgbClr val="003399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rgbClr val="003399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VSM Default PPT Theme" id="{906F9855-44CB-40CF-9A92-CF01BF2A3BAC}" vid="{42286DAB-CDEC-47D6-8825-94EB3297C0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5F2D4B903612439814B256AFA3EFA0" ma:contentTypeVersion="4" ma:contentTypeDescription="Create a new document." ma:contentTypeScope="" ma:versionID="e2c738bdecf0b8a3e3729059e1aeb75c">
  <xsd:schema xmlns:xsd="http://www.w3.org/2001/XMLSchema" xmlns:xs="http://www.w3.org/2001/XMLSchema" xmlns:p="http://schemas.microsoft.com/office/2006/metadata/properties" xmlns:ns2="7461fae7-4878-4724-ab40-c84b3ed02618" targetNamespace="http://schemas.microsoft.com/office/2006/metadata/properties" ma:root="true" ma:fieldsID="24d90fec009b6e67d11c377c0361ca9d" ns2:_="">
    <xsd:import namespace="7461fae7-4878-4724-ab40-c84b3ed026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1fae7-4878-4724-ab40-c84b3ed026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6732B2-6222-4FB7-B478-456BB6240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61fae7-4878-4724-ab40-c84b3ed026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DA29DB-C4D6-4C56-B200-B30D7AA22B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91C169-1B40-4E95-B082-B61E4E60CEAD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7461fae7-4878-4724-ab40-c84b3ed0261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397</TotalTime>
  <Words>522</Words>
  <Application>Microsoft Office PowerPoint</Application>
  <PresentationFormat>Widescreen</PresentationFormat>
  <Paragraphs>106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TVSM Official Template</vt:lpstr>
      <vt:lpstr>PowerPoint Presentation</vt:lpstr>
      <vt:lpstr>PROBLEM STATEMENT</vt:lpstr>
      <vt:lpstr>OBJECTIVE</vt:lpstr>
      <vt:lpstr>Dataset Info</vt:lpstr>
      <vt:lpstr>Video ID: A unique identifier for each video. Video Uploader: The name of the channel or user who uploaded the video. Interval between YouTube Establishment and Video Upload: Time (in days) between YouTube's establishment and the video's upload. Video Category: The category or genre of the video. Video Length: The duration of the video (in seconds). Number of Views: The total views the video has received. Rating on the Video: The average user rating of the video. Number of Ratings: The count of users who rated the video. Number of Comments: The count of comments on the video. Related Video IDs: A list of video IDs related to the current video. Video Popularity: A metric quantifying the video's overall popularity. </vt:lpstr>
      <vt:lpstr>PowerPoint Presentation</vt:lpstr>
      <vt:lpstr>Data Flow</vt:lpstr>
      <vt:lpstr>PowerPoint Presentation</vt:lpstr>
      <vt:lpstr>KEY CHALLENGES</vt:lpstr>
      <vt:lpstr>Key Metric Selection</vt:lpstr>
      <vt:lpstr>Stakeholder Specific Views</vt:lpstr>
      <vt:lpstr>Project Outcomes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Dazminisha Shaik (HRD/Hosur/TVSMotor)</dc:creator>
  <cp:lastModifiedBy>Dazminisha Shaik (HRD/Hosur/TVSMotor)</cp:lastModifiedBy>
  <cp:revision>2</cp:revision>
  <dcterms:created xsi:type="dcterms:W3CDTF">2024-09-11T11:35:04Z</dcterms:created>
  <dcterms:modified xsi:type="dcterms:W3CDTF">2024-09-12T07:28:09Z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847cdb-dc7c-42a2-b569-f8e7db656104_Enabled">
    <vt:lpwstr>true</vt:lpwstr>
  </property>
  <property fmtid="{D5CDD505-2E9C-101B-9397-08002B2CF9AE}" pid="3" name="MSIP_Label_b1847cdb-dc7c-42a2-b569-f8e7db656104_SetDate">
    <vt:lpwstr>2023-11-17T07:58:56Z</vt:lpwstr>
  </property>
  <property fmtid="{D5CDD505-2E9C-101B-9397-08002B2CF9AE}" pid="4" name="MSIP_Label_b1847cdb-dc7c-42a2-b569-f8e7db656104_Method">
    <vt:lpwstr>Privileged</vt:lpwstr>
  </property>
  <property fmtid="{D5CDD505-2E9C-101B-9397-08002B2CF9AE}" pid="5" name="MSIP_Label_b1847cdb-dc7c-42a2-b569-f8e7db656104_Name">
    <vt:lpwstr>External</vt:lpwstr>
  </property>
  <property fmtid="{D5CDD505-2E9C-101B-9397-08002B2CF9AE}" pid="6" name="MSIP_Label_b1847cdb-dc7c-42a2-b569-f8e7db656104_SiteId">
    <vt:lpwstr>d30feff3-78f9-476a-81e4-c71b80743988</vt:lpwstr>
  </property>
  <property fmtid="{D5CDD505-2E9C-101B-9397-08002B2CF9AE}" pid="7" name="MSIP_Label_b1847cdb-dc7c-42a2-b569-f8e7db656104_ActionId">
    <vt:lpwstr>aa87e4bd-799c-4056-ac03-b9c81197c4a1</vt:lpwstr>
  </property>
  <property fmtid="{D5CDD505-2E9C-101B-9397-08002B2CF9AE}" pid="8" name="MSIP_Label_b1847cdb-dc7c-42a2-b569-f8e7db656104_ContentBits">
    <vt:lpwstr>0</vt:lpwstr>
  </property>
  <property fmtid="{D5CDD505-2E9C-101B-9397-08002B2CF9AE}" pid="9" name="ContentTypeId">
    <vt:lpwstr>0x010100A25F2D4B903612439814B256AFA3EFA0</vt:lpwstr>
  </property>
</Properties>
</file>