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1" r:id="rId3"/>
    <p:sldId id="257" r:id="rId4"/>
    <p:sldId id="258" r:id="rId5"/>
    <p:sldId id="261" r:id="rId6"/>
    <p:sldId id="259" r:id="rId7"/>
    <p:sldId id="260" r:id="rId8"/>
    <p:sldId id="262" r:id="rId9"/>
    <p:sldId id="263" r:id="rId10"/>
    <p:sldId id="268" r:id="rId11"/>
    <p:sldId id="264" r:id="rId12"/>
    <p:sldId id="265" r:id="rId13"/>
    <p:sldId id="267" r:id="rId14"/>
    <p:sldId id="266"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C2C969-56B9-44AD-8089-ABDA0AF7F438}"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7FAC91-1CC0-4773-A930-48713840A237}" type="slidenum">
              <a:rPr lang="en-IN" smtClean="0"/>
              <a:t>‹#›</a:t>
            </a:fld>
            <a:endParaRPr lang="en-IN"/>
          </a:p>
        </p:txBody>
      </p:sp>
    </p:spTree>
    <p:extLst>
      <p:ext uri="{BB962C8B-B14F-4D97-AF65-F5344CB8AC3E}">
        <p14:creationId xmlns:p14="http://schemas.microsoft.com/office/powerpoint/2010/main" val="1833742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C2C969-56B9-44AD-8089-ABDA0AF7F438}"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7FAC91-1CC0-4773-A930-48713840A237}" type="slidenum">
              <a:rPr lang="en-IN" smtClean="0"/>
              <a:t>‹#›</a:t>
            </a:fld>
            <a:endParaRPr lang="en-IN"/>
          </a:p>
        </p:txBody>
      </p:sp>
    </p:spTree>
    <p:extLst>
      <p:ext uri="{BB962C8B-B14F-4D97-AF65-F5344CB8AC3E}">
        <p14:creationId xmlns:p14="http://schemas.microsoft.com/office/powerpoint/2010/main" val="186811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C2C969-56B9-44AD-8089-ABDA0AF7F438}"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7FAC91-1CC0-4773-A930-48713840A237}" type="slidenum">
              <a:rPr lang="en-IN" smtClean="0"/>
              <a:t>‹#›</a:t>
            </a:fld>
            <a:endParaRPr lang="en-IN"/>
          </a:p>
        </p:txBody>
      </p:sp>
    </p:spTree>
    <p:extLst>
      <p:ext uri="{BB962C8B-B14F-4D97-AF65-F5344CB8AC3E}">
        <p14:creationId xmlns:p14="http://schemas.microsoft.com/office/powerpoint/2010/main" val="275912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C2C969-56B9-44AD-8089-ABDA0AF7F438}"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7FAC91-1CC0-4773-A930-48713840A237}" type="slidenum">
              <a:rPr lang="en-IN" smtClean="0"/>
              <a:t>‹#›</a:t>
            </a:fld>
            <a:endParaRPr lang="en-IN"/>
          </a:p>
        </p:txBody>
      </p:sp>
    </p:spTree>
    <p:extLst>
      <p:ext uri="{BB962C8B-B14F-4D97-AF65-F5344CB8AC3E}">
        <p14:creationId xmlns:p14="http://schemas.microsoft.com/office/powerpoint/2010/main" val="30953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C2C969-56B9-44AD-8089-ABDA0AF7F438}"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7FAC91-1CC0-4773-A930-48713840A237}" type="slidenum">
              <a:rPr lang="en-IN" smtClean="0"/>
              <a:t>‹#›</a:t>
            </a:fld>
            <a:endParaRPr lang="en-IN"/>
          </a:p>
        </p:txBody>
      </p:sp>
    </p:spTree>
    <p:extLst>
      <p:ext uri="{BB962C8B-B14F-4D97-AF65-F5344CB8AC3E}">
        <p14:creationId xmlns:p14="http://schemas.microsoft.com/office/powerpoint/2010/main" val="119405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0C2C969-56B9-44AD-8089-ABDA0AF7F438}"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7FAC91-1CC0-4773-A930-48713840A237}" type="slidenum">
              <a:rPr lang="en-IN" smtClean="0"/>
              <a:t>‹#›</a:t>
            </a:fld>
            <a:endParaRPr lang="en-IN"/>
          </a:p>
        </p:txBody>
      </p:sp>
    </p:spTree>
    <p:extLst>
      <p:ext uri="{BB962C8B-B14F-4D97-AF65-F5344CB8AC3E}">
        <p14:creationId xmlns:p14="http://schemas.microsoft.com/office/powerpoint/2010/main" val="144025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0C2C969-56B9-44AD-8089-ABDA0AF7F438}" type="datetimeFigureOut">
              <a:rPr lang="en-IN" smtClean="0"/>
              <a:t>10-07-2024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7FAC91-1CC0-4773-A930-48713840A237}" type="slidenum">
              <a:rPr lang="en-IN" smtClean="0"/>
              <a:t>‹#›</a:t>
            </a:fld>
            <a:endParaRPr lang="en-IN"/>
          </a:p>
        </p:txBody>
      </p:sp>
    </p:spTree>
    <p:extLst>
      <p:ext uri="{BB962C8B-B14F-4D97-AF65-F5344CB8AC3E}">
        <p14:creationId xmlns:p14="http://schemas.microsoft.com/office/powerpoint/2010/main" val="78708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0C2C969-56B9-44AD-8089-ABDA0AF7F438}" type="datetimeFigureOut">
              <a:rPr lang="en-IN" smtClean="0"/>
              <a:t>10-07-2024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7FAC91-1CC0-4773-A930-48713840A237}" type="slidenum">
              <a:rPr lang="en-IN" smtClean="0"/>
              <a:t>‹#›</a:t>
            </a:fld>
            <a:endParaRPr lang="en-IN"/>
          </a:p>
        </p:txBody>
      </p:sp>
    </p:spTree>
    <p:extLst>
      <p:ext uri="{BB962C8B-B14F-4D97-AF65-F5344CB8AC3E}">
        <p14:creationId xmlns:p14="http://schemas.microsoft.com/office/powerpoint/2010/main" val="398198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2C969-56B9-44AD-8089-ABDA0AF7F438}" type="datetimeFigureOut">
              <a:rPr lang="en-IN" smtClean="0"/>
              <a:t>10-07-2024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7FAC91-1CC0-4773-A930-48713840A237}" type="slidenum">
              <a:rPr lang="en-IN" smtClean="0"/>
              <a:t>‹#›</a:t>
            </a:fld>
            <a:endParaRPr lang="en-IN"/>
          </a:p>
        </p:txBody>
      </p:sp>
    </p:spTree>
    <p:extLst>
      <p:ext uri="{BB962C8B-B14F-4D97-AF65-F5344CB8AC3E}">
        <p14:creationId xmlns:p14="http://schemas.microsoft.com/office/powerpoint/2010/main" val="3052365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C2C969-56B9-44AD-8089-ABDA0AF7F438}"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7FAC91-1CC0-4773-A930-48713840A237}" type="slidenum">
              <a:rPr lang="en-IN" smtClean="0"/>
              <a:t>‹#›</a:t>
            </a:fld>
            <a:endParaRPr lang="en-IN"/>
          </a:p>
        </p:txBody>
      </p:sp>
    </p:spTree>
    <p:extLst>
      <p:ext uri="{BB962C8B-B14F-4D97-AF65-F5344CB8AC3E}">
        <p14:creationId xmlns:p14="http://schemas.microsoft.com/office/powerpoint/2010/main" val="3197064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C2C969-56B9-44AD-8089-ABDA0AF7F438}"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7FAC91-1CC0-4773-A930-48713840A237}" type="slidenum">
              <a:rPr lang="en-IN" smtClean="0"/>
              <a:t>‹#›</a:t>
            </a:fld>
            <a:endParaRPr lang="en-IN"/>
          </a:p>
        </p:txBody>
      </p:sp>
    </p:spTree>
    <p:extLst>
      <p:ext uri="{BB962C8B-B14F-4D97-AF65-F5344CB8AC3E}">
        <p14:creationId xmlns:p14="http://schemas.microsoft.com/office/powerpoint/2010/main" val="290484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2C969-56B9-44AD-8089-ABDA0AF7F438}" type="datetimeFigureOut">
              <a:rPr lang="en-IN" smtClean="0"/>
              <a:t>10-07-2024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FAC91-1CC0-4773-A930-48713840A237}" type="slidenum">
              <a:rPr lang="en-IN" smtClean="0"/>
              <a:t>‹#›</a:t>
            </a:fld>
            <a:endParaRPr lang="en-IN"/>
          </a:p>
        </p:txBody>
      </p:sp>
    </p:spTree>
    <p:extLst>
      <p:ext uri="{BB962C8B-B14F-4D97-AF65-F5344CB8AC3E}">
        <p14:creationId xmlns:p14="http://schemas.microsoft.com/office/powerpoint/2010/main" val="149782813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6213" y="606751"/>
            <a:ext cx="11203537" cy="4651050"/>
          </a:xfrm>
        </p:spPr>
        <p:txBody>
          <a:bodyPr>
            <a:noAutofit/>
          </a:bodyPr>
          <a:lstStyle/>
          <a:p>
            <a:pPr algn="l"/>
            <a:r>
              <a:rPr lang="en-US" sz="1400" b="1" dirty="0" smtClean="0">
                <a:latin typeface="Times New Roman" panose="02020603050405020304" pitchFamily="18" charset="0"/>
                <a:cs typeface="Times New Roman" panose="02020603050405020304" pitchFamily="18" charset="0"/>
              </a:rPr>
              <a:t>What is android operating system?</a:t>
            </a:r>
          </a:p>
          <a:p>
            <a:pPr algn="l"/>
            <a:r>
              <a:rPr lang="en-US" sz="1400" dirty="0" smtClean="0">
                <a:latin typeface="Times New Roman" panose="02020603050405020304" pitchFamily="18" charset="0"/>
                <a:cs typeface="Times New Roman" panose="02020603050405020304" pitchFamily="18" charset="0"/>
              </a:rPr>
              <a:t>The Android operating system (OS) is a Linux-based mobile operating system developed by Google primarily for touchscreen mobile devices such as smartphones and tablets. It is designed to be open-source and is based on the Linux kernel. </a:t>
            </a:r>
          </a:p>
          <a:p>
            <a:pPr algn="l"/>
            <a:r>
              <a:rPr lang="en-US" sz="1400" b="1" dirty="0" smtClean="0">
                <a:latin typeface="Times New Roman" panose="02020603050405020304" pitchFamily="18" charset="0"/>
                <a:cs typeface="Times New Roman" panose="02020603050405020304" pitchFamily="18" charset="0"/>
              </a:rPr>
              <a:t>key aspects of the Android operating system:</a:t>
            </a:r>
          </a:p>
          <a:p>
            <a:pPr algn="l"/>
            <a:r>
              <a:rPr lang="en-US" sz="1400" b="1" dirty="0" smtClean="0">
                <a:latin typeface="Times New Roman" panose="02020603050405020304" pitchFamily="18" charset="0"/>
                <a:cs typeface="Times New Roman" panose="02020603050405020304" pitchFamily="18" charset="0"/>
              </a:rPr>
              <a:t>Linux Kernel</a:t>
            </a:r>
            <a:r>
              <a:rPr lang="en-US" sz="1400" dirty="0" smtClean="0">
                <a:latin typeface="Times New Roman" panose="02020603050405020304" pitchFamily="18" charset="0"/>
                <a:cs typeface="Times New Roman" panose="02020603050405020304" pitchFamily="18" charset="0"/>
              </a:rPr>
              <a:t>: Android uses the Linux kernel as its core, which provides the underlying system services such as security, memory management, process management, and hardware drivers.</a:t>
            </a:r>
          </a:p>
          <a:p>
            <a:pPr algn="l"/>
            <a:r>
              <a:rPr lang="en-US" sz="1400" b="1" dirty="0" smtClean="0">
                <a:latin typeface="Times New Roman" panose="02020603050405020304" pitchFamily="18" charset="0"/>
                <a:cs typeface="Times New Roman" panose="02020603050405020304" pitchFamily="18" charset="0"/>
              </a:rPr>
              <a:t>Open Source</a:t>
            </a:r>
            <a:r>
              <a:rPr lang="en-US" sz="1400" dirty="0" smtClean="0">
                <a:latin typeface="Times New Roman" panose="02020603050405020304" pitchFamily="18" charset="0"/>
                <a:cs typeface="Times New Roman" panose="02020603050405020304" pitchFamily="18" charset="0"/>
              </a:rPr>
              <a:t>: Android is open-source, allowing manufacturers and developers to customize and modify the operating system according to their needs. This flexibility has contributed to its widespread adoption across various devices and markets.</a:t>
            </a:r>
          </a:p>
          <a:p>
            <a:pPr algn="l"/>
            <a:r>
              <a:rPr lang="en-US" sz="1400" b="1" dirty="0" smtClean="0">
                <a:latin typeface="Times New Roman" panose="02020603050405020304" pitchFamily="18" charset="0"/>
                <a:cs typeface="Times New Roman" panose="02020603050405020304" pitchFamily="18" charset="0"/>
              </a:rPr>
              <a:t>Application Framework</a:t>
            </a:r>
            <a:r>
              <a:rPr lang="en-US" sz="1400" dirty="0" smtClean="0">
                <a:latin typeface="Times New Roman" panose="02020603050405020304" pitchFamily="18" charset="0"/>
                <a:cs typeface="Times New Roman" panose="02020603050405020304" pitchFamily="18" charset="0"/>
              </a:rPr>
              <a:t>: Android provides a rich application framework that allows developers to create innovative apps using Java or </a:t>
            </a:r>
            <a:r>
              <a:rPr lang="en-US" sz="1400" dirty="0" err="1" smtClean="0">
                <a:latin typeface="Times New Roman" panose="02020603050405020304" pitchFamily="18" charset="0"/>
                <a:cs typeface="Times New Roman" panose="02020603050405020304" pitchFamily="18" charset="0"/>
              </a:rPr>
              <a:t>Kotlin</a:t>
            </a:r>
            <a:r>
              <a:rPr lang="en-US" sz="1400" dirty="0" smtClean="0">
                <a:latin typeface="Times New Roman" panose="02020603050405020304" pitchFamily="18" charset="0"/>
                <a:cs typeface="Times New Roman" panose="02020603050405020304" pitchFamily="18" charset="0"/>
              </a:rPr>
              <a:t> programming languages. The framework includes high-level APIs for tasks such as UI design, data storage, connectivity, multimedia, and more.</a:t>
            </a:r>
          </a:p>
          <a:p>
            <a:pPr algn="l"/>
            <a:endParaRPr lang="en-US" sz="1400" dirty="0" smtClean="0">
              <a:latin typeface="Times New Roman" panose="02020603050405020304" pitchFamily="18" charset="0"/>
              <a:cs typeface="Times New Roman" panose="02020603050405020304" pitchFamily="18" charset="0"/>
            </a:endParaRPr>
          </a:p>
        </p:txBody>
      </p:sp>
      <p:pic>
        <p:nvPicPr>
          <p:cNvPr id="1026" name="Picture 2" descr="Facts about Android Operating System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481" y="3451640"/>
            <a:ext cx="57150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373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3286"/>
            <a:ext cx="10515600" cy="6409346"/>
          </a:xfrm>
        </p:spPr>
        <p:txBody>
          <a:bodyPr>
            <a:normAutofit fontScale="85000" lnSpcReduction="20000"/>
          </a:bodyPr>
          <a:lstStyle/>
          <a:p>
            <a:pPr marL="0" indent="0">
              <a:buNone/>
            </a:pPr>
            <a:r>
              <a:rPr lang="en-US" sz="1400" b="1" dirty="0" smtClean="0">
                <a:latin typeface="Times New Roman" panose="02020603050405020304" pitchFamily="18" charset="0"/>
                <a:cs typeface="Times New Roman" panose="02020603050405020304" pitchFamily="18" charset="0"/>
              </a:rPr>
              <a:t>Native C and C++ Libraries in Android Architecture</a:t>
            </a:r>
          </a:p>
          <a:p>
            <a:pPr marL="0" indent="0">
              <a:buNone/>
            </a:pPr>
            <a:r>
              <a:rPr lang="en-US" sz="1400" dirty="0" smtClean="0">
                <a:latin typeface="Times New Roman" panose="02020603050405020304" pitchFamily="18" charset="0"/>
                <a:cs typeface="Times New Roman" panose="02020603050405020304" pitchFamily="18" charset="0"/>
              </a:rPr>
              <a:t>Purpose</a:t>
            </a:r>
            <a:r>
              <a:rPr lang="en-US" sz="1400" dirty="0" smtClean="0">
                <a:latin typeface="Times New Roman" panose="02020603050405020304" pitchFamily="18" charset="0"/>
                <a:cs typeface="Times New Roman" panose="02020603050405020304" pitchFamily="18" charset="0"/>
              </a:rPr>
              <a:t>: The C library (</a:t>
            </a:r>
            <a:r>
              <a:rPr lang="en-US" sz="1400" dirty="0" err="1" smtClean="0">
                <a:latin typeface="Times New Roman" panose="02020603050405020304" pitchFamily="18" charset="0"/>
                <a:cs typeface="Times New Roman" panose="02020603050405020304" pitchFamily="18" charset="0"/>
              </a:rPr>
              <a:t>libc</a:t>
            </a:r>
            <a:r>
              <a:rPr lang="en-US" sz="1400" dirty="0" smtClean="0">
                <a:latin typeface="Times New Roman" panose="02020603050405020304" pitchFamily="18" charset="0"/>
                <a:cs typeface="Times New Roman" panose="02020603050405020304" pitchFamily="18" charset="0"/>
              </a:rPr>
              <a:t>) implementation for Android</a:t>
            </a:r>
            <a:r>
              <a:rPr lang="en-US" sz="1400" dirty="0" smtClean="0">
                <a:latin typeface="Times New Roman" panose="02020603050405020304" pitchFamily="18" charset="0"/>
                <a:cs typeface="Times New Roman" panose="02020603050405020304" pitchFamily="18" charset="0"/>
              </a:rPr>
              <a:t>.</a:t>
            </a:r>
          </a:p>
          <a:p>
            <a:pPr marL="0" indent="0">
              <a:buNone/>
            </a:pPr>
            <a:r>
              <a:rPr lang="en-US" sz="1400" dirty="0" smtClean="0">
                <a:latin typeface="Times New Roman" panose="02020603050405020304" pitchFamily="18" charset="0"/>
                <a:cs typeface="Times New Roman" panose="02020603050405020304" pitchFamily="18" charset="0"/>
              </a:rPr>
              <a:t>Functionality</a:t>
            </a:r>
            <a:r>
              <a:rPr lang="en-US" sz="1400" dirty="0" smtClean="0">
                <a:latin typeface="Times New Roman" panose="02020603050405020304" pitchFamily="18" charset="0"/>
                <a:cs typeface="Times New Roman" panose="02020603050405020304" pitchFamily="18" charset="0"/>
              </a:rPr>
              <a:t>: Provides standard C library functions (e.g., memory allocation, string handling, file I/O) optimized for embedded systems.</a:t>
            </a:r>
          </a:p>
          <a:p>
            <a:pPr marL="0" indent="0">
              <a:buNone/>
            </a:pPr>
            <a:r>
              <a:rPr lang="en-US" sz="1400" b="1" dirty="0" smtClean="0">
                <a:latin typeface="Times New Roman" panose="02020603050405020304" pitchFamily="18" charset="0"/>
                <a:cs typeface="Times New Roman" panose="02020603050405020304" pitchFamily="18" charset="0"/>
              </a:rPr>
              <a:t>Media Framework:</a:t>
            </a:r>
          </a:p>
          <a:p>
            <a:pPr marL="0" indent="0">
              <a:buNone/>
            </a:pPr>
            <a:r>
              <a:rPr lang="en-US" sz="1400" dirty="0" smtClean="0">
                <a:latin typeface="Times New Roman" panose="02020603050405020304" pitchFamily="18" charset="0"/>
                <a:cs typeface="Times New Roman" panose="02020603050405020304" pitchFamily="18" charset="0"/>
              </a:rPr>
              <a:t>Purpose: Supports audio and video playback and </a:t>
            </a:r>
            <a:r>
              <a:rPr lang="en-US" sz="1400" dirty="0" err="1" smtClean="0">
                <a:latin typeface="Times New Roman" panose="02020603050405020304" pitchFamily="18" charset="0"/>
                <a:cs typeface="Times New Roman" panose="02020603050405020304" pitchFamily="18" charset="0"/>
              </a:rPr>
              <a:t>recording.Components</a:t>
            </a:r>
            <a:r>
              <a:rPr lang="en-US" sz="1400" dirty="0" smtClean="0">
                <a:latin typeface="Times New Roman" panose="02020603050405020304" pitchFamily="18" charset="0"/>
                <a:cs typeface="Times New Roman" panose="02020603050405020304" pitchFamily="18" charset="0"/>
              </a:rPr>
              <a:t>: Includes libraries like </a:t>
            </a:r>
            <a:r>
              <a:rPr lang="en-US" sz="1400" dirty="0" err="1" smtClean="0">
                <a:latin typeface="Times New Roman" panose="02020603050405020304" pitchFamily="18" charset="0"/>
                <a:cs typeface="Times New Roman" panose="02020603050405020304" pitchFamily="18" charset="0"/>
              </a:rPr>
              <a:t>libstagefright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libmedia</a:t>
            </a:r>
            <a:r>
              <a:rPr lang="en-US" sz="1400" dirty="0" smtClean="0">
                <a:latin typeface="Times New Roman" panose="02020603050405020304" pitchFamily="18" charset="0"/>
                <a:cs typeface="Times New Roman" panose="02020603050405020304" pitchFamily="18" charset="0"/>
              </a:rPr>
              <a:t>, and </a:t>
            </a:r>
            <a:r>
              <a:rPr lang="en-US" sz="1400" dirty="0" err="1" smtClean="0">
                <a:latin typeface="Times New Roman" panose="02020603050405020304" pitchFamily="18" charset="0"/>
                <a:cs typeface="Times New Roman" panose="02020603050405020304" pitchFamily="18" charset="0"/>
              </a:rPr>
              <a:t>libaudiotrack</a:t>
            </a:r>
            <a:r>
              <a:rPr lang="en-US" sz="1400" dirty="0" smtClean="0">
                <a:latin typeface="Times New Roman" panose="02020603050405020304" pitchFamily="18" charset="0"/>
                <a:cs typeface="Times New Roman" panose="02020603050405020304" pitchFamily="18" charset="0"/>
              </a:rPr>
              <a:t>.</a:t>
            </a:r>
          </a:p>
          <a:p>
            <a:pPr marL="0" indent="0">
              <a:buNone/>
            </a:pPr>
            <a:r>
              <a:rPr lang="en-US" sz="1400" dirty="0" smtClean="0">
                <a:latin typeface="Times New Roman" panose="02020603050405020304" pitchFamily="18" charset="0"/>
                <a:cs typeface="Times New Roman" panose="02020603050405020304" pitchFamily="18" charset="0"/>
              </a:rPr>
              <a:t>Functionality</a:t>
            </a:r>
            <a:r>
              <a:rPr lang="en-US" sz="1400" dirty="0" smtClean="0">
                <a:latin typeface="Times New Roman" panose="02020603050405020304" pitchFamily="18" charset="0"/>
                <a:cs typeface="Times New Roman" panose="02020603050405020304" pitchFamily="18" charset="0"/>
              </a:rPr>
              <a:t>: Handles media codecs, media extraction, and rendering.</a:t>
            </a:r>
          </a:p>
          <a:p>
            <a:pPr marL="0" indent="0">
              <a:buNone/>
            </a:pPr>
            <a:r>
              <a:rPr lang="en-US" sz="1400" b="1" dirty="0" smtClean="0">
                <a:latin typeface="Times New Roman" panose="02020603050405020304" pitchFamily="18" charset="0"/>
                <a:cs typeface="Times New Roman" panose="02020603050405020304" pitchFamily="18" charset="0"/>
              </a:rPr>
              <a:t>Surface Manager:</a:t>
            </a:r>
          </a:p>
          <a:p>
            <a:pPr marL="0" indent="0">
              <a:buNone/>
            </a:pPr>
            <a:r>
              <a:rPr lang="en-US" sz="1400" dirty="0" smtClean="0">
                <a:latin typeface="Times New Roman" panose="02020603050405020304" pitchFamily="18" charset="0"/>
                <a:cs typeface="Times New Roman" panose="02020603050405020304" pitchFamily="18" charset="0"/>
              </a:rPr>
              <a:t>Purpose: Manages access to the display subsystem and compositing of 2D and 3D graphic </a:t>
            </a:r>
            <a:r>
              <a:rPr lang="en-US" sz="1400" dirty="0" smtClean="0">
                <a:latin typeface="Times New Roman" panose="02020603050405020304" pitchFamily="18" charset="0"/>
                <a:cs typeface="Times New Roman" panose="02020603050405020304" pitchFamily="18" charset="0"/>
              </a:rPr>
              <a:t>layers</a:t>
            </a:r>
          </a:p>
          <a:p>
            <a:pPr marL="0" indent="0">
              <a:buNone/>
            </a:pPr>
            <a:r>
              <a:rPr lang="en-US" sz="1400"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Functionality: Ensures efficient rendering of user interfaces and graphics.</a:t>
            </a:r>
          </a:p>
          <a:p>
            <a:pPr marL="0" indent="0">
              <a:buNone/>
            </a:pPr>
            <a:r>
              <a:rPr lang="en-US" sz="1400" b="1" dirty="0" smtClean="0">
                <a:latin typeface="Times New Roman" panose="02020603050405020304" pitchFamily="18" charset="0"/>
                <a:cs typeface="Times New Roman" panose="02020603050405020304" pitchFamily="18" charset="0"/>
              </a:rPr>
              <a:t>OpenGL ES:</a:t>
            </a:r>
          </a:p>
          <a:p>
            <a:pPr marL="0" indent="0">
              <a:buNone/>
            </a:pPr>
            <a:r>
              <a:rPr lang="en-US" sz="1400" dirty="0" smtClean="0">
                <a:latin typeface="Times New Roman" panose="02020603050405020304" pitchFamily="18" charset="0"/>
                <a:cs typeface="Times New Roman" panose="02020603050405020304" pitchFamily="18" charset="0"/>
              </a:rPr>
              <a:t>Purpose: A graphics library for rendering 2D and 3D graphics. </a:t>
            </a:r>
            <a:endParaRPr lang="en-US" sz="1400" dirty="0" smtClean="0">
              <a:latin typeface="Times New Roman" panose="02020603050405020304" pitchFamily="18" charset="0"/>
              <a:cs typeface="Times New Roman" panose="02020603050405020304" pitchFamily="18" charset="0"/>
            </a:endParaRPr>
          </a:p>
          <a:p>
            <a:pPr marL="0" indent="0">
              <a:buNone/>
            </a:pPr>
            <a:r>
              <a:rPr lang="en-US" sz="1400" dirty="0" smtClean="0">
                <a:latin typeface="Times New Roman" panose="02020603050405020304" pitchFamily="18" charset="0"/>
                <a:cs typeface="Times New Roman" panose="02020603050405020304" pitchFamily="18" charset="0"/>
              </a:rPr>
              <a:t>Functionality</a:t>
            </a:r>
            <a:r>
              <a:rPr lang="en-US" sz="1400" dirty="0" smtClean="0">
                <a:latin typeface="Times New Roman" panose="02020603050405020304" pitchFamily="18" charset="0"/>
                <a:cs typeface="Times New Roman" panose="02020603050405020304" pitchFamily="18" charset="0"/>
              </a:rPr>
              <a:t>: Provides hardware-accelerated graphics rendering, crucial for gaming and graphical applications.</a:t>
            </a:r>
          </a:p>
          <a:p>
            <a:pPr marL="0" indent="0">
              <a:buNone/>
            </a:pPr>
            <a:r>
              <a:rPr lang="en-US" sz="1400" b="1" dirty="0" smtClean="0">
                <a:latin typeface="Times New Roman" panose="02020603050405020304" pitchFamily="18" charset="0"/>
                <a:cs typeface="Times New Roman" panose="02020603050405020304" pitchFamily="18" charset="0"/>
              </a:rPr>
              <a:t>SQLite:</a:t>
            </a:r>
          </a:p>
          <a:p>
            <a:pPr marL="0" indent="0">
              <a:buNone/>
            </a:pPr>
            <a:r>
              <a:rPr lang="en-US" sz="1400" dirty="0" smtClean="0">
                <a:latin typeface="Times New Roman" panose="02020603050405020304" pitchFamily="18" charset="0"/>
                <a:cs typeface="Times New Roman" panose="02020603050405020304" pitchFamily="18" charset="0"/>
              </a:rPr>
              <a:t>Purpose: A lightweight relational database library. </a:t>
            </a:r>
            <a:endParaRPr lang="en-US" sz="1400" dirty="0" smtClean="0">
              <a:latin typeface="Times New Roman" panose="02020603050405020304" pitchFamily="18" charset="0"/>
              <a:cs typeface="Times New Roman" panose="02020603050405020304" pitchFamily="18" charset="0"/>
            </a:endParaRPr>
          </a:p>
          <a:p>
            <a:pPr marL="0" indent="0">
              <a:buNone/>
            </a:pPr>
            <a:r>
              <a:rPr lang="en-US" sz="1400" dirty="0" smtClean="0">
                <a:latin typeface="Times New Roman" panose="02020603050405020304" pitchFamily="18" charset="0"/>
                <a:cs typeface="Times New Roman" panose="02020603050405020304" pitchFamily="18" charset="0"/>
              </a:rPr>
              <a:t>Functionality</a:t>
            </a:r>
            <a:r>
              <a:rPr lang="en-US" sz="1400" dirty="0" smtClean="0">
                <a:latin typeface="Times New Roman" panose="02020603050405020304" pitchFamily="18" charset="0"/>
                <a:cs typeface="Times New Roman" panose="02020603050405020304" pitchFamily="18" charset="0"/>
              </a:rPr>
              <a:t>: Provides local data storage for applications, enabling them to perform SQL operations on the device.</a:t>
            </a:r>
          </a:p>
          <a:p>
            <a:pPr marL="0" indent="0">
              <a:buNone/>
            </a:pPr>
            <a:r>
              <a:rPr lang="en-US" sz="1400" b="1" dirty="0" err="1" smtClean="0">
                <a:latin typeface="Times New Roman" panose="02020603050405020304" pitchFamily="18" charset="0"/>
                <a:cs typeface="Times New Roman" panose="02020603050405020304" pitchFamily="18" charset="0"/>
              </a:rPr>
              <a:t>WebKit</a:t>
            </a:r>
            <a:r>
              <a:rPr lang="en-US" sz="1400" b="1" dirty="0" smtClean="0">
                <a:latin typeface="Times New Roman" panose="02020603050405020304" pitchFamily="18" charset="0"/>
                <a:cs typeface="Times New Roman" panose="02020603050405020304" pitchFamily="18" charset="0"/>
              </a:rPr>
              <a:t>:</a:t>
            </a:r>
          </a:p>
          <a:p>
            <a:pPr marL="0" indent="0">
              <a:buNone/>
            </a:pPr>
            <a:r>
              <a:rPr lang="en-US" sz="1400" dirty="0" smtClean="0">
                <a:latin typeface="Times New Roman" panose="02020603050405020304" pitchFamily="18" charset="0"/>
                <a:cs typeface="Times New Roman" panose="02020603050405020304" pitchFamily="18" charset="0"/>
              </a:rPr>
              <a:t>Purpose: An open-source web browser engine</a:t>
            </a:r>
            <a:r>
              <a:rPr lang="en-US" sz="1400" dirty="0" smtClean="0">
                <a:latin typeface="Times New Roman" panose="02020603050405020304" pitchFamily="18" charset="0"/>
                <a:cs typeface="Times New Roman" panose="02020603050405020304" pitchFamily="18" charset="0"/>
              </a:rPr>
              <a:t>.</a:t>
            </a:r>
          </a:p>
          <a:p>
            <a:pPr marL="0" indent="0">
              <a:buNone/>
            </a:pPr>
            <a:r>
              <a:rPr lang="en-US" sz="1400" dirty="0" smtClean="0">
                <a:latin typeface="Times New Roman" panose="02020603050405020304" pitchFamily="18" charset="0"/>
                <a:cs typeface="Times New Roman" panose="02020603050405020304" pitchFamily="18" charset="0"/>
              </a:rPr>
              <a:t>Functionality</a:t>
            </a:r>
            <a:r>
              <a:rPr lang="en-US" sz="1400" dirty="0" smtClean="0">
                <a:latin typeface="Times New Roman" panose="02020603050405020304" pitchFamily="18" charset="0"/>
                <a:cs typeface="Times New Roman" panose="02020603050405020304" pitchFamily="18" charset="0"/>
              </a:rPr>
              <a:t>: Powers the Android </a:t>
            </a:r>
            <a:r>
              <a:rPr lang="en-US" sz="1400" dirty="0" err="1" smtClean="0">
                <a:latin typeface="Times New Roman" panose="02020603050405020304" pitchFamily="18" charset="0"/>
                <a:cs typeface="Times New Roman" panose="02020603050405020304" pitchFamily="18" charset="0"/>
              </a:rPr>
              <a:t>WebView</a:t>
            </a:r>
            <a:r>
              <a:rPr lang="en-US" sz="1400" dirty="0" smtClean="0">
                <a:latin typeface="Times New Roman" panose="02020603050405020304" pitchFamily="18" charset="0"/>
                <a:cs typeface="Times New Roman" panose="02020603050405020304" pitchFamily="18" charset="0"/>
              </a:rPr>
              <a:t> component, enabling web content rendering within apps.</a:t>
            </a:r>
          </a:p>
          <a:p>
            <a:pPr marL="0" indent="0">
              <a:buNone/>
            </a:pPr>
            <a:r>
              <a:rPr lang="en-US" sz="1400" b="1" dirty="0" smtClean="0">
                <a:latin typeface="Times New Roman" panose="02020603050405020304" pitchFamily="18" charset="0"/>
                <a:cs typeface="Times New Roman" panose="02020603050405020304" pitchFamily="18" charset="0"/>
              </a:rPr>
              <a:t>SSL (Secure Sockets Layer</a:t>
            </a:r>
            <a:r>
              <a:rPr lang="en-US" sz="1400" b="1" dirty="0" smtClean="0">
                <a:latin typeface="Times New Roman" panose="02020603050405020304" pitchFamily="18" charset="0"/>
                <a:cs typeface="Times New Roman" panose="02020603050405020304" pitchFamily="18" charset="0"/>
              </a:rPr>
              <a:t>):</a:t>
            </a:r>
          </a:p>
          <a:p>
            <a:pPr marL="0" indent="0">
              <a:buNone/>
            </a:pPr>
            <a:r>
              <a:rPr lang="en-US" sz="1400" dirty="0" smtClean="0">
                <a:latin typeface="Times New Roman" panose="02020603050405020304" pitchFamily="18" charset="0"/>
                <a:cs typeface="Times New Roman" panose="02020603050405020304" pitchFamily="18" charset="0"/>
              </a:rPr>
              <a:t>Purpose</a:t>
            </a:r>
            <a:r>
              <a:rPr lang="en-US" sz="1400" dirty="0" smtClean="0">
                <a:latin typeface="Times New Roman" panose="02020603050405020304" pitchFamily="18" charset="0"/>
                <a:cs typeface="Times New Roman" panose="02020603050405020304" pitchFamily="18" charset="0"/>
              </a:rPr>
              <a:t>: Provides cryptographic functions and secure communication</a:t>
            </a:r>
            <a:r>
              <a:rPr lang="en-US" sz="1400" dirty="0" smtClean="0">
                <a:latin typeface="Times New Roman" panose="02020603050405020304" pitchFamily="18" charset="0"/>
                <a:cs typeface="Times New Roman" panose="02020603050405020304" pitchFamily="18" charset="0"/>
              </a:rPr>
              <a:t>.</a:t>
            </a:r>
          </a:p>
          <a:p>
            <a:pPr marL="0" indent="0">
              <a:buNone/>
            </a:pPr>
            <a:r>
              <a:rPr lang="en-US" sz="1400" dirty="0" smtClean="0">
                <a:latin typeface="Times New Roman" panose="02020603050405020304" pitchFamily="18" charset="0"/>
                <a:cs typeface="Times New Roman" panose="02020603050405020304" pitchFamily="18" charset="0"/>
              </a:rPr>
              <a:t>Functionality</a:t>
            </a:r>
            <a:r>
              <a:rPr lang="en-US" sz="1400" dirty="0" smtClean="0">
                <a:latin typeface="Times New Roman" panose="02020603050405020304" pitchFamily="18" charset="0"/>
                <a:cs typeface="Times New Roman" panose="02020603050405020304" pitchFamily="18" charset="0"/>
              </a:rPr>
              <a:t>: Ensures secure data transmission over networks</a:t>
            </a:r>
          </a:p>
          <a:p>
            <a:pPr marL="0" indent="0">
              <a:buNone/>
            </a:pPr>
            <a:r>
              <a:rPr lang="en-US" sz="1400" b="1" dirty="0" err="1" smtClean="0">
                <a:latin typeface="Times New Roman" panose="02020603050405020304" pitchFamily="18" charset="0"/>
                <a:cs typeface="Times New Roman" panose="02020603050405020304" pitchFamily="18" charset="0"/>
              </a:rPr>
              <a:t>FreeType</a:t>
            </a:r>
            <a:r>
              <a:rPr lang="en-US" sz="1400" b="1" dirty="0" smtClean="0">
                <a:latin typeface="Times New Roman" panose="02020603050405020304" pitchFamily="18" charset="0"/>
                <a:cs typeface="Times New Roman" panose="02020603050405020304" pitchFamily="18" charset="0"/>
              </a:rPr>
              <a:t>:</a:t>
            </a:r>
          </a:p>
          <a:p>
            <a:pPr marL="0" indent="0">
              <a:buNone/>
            </a:pPr>
            <a:r>
              <a:rPr lang="en-US" sz="1400" dirty="0" smtClean="0">
                <a:latin typeface="Times New Roman" panose="02020603050405020304" pitchFamily="18" charset="0"/>
                <a:cs typeface="Times New Roman" panose="02020603050405020304" pitchFamily="18" charset="0"/>
              </a:rPr>
              <a:t>Purpose: A font rendering library</a:t>
            </a:r>
            <a:r>
              <a:rPr lang="en-US" sz="1400" dirty="0" smtClean="0">
                <a:latin typeface="Times New Roman" panose="02020603050405020304" pitchFamily="18" charset="0"/>
                <a:cs typeface="Times New Roman" panose="02020603050405020304" pitchFamily="18" charset="0"/>
              </a:rPr>
              <a:t>.</a:t>
            </a:r>
          </a:p>
          <a:p>
            <a:pPr marL="0" indent="0">
              <a:buNone/>
            </a:pPr>
            <a:r>
              <a:rPr lang="en-US" sz="1400" dirty="0" smtClean="0">
                <a:latin typeface="Times New Roman" panose="02020603050405020304" pitchFamily="18" charset="0"/>
                <a:cs typeface="Times New Roman" panose="02020603050405020304" pitchFamily="18" charset="0"/>
              </a:rPr>
              <a:t>Functionality</a:t>
            </a:r>
            <a:r>
              <a:rPr lang="en-US" sz="1400" dirty="0" smtClean="0">
                <a:latin typeface="Times New Roman" panose="02020603050405020304" pitchFamily="18" charset="0"/>
                <a:cs typeface="Times New Roman" panose="02020603050405020304" pitchFamily="18" charset="0"/>
              </a:rPr>
              <a:t>: Supports rendering of fonts in various formats, crucial for text display.</a:t>
            </a:r>
          </a:p>
          <a:p>
            <a:pPr marL="0" indent="0">
              <a:buNone/>
            </a:pP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650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6374"/>
            <a:ext cx="10515600" cy="5920589"/>
          </a:xfrm>
        </p:spPr>
        <p:txBody>
          <a:bodyPr/>
          <a:lstStyle/>
          <a:p>
            <a:pPr marL="0" indent="0" fontAlgn="base">
              <a:buNone/>
            </a:pPr>
            <a:r>
              <a:rPr lang="en-US" sz="1600" b="1" dirty="0" smtClean="0">
                <a:latin typeface="Times New Roman" panose="02020603050405020304" pitchFamily="18" charset="0"/>
                <a:cs typeface="Times New Roman" panose="02020603050405020304" pitchFamily="18" charset="0"/>
              </a:rPr>
              <a:t>Application </a:t>
            </a:r>
            <a:r>
              <a:rPr lang="en-US" sz="1600" b="1" dirty="0">
                <a:latin typeface="Times New Roman" panose="02020603050405020304" pitchFamily="18" charset="0"/>
                <a:cs typeface="Times New Roman" panose="02020603050405020304" pitchFamily="18" charset="0"/>
              </a:rPr>
              <a:t>runtime</a:t>
            </a:r>
          </a:p>
          <a:p>
            <a:pPr fontAlgn="base"/>
            <a:r>
              <a:rPr lang="en-US" sz="1600" dirty="0">
                <a:latin typeface="Times New Roman" panose="02020603050405020304" pitchFamily="18" charset="0"/>
                <a:cs typeface="Times New Roman" panose="02020603050405020304" pitchFamily="18" charset="0"/>
              </a:rPr>
              <a:t>Android Runtime environment is one of the most important part of Android. It contains components like core libraries and the </a:t>
            </a:r>
            <a:r>
              <a:rPr lang="en-US" sz="1600" dirty="0" err="1">
                <a:latin typeface="Times New Roman" panose="02020603050405020304" pitchFamily="18" charset="0"/>
                <a:cs typeface="Times New Roman" panose="02020603050405020304" pitchFamily="18" charset="0"/>
              </a:rPr>
              <a:t>Dalvik</a:t>
            </a:r>
            <a:r>
              <a:rPr lang="en-US" sz="1600" dirty="0">
                <a:latin typeface="Times New Roman" panose="02020603050405020304" pitchFamily="18" charset="0"/>
                <a:cs typeface="Times New Roman" panose="02020603050405020304" pitchFamily="18" charset="0"/>
              </a:rPr>
              <a:t> virtual machine(DVM). Mainly, it provides the base for the application framework and powers our application with the help of the core libraries. Like Java Virtual Machine (JVM), </a:t>
            </a:r>
            <a:r>
              <a:rPr lang="en-US" sz="1600" b="1" dirty="0" err="1">
                <a:latin typeface="Times New Roman" panose="02020603050405020304" pitchFamily="18" charset="0"/>
                <a:cs typeface="Times New Roman" panose="02020603050405020304" pitchFamily="18" charset="0"/>
              </a:rPr>
              <a:t>Dalvik</a:t>
            </a:r>
            <a:r>
              <a:rPr lang="en-US" sz="1600" b="1" dirty="0">
                <a:latin typeface="Times New Roman" panose="02020603050405020304" pitchFamily="18" charset="0"/>
                <a:cs typeface="Times New Roman" panose="02020603050405020304" pitchFamily="18" charset="0"/>
              </a:rPr>
              <a:t> Virtual Machine (DVM)</a:t>
            </a:r>
            <a:r>
              <a:rPr lang="en-US" sz="1600" dirty="0">
                <a:latin typeface="Times New Roman" panose="02020603050405020304" pitchFamily="18" charset="0"/>
                <a:cs typeface="Times New Roman" panose="02020603050405020304" pitchFamily="18" charset="0"/>
              </a:rPr>
              <a:t> is a register-based virtual machine and specially designed and optimized for android to ensure that a device can run multiple instances efficiently. It depends on the layer Linux kernel for threading and low-level memory management. The core libraries enable us to implement android applications using the standard JAVA or </a:t>
            </a:r>
            <a:r>
              <a:rPr lang="en-US" sz="1600" dirty="0" err="1">
                <a:latin typeface="Times New Roman" panose="02020603050405020304" pitchFamily="18" charset="0"/>
                <a:cs typeface="Times New Roman" panose="02020603050405020304" pitchFamily="18" charset="0"/>
              </a:rPr>
              <a:t>Kotlin</a:t>
            </a:r>
            <a:r>
              <a:rPr lang="en-US" sz="1600" dirty="0">
                <a:latin typeface="Times New Roman" panose="02020603050405020304" pitchFamily="18" charset="0"/>
                <a:cs typeface="Times New Roman" panose="02020603050405020304" pitchFamily="18" charset="0"/>
              </a:rPr>
              <a:t> programming languages.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269" y="2865868"/>
            <a:ext cx="6191250" cy="2476500"/>
          </a:xfrm>
          <a:prstGeom prst="rect">
            <a:avLst/>
          </a:prstGeom>
        </p:spPr>
      </p:pic>
    </p:spTree>
    <p:extLst>
      <p:ext uri="{BB962C8B-B14F-4D97-AF65-F5344CB8AC3E}">
        <p14:creationId xmlns:p14="http://schemas.microsoft.com/office/powerpoint/2010/main" val="2925636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9282"/>
            <a:ext cx="10515600" cy="5937681"/>
          </a:xfrm>
        </p:spPr>
        <p:txBody>
          <a:bodyPr>
            <a:normAutofit/>
          </a:bodyPr>
          <a:lstStyle/>
          <a:p>
            <a:pPr marL="0" indent="0" fontAlgn="base">
              <a:buNone/>
            </a:pPr>
            <a:r>
              <a:rPr lang="en-US" sz="1400" b="1" dirty="0" smtClean="0">
                <a:latin typeface="Times New Roman" panose="02020603050405020304" pitchFamily="18" charset="0"/>
                <a:cs typeface="Times New Roman" panose="02020603050405020304" pitchFamily="18" charset="0"/>
              </a:rPr>
              <a:t>Application </a:t>
            </a:r>
            <a:r>
              <a:rPr lang="en-US" sz="1400" b="1" dirty="0">
                <a:latin typeface="Times New Roman" panose="02020603050405020304" pitchFamily="18" charset="0"/>
                <a:cs typeface="Times New Roman" panose="02020603050405020304" pitchFamily="18" charset="0"/>
              </a:rPr>
              <a:t>framework</a:t>
            </a:r>
          </a:p>
          <a:p>
            <a:pPr fontAlgn="base"/>
            <a:r>
              <a:rPr lang="en-US" sz="1400" dirty="0">
                <a:latin typeface="Times New Roman" panose="02020603050405020304" pitchFamily="18" charset="0"/>
                <a:cs typeface="Times New Roman" panose="02020603050405020304" pitchFamily="18" charset="0"/>
              </a:rPr>
              <a:t>Application Framework provides several important classes which are used to create an Android application. It provides a generic abstraction for hardware access and also helps in managing the user interface with application resources. Generally, it provides the services with the help of which we can create a particular class and make that class helpful for the Applications creation. It includes different types of services activity manager, notification manager, view system, package manager etc. which are helpful for the development of our application according to the prerequisite</a:t>
            </a:r>
            <a:r>
              <a:rPr lang="en-US" sz="1400" dirty="0" smtClean="0">
                <a:latin typeface="Times New Roman" panose="02020603050405020304" pitchFamily="18" charset="0"/>
                <a:cs typeface="Times New Roman" panose="02020603050405020304" pitchFamily="18" charset="0"/>
              </a:rPr>
              <a:t>.</a:t>
            </a:r>
          </a:p>
          <a:p>
            <a:pPr fontAlgn="base"/>
            <a:r>
              <a:rPr lang="en-US" sz="1400" dirty="0" smtClean="0">
                <a:latin typeface="Times New Roman" panose="02020603050405020304" pitchFamily="18" charset="0"/>
                <a:cs typeface="Times New Roman" panose="02020603050405020304" pitchFamily="18" charset="0"/>
              </a:rPr>
              <a:t>The application framework in Android architecture is a crucial layer that provides the building blocks necessary for creating Android applications. </a:t>
            </a:r>
          </a:p>
          <a:p>
            <a:pPr fontAlgn="base"/>
            <a:r>
              <a:rPr lang="en-US" sz="1400" dirty="0" smtClean="0">
                <a:latin typeface="Times New Roman" panose="02020603050405020304" pitchFamily="18" charset="0"/>
                <a:cs typeface="Times New Roman" panose="02020603050405020304" pitchFamily="18" charset="0"/>
              </a:rPr>
              <a:t>Framework: Provides the APIs that application developers use to build their apps, as detailed</a:t>
            </a:r>
            <a:endParaRPr lang="en-IN" sz="1400" dirty="0" smtClean="0"/>
          </a:p>
          <a:p>
            <a:pPr marL="0" indent="0" fontAlgn="base">
              <a:buNone/>
            </a:pPr>
            <a:r>
              <a:rPr lang="en-US" sz="1400" b="1" dirty="0" smtClean="0">
                <a:latin typeface="Times New Roman" panose="02020603050405020304" pitchFamily="18" charset="0"/>
                <a:cs typeface="Times New Roman" panose="02020603050405020304" pitchFamily="18" charset="0"/>
              </a:rPr>
              <a:t>Components of the Application Framework</a:t>
            </a:r>
          </a:p>
          <a:p>
            <a:pPr fontAlgn="base"/>
            <a:r>
              <a:rPr lang="en-US" sz="1400" b="1" dirty="0" smtClean="0">
                <a:latin typeface="Times New Roman" panose="02020603050405020304" pitchFamily="18" charset="0"/>
                <a:cs typeface="Times New Roman" panose="02020603050405020304" pitchFamily="18" charset="0"/>
              </a:rPr>
              <a:t>Activity Manager: </a:t>
            </a:r>
            <a:r>
              <a:rPr lang="en-US" sz="1400" dirty="0" smtClean="0">
                <a:latin typeface="Times New Roman" panose="02020603050405020304" pitchFamily="18" charset="0"/>
                <a:cs typeface="Times New Roman" panose="02020603050405020304" pitchFamily="18" charset="0"/>
              </a:rPr>
              <a:t>Manages the lifecycle of applications and </a:t>
            </a:r>
            <a:r>
              <a:rPr lang="en-US" sz="1400" dirty="0" err="1" smtClean="0">
                <a:latin typeface="Times New Roman" panose="02020603050405020304" pitchFamily="18" charset="0"/>
                <a:cs typeface="Times New Roman" panose="02020603050405020304" pitchFamily="18" charset="0"/>
              </a:rPr>
              <a:t>activities.Controls</a:t>
            </a:r>
            <a:r>
              <a:rPr lang="en-US" sz="1400" dirty="0" smtClean="0">
                <a:latin typeface="Times New Roman" panose="02020603050405020304" pitchFamily="18" charset="0"/>
                <a:cs typeface="Times New Roman" panose="02020603050405020304" pitchFamily="18" charset="0"/>
              </a:rPr>
              <a:t> the task and back stack of </a:t>
            </a:r>
            <a:r>
              <a:rPr lang="en-US" sz="1400" dirty="0" err="1" smtClean="0">
                <a:latin typeface="Times New Roman" panose="02020603050405020304" pitchFamily="18" charset="0"/>
                <a:cs typeface="Times New Roman" panose="02020603050405020304" pitchFamily="18" charset="0"/>
              </a:rPr>
              <a:t>activities.Ensures</a:t>
            </a:r>
            <a:r>
              <a:rPr lang="en-US" sz="1400" dirty="0" smtClean="0">
                <a:latin typeface="Times New Roman" panose="02020603050405020304" pitchFamily="18" charset="0"/>
                <a:cs typeface="Times New Roman" panose="02020603050405020304" pitchFamily="18" charset="0"/>
              </a:rPr>
              <a:t> that the app maintains a consistent user experience</a:t>
            </a:r>
          </a:p>
          <a:p>
            <a:pPr fontAlgn="base"/>
            <a:r>
              <a:rPr lang="en-US" sz="1400" b="1" dirty="0" smtClean="0">
                <a:latin typeface="Times New Roman" panose="02020603050405020304" pitchFamily="18" charset="0"/>
                <a:cs typeface="Times New Roman" panose="02020603050405020304" pitchFamily="18" charset="0"/>
              </a:rPr>
              <a:t>Window Manager: </a:t>
            </a:r>
            <a:r>
              <a:rPr lang="en-US" sz="1400" dirty="0" smtClean="0">
                <a:latin typeface="Times New Roman" panose="02020603050405020304" pitchFamily="18" charset="0"/>
                <a:cs typeface="Times New Roman" panose="02020603050405020304" pitchFamily="18" charset="0"/>
              </a:rPr>
              <a:t>Manages windows and their interaction with the </a:t>
            </a:r>
            <a:r>
              <a:rPr lang="en-US" sz="1400" dirty="0" err="1" smtClean="0">
                <a:latin typeface="Times New Roman" panose="02020603050405020304" pitchFamily="18" charset="0"/>
                <a:cs typeface="Times New Roman" panose="02020603050405020304" pitchFamily="18" charset="0"/>
              </a:rPr>
              <a:t>screen.Handles</a:t>
            </a:r>
            <a:r>
              <a:rPr lang="en-US" sz="1400" dirty="0" smtClean="0">
                <a:latin typeface="Times New Roman" panose="02020603050405020304" pitchFamily="18" charset="0"/>
                <a:cs typeface="Times New Roman" panose="02020603050405020304" pitchFamily="18" charset="0"/>
              </a:rPr>
              <a:t> tasks like screen rotation, window transitions, and touch events.</a:t>
            </a:r>
          </a:p>
          <a:p>
            <a:pPr fontAlgn="base"/>
            <a:r>
              <a:rPr lang="en-US" sz="1400" b="1" dirty="0" smtClean="0">
                <a:latin typeface="Times New Roman" panose="02020603050405020304" pitchFamily="18" charset="0"/>
                <a:cs typeface="Times New Roman" panose="02020603050405020304" pitchFamily="18" charset="0"/>
              </a:rPr>
              <a:t>Content Providers: </a:t>
            </a:r>
            <a:r>
              <a:rPr lang="en-US" sz="1400" dirty="0" smtClean="0">
                <a:latin typeface="Times New Roman" panose="02020603050405020304" pitchFamily="18" charset="0"/>
                <a:cs typeface="Times New Roman" panose="02020603050405020304" pitchFamily="18" charset="0"/>
              </a:rPr>
              <a:t>Manages access to a structured set of </a:t>
            </a:r>
            <a:r>
              <a:rPr lang="en-US" sz="1400" dirty="0" err="1" smtClean="0">
                <a:latin typeface="Times New Roman" panose="02020603050405020304" pitchFamily="18" charset="0"/>
                <a:cs typeface="Times New Roman" panose="02020603050405020304" pitchFamily="18" charset="0"/>
              </a:rPr>
              <a:t>data.Facilitates</a:t>
            </a:r>
            <a:r>
              <a:rPr lang="en-US" sz="1400" dirty="0" smtClean="0">
                <a:latin typeface="Times New Roman" panose="02020603050405020304" pitchFamily="18" charset="0"/>
                <a:cs typeface="Times New Roman" panose="02020603050405020304" pitchFamily="18" charset="0"/>
              </a:rPr>
              <a:t> data sharing between different </a:t>
            </a:r>
            <a:r>
              <a:rPr lang="en-US" sz="1400" dirty="0" err="1" smtClean="0">
                <a:latin typeface="Times New Roman" panose="02020603050405020304" pitchFamily="18" charset="0"/>
                <a:cs typeface="Times New Roman" panose="02020603050405020304" pitchFamily="18" charset="0"/>
              </a:rPr>
              <a:t>applications.Provides</a:t>
            </a:r>
            <a:r>
              <a:rPr lang="en-US" sz="1400" dirty="0" smtClean="0">
                <a:latin typeface="Times New Roman" panose="02020603050405020304" pitchFamily="18" charset="0"/>
                <a:cs typeface="Times New Roman" panose="02020603050405020304" pitchFamily="18" charset="0"/>
              </a:rPr>
              <a:t> a standard interface to query, insert, update, and delete data.</a:t>
            </a:r>
          </a:p>
          <a:p>
            <a:pPr fontAlgn="base"/>
            <a:r>
              <a:rPr lang="en-US" sz="1400" b="1" dirty="0" smtClean="0">
                <a:latin typeface="Times New Roman" panose="02020603050405020304" pitchFamily="18" charset="0"/>
                <a:cs typeface="Times New Roman" panose="02020603050405020304" pitchFamily="18" charset="0"/>
              </a:rPr>
              <a:t>View System: </a:t>
            </a:r>
            <a:r>
              <a:rPr lang="en-US" sz="1400" dirty="0" smtClean="0">
                <a:latin typeface="Times New Roman" panose="02020603050405020304" pitchFamily="18" charset="0"/>
                <a:cs typeface="Times New Roman" panose="02020603050405020304" pitchFamily="18" charset="0"/>
              </a:rPr>
              <a:t>Provides the building blocks for user </a:t>
            </a:r>
            <a:r>
              <a:rPr lang="en-US" sz="1400" dirty="0" err="1" smtClean="0">
                <a:latin typeface="Times New Roman" panose="02020603050405020304" pitchFamily="18" charset="0"/>
                <a:cs typeface="Times New Roman" panose="02020603050405020304" pitchFamily="18" charset="0"/>
              </a:rPr>
              <a:t>interfaces.Includes</a:t>
            </a:r>
            <a:r>
              <a:rPr lang="en-US" sz="1400" dirty="0" smtClean="0">
                <a:latin typeface="Times New Roman" panose="02020603050405020304" pitchFamily="18" charset="0"/>
                <a:cs typeface="Times New Roman" panose="02020603050405020304" pitchFamily="18" charset="0"/>
              </a:rPr>
              <a:t> UI components like buttons, text fields, images, and </a:t>
            </a:r>
            <a:r>
              <a:rPr lang="en-US" sz="1400" dirty="0" err="1" smtClean="0">
                <a:latin typeface="Times New Roman" panose="02020603050405020304" pitchFamily="18" charset="0"/>
                <a:cs typeface="Times New Roman" panose="02020603050405020304" pitchFamily="18" charset="0"/>
              </a:rPr>
              <a:t>more.Manages</a:t>
            </a:r>
            <a:r>
              <a:rPr lang="en-US" sz="1400" dirty="0" smtClean="0">
                <a:latin typeface="Times New Roman" panose="02020603050405020304" pitchFamily="18" charset="0"/>
                <a:cs typeface="Times New Roman" panose="02020603050405020304" pitchFamily="18" charset="0"/>
              </a:rPr>
              <a:t> the rendering of these components on the screen</a:t>
            </a:r>
          </a:p>
          <a:p>
            <a:pPr fontAlgn="base"/>
            <a:r>
              <a:rPr lang="en-US" sz="1400" b="1" dirty="0" smtClean="0">
                <a:latin typeface="Times New Roman" panose="02020603050405020304" pitchFamily="18" charset="0"/>
                <a:cs typeface="Times New Roman" panose="02020603050405020304" pitchFamily="18" charset="0"/>
              </a:rPr>
              <a:t>Notification Manager</a:t>
            </a:r>
            <a:r>
              <a:rPr lang="en-US" sz="1400" dirty="0" smtClean="0">
                <a:latin typeface="Times New Roman" panose="02020603050405020304" pitchFamily="18" charset="0"/>
                <a:cs typeface="Times New Roman" panose="02020603050405020304" pitchFamily="18" charset="0"/>
              </a:rPr>
              <a:t>: Allows applications to display custom alerts in the status </a:t>
            </a:r>
            <a:r>
              <a:rPr lang="en-US" sz="1400" dirty="0" err="1" smtClean="0">
                <a:latin typeface="Times New Roman" panose="02020603050405020304" pitchFamily="18" charset="0"/>
                <a:cs typeface="Times New Roman" panose="02020603050405020304" pitchFamily="18" charset="0"/>
              </a:rPr>
              <a:t>bar.Handles</a:t>
            </a:r>
            <a:r>
              <a:rPr lang="en-US" sz="1400" dirty="0" smtClean="0">
                <a:latin typeface="Times New Roman" panose="02020603050405020304" pitchFamily="18" charset="0"/>
                <a:cs typeface="Times New Roman" panose="02020603050405020304" pitchFamily="18" charset="0"/>
              </a:rPr>
              <a:t> the creation, updating, and removal of notifications.</a:t>
            </a:r>
          </a:p>
          <a:p>
            <a:pPr marL="0" indent="0" fontAlgn="base">
              <a:buNone/>
            </a:pPr>
            <a:endParaRPr lang="en-US" sz="1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238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3664"/>
            <a:ext cx="10515600" cy="5493299"/>
          </a:xfrm>
        </p:spPr>
        <p:txBody>
          <a:bodyPr>
            <a:normAutofit/>
          </a:bodyPr>
          <a:lstStyle/>
          <a:p>
            <a:pPr fontAlgn="base"/>
            <a:endParaRPr lang="en-US" sz="1400" b="1" dirty="0" smtClean="0">
              <a:latin typeface="Times New Roman" panose="02020603050405020304" pitchFamily="18" charset="0"/>
              <a:cs typeface="Times New Roman" panose="02020603050405020304" pitchFamily="18" charset="0"/>
            </a:endParaRPr>
          </a:p>
          <a:p>
            <a:pPr fontAlgn="base"/>
            <a:r>
              <a:rPr lang="en-US" sz="1400" b="1" dirty="0">
                <a:latin typeface="Times New Roman" panose="02020603050405020304" pitchFamily="18" charset="0"/>
                <a:cs typeface="Times New Roman" panose="02020603050405020304" pitchFamily="18" charset="0"/>
              </a:rPr>
              <a:t>Package Manager</a:t>
            </a:r>
            <a:r>
              <a:rPr lang="en-US" sz="1400" dirty="0">
                <a:latin typeface="Times New Roman" panose="02020603050405020304" pitchFamily="18" charset="0"/>
                <a:cs typeface="Times New Roman" panose="02020603050405020304" pitchFamily="18" charset="0"/>
              </a:rPr>
              <a:t>: Maintains information about all installed applications on the </a:t>
            </a:r>
            <a:r>
              <a:rPr lang="en-US" sz="1400" dirty="0" err="1">
                <a:latin typeface="Times New Roman" panose="02020603050405020304" pitchFamily="18" charset="0"/>
                <a:cs typeface="Times New Roman" panose="02020603050405020304" pitchFamily="18" charset="0"/>
              </a:rPr>
              <a:t>device.Facilitates</a:t>
            </a:r>
            <a:r>
              <a:rPr lang="en-US" sz="1400" dirty="0">
                <a:latin typeface="Times New Roman" panose="02020603050405020304" pitchFamily="18" charset="0"/>
                <a:cs typeface="Times New Roman" panose="02020603050405020304" pitchFamily="18" charset="0"/>
              </a:rPr>
              <a:t> the installation, updating, and removal of applications.</a:t>
            </a:r>
          </a:p>
          <a:p>
            <a:pPr fontAlgn="base"/>
            <a:r>
              <a:rPr lang="en-US" sz="1400" b="1" dirty="0">
                <a:latin typeface="Times New Roman" panose="02020603050405020304" pitchFamily="18" charset="0"/>
                <a:cs typeface="Times New Roman" panose="02020603050405020304" pitchFamily="18" charset="0"/>
              </a:rPr>
              <a:t>Telephony Manager: </a:t>
            </a:r>
            <a:r>
              <a:rPr lang="en-US" sz="1400" dirty="0">
                <a:latin typeface="Times New Roman" panose="02020603050405020304" pitchFamily="18" charset="0"/>
                <a:cs typeface="Times New Roman" panose="02020603050405020304" pitchFamily="18" charset="0"/>
              </a:rPr>
              <a:t>Provides information about the telephony services on the </a:t>
            </a:r>
            <a:r>
              <a:rPr lang="en-US" sz="1400" dirty="0" err="1">
                <a:latin typeface="Times New Roman" panose="02020603050405020304" pitchFamily="18" charset="0"/>
                <a:cs typeface="Times New Roman" panose="02020603050405020304" pitchFamily="18" charset="0"/>
              </a:rPr>
              <a:t>device.Includes</a:t>
            </a:r>
            <a:r>
              <a:rPr lang="en-US" sz="1400" dirty="0">
                <a:latin typeface="Times New Roman" panose="02020603050405020304" pitchFamily="18" charset="0"/>
                <a:cs typeface="Times New Roman" panose="02020603050405020304" pitchFamily="18" charset="0"/>
              </a:rPr>
              <a:t> functionality for making calls, accessing network details, and managing SIM card operations</a:t>
            </a:r>
          </a:p>
          <a:p>
            <a:pPr fontAlgn="base"/>
            <a:r>
              <a:rPr lang="en-US" sz="1400" b="1" dirty="0" smtClean="0">
                <a:latin typeface="Times New Roman" panose="02020603050405020304" pitchFamily="18" charset="0"/>
                <a:cs typeface="Times New Roman" panose="02020603050405020304" pitchFamily="18" charset="0"/>
              </a:rPr>
              <a:t>Resource Manager: </a:t>
            </a:r>
            <a:r>
              <a:rPr lang="en-US" sz="1400" dirty="0" smtClean="0">
                <a:latin typeface="Times New Roman" panose="02020603050405020304" pitchFamily="18" charset="0"/>
                <a:cs typeface="Times New Roman" panose="02020603050405020304" pitchFamily="18" charset="0"/>
              </a:rPr>
              <a:t>Manages access to non-code resources such as strings, color settings, and layout </a:t>
            </a:r>
            <a:r>
              <a:rPr lang="en-US" sz="1400" dirty="0" err="1" smtClean="0">
                <a:latin typeface="Times New Roman" panose="02020603050405020304" pitchFamily="18" charset="0"/>
                <a:cs typeface="Times New Roman" panose="02020603050405020304" pitchFamily="18" charset="0"/>
              </a:rPr>
              <a:t>files.Facilitates</a:t>
            </a:r>
            <a:r>
              <a:rPr lang="en-US" sz="1400" dirty="0" smtClean="0">
                <a:latin typeface="Times New Roman" panose="02020603050405020304" pitchFamily="18" charset="0"/>
                <a:cs typeface="Times New Roman" panose="02020603050405020304" pitchFamily="18" charset="0"/>
              </a:rPr>
              <a:t> the localization and configuration of resources for different device configurations</a:t>
            </a:r>
          </a:p>
          <a:p>
            <a:pPr fontAlgn="base"/>
            <a:r>
              <a:rPr lang="en-US" sz="1400" b="1" dirty="0" smtClean="0">
                <a:latin typeface="Times New Roman" panose="02020603050405020304" pitchFamily="18" charset="0"/>
                <a:cs typeface="Times New Roman" panose="02020603050405020304" pitchFamily="18" charset="0"/>
              </a:rPr>
              <a:t>Location Manager: </a:t>
            </a:r>
            <a:r>
              <a:rPr lang="en-US" sz="1400" dirty="0" smtClean="0">
                <a:latin typeface="Times New Roman" panose="02020603050405020304" pitchFamily="18" charset="0"/>
                <a:cs typeface="Times New Roman" panose="02020603050405020304" pitchFamily="18" charset="0"/>
              </a:rPr>
              <a:t>Provides access to the location services, enabling geographic position </a:t>
            </a:r>
            <a:r>
              <a:rPr lang="en-US" sz="1400" dirty="0" err="1" smtClean="0">
                <a:latin typeface="Times New Roman" panose="02020603050405020304" pitchFamily="18" charset="0"/>
                <a:cs typeface="Times New Roman" panose="02020603050405020304" pitchFamily="18" charset="0"/>
              </a:rPr>
              <a:t>tracking.Supports</a:t>
            </a:r>
            <a:r>
              <a:rPr lang="en-US" sz="1400" dirty="0" smtClean="0">
                <a:latin typeface="Times New Roman" panose="02020603050405020304" pitchFamily="18" charset="0"/>
                <a:cs typeface="Times New Roman" panose="02020603050405020304" pitchFamily="18" charset="0"/>
              </a:rPr>
              <a:t> different location providers like GPS and network-based location.</a:t>
            </a:r>
          </a:p>
          <a:p>
            <a:pPr fontAlgn="base"/>
            <a:endParaRPr lang="en-US" sz="1400" b="1" dirty="0" smtClean="0">
              <a:latin typeface="Times New Roman" panose="02020603050405020304" pitchFamily="18" charset="0"/>
              <a:cs typeface="Times New Roman" panose="02020603050405020304" pitchFamily="18" charset="0"/>
            </a:endParaRPr>
          </a:p>
          <a:p>
            <a:pPr marL="0" indent="0" fontAlgn="base">
              <a:buNone/>
            </a:pPr>
            <a:endParaRPr lang="en-US" sz="1400" b="1" dirty="0" smtClean="0">
              <a:latin typeface="Times New Roman" panose="02020603050405020304" pitchFamily="18" charset="0"/>
              <a:cs typeface="Times New Roman" panose="02020603050405020304" pitchFamily="18" charset="0"/>
            </a:endParaRPr>
          </a:p>
          <a:p>
            <a:pPr marL="0" indent="0" fontAlgn="base">
              <a:buNone/>
            </a:pPr>
            <a:endParaRPr lang="en-US" sz="1400"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696" y="3083326"/>
            <a:ext cx="6096528" cy="2400508"/>
          </a:xfrm>
          <a:prstGeom prst="rect">
            <a:avLst/>
          </a:prstGeom>
        </p:spPr>
      </p:pic>
    </p:spTree>
    <p:extLst>
      <p:ext uri="{BB962C8B-B14F-4D97-AF65-F5344CB8AC3E}">
        <p14:creationId xmlns:p14="http://schemas.microsoft.com/office/powerpoint/2010/main" val="1723279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2209"/>
            <a:ext cx="10515600" cy="5484754"/>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Applications:</a:t>
            </a:r>
          </a:p>
          <a:p>
            <a:r>
              <a:rPr lang="en-US" sz="1400" dirty="0" smtClean="0">
                <a:latin typeface="Times New Roman" panose="02020603050405020304" pitchFamily="18" charset="0"/>
                <a:cs typeface="Times New Roman" panose="02020603050405020304" pitchFamily="18" charset="0"/>
              </a:rPr>
              <a:t>Applications </a:t>
            </a:r>
            <a:r>
              <a:rPr lang="en-US" sz="1400" dirty="0">
                <a:latin typeface="Times New Roman" panose="02020603050405020304" pitchFamily="18" charset="0"/>
                <a:cs typeface="Times New Roman" panose="02020603050405020304" pitchFamily="18" charset="0"/>
              </a:rPr>
              <a:t>is the top layer of android architecture. The pre-installed applications like home, contacts, camera, gallery </a:t>
            </a:r>
            <a:r>
              <a:rPr lang="en-US" sz="1400" dirty="0" err="1">
                <a:latin typeface="Times New Roman" panose="02020603050405020304" pitchFamily="18" charset="0"/>
                <a:cs typeface="Times New Roman" panose="02020603050405020304" pitchFamily="18" charset="0"/>
              </a:rPr>
              <a:t>etc</a:t>
            </a:r>
            <a:r>
              <a:rPr lang="en-US" sz="1400" dirty="0">
                <a:latin typeface="Times New Roman" panose="02020603050405020304" pitchFamily="18" charset="0"/>
                <a:cs typeface="Times New Roman" panose="02020603050405020304" pitchFamily="18" charset="0"/>
              </a:rPr>
              <a:t> and third party applications downloaded from the play store like chat applications, games etc. will be installed on this layer only. It runs within the Android run time with the help of the classes and services provided by the application framework.</a:t>
            </a:r>
            <a:endParaRPr lang="en-IN" sz="1400" dirty="0">
              <a:latin typeface="Times New Roman" panose="02020603050405020304" pitchFamily="18" charset="0"/>
              <a:cs typeface="Times New Roman" panose="02020603050405020304" pitchFamily="18" charset="0"/>
            </a:endParaRPr>
          </a:p>
        </p:txBody>
      </p:sp>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107" y="2357466"/>
            <a:ext cx="619125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860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635" y="256374"/>
            <a:ext cx="11832365" cy="9099626"/>
          </a:xfrm>
        </p:spPr>
        <p:txBody>
          <a:bodyPr>
            <a:normAutofit/>
          </a:bodyPr>
          <a:lstStyle/>
          <a:p>
            <a:pPr marL="0" indent="0">
              <a:buNone/>
            </a:pPr>
            <a:r>
              <a:rPr lang="en-US" sz="2000" b="1" dirty="0" err="1" smtClean="0">
                <a:latin typeface="Times New Roman" panose="02020603050405020304" pitchFamily="18" charset="0"/>
                <a:cs typeface="Times New Roman" panose="02020603050405020304" pitchFamily="18" charset="0"/>
              </a:rPr>
              <a:t>Andriod</a:t>
            </a:r>
            <a:r>
              <a:rPr lang="en-US" sz="2000" b="1" dirty="0" smtClean="0">
                <a:latin typeface="Times New Roman" panose="02020603050405020304" pitchFamily="18" charset="0"/>
                <a:cs typeface="Times New Roman" panose="02020603050405020304" pitchFamily="18" charset="0"/>
              </a:rPr>
              <a:t> versions:</a:t>
            </a: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5122" name="Picture 2" descr="Android Versions List: A Complete Journey From Android 1.0 to 12 (Cont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791" y="775427"/>
            <a:ext cx="9749002" cy="5719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295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ndroid 13's newest developer preview focuses on security and tools -  SiliconANG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78693"/>
            <a:ext cx="4347695" cy="24471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8071" y="2086290"/>
            <a:ext cx="4237076" cy="2441284"/>
          </a:xfrm>
          <a:prstGeom prst="rect">
            <a:avLst/>
          </a:prstGeom>
        </p:spPr>
      </p:pic>
    </p:spTree>
    <p:extLst>
      <p:ext uri="{BB962C8B-B14F-4D97-AF65-F5344CB8AC3E}">
        <p14:creationId xmlns:p14="http://schemas.microsoft.com/office/powerpoint/2010/main" val="294828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185" y="834313"/>
            <a:ext cx="10515600" cy="4351338"/>
          </a:xfrm>
        </p:spPr>
        <p:txBody>
          <a:bodyPr>
            <a:normAutofit/>
          </a:bodyPr>
          <a:lstStyle/>
          <a:p>
            <a:r>
              <a:rPr lang="en-US" sz="1400" b="1" dirty="0">
                <a:latin typeface="Times New Roman" panose="02020603050405020304" pitchFamily="18" charset="0"/>
                <a:cs typeface="Times New Roman" panose="02020603050405020304" pitchFamily="18" charset="0"/>
              </a:rPr>
              <a:t>User Interface</a:t>
            </a:r>
            <a:r>
              <a:rPr lang="en-US" sz="1400" dirty="0">
                <a:latin typeface="Times New Roman" panose="02020603050405020304" pitchFamily="18" charset="0"/>
                <a:cs typeface="Times New Roman" panose="02020603050405020304" pitchFamily="18" charset="0"/>
              </a:rPr>
              <a:t>: Android features a customizable user interface with a focus on touch gestures. It includes support for widgets, notifications, and multi-tasking, providing users with a dynamic and interactive experience.</a:t>
            </a:r>
          </a:p>
          <a:p>
            <a:r>
              <a:rPr lang="en-US" sz="1400" b="1" dirty="0">
                <a:latin typeface="Times New Roman" panose="02020603050405020304" pitchFamily="18" charset="0"/>
                <a:cs typeface="Times New Roman" panose="02020603050405020304" pitchFamily="18" charset="0"/>
              </a:rPr>
              <a:t>Google Play Store</a:t>
            </a:r>
            <a:r>
              <a:rPr lang="en-US" sz="1400" dirty="0">
                <a:latin typeface="Times New Roman" panose="02020603050405020304" pitchFamily="18" charset="0"/>
                <a:cs typeface="Times New Roman" panose="02020603050405020304" pitchFamily="18" charset="0"/>
              </a:rPr>
              <a:t>: The primary distribution platform for Android apps is the Google Play Store, where users can download a vast array of applications, games, and digital content. Other app distribution channels also exist, such as third-party app stores and direct installations.</a:t>
            </a:r>
          </a:p>
          <a:p>
            <a:r>
              <a:rPr lang="en-US" sz="1400" b="1" dirty="0">
                <a:latin typeface="Times New Roman" panose="02020603050405020304" pitchFamily="18" charset="0"/>
                <a:cs typeface="Times New Roman" panose="02020603050405020304" pitchFamily="18" charset="0"/>
              </a:rPr>
              <a:t>Security</a:t>
            </a:r>
            <a:r>
              <a:rPr lang="en-US" sz="1400" dirty="0">
                <a:latin typeface="Times New Roman" panose="02020603050405020304" pitchFamily="18" charset="0"/>
                <a:cs typeface="Times New Roman" panose="02020603050405020304" pitchFamily="18" charset="0"/>
              </a:rPr>
              <a:t>: Android incorporates various security features to protect users and their data. This includes app sandboxing (each app runs independently in its own secure space), permissions model, encryption, secure boot, and regular security updates.</a:t>
            </a:r>
          </a:p>
          <a:p>
            <a:r>
              <a:rPr lang="en-US" sz="1400" b="1" dirty="0">
                <a:latin typeface="Times New Roman" panose="02020603050405020304" pitchFamily="18" charset="0"/>
                <a:cs typeface="Times New Roman" panose="02020603050405020304" pitchFamily="18" charset="0"/>
              </a:rPr>
              <a:t>Updates</a:t>
            </a:r>
            <a:r>
              <a:rPr lang="en-US" sz="1400" dirty="0">
                <a:latin typeface="Times New Roman" panose="02020603050405020304" pitchFamily="18" charset="0"/>
                <a:cs typeface="Times New Roman" panose="02020603050405020304" pitchFamily="18" charset="0"/>
              </a:rPr>
              <a:t>: Android releases regular updates to improve performance, fix bugs, and enhance security. These updates are typically distributed by device manufacturers and carriers, which can lead to variations in update availability and timing across different devices.</a:t>
            </a:r>
          </a:p>
          <a:p>
            <a:r>
              <a:rPr lang="en-US" sz="1400" b="1" dirty="0">
                <a:latin typeface="Times New Roman" panose="02020603050405020304" pitchFamily="18" charset="0"/>
                <a:cs typeface="Times New Roman" panose="02020603050405020304" pitchFamily="18" charset="0"/>
              </a:rPr>
              <a:t>Google Services</a:t>
            </a:r>
            <a:r>
              <a:rPr lang="en-US" sz="1400" dirty="0">
                <a:latin typeface="Times New Roman" panose="02020603050405020304" pitchFamily="18" charset="0"/>
                <a:cs typeface="Times New Roman" panose="02020603050405020304" pitchFamily="18" charset="0"/>
              </a:rPr>
              <a:t>: Android integrates tightly with Google services such as Google Search, Google Maps, Gmail, and others, providing seamless access to these services from Android devices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41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290557"/>
            <a:ext cx="10515600" cy="5886406"/>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Android architecture</a:t>
            </a:r>
          </a:p>
          <a:p>
            <a:pPr marL="0" indent="0">
              <a:buNone/>
            </a:pPr>
            <a:r>
              <a:rPr lang="en-US" sz="1800" dirty="0" smtClean="0">
                <a:latin typeface="Times New Roman" panose="02020603050405020304" pitchFamily="18" charset="0"/>
                <a:cs typeface="Times New Roman" panose="02020603050405020304" pitchFamily="18" charset="0"/>
              </a:rPr>
              <a:t>1.Linux kernel</a:t>
            </a:r>
          </a:p>
          <a:p>
            <a:pPr marL="0" indent="0">
              <a:buNone/>
            </a:pPr>
            <a:r>
              <a:rPr lang="en-US" sz="1800" dirty="0" smtClean="0">
                <a:latin typeface="Times New Roman" panose="02020603050405020304" pitchFamily="18" charset="0"/>
                <a:cs typeface="Times New Roman" panose="02020603050405020304" pitchFamily="18" charset="0"/>
              </a:rPr>
              <a:t>2.HAL</a:t>
            </a:r>
          </a:p>
          <a:p>
            <a:pPr marL="0" indent="0">
              <a:buNone/>
            </a:pPr>
            <a:r>
              <a:rPr lang="en-US" sz="1800" dirty="0" smtClean="0">
                <a:latin typeface="Times New Roman" panose="02020603050405020304" pitchFamily="18" charset="0"/>
                <a:cs typeface="Times New Roman" panose="02020603050405020304" pitchFamily="18" charset="0"/>
              </a:rPr>
              <a:t>3.Native C/</a:t>
            </a:r>
            <a:r>
              <a:rPr lang="en-US" sz="1800" dirty="0">
                <a:latin typeface="Times New Roman" panose="02020603050405020304" pitchFamily="18" charset="0"/>
                <a:cs typeface="Times New Roman" panose="02020603050405020304" pitchFamily="18" charset="0"/>
              </a:rPr>
              <a:t>C</a:t>
            </a:r>
            <a:r>
              <a:rPr lang="en-US" sz="1800" dirty="0" smtClean="0">
                <a:latin typeface="Times New Roman" panose="02020603050405020304" pitchFamily="18" charset="0"/>
                <a:cs typeface="Times New Roman" panose="02020603050405020304" pitchFamily="18" charset="0"/>
              </a:rPr>
              <a:t>++ libraries</a:t>
            </a:r>
          </a:p>
          <a:p>
            <a:pPr marL="0" indent="0">
              <a:buNone/>
            </a:pPr>
            <a:r>
              <a:rPr lang="en-US" sz="1800" dirty="0" smtClean="0">
                <a:latin typeface="Times New Roman" panose="02020603050405020304" pitchFamily="18" charset="0"/>
                <a:cs typeface="Times New Roman" panose="02020603050405020304" pitchFamily="18" charset="0"/>
              </a:rPr>
              <a:t>4.ART</a:t>
            </a:r>
          </a:p>
          <a:p>
            <a:pPr marL="0" indent="0">
              <a:buNone/>
            </a:pPr>
            <a:r>
              <a:rPr lang="en-US" sz="1800" dirty="0" smtClean="0">
                <a:latin typeface="Times New Roman" panose="02020603050405020304" pitchFamily="18" charset="0"/>
                <a:cs typeface="Times New Roman" panose="02020603050405020304" pitchFamily="18" charset="0"/>
              </a:rPr>
              <a:t>5.Application Framework</a:t>
            </a:r>
          </a:p>
          <a:p>
            <a:pPr marL="0" indent="0">
              <a:buNone/>
            </a:pPr>
            <a:r>
              <a:rPr lang="en-US" sz="1800" dirty="0" smtClean="0">
                <a:latin typeface="Times New Roman" panose="02020603050405020304" pitchFamily="18" charset="0"/>
                <a:cs typeface="Times New Roman" panose="02020603050405020304" pitchFamily="18" charset="0"/>
              </a:rPr>
              <a:t>6.Applications </a:t>
            </a:r>
            <a:endParaRPr lang="en-IN" sz="1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8132" y="85458"/>
            <a:ext cx="5393715" cy="6678126"/>
          </a:xfrm>
          <a:prstGeom prst="rect">
            <a:avLst/>
          </a:prstGeom>
        </p:spPr>
      </p:pic>
    </p:spTree>
    <p:extLst>
      <p:ext uri="{BB962C8B-B14F-4D97-AF65-F5344CB8AC3E}">
        <p14:creationId xmlns:p14="http://schemas.microsoft.com/office/powerpoint/2010/main" val="3496107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9103"/>
            <a:ext cx="10515600" cy="5877860"/>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Linux kernel:</a:t>
            </a:r>
          </a:p>
          <a:p>
            <a:pPr fontAlgn="base"/>
            <a:r>
              <a:rPr lang="en-US" sz="1600" dirty="0">
                <a:latin typeface="Times New Roman" panose="02020603050405020304" pitchFamily="18" charset="0"/>
                <a:cs typeface="Times New Roman" panose="02020603050405020304" pitchFamily="18" charset="0"/>
              </a:rPr>
              <a:t>Linux Kernel is heart of the android architecture. It manages all the available drivers such as display drivers, camera drivers, Bluetooth drivers, audio drivers, memory drivers, etc. which are required during the runtime. The Linux Kernel will provide an abstraction layer between the device hardware and the other components of android architecture. It is responsible for management of memory, power, devices etc. The features of Linux kernel are:</a:t>
            </a:r>
          </a:p>
          <a:p>
            <a:pPr fontAlgn="base"/>
            <a:r>
              <a:rPr lang="en-US" sz="1600" b="1" dirty="0">
                <a:latin typeface="Times New Roman" panose="02020603050405020304" pitchFamily="18" charset="0"/>
                <a:cs typeface="Times New Roman" panose="02020603050405020304" pitchFamily="18" charset="0"/>
              </a:rPr>
              <a:t>Security:</a:t>
            </a:r>
            <a:r>
              <a:rPr lang="en-US" sz="1600" dirty="0">
                <a:latin typeface="Times New Roman" panose="02020603050405020304" pitchFamily="18" charset="0"/>
                <a:cs typeface="Times New Roman" panose="02020603050405020304" pitchFamily="18" charset="0"/>
              </a:rPr>
              <a:t> The Linux kernel handles the security between the application and the system.</a:t>
            </a:r>
          </a:p>
          <a:p>
            <a:pPr fontAlgn="base"/>
            <a:r>
              <a:rPr lang="en-US" sz="1600" b="1" dirty="0">
                <a:latin typeface="Times New Roman" panose="02020603050405020304" pitchFamily="18" charset="0"/>
                <a:cs typeface="Times New Roman" panose="02020603050405020304" pitchFamily="18" charset="0"/>
              </a:rPr>
              <a:t>Memory Management:</a:t>
            </a:r>
            <a:r>
              <a:rPr lang="en-US" sz="1600" dirty="0">
                <a:latin typeface="Times New Roman" panose="02020603050405020304" pitchFamily="18" charset="0"/>
                <a:cs typeface="Times New Roman" panose="02020603050405020304" pitchFamily="18" charset="0"/>
              </a:rPr>
              <a:t> It efficiently handles the memory management thereby providing the freedom to develop our apps.</a:t>
            </a:r>
          </a:p>
          <a:p>
            <a:pPr fontAlgn="base"/>
            <a:r>
              <a:rPr lang="en-US" sz="1600" b="1" dirty="0">
                <a:latin typeface="Times New Roman" panose="02020603050405020304" pitchFamily="18" charset="0"/>
                <a:cs typeface="Times New Roman" panose="02020603050405020304" pitchFamily="18" charset="0"/>
              </a:rPr>
              <a:t>Process Management:</a:t>
            </a:r>
            <a:r>
              <a:rPr lang="en-US" sz="1600" dirty="0">
                <a:latin typeface="Times New Roman" panose="02020603050405020304" pitchFamily="18" charset="0"/>
                <a:cs typeface="Times New Roman" panose="02020603050405020304" pitchFamily="18" charset="0"/>
              </a:rPr>
              <a:t> It manages the process well, allocates resources to processes whenever they need them.</a:t>
            </a:r>
          </a:p>
          <a:p>
            <a:pPr fontAlgn="base"/>
            <a:r>
              <a:rPr lang="en-US" sz="1600" b="1" dirty="0">
                <a:latin typeface="Times New Roman" panose="02020603050405020304" pitchFamily="18" charset="0"/>
                <a:cs typeface="Times New Roman" panose="02020603050405020304" pitchFamily="18" charset="0"/>
              </a:rPr>
              <a:t>Network Stack:</a:t>
            </a:r>
            <a:r>
              <a:rPr lang="en-US" sz="1600" dirty="0">
                <a:latin typeface="Times New Roman" panose="02020603050405020304" pitchFamily="18" charset="0"/>
                <a:cs typeface="Times New Roman" panose="02020603050405020304" pitchFamily="18" charset="0"/>
              </a:rPr>
              <a:t> It effectively handles the network communication.</a:t>
            </a:r>
          </a:p>
          <a:p>
            <a:pPr fontAlgn="base"/>
            <a:r>
              <a:rPr lang="en-US" sz="1600" b="1" dirty="0">
                <a:latin typeface="Times New Roman" panose="02020603050405020304" pitchFamily="18" charset="0"/>
                <a:cs typeface="Times New Roman" panose="02020603050405020304" pitchFamily="18" charset="0"/>
              </a:rPr>
              <a:t>Driver Model:</a:t>
            </a:r>
            <a:r>
              <a:rPr lang="en-US" sz="1600" dirty="0">
                <a:latin typeface="Times New Roman" panose="02020603050405020304" pitchFamily="18" charset="0"/>
                <a:cs typeface="Times New Roman" panose="02020603050405020304" pitchFamily="18" charset="0"/>
              </a:rPr>
              <a:t> It ensures that the application works properly on the device and hardware manufacturers responsible for building their drivers into the Linux build.</a:t>
            </a: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18" y="4151567"/>
            <a:ext cx="5837426" cy="1204064"/>
          </a:xfrm>
          <a:prstGeom prst="rect">
            <a:avLst/>
          </a:prstGeom>
        </p:spPr>
      </p:pic>
    </p:spTree>
    <p:extLst>
      <p:ext uri="{BB962C8B-B14F-4D97-AF65-F5344CB8AC3E}">
        <p14:creationId xmlns:p14="http://schemas.microsoft.com/office/powerpoint/2010/main" val="1482537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7649"/>
            <a:ext cx="10515600" cy="5869314"/>
          </a:xfrm>
        </p:spPr>
        <p:txBody>
          <a:bodyPr>
            <a:normAutofit/>
          </a:bodyPr>
          <a:lstStyle/>
          <a:p>
            <a:pPr marL="0" indent="0">
              <a:buNone/>
            </a:pPr>
            <a:r>
              <a:rPr lang="en-US" sz="1600" b="1" dirty="0" smtClean="0">
                <a:latin typeface="Times New Roman" panose="02020603050405020304" pitchFamily="18" charset="0"/>
                <a:cs typeface="Times New Roman" panose="02020603050405020304" pitchFamily="18" charset="0"/>
              </a:rPr>
              <a:t>HAL Layer :</a:t>
            </a:r>
          </a:p>
          <a:p>
            <a:r>
              <a:rPr lang="en-US" sz="1600" b="1" dirty="0">
                <a:latin typeface="Times New Roman" panose="02020603050405020304" pitchFamily="18" charset="0"/>
                <a:cs typeface="Times New Roman" panose="02020603050405020304" pitchFamily="18" charset="0"/>
              </a:rPr>
              <a:t>Hardware Abstraction Layer (HAL)</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Sits between the Android framework and the Linux kernel.</a:t>
            </a:r>
          </a:p>
          <a:p>
            <a:pPr lvl="1"/>
            <a:r>
              <a:rPr lang="en-US" sz="1600" dirty="0">
                <a:latin typeface="Times New Roman" panose="02020603050405020304" pitchFamily="18" charset="0"/>
                <a:cs typeface="Times New Roman" panose="02020603050405020304" pitchFamily="18" charset="0"/>
              </a:rPr>
              <a:t>Provides standard interfaces for hardware components, allowing the Android framework to be hardware-agnostic.</a:t>
            </a: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In the HAL (Hardware Abstraction Layer) layer of Android architecture, various drivers are implemented to interface with the underlying hardware. These drivers provide the necessary functions to communicate between the Android framework and the actual hardware components. </a:t>
            </a: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118" y="1759401"/>
            <a:ext cx="3718882" cy="792549"/>
          </a:xfrm>
          <a:prstGeom prst="rect">
            <a:avLst/>
          </a:prstGeom>
        </p:spPr>
      </p:pic>
    </p:spTree>
    <p:extLst>
      <p:ext uri="{BB962C8B-B14F-4D97-AF65-F5344CB8AC3E}">
        <p14:creationId xmlns:p14="http://schemas.microsoft.com/office/powerpoint/2010/main" val="105680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7649"/>
            <a:ext cx="10515600" cy="5869314"/>
          </a:xfrm>
        </p:spPr>
        <p:txBody>
          <a:bodyPr>
            <a:normAutofit/>
          </a:bodyPr>
          <a:lstStyle/>
          <a:p>
            <a:pPr marL="0" indent="0">
              <a:buNone/>
            </a:pPr>
            <a:r>
              <a:rPr lang="en-US" sz="1600" b="1" dirty="0" smtClean="0">
                <a:latin typeface="Times New Roman" panose="02020603050405020304" pitchFamily="18" charset="0"/>
                <a:cs typeface="Times New Roman" panose="02020603050405020304" pitchFamily="18" charset="0"/>
              </a:rPr>
              <a:t>Common </a:t>
            </a:r>
            <a:r>
              <a:rPr lang="en-US" sz="1600" b="1" dirty="0">
                <a:latin typeface="Times New Roman" panose="02020603050405020304" pitchFamily="18" charset="0"/>
                <a:cs typeface="Times New Roman" panose="02020603050405020304" pitchFamily="18" charset="0"/>
              </a:rPr>
              <a:t>Drivers in the HAL Layer</a:t>
            </a:r>
          </a:p>
          <a:p>
            <a:pPr marL="0" indent="0">
              <a:buNone/>
            </a:pPr>
            <a:r>
              <a:rPr lang="en-US" sz="1600" b="1" dirty="0">
                <a:latin typeface="Times New Roman" panose="02020603050405020304" pitchFamily="18" charset="0"/>
                <a:cs typeface="Times New Roman" panose="02020603050405020304" pitchFamily="18" charset="0"/>
              </a:rPr>
              <a:t>Camera Driver</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Manages camera hardware.</a:t>
            </a:r>
          </a:p>
          <a:p>
            <a:pPr lvl="1"/>
            <a:r>
              <a:rPr lang="en-US" sz="1600" dirty="0">
                <a:latin typeface="Times New Roman" panose="02020603050405020304" pitchFamily="18" charset="0"/>
                <a:cs typeface="Times New Roman" panose="02020603050405020304" pitchFamily="18" charset="0"/>
              </a:rPr>
              <a:t>Controls camera operations such as capturing images, video recording, and adjusting camera settings.</a:t>
            </a:r>
          </a:p>
          <a:p>
            <a:pPr marL="0" indent="0">
              <a:buNone/>
            </a:pPr>
            <a:r>
              <a:rPr lang="en-US" sz="1600" b="1" dirty="0">
                <a:latin typeface="Times New Roman" panose="02020603050405020304" pitchFamily="18" charset="0"/>
                <a:cs typeface="Times New Roman" panose="02020603050405020304" pitchFamily="18" charset="0"/>
              </a:rPr>
              <a:t>Audio Driver</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Manages audio hardware.</a:t>
            </a:r>
          </a:p>
          <a:p>
            <a:pPr lvl="1"/>
            <a:r>
              <a:rPr lang="en-US" sz="1600" dirty="0">
                <a:latin typeface="Times New Roman" panose="02020603050405020304" pitchFamily="18" charset="0"/>
                <a:cs typeface="Times New Roman" panose="02020603050405020304" pitchFamily="18" charset="0"/>
              </a:rPr>
              <a:t>Controls audio playback, recording, volume adjustments, and routing.</a:t>
            </a:r>
          </a:p>
          <a:p>
            <a:pPr marL="0" indent="0">
              <a:buNone/>
            </a:pPr>
            <a:r>
              <a:rPr lang="en-US" sz="1600" b="1" dirty="0">
                <a:latin typeface="Times New Roman" panose="02020603050405020304" pitchFamily="18" charset="0"/>
                <a:cs typeface="Times New Roman" panose="02020603050405020304" pitchFamily="18" charset="0"/>
              </a:rPr>
              <a:t>Sensors Driver</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Manages various sensors like accelerometers, gyroscopes, proximity sensors, and ambient light sensors.</a:t>
            </a:r>
          </a:p>
          <a:p>
            <a:pPr lvl="1"/>
            <a:r>
              <a:rPr lang="en-US" sz="1600" dirty="0">
                <a:latin typeface="Times New Roman" panose="02020603050405020304" pitchFamily="18" charset="0"/>
                <a:cs typeface="Times New Roman" panose="02020603050405020304" pitchFamily="18" charset="0"/>
              </a:rPr>
              <a:t>Provides data to applications and system services that require sensor information.</a:t>
            </a:r>
          </a:p>
          <a:p>
            <a:pPr marL="0" indent="0">
              <a:buNone/>
            </a:pPr>
            <a:r>
              <a:rPr lang="en-US" sz="1600" b="1" dirty="0">
                <a:latin typeface="Times New Roman" panose="02020603050405020304" pitchFamily="18" charset="0"/>
                <a:cs typeface="Times New Roman" panose="02020603050405020304" pitchFamily="18" charset="0"/>
              </a:rPr>
              <a:t>GPS Driver</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Manages GPS hardware.</a:t>
            </a:r>
          </a:p>
          <a:p>
            <a:pPr lvl="1"/>
            <a:r>
              <a:rPr lang="en-US" sz="1600" dirty="0">
                <a:latin typeface="Times New Roman" panose="02020603050405020304" pitchFamily="18" charset="0"/>
                <a:cs typeface="Times New Roman" panose="02020603050405020304" pitchFamily="18" charset="0"/>
              </a:rPr>
              <a:t>Provides location data to applications and system services for navigation and location-based services.</a:t>
            </a:r>
          </a:p>
          <a:p>
            <a:pPr marL="0" indent="0">
              <a:buNone/>
            </a:pPr>
            <a:r>
              <a:rPr lang="en-US" sz="1600" b="1" dirty="0">
                <a:latin typeface="Times New Roman" panose="02020603050405020304" pitchFamily="18" charset="0"/>
                <a:cs typeface="Times New Roman" panose="02020603050405020304" pitchFamily="18" charset="0"/>
              </a:rPr>
              <a:t>Bluetooth Driver</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Manages Bluetooth hardware.</a:t>
            </a:r>
          </a:p>
          <a:p>
            <a:pPr lvl="1"/>
            <a:r>
              <a:rPr lang="en-US" sz="1600" dirty="0">
                <a:latin typeface="Times New Roman" panose="02020603050405020304" pitchFamily="18" charset="0"/>
                <a:cs typeface="Times New Roman" panose="02020603050405020304" pitchFamily="18" charset="0"/>
              </a:rPr>
              <a:t>Controls Bluetooth communication, pairing, and data transfer between devices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665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0916"/>
            <a:ext cx="10515600" cy="6006047"/>
          </a:xfrm>
        </p:spPr>
        <p:txBody>
          <a:bodyPr>
            <a:noAutofit/>
          </a:bodyPr>
          <a:lstStyle/>
          <a:p>
            <a:pPr marL="0" indent="0">
              <a:buNone/>
            </a:pPr>
            <a:r>
              <a:rPr lang="en-US" sz="1400" b="1" dirty="0" smtClean="0">
                <a:latin typeface="Times New Roman" panose="02020603050405020304" pitchFamily="18" charset="0"/>
                <a:cs typeface="Times New Roman" panose="02020603050405020304" pitchFamily="18" charset="0"/>
              </a:rPr>
              <a:t>Wi-Fi </a:t>
            </a:r>
            <a:r>
              <a:rPr lang="en-US" sz="1400" b="1" dirty="0">
                <a:latin typeface="Times New Roman" panose="02020603050405020304" pitchFamily="18" charset="0"/>
                <a:cs typeface="Times New Roman" panose="02020603050405020304" pitchFamily="18" charset="0"/>
              </a:rPr>
              <a:t>Driver</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Manages Wi-Fi hardware.</a:t>
            </a:r>
          </a:p>
          <a:p>
            <a:pPr lvl="1"/>
            <a:r>
              <a:rPr lang="en-US" sz="1400" dirty="0">
                <a:latin typeface="Times New Roman" panose="02020603050405020304" pitchFamily="18" charset="0"/>
                <a:cs typeface="Times New Roman" panose="02020603050405020304" pitchFamily="18" charset="0"/>
              </a:rPr>
              <a:t>Controls Wi-Fi connectivity, scanning for networks, and data transfer over Wi-Fi.</a:t>
            </a:r>
          </a:p>
          <a:p>
            <a:pPr marL="0" indent="0">
              <a:buNone/>
            </a:pPr>
            <a:r>
              <a:rPr lang="en-US" sz="1400" b="1" dirty="0">
                <a:latin typeface="Times New Roman" panose="02020603050405020304" pitchFamily="18" charset="0"/>
                <a:cs typeface="Times New Roman" panose="02020603050405020304" pitchFamily="18" charset="0"/>
              </a:rPr>
              <a:t>Display Driver</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Manages display hardware.</a:t>
            </a:r>
          </a:p>
          <a:p>
            <a:pPr lvl="1"/>
            <a:r>
              <a:rPr lang="en-US" sz="1400" dirty="0">
                <a:latin typeface="Times New Roman" panose="02020603050405020304" pitchFamily="18" charset="0"/>
                <a:cs typeface="Times New Roman" panose="02020603050405020304" pitchFamily="18" charset="0"/>
              </a:rPr>
              <a:t>Controls screen resolution, brightness, refresh rate, and rendering of the graphical user interface.</a:t>
            </a:r>
          </a:p>
          <a:p>
            <a:pPr marL="0" indent="0">
              <a:buNone/>
            </a:pPr>
            <a:r>
              <a:rPr lang="en-US" sz="1400" b="1" dirty="0">
                <a:latin typeface="Times New Roman" panose="02020603050405020304" pitchFamily="18" charset="0"/>
                <a:cs typeface="Times New Roman" panose="02020603050405020304" pitchFamily="18" charset="0"/>
              </a:rPr>
              <a:t>Touchscreen Driver</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Manages touchscreen hardware.</a:t>
            </a:r>
          </a:p>
          <a:p>
            <a:pPr lvl="1"/>
            <a:r>
              <a:rPr lang="en-US" sz="1400" dirty="0">
                <a:latin typeface="Times New Roman" panose="02020603050405020304" pitchFamily="18" charset="0"/>
                <a:cs typeface="Times New Roman" panose="02020603050405020304" pitchFamily="18" charset="0"/>
              </a:rPr>
              <a:t>Interprets touch inputs and gestures and relays this information to the system.</a:t>
            </a:r>
          </a:p>
          <a:p>
            <a:pPr marL="0" indent="0">
              <a:buNone/>
            </a:pPr>
            <a:r>
              <a:rPr lang="en-US" sz="1400" b="1" dirty="0">
                <a:latin typeface="Times New Roman" panose="02020603050405020304" pitchFamily="18" charset="0"/>
                <a:cs typeface="Times New Roman" panose="02020603050405020304" pitchFamily="18" charset="0"/>
              </a:rPr>
              <a:t>Telephony Driver</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Manages telephony hardware.</a:t>
            </a:r>
          </a:p>
          <a:p>
            <a:pPr lvl="1"/>
            <a:r>
              <a:rPr lang="en-US" sz="1400" dirty="0">
                <a:latin typeface="Times New Roman" panose="02020603050405020304" pitchFamily="18" charset="0"/>
                <a:cs typeface="Times New Roman" panose="02020603050405020304" pitchFamily="18" charset="0"/>
              </a:rPr>
              <a:t>Controls functions related to cellular communication, including making calls, sending texts, and data connectivity.</a:t>
            </a:r>
          </a:p>
          <a:p>
            <a:pPr marL="0" indent="0">
              <a:buNone/>
            </a:pPr>
            <a:r>
              <a:rPr lang="en-US" sz="1400" b="1" dirty="0">
                <a:latin typeface="Times New Roman" panose="02020603050405020304" pitchFamily="18" charset="0"/>
                <a:cs typeface="Times New Roman" panose="02020603050405020304" pitchFamily="18" charset="0"/>
              </a:rPr>
              <a:t>USB Driver</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Manages USB hardware.</a:t>
            </a:r>
          </a:p>
          <a:p>
            <a:pPr lvl="1"/>
            <a:r>
              <a:rPr lang="en-US" sz="1400" dirty="0">
                <a:latin typeface="Times New Roman" panose="02020603050405020304" pitchFamily="18" charset="0"/>
                <a:cs typeface="Times New Roman" panose="02020603050405020304" pitchFamily="18" charset="0"/>
              </a:rPr>
              <a:t>Controls USB connectivity, including data transfer, charging, and peripheral device management.</a:t>
            </a:r>
          </a:p>
          <a:p>
            <a:pPr marL="0" indent="0">
              <a:buNone/>
            </a:pPr>
            <a:r>
              <a:rPr lang="en-US" sz="1400" b="1" dirty="0">
                <a:latin typeface="Times New Roman" panose="02020603050405020304" pitchFamily="18" charset="0"/>
                <a:cs typeface="Times New Roman" panose="02020603050405020304" pitchFamily="18" charset="0"/>
              </a:rPr>
              <a:t>Power Management Driver</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Manages power hardware.</a:t>
            </a:r>
          </a:p>
          <a:p>
            <a:pPr lvl="1"/>
            <a:r>
              <a:rPr lang="en-US" sz="1400" dirty="0">
                <a:latin typeface="Times New Roman" panose="02020603050405020304" pitchFamily="18" charset="0"/>
                <a:cs typeface="Times New Roman" panose="02020603050405020304" pitchFamily="18" charset="0"/>
              </a:rPr>
              <a:t>Controls battery usage, charging, and power-saving features.</a:t>
            </a:r>
          </a:p>
          <a:p>
            <a:pPr marL="0" indent="0">
              <a:buNone/>
            </a:pPr>
            <a:r>
              <a:rPr lang="en-US" sz="1400" b="1" dirty="0" smtClean="0">
                <a:latin typeface="Times New Roman" panose="02020603050405020304" pitchFamily="18" charset="0"/>
                <a:cs typeface="Times New Roman" panose="02020603050405020304" pitchFamily="18" charset="0"/>
              </a:rPr>
              <a:t>Fingerprint </a:t>
            </a:r>
            <a:r>
              <a:rPr lang="en-US" sz="1400" b="1" dirty="0">
                <a:latin typeface="Times New Roman" panose="02020603050405020304" pitchFamily="18" charset="0"/>
                <a:cs typeface="Times New Roman" panose="02020603050405020304" pitchFamily="18" charset="0"/>
              </a:rPr>
              <a:t>Sensor Driver</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Manages fingerprint sensor hardware.</a:t>
            </a:r>
          </a:p>
          <a:p>
            <a:pPr lvl="1"/>
            <a:r>
              <a:rPr lang="en-US" sz="1400" dirty="0">
                <a:latin typeface="Times New Roman" panose="02020603050405020304" pitchFamily="18" charset="0"/>
                <a:cs typeface="Times New Roman" panose="02020603050405020304" pitchFamily="18" charset="0"/>
              </a:rPr>
              <a:t>Controls fingerprint authentication and security features.</a:t>
            </a:r>
          </a:p>
          <a:p>
            <a:pPr marL="0" indent="0">
              <a:buNone/>
            </a:pPr>
            <a:r>
              <a:rPr lang="en-US" sz="1400" b="1" dirty="0">
                <a:latin typeface="Times New Roman" panose="02020603050405020304" pitchFamily="18" charset="0"/>
                <a:cs typeface="Times New Roman" panose="02020603050405020304" pitchFamily="18" charset="0"/>
              </a:rPr>
              <a:t>Graphics Driver</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Manages GPU (Graphics Processing Unit) hardware.</a:t>
            </a:r>
          </a:p>
          <a:p>
            <a:pPr lvl="1"/>
            <a:r>
              <a:rPr lang="en-US" sz="1400" dirty="0">
                <a:latin typeface="Times New Roman" panose="02020603050405020304" pitchFamily="18" charset="0"/>
                <a:cs typeface="Times New Roman" panose="02020603050405020304" pitchFamily="18" charset="0"/>
              </a:rPr>
              <a:t>Controls rendering of graphics, including 2D and 3D rendering, used in games and user interfaces.</a:t>
            </a:r>
          </a:p>
        </p:txBody>
      </p:sp>
    </p:spTree>
    <p:extLst>
      <p:ext uri="{BB962C8B-B14F-4D97-AF65-F5344CB8AC3E}">
        <p14:creationId xmlns:p14="http://schemas.microsoft.com/office/powerpoint/2010/main" val="3463263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6213"/>
            <a:ext cx="10515600" cy="5390750"/>
          </a:xfrm>
        </p:spPr>
        <p:txBody>
          <a:bodyPr>
            <a:normAutofit/>
          </a:bodyPr>
          <a:lstStyle/>
          <a:p>
            <a:pPr marL="0" indent="0">
              <a:buNone/>
            </a:pPr>
            <a:r>
              <a:rPr lang="en-US" sz="1600" b="1" dirty="0" smtClean="0">
                <a:latin typeface="Times New Roman" panose="02020603050405020304" pitchFamily="18" charset="0"/>
                <a:cs typeface="Times New Roman" panose="02020603050405020304" pitchFamily="18" charset="0"/>
              </a:rPr>
              <a:t>Example </a:t>
            </a:r>
            <a:r>
              <a:rPr lang="en-US" sz="1600" b="1" dirty="0" smtClean="0">
                <a:latin typeface="Times New Roman" panose="02020603050405020304" pitchFamily="18" charset="0"/>
                <a:cs typeface="Times New Roman" panose="02020603050405020304" pitchFamily="18" charset="0"/>
              </a:rPr>
              <a:t>of HAL Implementation</a:t>
            </a:r>
          </a:p>
          <a:p>
            <a:pPr marL="0" indent="0">
              <a:buNone/>
            </a:pPr>
            <a:r>
              <a:rPr lang="en-US" sz="1600" b="1" dirty="0" smtClean="0">
                <a:latin typeface="Times New Roman" panose="02020603050405020304" pitchFamily="18" charset="0"/>
                <a:cs typeface="Times New Roman" panose="02020603050405020304" pitchFamily="18" charset="0"/>
              </a:rPr>
              <a:t>Camera HAL</a:t>
            </a:r>
          </a:p>
          <a:p>
            <a:r>
              <a:rPr lang="en-US" sz="1600" b="1" dirty="0" smtClean="0">
                <a:latin typeface="Times New Roman" panose="02020603050405020304" pitchFamily="18" charset="0"/>
                <a:cs typeface="Times New Roman" panose="02020603050405020304" pitchFamily="18" charset="0"/>
              </a:rPr>
              <a:t>Camera Application</a:t>
            </a:r>
            <a:r>
              <a:rPr lang="en-US" sz="1600" dirty="0" smtClean="0">
                <a:latin typeface="Times New Roman" panose="02020603050405020304" pitchFamily="18" charset="0"/>
                <a:cs typeface="Times New Roman" panose="02020603050405020304" pitchFamily="18" charset="0"/>
              </a:rPr>
              <a:t>: User interacts with the camera application to take a photo.</a:t>
            </a:r>
          </a:p>
          <a:p>
            <a:r>
              <a:rPr lang="en-US" sz="1600" b="1" dirty="0" smtClean="0">
                <a:latin typeface="Times New Roman" panose="02020603050405020304" pitchFamily="18" charset="0"/>
                <a:cs typeface="Times New Roman" panose="02020603050405020304" pitchFamily="18" charset="0"/>
              </a:rPr>
              <a:t>Application Framework</a:t>
            </a:r>
            <a:r>
              <a:rPr lang="en-US" sz="1600" dirty="0" smtClean="0">
                <a:latin typeface="Times New Roman" panose="02020603050405020304" pitchFamily="18" charset="0"/>
                <a:cs typeface="Times New Roman" panose="02020603050405020304" pitchFamily="18" charset="0"/>
              </a:rPr>
              <a:t>: The request is sent to the Camera Manager in the application framework.</a:t>
            </a:r>
          </a:p>
          <a:p>
            <a:r>
              <a:rPr lang="en-US" sz="1600" b="1" dirty="0" smtClean="0">
                <a:latin typeface="Times New Roman" panose="02020603050405020304" pitchFamily="18" charset="0"/>
                <a:cs typeface="Times New Roman" panose="02020603050405020304" pitchFamily="18" charset="0"/>
              </a:rPr>
              <a:t>HAL Interface</a:t>
            </a:r>
            <a:r>
              <a:rPr lang="en-US" sz="1600" dirty="0" smtClean="0">
                <a:latin typeface="Times New Roman" panose="02020603050405020304" pitchFamily="18" charset="0"/>
                <a:cs typeface="Times New Roman" panose="02020603050405020304" pitchFamily="18" charset="0"/>
              </a:rPr>
              <a:t>: The Camera Manager interacts with the camera HAL interface to process the request.</a:t>
            </a:r>
          </a:p>
          <a:p>
            <a:r>
              <a:rPr lang="en-US" sz="1600" b="1" dirty="0" smtClean="0">
                <a:latin typeface="Times New Roman" panose="02020603050405020304" pitchFamily="18" charset="0"/>
                <a:cs typeface="Times New Roman" panose="02020603050405020304" pitchFamily="18" charset="0"/>
              </a:rPr>
              <a:t>Vendor Implementation</a:t>
            </a:r>
            <a:r>
              <a:rPr lang="en-US" sz="1600" dirty="0" smtClean="0">
                <a:latin typeface="Times New Roman" panose="02020603050405020304" pitchFamily="18" charset="0"/>
                <a:cs typeface="Times New Roman" panose="02020603050405020304" pitchFamily="18" charset="0"/>
              </a:rPr>
              <a:t>: The camera HAL implementation, provided by the hardware vendor, translates the request into hardware-specific operations.</a:t>
            </a:r>
          </a:p>
          <a:p>
            <a:r>
              <a:rPr lang="en-US" sz="1600" b="1" dirty="0" smtClean="0">
                <a:latin typeface="Times New Roman" panose="02020603050405020304" pitchFamily="18" charset="0"/>
                <a:cs typeface="Times New Roman" panose="02020603050405020304" pitchFamily="18" charset="0"/>
              </a:rPr>
              <a:t>Linux Kernel</a:t>
            </a:r>
            <a:r>
              <a:rPr lang="en-US" sz="1600" dirty="0" smtClean="0">
                <a:latin typeface="Times New Roman" panose="02020603050405020304" pitchFamily="18" charset="0"/>
                <a:cs typeface="Times New Roman" panose="02020603050405020304" pitchFamily="18" charset="0"/>
              </a:rPr>
              <a:t>: The vendor implementation communicates with the camera driver in the Linux kernel to capture the photo.</a:t>
            </a:r>
          </a:p>
          <a:p>
            <a:r>
              <a:rPr lang="en-US" sz="1600" b="1" dirty="0" smtClean="0">
                <a:latin typeface="Times New Roman" panose="02020603050405020304" pitchFamily="18" charset="0"/>
                <a:cs typeface="Times New Roman" panose="02020603050405020304" pitchFamily="18" charset="0"/>
              </a:rPr>
              <a:t>Hardware</a:t>
            </a:r>
            <a:r>
              <a:rPr lang="en-US" sz="1600" dirty="0" smtClean="0">
                <a:latin typeface="Times New Roman" panose="02020603050405020304" pitchFamily="18" charset="0"/>
                <a:cs typeface="Times New Roman" panose="02020603050405020304" pitchFamily="18" charset="0"/>
              </a:rPr>
              <a:t>: The camera hardware captures the photo and sends the data back up the stack to the user application.</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109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178" y="623843"/>
            <a:ext cx="10515600" cy="9741732"/>
          </a:xfrm>
        </p:spPr>
        <p:txBody>
          <a:bodyPr>
            <a:normAutofit/>
          </a:bodyPr>
          <a:lstStyle/>
          <a:p>
            <a:pPr marL="0" indent="0" fontAlgn="base">
              <a:buNone/>
            </a:pPr>
            <a:r>
              <a:rPr lang="en-US" sz="1600" b="1"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Platform libraries</a:t>
            </a:r>
          </a:p>
          <a:p>
            <a:pPr fontAlgn="base"/>
            <a:r>
              <a:rPr lang="en-US" sz="1600" dirty="0">
                <a:latin typeface="Times New Roman" panose="02020603050405020304" pitchFamily="18" charset="0"/>
                <a:cs typeface="Times New Roman" panose="02020603050405020304" pitchFamily="18" charset="0"/>
              </a:rPr>
              <a:t>The Platform Libraries includes various C/C++ core libraries and Java based libraries such as Media, Graphics, Surface Manager, OpenGL etc. to provide a support for android development.</a:t>
            </a:r>
          </a:p>
          <a:p>
            <a:pPr fontAlgn="base"/>
            <a:r>
              <a:rPr lang="en-US" sz="1600" b="1" dirty="0">
                <a:latin typeface="Times New Roman" panose="02020603050405020304" pitchFamily="18" charset="0"/>
                <a:cs typeface="Times New Roman" panose="02020603050405020304" pitchFamily="18" charset="0"/>
              </a:rPr>
              <a:t>Media</a:t>
            </a:r>
            <a:r>
              <a:rPr lang="en-US" sz="1600" dirty="0">
                <a:latin typeface="Times New Roman" panose="02020603050405020304" pitchFamily="18" charset="0"/>
                <a:cs typeface="Times New Roman" panose="02020603050405020304" pitchFamily="18" charset="0"/>
              </a:rPr>
              <a:t> library provides support to play and record an audio and video formats.</a:t>
            </a:r>
          </a:p>
          <a:p>
            <a:pPr fontAlgn="base"/>
            <a:r>
              <a:rPr lang="en-US" sz="1600" b="1" dirty="0">
                <a:latin typeface="Times New Roman" panose="02020603050405020304" pitchFamily="18" charset="0"/>
                <a:cs typeface="Times New Roman" panose="02020603050405020304" pitchFamily="18" charset="0"/>
              </a:rPr>
              <a:t>Surface manager</a:t>
            </a:r>
            <a:r>
              <a:rPr lang="en-US" sz="1600" dirty="0">
                <a:latin typeface="Times New Roman" panose="02020603050405020304" pitchFamily="18" charset="0"/>
                <a:cs typeface="Times New Roman" panose="02020603050405020304" pitchFamily="18" charset="0"/>
              </a:rPr>
              <a:t> responsible for managing access to the display subsystem.</a:t>
            </a:r>
          </a:p>
          <a:p>
            <a:pPr fontAlgn="base"/>
            <a:r>
              <a:rPr lang="en-US" sz="1600" b="1" dirty="0">
                <a:latin typeface="Times New Roman" panose="02020603050405020304" pitchFamily="18" charset="0"/>
                <a:cs typeface="Times New Roman" panose="02020603050405020304" pitchFamily="18" charset="0"/>
              </a:rPr>
              <a:t>SGL</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OpenGL</a:t>
            </a:r>
            <a:r>
              <a:rPr lang="en-US" sz="1600" dirty="0">
                <a:latin typeface="Times New Roman" panose="02020603050405020304" pitchFamily="18" charset="0"/>
                <a:cs typeface="Times New Roman" panose="02020603050405020304" pitchFamily="18" charset="0"/>
              </a:rPr>
              <a:t> both cross-language, cross-platform application program interface (API) are used for 2D and 3D computer graphics.</a:t>
            </a:r>
          </a:p>
          <a:p>
            <a:pPr fontAlgn="base"/>
            <a:r>
              <a:rPr lang="en-US" sz="1600" b="1" dirty="0">
                <a:latin typeface="Times New Roman" panose="02020603050405020304" pitchFamily="18" charset="0"/>
                <a:cs typeface="Times New Roman" panose="02020603050405020304" pitchFamily="18" charset="0"/>
              </a:rPr>
              <a:t>SQLite</a:t>
            </a:r>
            <a:r>
              <a:rPr lang="en-US" sz="1600" dirty="0">
                <a:latin typeface="Times New Roman" panose="02020603050405020304" pitchFamily="18" charset="0"/>
                <a:cs typeface="Times New Roman" panose="02020603050405020304" pitchFamily="18" charset="0"/>
              </a:rPr>
              <a:t> provides database support and </a:t>
            </a:r>
            <a:r>
              <a:rPr lang="en-US" sz="1600" b="1" dirty="0" err="1">
                <a:latin typeface="Times New Roman" panose="02020603050405020304" pitchFamily="18" charset="0"/>
                <a:cs typeface="Times New Roman" panose="02020603050405020304" pitchFamily="18" charset="0"/>
              </a:rPr>
              <a:t>FreeType</a:t>
            </a:r>
            <a:r>
              <a:rPr lang="en-US" sz="1600" dirty="0">
                <a:latin typeface="Times New Roman" panose="02020603050405020304" pitchFamily="18" charset="0"/>
                <a:cs typeface="Times New Roman" panose="02020603050405020304" pitchFamily="18" charset="0"/>
              </a:rPr>
              <a:t> provides font support.</a:t>
            </a:r>
          </a:p>
          <a:p>
            <a:pPr fontAlgn="base"/>
            <a:r>
              <a:rPr lang="en-US" sz="1600" b="1" dirty="0">
                <a:latin typeface="Times New Roman" panose="02020603050405020304" pitchFamily="18" charset="0"/>
                <a:cs typeface="Times New Roman" panose="02020603050405020304" pitchFamily="18" charset="0"/>
              </a:rPr>
              <a:t>Web-Kit</a:t>
            </a:r>
            <a:r>
              <a:rPr lang="en-US" sz="1600" dirty="0">
                <a:latin typeface="Times New Roman" panose="02020603050405020304" pitchFamily="18" charset="0"/>
                <a:cs typeface="Times New Roman" panose="02020603050405020304" pitchFamily="18" charset="0"/>
              </a:rPr>
              <a:t> This open source web browser engine provides all the functionality to display web content and to simplify page loading.</a:t>
            </a:r>
          </a:p>
          <a:p>
            <a:pPr fontAlgn="base"/>
            <a:r>
              <a:rPr lang="en-US" sz="1600" b="1" dirty="0">
                <a:latin typeface="Times New Roman" panose="02020603050405020304" pitchFamily="18" charset="0"/>
                <a:cs typeface="Times New Roman" panose="02020603050405020304" pitchFamily="18" charset="0"/>
              </a:rPr>
              <a:t>SSL (Secure Sockets Layer)</a:t>
            </a:r>
            <a:r>
              <a:rPr lang="en-US" sz="1600" dirty="0">
                <a:latin typeface="Times New Roman" panose="02020603050405020304" pitchFamily="18" charset="0"/>
                <a:cs typeface="Times New Roman" panose="02020603050405020304" pitchFamily="18" charset="0"/>
              </a:rPr>
              <a:t> is security technology to establish an encrypted link between a web server and a web browser.</a:t>
            </a: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307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193" y="4084891"/>
            <a:ext cx="619125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822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1715</Words>
  <Application>Microsoft Office PowerPoint</Application>
  <PresentationFormat>Widescreen</PresentationFormat>
  <Paragraphs>137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18</cp:revision>
  <dcterms:created xsi:type="dcterms:W3CDTF">2024-07-10T02:33:40Z</dcterms:created>
  <dcterms:modified xsi:type="dcterms:W3CDTF">2024-07-10T08:21:31Z</dcterms:modified>
</cp:coreProperties>
</file>