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15"/>
  </p:notesMasterIdLst>
  <p:sldIdLst>
    <p:sldId id="256" r:id="rId2"/>
    <p:sldId id="261" r:id="rId3"/>
    <p:sldId id="281" r:id="rId4"/>
    <p:sldId id="279" r:id="rId5"/>
    <p:sldId id="280" r:id="rId6"/>
    <p:sldId id="276" r:id="rId7"/>
    <p:sldId id="278" r:id="rId8"/>
    <p:sldId id="260" r:id="rId9"/>
    <p:sldId id="282" r:id="rId10"/>
    <p:sldId id="270" r:id="rId11"/>
    <p:sldId id="277" r:id="rId12"/>
    <p:sldId id="269" r:id="rId13"/>
    <p:sldId id="268" r:id="rId14"/>
  </p:sldIdLst>
  <p:sldSz cx="9144000" cy="6858000" type="screen4x3"/>
  <p:notesSz cx="6858000" cy="9144000"/>
  <p:embeddedFontLst>
    <p:embeddedFont>
      <p:font typeface="Trebuchet MS" pitchFamily="34" charset="0"/>
      <p:regular r:id="rId16"/>
      <p:bold r:id="rId17"/>
      <p:italic r:id="rId18"/>
      <p:boldItalic r:id="rId19"/>
    </p:embeddedFont>
    <p:embeddedFont>
      <p:font typeface="Verdana" pitchFamily="34" charset="0"/>
      <p:regular r:id="rId20"/>
      <p:bold r:id="rId21"/>
      <p:italic r:id="rId22"/>
      <p:boldItalic r:id="rId23"/>
    </p:embeddedFont>
    <p:embeddedFont>
      <p:font typeface="Wingdings 3" pitchFamily="18" charset="2"/>
      <p:regular r:id="rId24"/>
    </p:embeddedFont>
    <p:embeddedFont>
      <p:font typeface="Lucida Sans Unicode" pitchFamily="34" charset="0"/>
      <p:regular r:id="rId25"/>
    </p:embeddedFont>
    <p:embeddedFont>
      <p:font typeface="Raleway" charset="0"/>
      <p:regular r:id="rId26"/>
      <p:bold r:id="rId27"/>
      <p:italic r:id="rId28"/>
      <p:boldItalic r:id="rId29"/>
    </p:embeddedFont>
    <p:embeddedFont>
      <p:font typeface="Roboto Condensed" charset="0"/>
      <p:regular r:id="rId30"/>
      <p:bold r:id="rId31"/>
      <p:italic r:id="rId32"/>
      <p:boldItalic r:id="rId33"/>
    </p:embeddedFont>
    <p:embeddedFont>
      <p:font typeface="Wingdings 2"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IrDbSmZw3WtCQNFygn7cPssZd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12" autoAdjust="0"/>
    <p:restoredTop sz="94660"/>
  </p:normalViewPr>
  <p:slideViewPr>
    <p:cSldViewPr snapToGrid="0">
      <p:cViewPr varScale="1">
        <p:scale>
          <a:sx n="67" d="100"/>
          <a:sy n="67" d="100"/>
        </p:scale>
        <p:origin x="-15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88c95953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88c959535d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b730ad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93b730ad1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b730ad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93b730ad1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b730ad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93b730ad1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2125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3b730ad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93b730ad1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6420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1405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8c959535d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8c95953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dir="d"/>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marketing@ajhac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jhaconsultancyservice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287868" y="1752601"/>
            <a:ext cx="7857066" cy="86359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rebuchet MS"/>
              <a:buNone/>
            </a:pPr>
            <a:r>
              <a:rPr lang="en-IN" sz="2400" dirty="0" err="1">
                <a:latin typeface="Arial" panose="020B0604020202020204" pitchFamily="34" charset="0"/>
                <a:cs typeface="Arial" panose="020B0604020202020204" pitchFamily="34" charset="0"/>
              </a:rPr>
              <a:t>Ajha</a:t>
            </a:r>
            <a:r>
              <a:rPr lang="en-IN" sz="2400" dirty="0">
                <a:latin typeface="Arial" panose="020B0604020202020204" pitchFamily="34" charset="0"/>
                <a:cs typeface="Arial" panose="020B0604020202020204" pitchFamily="34" charset="0"/>
              </a:rPr>
              <a:t> Consultancy Services (ACS)</a:t>
            </a:r>
            <a:endParaRPr sz="2400" dirty="0">
              <a:latin typeface="Arial" panose="020B0604020202020204" pitchFamily="34" charset="0"/>
              <a:cs typeface="Arial" panose="020B0604020202020204" pitchFamily="34" charset="0"/>
            </a:endParaRPr>
          </a:p>
        </p:txBody>
      </p:sp>
      <p:pic>
        <p:nvPicPr>
          <p:cNvPr id="111" name="Google Shape;111;p1"/>
          <p:cNvPicPr preferRelativeResize="0"/>
          <p:nvPr/>
        </p:nvPicPr>
        <p:blipFill>
          <a:blip r:embed="rId3">
            <a:alphaModFix/>
          </a:blip>
          <a:stretch>
            <a:fillRect/>
          </a:stretch>
        </p:blipFill>
        <p:spPr>
          <a:xfrm>
            <a:off x="7097182" y="141801"/>
            <a:ext cx="1828800" cy="1699525"/>
          </a:xfrm>
          <a:prstGeom prst="rect">
            <a:avLst/>
          </a:prstGeom>
          <a:noFill/>
          <a:ln>
            <a:noFill/>
          </a:ln>
        </p:spPr>
      </p:pic>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88c959535d_0_1"/>
          <p:cNvSpPr txBox="1">
            <a:spLocks noGrp="1"/>
          </p:cNvSpPr>
          <p:nvPr>
            <p:ph type="title"/>
          </p:nvPr>
        </p:nvSpPr>
        <p:spPr>
          <a:xfrm>
            <a:off x="228592" y="853425"/>
            <a:ext cx="8229600" cy="1066800"/>
          </a:xfrm>
          <a:prstGeom prst="rect">
            <a:avLst/>
          </a:prstGeom>
          <a:noFill/>
          <a:ln>
            <a:noFill/>
          </a:ln>
        </p:spPr>
        <p:txBody>
          <a:bodyPr spcFirstLastPara="1" wrap="square" lIns="91425" tIns="45700" rIns="91425" bIns="45700" anchor="ctr" anchorCtr="0">
            <a:normAutofit/>
          </a:bodyPr>
          <a:lstStyle/>
          <a:p>
            <a:pPr>
              <a:spcBef>
                <a:spcPts val="0"/>
              </a:spcBef>
              <a:buClr>
                <a:schemeClr val="dk2"/>
              </a:buClr>
              <a:buSzPts val="4000"/>
            </a:pPr>
            <a:r>
              <a:rPr lang="en-IN" sz="1800" dirty="0">
                <a:latin typeface="Arial" panose="020B0604020202020204" pitchFamily="34" charset="0"/>
                <a:cs typeface="Arial" panose="020B0604020202020204" pitchFamily="34" charset="0"/>
              </a:rPr>
              <a:t>Our Clients &amp; Key Partners</a:t>
            </a:r>
            <a:endParaRPr sz="1800" dirty="0">
              <a:latin typeface="Arial" panose="020B0604020202020204" pitchFamily="34" charset="0"/>
              <a:cs typeface="Arial" panose="020B0604020202020204" pitchFamily="34" charset="0"/>
            </a:endParaRPr>
          </a:p>
        </p:txBody>
      </p:sp>
      <p:sp>
        <p:nvSpPr>
          <p:cNvPr id="1028" name="AutoShape 4" descr="https://zmdownload-accl.zoho.in/zm/ImageDisplay?na=2807667000000002002&amp;nmsgId=1675344264791110001&amp;f=2.jpg&amp;mode=inline&amp;cid=image001.jpg@01D93737.C5DD8BA0&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zmdownload-accl.zoho.in/zm/ImageDisplay?na=2807667000000002002&amp;nmsgId=1675344264791110001&amp;f=2.jpg&amp;mode=inline&amp;cid=image001.jpg@01D93737.C5DD8BA0&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3"/>
          <a:srcRect/>
          <a:stretch>
            <a:fillRect/>
          </a:stretch>
        </p:blipFill>
        <p:spPr bwMode="auto">
          <a:xfrm>
            <a:off x="5514975" y="5110162"/>
            <a:ext cx="2886075" cy="809625"/>
          </a:xfrm>
          <a:prstGeom prst="rect">
            <a:avLst/>
          </a:prstGeom>
          <a:noFill/>
          <a:ln w="9525">
            <a:noFill/>
            <a:miter lim="800000"/>
            <a:headEnd/>
            <a:tailEnd/>
          </a:ln>
          <a:effectLst/>
        </p:spPr>
      </p:pic>
      <p:pic>
        <p:nvPicPr>
          <p:cNvPr id="9" name="Google Shape;111;p1"/>
          <p:cNvPicPr preferRelativeResize="0"/>
          <p:nvPr/>
        </p:nvPicPr>
        <p:blipFill>
          <a:blip r:embed="rId4">
            <a:alphaModFix/>
          </a:blip>
          <a:stretch>
            <a:fillRect/>
          </a:stretch>
        </p:blipFill>
        <p:spPr>
          <a:xfrm>
            <a:off x="7272336" y="40751"/>
            <a:ext cx="1828800" cy="1699525"/>
          </a:xfrm>
          <a:prstGeom prst="rect">
            <a:avLst/>
          </a:prstGeom>
          <a:noFill/>
          <a:ln>
            <a:noFill/>
          </a:ln>
        </p:spPr>
      </p:pic>
      <p:pic>
        <p:nvPicPr>
          <p:cNvPr id="2" name="Picture 2"/>
          <p:cNvPicPr>
            <a:picLocks noChangeAspect="1" noChangeArrowheads="1"/>
          </p:cNvPicPr>
          <p:nvPr/>
        </p:nvPicPr>
        <p:blipFill>
          <a:blip r:embed="rId5"/>
          <a:srcRect/>
          <a:stretch>
            <a:fillRect/>
          </a:stretch>
        </p:blipFill>
        <p:spPr bwMode="auto">
          <a:xfrm>
            <a:off x="747712" y="2090737"/>
            <a:ext cx="1704975" cy="361950"/>
          </a:xfrm>
          <a:prstGeom prst="rect">
            <a:avLst/>
          </a:prstGeom>
          <a:noFill/>
          <a:ln w="9525">
            <a:noFill/>
            <a:miter lim="800000"/>
            <a:headEnd/>
            <a:tailEnd/>
          </a:ln>
          <a:effectLst/>
        </p:spPr>
      </p:pic>
      <p:pic>
        <p:nvPicPr>
          <p:cNvPr id="3" name="Picture 4"/>
          <p:cNvPicPr>
            <a:picLocks noChangeAspect="1" noChangeArrowheads="1"/>
          </p:cNvPicPr>
          <p:nvPr/>
        </p:nvPicPr>
        <p:blipFill>
          <a:blip r:embed="rId6"/>
          <a:srcRect/>
          <a:stretch>
            <a:fillRect/>
          </a:stretch>
        </p:blipFill>
        <p:spPr bwMode="auto">
          <a:xfrm>
            <a:off x="5972175" y="3748086"/>
            <a:ext cx="1681162" cy="577899"/>
          </a:xfrm>
          <a:prstGeom prst="rect">
            <a:avLst/>
          </a:prstGeom>
          <a:noFill/>
          <a:ln w="9525">
            <a:noFill/>
            <a:miter lim="800000"/>
            <a:headEnd/>
            <a:tailEnd/>
          </a:ln>
          <a:effectLst/>
        </p:spPr>
      </p:pic>
      <p:pic>
        <p:nvPicPr>
          <p:cNvPr id="4" name="Picture 2"/>
          <p:cNvPicPr>
            <a:picLocks noChangeAspect="1" noChangeArrowheads="1"/>
          </p:cNvPicPr>
          <p:nvPr/>
        </p:nvPicPr>
        <p:blipFill>
          <a:blip r:embed="rId7"/>
          <a:srcRect/>
          <a:stretch>
            <a:fillRect/>
          </a:stretch>
        </p:blipFill>
        <p:spPr bwMode="auto">
          <a:xfrm>
            <a:off x="671514" y="3161973"/>
            <a:ext cx="2057400" cy="1319573"/>
          </a:xfrm>
          <a:prstGeom prst="rect">
            <a:avLst/>
          </a:prstGeom>
          <a:noFill/>
          <a:ln w="9525">
            <a:noFill/>
            <a:miter lim="800000"/>
            <a:headEnd/>
            <a:tailEnd/>
          </a:ln>
          <a:effectLst/>
        </p:spPr>
      </p:pic>
      <p:pic>
        <p:nvPicPr>
          <p:cNvPr id="5" name="Picture 3"/>
          <p:cNvPicPr>
            <a:picLocks noChangeAspect="1" noChangeArrowheads="1"/>
          </p:cNvPicPr>
          <p:nvPr/>
        </p:nvPicPr>
        <p:blipFill>
          <a:blip r:embed="rId8"/>
          <a:srcRect/>
          <a:stretch>
            <a:fillRect/>
          </a:stretch>
        </p:blipFill>
        <p:spPr bwMode="auto">
          <a:xfrm>
            <a:off x="3490912" y="5243512"/>
            <a:ext cx="1562100" cy="485775"/>
          </a:xfrm>
          <a:prstGeom prst="rect">
            <a:avLst/>
          </a:prstGeom>
          <a:noFill/>
          <a:ln w="9525">
            <a:noFill/>
            <a:miter lim="800000"/>
            <a:headEnd/>
            <a:tailEnd/>
          </a:ln>
          <a:effectLst/>
        </p:spPr>
      </p:pic>
      <p:pic>
        <p:nvPicPr>
          <p:cNvPr id="6" name="Picture 4"/>
          <p:cNvPicPr>
            <a:picLocks noChangeAspect="1" noChangeArrowheads="1"/>
          </p:cNvPicPr>
          <p:nvPr/>
        </p:nvPicPr>
        <p:blipFill>
          <a:blip r:embed="rId9"/>
          <a:srcRect/>
          <a:stretch>
            <a:fillRect/>
          </a:stretch>
        </p:blipFill>
        <p:spPr bwMode="auto">
          <a:xfrm>
            <a:off x="3590926" y="3771900"/>
            <a:ext cx="1590675" cy="7143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10"/>
          <a:srcRect/>
          <a:stretch>
            <a:fillRect/>
          </a:stretch>
        </p:blipFill>
        <p:spPr bwMode="auto">
          <a:xfrm>
            <a:off x="5895975" y="2090739"/>
            <a:ext cx="1924050" cy="5048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11"/>
          <a:srcRect/>
          <a:stretch>
            <a:fillRect/>
          </a:stretch>
        </p:blipFill>
        <p:spPr bwMode="auto">
          <a:xfrm>
            <a:off x="3495675" y="1976438"/>
            <a:ext cx="1524000" cy="676275"/>
          </a:xfrm>
          <a:prstGeom prst="rect">
            <a:avLst/>
          </a:prstGeom>
          <a:noFill/>
          <a:ln w="9525">
            <a:noFill/>
            <a:miter lim="800000"/>
            <a:headEnd/>
            <a:tailEnd/>
          </a:ln>
          <a:effectLst/>
        </p:spPr>
      </p:pic>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88c959535d_0_1"/>
          <p:cNvSpPr txBox="1">
            <a:spLocks noGrp="1"/>
          </p:cNvSpPr>
          <p:nvPr>
            <p:ph type="title"/>
          </p:nvPr>
        </p:nvSpPr>
        <p:spPr>
          <a:xfrm>
            <a:off x="228592" y="853425"/>
            <a:ext cx="8229600" cy="1066800"/>
          </a:xfrm>
          <a:prstGeom prst="rect">
            <a:avLst/>
          </a:prstGeom>
        </p:spPr>
        <p:txBody>
          <a:bodyPr spcFirstLastPara="1" wrap="square" lIns="91425" tIns="45700" rIns="91425" bIns="45700" anchor="ctr" anchorCtr="0">
            <a:normAutofit/>
          </a:bodyPr>
          <a:lstStyle/>
          <a:p>
            <a:pPr marL="0" lvl="0" indent="0">
              <a:spcBef>
                <a:spcPts val="0"/>
              </a:spcBef>
              <a:spcAft>
                <a:spcPts val="0"/>
              </a:spcAft>
              <a:buClr>
                <a:schemeClr val="dk2"/>
              </a:buClr>
              <a:buSzPts val="4000"/>
            </a:pPr>
            <a:r>
              <a:rPr lang="en-IN" sz="1800" dirty="0">
                <a:latin typeface="Arial" panose="020B0604020202020204" pitchFamily="34" charset="0"/>
                <a:cs typeface="Arial" panose="020B0604020202020204" pitchFamily="34" charset="0"/>
              </a:rPr>
              <a:t>Our Clients &amp; Key Partners</a:t>
            </a:r>
            <a:endParaRPr sz="1800" dirty="0">
              <a:latin typeface="Arial" panose="020B0604020202020204" pitchFamily="34" charset="0"/>
              <a:cs typeface="Arial" panose="020B0604020202020204" pitchFamily="34" charset="0"/>
            </a:endParaRPr>
          </a:p>
        </p:txBody>
      </p:sp>
      <p:sp>
        <p:nvSpPr>
          <p:cNvPr id="1028" name="AutoShape 4" descr="https://zmdownload-accl.zoho.in/zm/ImageDisplay?na=2807667000000002002&amp;nmsgId=1675344264791110001&amp;f=2.jpg&amp;mode=inline&amp;cid=image001.jpg@01D93737.C5DD8BA0&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zmdownload-accl.zoho.in/zm/ImageDisplay?na=2807667000000002002&amp;nmsgId=1675344264791110001&amp;f=2.jpg&amp;mode=inline&amp;cid=image001.jpg@01D93737.C5DD8BA0&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Google Shape;111;p1"/>
          <p:cNvPicPr preferRelativeResize="0"/>
          <p:nvPr/>
        </p:nvPicPr>
        <p:blipFill>
          <a:blip r:embed="rId3">
            <a:alphaModFix/>
          </a:blip>
          <a:stretch>
            <a:fillRect/>
          </a:stretch>
        </p:blipFill>
        <p:spPr>
          <a:xfrm>
            <a:off x="7143750" y="57152"/>
            <a:ext cx="1828800" cy="1699525"/>
          </a:xfrm>
          <a:prstGeom prst="rect">
            <a:avLst/>
          </a:prstGeom>
          <a:noFill/>
          <a:ln>
            <a:noFill/>
          </a:ln>
        </p:spPr>
      </p:pic>
      <p:pic>
        <p:nvPicPr>
          <p:cNvPr id="1027" name="Picture 3"/>
          <p:cNvPicPr>
            <a:picLocks noChangeAspect="1" noChangeArrowheads="1"/>
          </p:cNvPicPr>
          <p:nvPr/>
        </p:nvPicPr>
        <p:blipFill>
          <a:blip r:embed="rId4"/>
          <a:srcRect/>
          <a:stretch>
            <a:fillRect/>
          </a:stretch>
        </p:blipFill>
        <p:spPr bwMode="auto">
          <a:xfrm>
            <a:off x="3386138" y="1990725"/>
            <a:ext cx="1600200" cy="7048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5705475" y="1895476"/>
            <a:ext cx="2447925" cy="695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728663" y="2005013"/>
            <a:ext cx="1571625" cy="619125"/>
          </a:xfrm>
          <a:prstGeom prst="rect">
            <a:avLst/>
          </a:prstGeom>
          <a:noFill/>
          <a:ln w="9525">
            <a:noFill/>
            <a:miter lim="800000"/>
            <a:headEnd/>
            <a:tailEnd/>
          </a:ln>
          <a:effectLst/>
        </p:spPr>
      </p:pic>
      <p:pic>
        <p:nvPicPr>
          <p:cNvPr id="14" name="Picture 2"/>
          <p:cNvPicPr>
            <a:picLocks noChangeAspect="1" noChangeArrowheads="1"/>
          </p:cNvPicPr>
          <p:nvPr/>
        </p:nvPicPr>
        <p:blipFill>
          <a:blip r:embed="rId7"/>
          <a:srcRect/>
          <a:stretch>
            <a:fillRect/>
          </a:stretch>
        </p:blipFill>
        <p:spPr bwMode="auto">
          <a:xfrm>
            <a:off x="3414713" y="3143251"/>
            <a:ext cx="1697355" cy="15716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8"/>
          <a:srcRect t="8461"/>
          <a:stretch>
            <a:fillRect/>
          </a:stretch>
        </p:blipFill>
        <p:spPr bwMode="auto">
          <a:xfrm>
            <a:off x="5414963" y="3686175"/>
            <a:ext cx="3057525" cy="566738"/>
          </a:xfrm>
          <a:prstGeom prst="rect">
            <a:avLst/>
          </a:prstGeom>
          <a:noFill/>
          <a:ln w="9525">
            <a:noFill/>
            <a:miter lim="800000"/>
            <a:headEnd/>
            <a:tailEnd/>
          </a:ln>
          <a:effectLst/>
        </p:spPr>
      </p:pic>
      <p:pic>
        <p:nvPicPr>
          <p:cNvPr id="2" name="Picture 3"/>
          <p:cNvPicPr>
            <a:picLocks noChangeAspect="1" noChangeArrowheads="1"/>
          </p:cNvPicPr>
          <p:nvPr/>
        </p:nvPicPr>
        <p:blipFill>
          <a:blip r:embed="rId9"/>
          <a:srcRect/>
          <a:stretch>
            <a:fillRect/>
          </a:stretch>
        </p:blipFill>
        <p:spPr bwMode="auto">
          <a:xfrm>
            <a:off x="933451" y="3352800"/>
            <a:ext cx="1704975" cy="952500"/>
          </a:xfrm>
          <a:prstGeom prst="rect">
            <a:avLst/>
          </a:prstGeom>
          <a:noFill/>
          <a:ln w="9525">
            <a:noFill/>
            <a:miter lim="800000"/>
            <a:headEnd/>
            <a:tailEnd/>
          </a:ln>
          <a:effectLst/>
        </p:spPr>
      </p:pic>
      <p:pic>
        <p:nvPicPr>
          <p:cNvPr id="3" name="Picture 2"/>
          <p:cNvPicPr>
            <a:picLocks noChangeAspect="1" noChangeArrowheads="1"/>
          </p:cNvPicPr>
          <p:nvPr/>
        </p:nvPicPr>
        <p:blipFill>
          <a:blip r:embed="rId10"/>
          <a:srcRect/>
          <a:stretch>
            <a:fillRect/>
          </a:stretch>
        </p:blipFill>
        <p:spPr bwMode="auto">
          <a:xfrm>
            <a:off x="5838825" y="5086349"/>
            <a:ext cx="2495550" cy="628650"/>
          </a:xfrm>
          <a:prstGeom prst="rect">
            <a:avLst/>
          </a:prstGeom>
          <a:noFill/>
          <a:ln w="9525">
            <a:noFill/>
            <a:miter lim="800000"/>
            <a:headEnd/>
            <a:tailEnd/>
          </a:ln>
          <a:effectLst/>
        </p:spPr>
      </p:pic>
      <p:pic>
        <p:nvPicPr>
          <p:cNvPr id="4" name="Picture 3"/>
          <p:cNvPicPr>
            <a:picLocks noChangeAspect="1" noChangeArrowheads="1"/>
          </p:cNvPicPr>
          <p:nvPr/>
        </p:nvPicPr>
        <p:blipFill>
          <a:blip r:embed="rId11"/>
          <a:srcRect/>
          <a:stretch>
            <a:fillRect/>
          </a:stretch>
        </p:blipFill>
        <p:spPr bwMode="auto">
          <a:xfrm>
            <a:off x="2524125" y="5038725"/>
            <a:ext cx="2724150" cy="952500"/>
          </a:xfrm>
          <a:prstGeom prst="rect">
            <a:avLst/>
          </a:prstGeom>
          <a:noFill/>
          <a:ln w="9525">
            <a:noFill/>
            <a:miter lim="800000"/>
            <a:headEnd/>
            <a:tailEnd/>
          </a:ln>
          <a:effectLst/>
        </p:spPr>
      </p:pic>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idx="1"/>
          </p:nvPr>
        </p:nvSpPr>
        <p:spPr>
          <a:xfrm>
            <a:off x="514350" y="1949386"/>
            <a:ext cx="8229600" cy="3722751"/>
          </a:xfrm>
          <a:prstGeom prst="rect">
            <a:avLst/>
          </a:prstGeom>
          <a:noFill/>
          <a:ln>
            <a:noFill/>
          </a:ln>
        </p:spPr>
        <p:txBody>
          <a:bodyPr spcFirstLastPara="1" wrap="square" lIns="91425" tIns="45700" rIns="91425" bIns="45700" anchor="t" anchorCtr="0">
            <a:normAutofit/>
          </a:bodyPr>
          <a:lstStyle/>
          <a:p>
            <a:pPr marL="593598" lvl="0" indent="-457200" algn="l" rtl="0">
              <a:spcBef>
                <a:spcPts val="0"/>
              </a:spcBef>
              <a:spcAft>
                <a:spcPts val="0"/>
              </a:spcAft>
              <a:buSzPct val="100000"/>
              <a:buFont typeface="Wingdings" panose="05000000000000000000" pitchFamily="2" charset="2"/>
              <a:buChar char="q"/>
            </a:pPr>
            <a:r>
              <a:rPr lang="en-IN" u="sng" dirty="0">
                <a:latin typeface="Arial" panose="020B0604020202020204" pitchFamily="34" charset="0"/>
                <a:cs typeface="Arial" panose="020B0604020202020204" pitchFamily="34" charset="0"/>
              </a:rPr>
              <a:t>India – Bangalore </a:t>
            </a:r>
            <a:endParaRPr u="sng" dirty="0">
              <a:latin typeface="Arial" panose="020B0604020202020204" pitchFamily="34" charset="0"/>
              <a:cs typeface="Arial" panose="020B0604020202020204" pitchFamily="34" charset="0"/>
            </a:endParaRPr>
          </a:p>
          <a:p>
            <a:pPr marL="658368" lvl="1" indent="-222122">
              <a:buSzPct val="100000"/>
              <a:buNone/>
            </a:pPr>
            <a:r>
              <a:rPr lang="en-IN" dirty="0"/>
              <a:t>	</a:t>
            </a:r>
          </a:p>
          <a:p>
            <a:pPr marL="822960" lvl="1" indent="-229362">
              <a:spcBef>
                <a:spcPts val="0"/>
              </a:spcBef>
              <a:buSzPct val="100000"/>
              <a:buChar char="•"/>
            </a:pPr>
            <a:r>
              <a:rPr lang="en-IN" dirty="0"/>
              <a:t>	HD-066, </a:t>
            </a:r>
            <a:r>
              <a:rPr lang="en-US" dirty="0"/>
              <a:t>We work Cinnabar Hills, </a:t>
            </a:r>
            <a:r>
              <a:rPr lang="en-US" dirty="0" err="1"/>
              <a:t>Challaghatta</a:t>
            </a:r>
            <a:r>
              <a:rPr lang="en-US" dirty="0"/>
              <a:t> Road, Bengaluru, Bengaluru Urban, Karnataka, 560071</a:t>
            </a:r>
            <a:r>
              <a:rPr lang="en-IN" dirty="0" smtClean="0"/>
              <a:t>.</a:t>
            </a:r>
          </a:p>
          <a:p>
            <a:pPr marL="822960" lvl="1" indent="-229362">
              <a:spcBef>
                <a:spcPts val="0"/>
              </a:spcBef>
              <a:buSzPct val="100000"/>
              <a:buChar char="•"/>
            </a:pPr>
            <a:endParaRPr lang="en-IN" dirty="0"/>
          </a:p>
          <a:p>
            <a:pPr marL="1050798" lvl="1" indent="-457200">
              <a:spcBef>
                <a:spcPts val="0"/>
              </a:spcBef>
              <a:buSzPct val="100000"/>
              <a:buFont typeface="Wingdings" panose="05000000000000000000" pitchFamily="2" charset="2"/>
              <a:buChar char="q"/>
            </a:pPr>
            <a:r>
              <a:rPr lang="en-IN" sz="2700" u="sng" dirty="0">
                <a:latin typeface="Arial" panose="020B0604020202020204" pitchFamily="34" charset="0"/>
                <a:cs typeface="Arial" panose="020B0604020202020204" pitchFamily="34" charset="0"/>
              </a:rPr>
              <a:t>USA – Texas </a:t>
            </a:r>
          </a:p>
          <a:p>
            <a:pPr marL="593598" lvl="1" indent="0">
              <a:spcBef>
                <a:spcPts val="0"/>
              </a:spcBef>
              <a:buSzPct val="100000"/>
              <a:buNone/>
            </a:pPr>
            <a:endParaRPr lang="en-IN" dirty="0">
              <a:latin typeface="Arial" panose="020B0604020202020204" pitchFamily="34" charset="0"/>
              <a:cs typeface="Arial" panose="020B0604020202020204" pitchFamily="34" charset="0"/>
            </a:endParaRPr>
          </a:p>
          <a:p>
            <a:pPr marL="822960" lvl="1" indent="-229362">
              <a:spcBef>
                <a:spcPts val="0"/>
              </a:spcBef>
              <a:buSzPct val="100000"/>
              <a:buChar char="•"/>
            </a:pPr>
            <a:r>
              <a:rPr lang="en-IN" dirty="0"/>
              <a:t>	2716 Baron </a:t>
            </a:r>
            <a:r>
              <a:rPr lang="en-IN" dirty="0" err="1"/>
              <a:t>Ln</a:t>
            </a:r>
            <a:r>
              <a:rPr lang="en-IN" dirty="0"/>
              <a:t> Irving TX 75063-75063, USA .</a:t>
            </a:r>
          </a:p>
          <a:p>
            <a:pPr marL="658368" lvl="1" indent="-222122">
              <a:buSzPct val="100000"/>
              <a:buNone/>
            </a:pPr>
            <a:endParaRPr dirty="0"/>
          </a:p>
        </p:txBody>
      </p:sp>
      <p:sp>
        <p:nvSpPr>
          <p:cNvPr id="132" name="Google Shape;132;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1800" dirty="0">
                <a:latin typeface="Arial" panose="020B0604020202020204" pitchFamily="34" charset="0"/>
                <a:cs typeface="Arial" panose="020B0604020202020204" pitchFamily="34" charset="0"/>
              </a:rPr>
              <a:t>Our Offices</a:t>
            </a:r>
            <a:endParaRPr sz="1800" dirty="0">
              <a:latin typeface="Arial" panose="020B0604020202020204" pitchFamily="34" charset="0"/>
              <a:cs typeface="Arial" panose="020B0604020202020204" pitchFamily="34" charset="0"/>
            </a:endParaRPr>
          </a:p>
        </p:txBody>
      </p:sp>
      <p:pic>
        <p:nvPicPr>
          <p:cNvPr id="5" name="Google Shape;111;p1"/>
          <p:cNvPicPr preferRelativeResize="0"/>
          <p:nvPr/>
        </p:nvPicPr>
        <p:blipFill>
          <a:blip r:embed="rId3">
            <a:alphaModFix/>
          </a:blip>
          <a:stretch>
            <a:fillRect/>
          </a:stretch>
        </p:blipFill>
        <p:spPr>
          <a:xfrm>
            <a:off x="7000876" y="171448"/>
            <a:ext cx="1828800" cy="1699525"/>
          </a:xfrm>
          <a:prstGeom prst="rect">
            <a:avLst/>
          </a:prstGeom>
          <a:noFill/>
          <a:ln>
            <a:noFill/>
          </a:ln>
        </p:spPr>
      </p:pic>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4" name="Google Shape;146;g193b730ad12_0_1"/>
          <p:cNvSpPr txBox="1">
            <a:spLocks noGrp="1"/>
          </p:cNvSpPr>
          <p:nvPr>
            <p:ph idx="1"/>
          </p:nvPr>
        </p:nvSpPr>
        <p:spPr>
          <a:xfrm>
            <a:off x="471488" y="2043088"/>
            <a:ext cx="8229600" cy="38456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dirty="0"/>
              <a:t>Contact us at </a:t>
            </a:r>
            <a:r>
              <a:rPr lang="en-IN" dirty="0">
                <a:hlinkClick r:id="rId3"/>
              </a:rPr>
              <a:t>marketing@ajhacs.com</a:t>
            </a:r>
            <a:endParaRPr lang="en-IN" dirty="0"/>
          </a:p>
          <a:p>
            <a:pPr marL="0" lvl="0" indent="0" algn="l" rtl="0">
              <a:spcBef>
                <a:spcPts val="0"/>
              </a:spcBef>
              <a:spcAft>
                <a:spcPts val="0"/>
              </a:spcAft>
              <a:buNone/>
            </a:pPr>
            <a:endParaRPr lang="en-IN" dirty="0"/>
          </a:p>
          <a:p>
            <a:pPr marL="0" lvl="0" indent="0">
              <a:spcBef>
                <a:spcPts val="0"/>
              </a:spcBef>
              <a:buNone/>
            </a:pPr>
            <a:r>
              <a:rPr lang="en-IN" dirty="0"/>
              <a:t>Visit us at </a:t>
            </a:r>
            <a:r>
              <a:rPr lang="en-IN" dirty="0">
                <a:hlinkClick r:id="rId4"/>
              </a:rPr>
              <a:t>https://ajhaconsultancyservices.com/</a:t>
            </a:r>
            <a:endParaRPr lang="en-IN" dirty="0"/>
          </a:p>
          <a:p>
            <a:pPr marL="0" lvl="0" indent="0">
              <a:spcBef>
                <a:spcPts val="0"/>
              </a:spcBef>
              <a:buNone/>
            </a:pPr>
            <a:endParaRPr lang="en-IN" dirty="0"/>
          </a:p>
          <a:p>
            <a:pPr marL="0" lvl="0" indent="0">
              <a:spcBef>
                <a:spcPts val="0"/>
              </a:spcBef>
              <a:buNone/>
            </a:pPr>
            <a:r>
              <a:rPr lang="en-IN" dirty="0"/>
              <a:t>Call us at +91 8904178430</a:t>
            </a:r>
          </a:p>
          <a:p>
            <a:pPr marL="0" indent="0">
              <a:spcBef>
                <a:spcPts val="0"/>
              </a:spcBef>
              <a:buNone/>
            </a:pPr>
            <a:r>
              <a:rPr lang="en-IN" dirty="0"/>
              <a:t>	       +91 (0)80-61770933</a:t>
            </a:r>
            <a:r>
              <a:rPr lang="en-IN" b="1" dirty="0"/>
              <a:t> </a:t>
            </a:r>
            <a:r>
              <a:rPr lang="en-IN" dirty="0"/>
              <a:t>(Landline)</a:t>
            </a:r>
          </a:p>
          <a:p>
            <a:pPr marL="0" lvl="0" indent="0">
              <a:spcBef>
                <a:spcPts val="0"/>
              </a:spcBef>
              <a:buNone/>
            </a:pPr>
            <a:endParaRPr dirty="0"/>
          </a:p>
        </p:txBody>
      </p:sp>
      <p:sp>
        <p:nvSpPr>
          <p:cNvPr id="202" name="Google Shape;202;g188c959535d_0_13"/>
          <p:cNvSpPr txBox="1">
            <a:spLocks noGrp="1"/>
          </p:cNvSpPr>
          <p:nvPr>
            <p:ph type="title"/>
          </p:nvPr>
        </p:nvSpPr>
        <p:spPr>
          <a:xfrm>
            <a:off x="357158" y="500042"/>
            <a:ext cx="82296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dirty="0"/>
              <a:t>Queries</a:t>
            </a:r>
            <a:endParaRPr sz="1800" dirty="0"/>
          </a:p>
        </p:txBody>
      </p:sp>
      <p:pic>
        <p:nvPicPr>
          <p:cNvPr id="5" name="Google Shape;111;p1"/>
          <p:cNvPicPr preferRelativeResize="0"/>
          <p:nvPr/>
        </p:nvPicPr>
        <p:blipFill>
          <a:blip r:embed="rId5">
            <a:alphaModFix/>
          </a:blip>
          <a:stretch>
            <a:fillRect/>
          </a:stretch>
        </p:blipFill>
        <p:spPr>
          <a:xfrm>
            <a:off x="7100889" y="100016"/>
            <a:ext cx="1828800" cy="1543049"/>
          </a:xfrm>
          <a:prstGeom prst="rect">
            <a:avLst/>
          </a:prstGeom>
          <a:noFill/>
          <a:ln>
            <a:noFill/>
          </a:ln>
        </p:spPr>
      </p:pic>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193b730ad12_0_1"/>
          <p:cNvSpPr txBox="1">
            <a:spLocks noGrp="1"/>
          </p:cNvSpPr>
          <p:nvPr>
            <p:ph idx="1"/>
          </p:nvPr>
        </p:nvSpPr>
        <p:spPr>
          <a:xfrm>
            <a:off x="171449" y="1609920"/>
            <a:ext cx="8729663" cy="4525963"/>
          </a:xfrm>
          <a:prstGeom prst="rect">
            <a:avLst/>
          </a:prstGeom>
          <a:noFill/>
          <a:ln>
            <a:noFill/>
          </a:ln>
        </p:spPr>
        <p:txBody>
          <a:bodyPr spcFirstLastPara="1" wrap="square" lIns="91425" tIns="45700" rIns="91425" bIns="45700" anchor="t" anchorCtr="0">
            <a:normAutofit/>
          </a:bodyPr>
          <a:lstStyle/>
          <a:p>
            <a:pPr marL="365760" lvl="1" indent="0">
              <a:buNone/>
            </a:pPr>
            <a:r>
              <a:rPr lang="en-US" sz="1400" i="1" dirty="0">
                <a:solidFill>
                  <a:srgbClr val="1D2228"/>
                </a:solidFill>
                <a:latin typeface="trebuchet ms, sans-serif"/>
              </a:rPr>
              <a:t>At ACS, we are committed to helping businesses navigate the ever-evolving digital landscape. With expertise in DX (Digital Transformation),  Data and Cloud, User Journey, and BPA (Business Process Automation), we empower organizations to thrive in today's digital age.  </a:t>
            </a:r>
          </a:p>
          <a:p>
            <a:pPr algn="l"/>
            <a:r>
              <a:rPr lang="en-US" sz="1400" b="1" i="1" u="sng" dirty="0">
                <a:solidFill>
                  <a:srgbClr val="1D2228"/>
                </a:solidFill>
                <a:latin typeface="trebuchet ms, sans-serif"/>
              </a:rPr>
              <a:t>Our Global Presence</a:t>
            </a:r>
            <a:r>
              <a:rPr lang="en-US" sz="1400" i="1" dirty="0">
                <a:solidFill>
                  <a:srgbClr val="1D2228"/>
                </a:solidFill>
                <a:latin typeface="trebuchet ms, sans-serif"/>
              </a:rPr>
              <a:t>:</a:t>
            </a:r>
          </a:p>
          <a:p>
            <a:pPr marL="365760" lvl="1" indent="0">
              <a:buNone/>
            </a:pPr>
            <a:r>
              <a:rPr lang="en-US" sz="1400" i="1" dirty="0">
                <a:solidFill>
                  <a:srgbClr val="1D2228"/>
                </a:solidFill>
                <a:latin typeface="trebuchet ms, sans-serif"/>
              </a:rPr>
              <a:t>With offices strategically located in North America, and India, we are striving towards strong global presence. Our professional network allows us to serve clients across industries and regions, ensuring that we understand the specific challenges and opportunities they face.</a:t>
            </a:r>
          </a:p>
          <a:p>
            <a:pPr algn="l"/>
            <a:r>
              <a:rPr lang="en-US" sz="1400" b="1" i="1" u="sng" dirty="0">
                <a:solidFill>
                  <a:srgbClr val="1D2228"/>
                </a:solidFill>
                <a:latin typeface="trebuchet ms, sans-serif"/>
              </a:rPr>
              <a:t>Experienced Consultants and Associates</a:t>
            </a:r>
            <a:r>
              <a:rPr lang="en-US" sz="1400" i="1" dirty="0">
                <a:solidFill>
                  <a:srgbClr val="1D2228"/>
                </a:solidFill>
                <a:latin typeface="trebuchet ms, sans-serif"/>
              </a:rPr>
              <a:t>:</a:t>
            </a:r>
          </a:p>
          <a:p>
            <a:pPr marL="365760" lvl="1" indent="0">
              <a:buNone/>
            </a:pPr>
            <a:r>
              <a:rPr lang="en-US" sz="1400" i="1" dirty="0">
                <a:solidFill>
                  <a:srgbClr val="1D2228"/>
                </a:solidFill>
                <a:latin typeface="trebuchet ms, sans-serif"/>
              </a:rPr>
              <a:t>At ACS, we take pride in our team of skilled Senior consultants and Consultants. Our experts possess deep industry knowledge and are well-versed in the latest technological advancements. They work closely with our clients to develop tailored solutions that address their unique business needs and propel them toward success.</a:t>
            </a:r>
          </a:p>
          <a:p>
            <a:pPr algn="l"/>
            <a:r>
              <a:rPr lang="en-US" sz="1400" b="1" i="1" u="sng" dirty="0">
                <a:solidFill>
                  <a:srgbClr val="1D2228"/>
                </a:solidFill>
                <a:latin typeface="trebuchet ms, sans-serif"/>
              </a:rPr>
              <a:t>Driving Digital Transformation</a:t>
            </a:r>
            <a:r>
              <a:rPr lang="en-US" sz="1400" i="1" dirty="0">
                <a:solidFill>
                  <a:srgbClr val="1D2228"/>
                </a:solidFill>
                <a:latin typeface="trebuchet ms, sans-serif"/>
              </a:rPr>
              <a:t>:</a:t>
            </a:r>
          </a:p>
          <a:p>
            <a:pPr marL="365760" lvl="1" indent="0">
              <a:buNone/>
            </a:pPr>
            <a:r>
              <a:rPr lang="en-US" sz="1400" i="1" dirty="0">
                <a:solidFill>
                  <a:srgbClr val="1D2228"/>
                </a:solidFill>
                <a:latin typeface="trebuchet ms, sans-serif"/>
              </a:rPr>
              <a:t>We are passionate about driving digital transformation for our clients. By leveraging cutting-edge technologies and innovative strategies, we help organizations optimize their operations, enhance customer experiences, and unlock new growth opportunities. Our comprehensive suite of services encompasses SAP Consulting , Digital Transformation and cloud solutions, user journey optimization, and BPA implementation</a:t>
            </a:r>
            <a:r>
              <a:rPr lang="en-US" sz="1400" i="1" dirty="0" smtClean="0">
                <a:solidFill>
                  <a:srgbClr val="1D2228"/>
                </a:solidFill>
                <a:latin typeface="trebuchet ms, sans-serif"/>
              </a:rPr>
              <a:t>.</a:t>
            </a:r>
            <a:endParaRPr lang="en-US" sz="1400" i="1" dirty="0">
              <a:solidFill>
                <a:srgbClr val="1D2228"/>
              </a:solidFill>
              <a:latin typeface="trebuchet ms, sans-serif"/>
            </a:endParaRPr>
          </a:p>
        </p:txBody>
      </p:sp>
      <p:sp>
        <p:nvSpPr>
          <p:cNvPr id="145" name="Google Shape;145;g193b730ad12_0_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dirty="0"/>
              <a:t>About Us</a:t>
            </a:r>
            <a:endParaRPr dirty="0"/>
          </a:p>
        </p:txBody>
      </p:sp>
      <p:pic>
        <p:nvPicPr>
          <p:cNvPr id="5" name="Google Shape;111;p1"/>
          <p:cNvPicPr preferRelativeResize="0"/>
          <p:nvPr/>
        </p:nvPicPr>
        <p:blipFill>
          <a:blip r:embed="rId3">
            <a:alphaModFix/>
          </a:blip>
          <a:stretch>
            <a:fillRect/>
          </a:stretch>
        </p:blipFill>
        <p:spPr>
          <a:xfrm>
            <a:off x="7086601" y="42864"/>
            <a:ext cx="1828800" cy="1543049"/>
          </a:xfrm>
          <a:prstGeom prst="rect">
            <a:avLst/>
          </a:prstGeom>
          <a:noFill/>
          <a:ln>
            <a:noFill/>
          </a:ln>
        </p:spPr>
      </p:pic>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193b730ad12_0_1"/>
          <p:cNvSpPr txBox="1">
            <a:spLocks noGrp="1"/>
          </p:cNvSpPr>
          <p:nvPr>
            <p:ph idx="1"/>
          </p:nvPr>
        </p:nvSpPr>
        <p:spPr>
          <a:xfrm>
            <a:off x="457200" y="1838520"/>
            <a:ext cx="8229600" cy="4525963"/>
          </a:xfrm>
          <a:prstGeom prst="rect">
            <a:avLst/>
          </a:prstGeom>
          <a:noFill/>
          <a:ln>
            <a:noFill/>
          </a:ln>
        </p:spPr>
        <p:txBody>
          <a:bodyPr spcFirstLastPara="1" wrap="square" lIns="91425" tIns="45700" rIns="91425" bIns="45700" anchor="t" anchorCtr="0">
            <a:normAutofit/>
          </a:bodyPr>
          <a:lstStyle/>
          <a:p>
            <a:pPr algn="l"/>
            <a:r>
              <a:rPr lang="en-US" sz="1400" b="1" i="1" u="sng" dirty="0" smtClean="0">
                <a:solidFill>
                  <a:srgbClr val="1D2228"/>
                </a:solidFill>
                <a:latin typeface="trebuchet ms, sans-serif"/>
              </a:rPr>
              <a:t>Customer-Centric </a:t>
            </a:r>
            <a:r>
              <a:rPr lang="en-US" sz="1400" b="1" i="1" u="sng" dirty="0">
                <a:solidFill>
                  <a:srgbClr val="1D2228"/>
                </a:solidFill>
                <a:latin typeface="trebuchet ms, sans-serif"/>
              </a:rPr>
              <a:t>Approach</a:t>
            </a:r>
            <a:r>
              <a:rPr lang="en-US" sz="1400" i="1" dirty="0">
                <a:solidFill>
                  <a:srgbClr val="1D2228"/>
                </a:solidFill>
                <a:latin typeface="trebuchet ms, sans-serif"/>
              </a:rPr>
              <a:t>:</a:t>
            </a:r>
          </a:p>
          <a:p>
            <a:pPr marL="365760" lvl="1" indent="0">
              <a:buNone/>
            </a:pPr>
            <a:r>
              <a:rPr lang="en-US" sz="1400" i="1" dirty="0">
                <a:solidFill>
                  <a:srgbClr val="1D2228"/>
                </a:solidFill>
                <a:latin typeface="trebuchet ms, sans-serif"/>
              </a:rPr>
              <a:t>At ACS, we prioritize our clients and their success. We believe in fostering long-term partnerships built on trust, transparency, and collaboration. By truly understanding our client's goals and challenges, we deliver customized solutions that drive tangible business outcomes and exceed expectations.</a:t>
            </a:r>
          </a:p>
          <a:p>
            <a:pPr algn="l"/>
            <a:r>
              <a:rPr lang="en-US" sz="1400" b="1" i="1" u="sng" dirty="0">
                <a:solidFill>
                  <a:srgbClr val="1D2228"/>
                </a:solidFill>
                <a:latin typeface="trebuchet ms, sans-serif"/>
              </a:rPr>
              <a:t>Our Commitment</a:t>
            </a:r>
            <a:r>
              <a:rPr lang="en-US" sz="1400" i="1" dirty="0">
                <a:solidFill>
                  <a:srgbClr val="1D2228"/>
                </a:solidFill>
                <a:latin typeface="trebuchet ms, sans-serif"/>
              </a:rPr>
              <a:t>:</a:t>
            </a:r>
          </a:p>
          <a:p>
            <a:pPr marL="365760" lvl="1" indent="0">
              <a:buNone/>
            </a:pPr>
            <a:r>
              <a:rPr lang="en-US" sz="1400" i="1" dirty="0">
                <a:solidFill>
                  <a:srgbClr val="1D2228"/>
                </a:solidFill>
                <a:latin typeface="trebuchet ms, sans-serif"/>
              </a:rPr>
              <a:t>ACS is committed to staying at the forefront of serving the customer satisfaction . We continuously strive for our clients benefit from the latest advancements in technology and industry best practices. Our goal is to empower organizations to embrace digital transformation and stay ahead in an ever-competitive business landscape.</a:t>
            </a:r>
          </a:p>
          <a:p>
            <a:pPr marL="109728" indent="0" algn="l">
              <a:buNone/>
            </a:pPr>
            <a:r>
              <a:rPr lang="en-US" sz="1400" i="1" dirty="0">
                <a:solidFill>
                  <a:srgbClr val="1D2228"/>
                </a:solidFill>
                <a:latin typeface="trebuchet ms, sans-serif"/>
              </a:rPr>
              <a:t> </a:t>
            </a:r>
          </a:p>
          <a:p>
            <a:pPr algn="l"/>
            <a:r>
              <a:rPr lang="en-US" sz="1400" i="1" dirty="0">
                <a:solidFill>
                  <a:srgbClr val="1D2228"/>
                </a:solidFill>
                <a:latin typeface="trebuchet ms, sans-serif"/>
              </a:rPr>
              <a:t>Contact us today to embark on your digital transformation journey with ACS. Let us help you unlock the full potential of your business and achieve sustainable growth in the digital era.</a:t>
            </a:r>
          </a:p>
        </p:txBody>
      </p:sp>
      <p:sp>
        <p:nvSpPr>
          <p:cNvPr id="145" name="Google Shape;145;g193b730ad12_0_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dirty="0"/>
              <a:t>About Us</a:t>
            </a:r>
            <a:endParaRPr dirty="0"/>
          </a:p>
        </p:txBody>
      </p:sp>
      <p:pic>
        <p:nvPicPr>
          <p:cNvPr id="5" name="Google Shape;111;p1"/>
          <p:cNvPicPr preferRelativeResize="0"/>
          <p:nvPr/>
        </p:nvPicPr>
        <p:blipFill>
          <a:blip r:embed="rId3">
            <a:alphaModFix/>
          </a:blip>
          <a:stretch>
            <a:fillRect/>
          </a:stretch>
        </p:blipFill>
        <p:spPr>
          <a:xfrm>
            <a:off x="7086601" y="42864"/>
            <a:ext cx="1828800" cy="1543049"/>
          </a:xfrm>
          <a:prstGeom prst="rect">
            <a:avLst/>
          </a:prstGeom>
          <a:noFill/>
          <a:ln>
            <a:noFill/>
          </a:ln>
        </p:spPr>
      </p:pic>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193b730ad12_0_1"/>
          <p:cNvSpPr txBox="1">
            <a:spLocks noGrp="1"/>
          </p:cNvSpPr>
          <p:nvPr>
            <p:ph idx="1"/>
          </p:nvPr>
        </p:nvSpPr>
        <p:spPr>
          <a:xfrm>
            <a:off x="457200" y="1609920"/>
            <a:ext cx="8229600" cy="4525963"/>
          </a:xfrm>
          <a:prstGeom prst="rect">
            <a:avLst/>
          </a:prstGeom>
          <a:noFill/>
          <a:ln>
            <a:noFill/>
          </a:ln>
        </p:spPr>
        <p:txBody>
          <a:bodyPr spcFirstLastPara="1" wrap="square" lIns="91425" tIns="45700" rIns="91425" bIns="45700" anchor="t" anchorCtr="0">
            <a:normAutofit fontScale="92500" lnSpcReduction="10000"/>
          </a:bodyPr>
          <a:lstStyle/>
          <a:p>
            <a:pPr algn="l"/>
            <a:endParaRPr lang="en-US" sz="1300" b="1" dirty="0">
              <a:solidFill>
                <a:srgbClr val="333333"/>
              </a:solidFill>
              <a:latin typeface="Raleway" panose="020F0502020204030204" pitchFamily="2" charset="0"/>
            </a:endParaRPr>
          </a:p>
          <a:p>
            <a:r>
              <a:rPr lang="en-US" sz="1300" b="1" dirty="0">
                <a:solidFill>
                  <a:srgbClr val="333333"/>
                </a:solidFill>
                <a:latin typeface="Raleway" panose="020F0502020204030204" pitchFamily="2" charset="0"/>
              </a:rPr>
              <a:t>Chief Executive Officer : </a:t>
            </a:r>
            <a:r>
              <a:rPr lang="en-US" sz="1300" b="1" dirty="0" smtClean="0">
                <a:solidFill>
                  <a:srgbClr val="333333"/>
                </a:solidFill>
                <a:latin typeface="Raleway" panose="020F0502020204030204" pitchFamily="2" charset="0"/>
              </a:rPr>
              <a:t>  </a:t>
            </a:r>
          </a:p>
          <a:p>
            <a:pPr>
              <a:buNone/>
            </a:pPr>
            <a:endParaRPr lang="en-IN" sz="1300" b="1" dirty="0" smtClean="0">
              <a:solidFill>
                <a:srgbClr val="333333"/>
              </a:solidFill>
              <a:latin typeface="Raleway" panose="020F0502020204030204" pitchFamily="2" charset="0"/>
            </a:endParaRPr>
          </a:p>
          <a:p>
            <a:pPr>
              <a:buNone/>
            </a:pPr>
            <a:r>
              <a:rPr lang="en-US" sz="1200" i="1" dirty="0" smtClean="0">
                <a:solidFill>
                  <a:srgbClr val="1D2228"/>
                </a:solidFill>
                <a:latin typeface="trebuchet ms, sans-serif"/>
              </a:rPr>
              <a:t>	</a:t>
            </a:r>
            <a:r>
              <a:rPr lang="en-US" sz="1800" i="1" dirty="0" smtClean="0">
                <a:solidFill>
                  <a:srgbClr val="1D2228"/>
                </a:solidFill>
                <a:latin typeface="trebuchet ms, sans-serif"/>
              </a:rPr>
              <a:t>Ram </a:t>
            </a:r>
            <a:r>
              <a:rPr lang="en-US" sz="1800" i="1" dirty="0" err="1" smtClean="0">
                <a:solidFill>
                  <a:srgbClr val="1D2228"/>
                </a:solidFill>
                <a:latin typeface="trebuchet ms, sans-serif"/>
              </a:rPr>
              <a:t>Annadanam</a:t>
            </a:r>
            <a:r>
              <a:rPr lang="en-US" sz="1800" i="1" dirty="0" smtClean="0">
                <a:solidFill>
                  <a:srgbClr val="1D2228"/>
                </a:solidFill>
                <a:latin typeface="trebuchet ms, sans-serif"/>
              </a:rPr>
              <a:t> is a highly regarded leader, appreciated by both partners and team members. He specializes in business processes across multiple industries. With significant experience working with global clients, his commitment to customer success effectively steers the organization. He has worked with the top five consulting firms and many Fortune 500 companies as an S4HANA solution architect, successfully leading various projects and initiatives. His ongoing push for automation inspires the team to exceed expectations.</a:t>
            </a:r>
            <a:endParaRPr lang="en-IN" sz="1800" i="1" dirty="0" smtClean="0">
              <a:solidFill>
                <a:srgbClr val="1D2228"/>
              </a:solidFill>
              <a:latin typeface="trebuchet ms, sans-serif"/>
            </a:endParaRPr>
          </a:p>
          <a:p>
            <a:pPr>
              <a:buNone/>
            </a:pPr>
            <a:endParaRPr lang="en-US" sz="1300" b="1" dirty="0">
              <a:solidFill>
                <a:srgbClr val="333333"/>
              </a:solidFill>
              <a:latin typeface="Raleway" panose="020F0502020204030204" pitchFamily="2" charset="0"/>
            </a:endParaRPr>
          </a:p>
          <a:p>
            <a:endParaRPr lang="en-US" sz="1300" b="1" dirty="0">
              <a:solidFill>
                <a:srgbClr val="333333"/>
              </a:solidFill>
              <a:latin typeface="Raleway" panose="020F0502020204030204" pitchFamily="2" charset="0"/>
            </a:endParaRPr>
          </a:p>
          <a:p>
            <a:r>
              <a:rPr lang="en-US" sz="1300" b="1" dirty="0">
                <a:solidFill>
                  <a:srgbClr val="333333"/>
                </a:solidFill>
                <a:latin typeface="Raleway" panose="020F0502020204030204" pitchFamily="2" charset="0"/>
              </a:rPr>
              <a:t>Executive Directors :</a:t>
            </a:r>
          </a:p>
          <a:p>
            <a:pPr marL="109728" indent="0" algn="l">
              <a:buNone/>
            </a:pPr>
            <a:endParaRPr lang="en-IN" sz="1300" b="1" dirty="0" smtClean="0">
              <a:solidFill>
                <a:srgbClr val="333333"/>
              </a:solidFill>
              <a:latin typeface="Raleway" panose="020F0502020204030204" pitchFamily="2" charset="0"/>
            </a:endParaRPr>
          </a:p>
          <a:p>
            <a:pPr>
              <a:buNone/>
            </a:pPr>
            <a:r>
              <a:rPr lang="en-IN" sz="1300" b="1" dirty="0" smtClean="0">
                <a:solidFill>
                  <a:srgbClr val="333333"/>
                </a:solidFill>
                <a:latin typeface="Raleway" panose="020F0502020204030204" pitchFamily="2" charset="0"/>
              </a:rPr>
              <a:t>	</a:t>
            </a:r>
            <a:r>
              <a:rPr lang="en-US" sz="1800" i="1" dirty="0" err="1" smtClean="0">
                <a:solidFill>
                  <a:srgbClr val="1D2228"/>
                </a:solidFill>
                <a:latin typeface="trebuchet ms, sans-serif"/>
              </a:rPr>
              <a:t>Gayathri</a:t>
            </a:r>
            <a:r>
              <a:rPr lang="en-US" sz="1800" i="1" dirty="0" smtClean="0">
                <a:solidFill>
                  <a:srgbClr val="1D2228"/>
                </a:solidFill>
                <a:latin typeface="trebuchet ms, sans-serif"/>
              </a:rPr>
              <a:t> </a:t>
            </a:r>
            <a:r>
              <a:rPr lang="en-US" sz="1800" i="1" dirty="0" err="1" smtClean="0">
                <a:solidFill>
                  <a:srgbClr val="1D2228"/>
                </a:solidFill>
                <a:latin typeface="trebuchet ms, sans-serif"/>
              </a:rPr>
              <a:t>Konakanchi</a:t>
            </a:r>
            <a:r>
              <a:rPr lang="en-US" sz="1800" i="1" dirty="0" smtClean="0">
                <a:solidFill>
                  <a:srgbClr val="1D2228"/>
                </a:solidFill>
                <a:latin typeface="trebuchet ms, sans-serif"/>
              </a:rPr>
              <a:t> has a vast experience in leadership roles in public sector before joining us at ACS. Her vast experience in sourcing the right talent at right place helps not only us but also our partners immensely.</a:t>
            </a:r>
            <a:endParaRPr lang="en-IN" sz="1800" b="1" dirty="0" smtClean="0">
              <a:solidFill>
                <a:srgbClr val="333333"/>
              </a:solidFill>
              <a:latin typeface="Raleway" panose="020F0502020204030204" pitchFamily="2" charset="0"/>
            </a:endParaRPr>
          </a:p>
          <a:p>
            <a:pPr marL="109728" indent="0">
              <a:buNone/>
            </a:pPr>
            <a:endParaRPr lang="en-US" sz="1300" b="1" dirty="0">
              <a:solidFill>
                <a:srgbClr val="333333"/>
              </a:solidFill>
              <a:latin typeface="Raleway" panose="020F0502020204030204" pitchFamily="2" charset="0"/>
            </a:endParaRPr>
          </a:p>
          <a:p>
            <a:endParaRPr lang="en-US" sz="1300" b="1" dirty="0">
              <a:solidFill>
                <a:srgbClr val="333333"/>
              </a:solidFill>
              <a:latin typeface="Raleway" panose="020F0502020204030204" pitchFamily="2" charset="0"/>
            </a:endParaRPr>
          </a:p>
          <a:p>
            <a:pPr marL="109728" indent="0" algn="l">
              <a:buNone/>
            </a:pPr>
            <a:endParaRPr lang="en-US" b="1" i="0" dirty="0">
              <a:solidFill>
                <a:srgbClr val="333333"/>
              </a:solidFill>
              <a:effectLst/>
              <a:latin typeface="Raleway" panose="020F0502020204030204" pitchFamily="2" charset="0"/>
            </a:endParaRPr>
          </a:p>
        </p:txBody>
      </p:sp>
      <p:sp>
        <p:nvSpPr>
          <p:cNvPr id="145" name="Google Shape;145;g193b730ad12_0_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dirty="0"/>
              <a:t>ACS – Executive Board  </a:t>
            </a:r>
            <a:endParaRPr dirty="0"/>
          </a:p>
        </p:txBody>
      </p:sp>
      <p:pic>
        <p:nvPicPr>
          <p:cNvPr id="5" name="Google Shape;111;p1"/>
          <p:cNvPicPr preferRelativeResize="0"/>
          <p:nvPr/>
        </p:nvPicPr>
        <p:blipFill>
          <a:blip r:embed="rId3">
            <a:alphaModFix/>
          </a:blip>
          <a:stretch>
            <a:fillRect/>
          </a:stretch>
        </p:blipFill>
        <p:spPr>
          <a:xfrm>
            <a:off x="7086601" y="42864"/>
            <a:ext cx="1828800" cy="1543049"/>
          </a:xfrm>
          <a:prstGeom prst="rect">
            <a:avLst/>
          </a:prstGeom>
          <a:noFill/>
          <a:ln>
            <a:noFill/>
          </a:ln>
        </p:spPr>
      </p:pic>
    </p:spTree>
    <p:extLst>
      <p:ext uri="{BB962C8B-B14F-4D97-AF65-F5344CB8AC3E}">
        <p14:creationId xmlns:p14="http://schemas.microsoft.com/office/powerpoint/2010/main" xmlns="" val="919294904"/>
      </p:ext>
    </p:extLst>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193b730ad12_0_1"/>
          <p:cNvSpPr txBox="1">
            <a:spLocks noGrp="1"/>
          </p:cNvSpPr>
          <p:nvPr>
            <p:ph idx="1"/>
          </p:nvPr>
        </p:nvSpPr>
        <p:spPr>
          <a:xfrm>
            <a:off x="457200" y="1609920"/>
            <a:ext cx="8229600" cy="4525963"/>
          </a:xfrm>
          <a:prstGeom prst="rect">
            <a:avLst/>
          </a:prstGeom>
          <a:noFill/>
          <a:ln>
            <a:noFill/>
          </a:ln>
        </p:spPr>
        <p:txBody>
          <a:bodyPr spcFirstLastPara="1" wrap="square" lIns="91425" tIns="45700" rIns="91425" bIns="45700" anchor="t" anchorCtr="0">
            <a:normAutofit/>
          </a:bodyPr>
          <a:lstStyle/>
          <a:p>
            <a:pPr algn="l"/>
            <a:endParaRPr lang="en-US" sz="1300" b="1" dirty="0">
              <a:solidFill>
                <a:srgbClr val="333333"/>
              </a:solidFill>
              <a:latin typeface="Raleway" panose="020F0502020204030204" pitchFamily="2" charset="0"/>
            </a:endParaRPr>
          </a:p>
          <a:p>
            <a:pPr algn="l"/>
            <a:r>
              <a:rPr lang="en-US" sz="1300" b="1" dirty="0">
                <a:solidFill>
                  <a:srgbClr val="333333"/>
                </a:solidFill>
                <a:latin typeface="Raleway" panose="020F0502020204030204" pitchFamily="2" charset="0"/>
              </a:rPr>
              <a:t>Advisor -Technology </a:t>
            </a:r>
            <a:endParaRPr lang="en-US" sz="1300" b="1" dirty="0" smtClean="0">
              <a:solidFill>
                <a:srgbClr val="333333"/>
              </a:solidFill>
              <a:latin typeface="Raleway" panose="020F0502020204030204" pitchFamily="2" charset="0"/>
            </a:endParaRPr>
          </a:p>
          <a:p>
            <a:pPr algn="l"/>
            <a:endParaRPr lang="en-US" sz="1300" b="1" dirty="0">
              <a:solidFill>
                <a:srgbClr val="333333"/>
              </a:solidFill>
              <a:latin typeface="Raleway" panose="020F0502020204030204" pitchFamily="2" charset="0"/>
            </a:endParaRPr>
          </a:p>
          <a:p>
            <a:pPr marL="109728" indent="0" algn="l">
              <a:buNone/>
            </a:pPr>
            <a:r>
              <a:rPr lang="en-US" sz="1800" b="0" i="1" dirty="0">
                <a:solidFill>
                  <a:srgbClr val="1D2228"/>
                </a:solidFill>
                <a:effectLst/>
                <a:latin typeface="trebuchet ms, sans-serif"/>
              </a:rPr>
              <a:t>Prasad Kompalli, is a seasoned entrepreneur and tech executive. He spent a significant part of his career at SAP, building the technology platform. He worked as Senior Vice President responsible for technology development teams both at SAP Labs in India and at SAP's headquarters in Germany. Post his long tenure at SAP, he has turned entrepreneur building tech companies in ecommerce (</a:t>
            </a:r>
            <a:r>
              <a:rPr lang="en-US" sz="1800" b="0" i="1" dirty="0" err="1">
                <a:solidFill>
                  <a:srgbClr val="1D2228"/>
                </a:solidFill>
                <a:effectLst/>
                <a:latin typeface="trebuchet ms, sans-serif"/>
              </a:rPr>
              <a:t>myntra</a:t>
            </a:r>
            <a:r>
              <a:rPr lang="en-US" sz="1800" b="0" i="1" dirty="0">
                <a:solidFill>
                  <a:srgbClr val="1D2228"/>
                </a:solidFill>
                <a:effectLst/>
                <a:latin typeface="trebuchet ms, sans-serif"/>
              </a:rPr>
              <a:t>), healthcare ( </a:t>
            </a:r>
            <a:r>
              <a:rPr lang="en-US" sz="1800" b="0" i="1" dirty="0" err="1">
                <a:solidFill>
                  <a:srgbClr val="1D2228"/>
                </a:solidFill>
                <a:effectLst/>
                <a:latin typeface="trebuchet ms, sans-serif"/>
              </a:rPr>
              <a:t>mfine</a:t>
            </a:r>
            <a:r>
              <a:rPr lang="en-US" sz="1800" b="0" i="1" dirty="0">
                <a:solidFill>
                  <a:srgbClr val="1D2228"/>
                </a:solidFill>
                <a:effectLst/>
                <a:latin typeface="trebuchet ms, sans-serif"/>
              </a:rPr>
              <a:t> ) and edtech (oncourse). His mentorship helps us build new generation digital transformation solutions for our clients.</a:t>
            </a:r>
            <a:r>
              <a:rPr lang="en-US" sz="1800" b="1" dirty="0">
                <a:solidFill>
                  <a:srgbClr val="333333"/>
                </a:solidFill>
                <a:latin typeface="Raleway" panose="020F0502020204030204" pitchFamily="2" charset="0"/>
              </a:rPr>
              <a:t>. </a:t>
            </a:r>
          </a:p>
          <a:p>
            <a:pPr marL="109728" indent="0" algn="l">
              <a:buNone/>
            </a:pPr>
            <a:endParaRPr lang="en-US" sz="1300" b="1" dirty="0">
              <a:solidFill>
                <a:srgbClr val="333333"/>
              </a:solidFill>
              <a:latin typeface="Raleway" panose="020F0502020204030204" pitchFamily="2" charset="0"/>
            </a:endParaRPr>
          </a:p>
          <a:p>
            <a:endParaRPr lang="en-US" sz="1300" b="1" dirty="0">
              <a:solidFill>
                <a:srgbClr val="333333"/>
              </a:solidFill>
              <a:latin typeface="Raleway" panose="020F0502020204030204" pitchFamily="2" charset="0"/>
            </a:endParaRPr>
          </a:p>
          <a:p>
            <a:pPr marL="109728" indent="0" algn="l">
              <a:buNone/>
            </a:pPr>
            <a:endParaRPr lang="en-US" b="1" i="0" dirty="0">
              <a:solidFill>
                <a:srgbClr val="333333"/>
              </a:solidFill>
              <a:effectLst/>
              <a:latin typeface="Raleway" panose="020F0502020204030204" pitchFamily="2" charset="0"/>
            </a:endParaRPr>
          </a:p>
        </p:txBody>
      </p:sp>
      <p:sp>
        <p:nvSpPr>
          <p:cNvPr id="145" name="Google Shape;145;g193b730ad12_0_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2000" dirty="0">
                <a:latin typeface="Arial" panose="020B0604020202020204" pitchFamily="34" charset="0"/>
                <a:cs typeface="Arial" panose="020B0604020202020204" pitchFamily="34" charset="0"/>
              </a:rPr>
              <a:t>ACS – non-executive board</a:t>
            </a:r>
            <a:endParaRPr sz="2000" dirty="0">
              <a:latin typeface="Arial" panose="020B0604020202020204" pitchFamily="34" charset="0"/>
              <a:cs typeface="Arial" panose="020B0604020202020204" pitchFamily="34" charset="0"/>
            </a:endParaRPr>
          </a:p>
        </p:txBody>
      </p:sp>
      <p:pic>
        <p:nvPicPr>
          <p:cNvPr id="5" name="Google Shape;111;p1"/>
          <p:cNvPicPr preferRelativeResize="0"/>
          <p:nvPr/>
        </p:nvPicPr>
        <p:blipFill>
          <a:blip r:embed="rId3">
            <a:alphaModFix/>
          </a:blip>
          <a:stretch>
            <a:fillRect/>
          </a:stretch>
        </p:blipFill>
        <p:spPr>
          <a:xfrm>
            <a:off x="7086601" y="42864"/>
            <a:ext cx="1828800" cy="1543049"/>
          </a:xfrm>
          <a:prstGeom prst="rect">
            <a:avLst/>
          </a:prstGeom>
          <a:noFill/>
          <a:ln>
            <a:noFill/>
          </a:ln>
        </p:spPr>
      </p:pic>
    </p:spTree>
    <p:extLst>
      <p:ext uri="{BB962C8B-B14F-4D97-AF65-F5344CB8AC3E}">
        <p14:creationId xmlns:p14="http://schemas.microsoft.com/office/powerpoint/2010/main" xmlns="" val="2175176825"/>
      </p:ext>
    </p:extLst>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g188c959535d_0_1"/>
          <p:cNvSpPr txBox="1">
            <a:spLocks noGrp="1"/>
          </p:cNvSpPr>
          <p:nvPr>
            <p:ph idx="1"/>
          </p:nvPr>
        </p:nvSpPr>
        <p:spPr>
          <a:xfrm>
            <a:off x="200025" y="1920223"/>
            <a:ext cx="8672513" cy="4266265"/>
          </a:xfrm>
          <a:prstGeom prst="rect">
            <a:avLst/>
          </a:prstGeom>
        </p:spPr>
        <p:txBody>
          <a:bodyPr spcFirstLastPara="1" wrap="square" lIns="91425" tIns="45700" rIns="91425" bIns="45700" anchor="t" anchorCtr="0">
            <a:normAutofit fontScale="55000" lnSpcReduction="20000"/>
          </a:bodyPr>
          <a:lstStyle/>
          <a:p>
            <a:pPr algn="l"/>
            <a:r>
              <a:rPr lang="en-US" b="1" i="0" dirty="0">
                <a:solidFill>
                  <a:srgbClr val="333333"/>
                </a:solidFill>
                <a:effectLst/>
                <a:latin typeface="Roboto Condensed" panose="02000000000000000000" pitchFamily="2" charset="0"/>
              </a:rPr>
              <a:t>Our specialization</a:t>
            </a:r>
            <a:r>
              <a:rPr lang="en-US" b="1" i="0" dirty="0" smtClean="0">
                <a:solidFill>
                  <a:srgbClr val="333333"/>
                </a:solidFill>
                <a:effectLst/>
                <a:latin typeface="Roboto Condensed" panose="02000000000000000000" pitchFamily="2" charset="0"/>
              </a:rPr>
              <a:t>:</a:t>
            </a:r>
          </a:p>
          <a:p>
            <a:pPr algn="l"/>
            <a:endParaRPr lang="en-US" b="1" i="0" dirty="0">
              <a:solidFill>
                <a:srgbClr val="333333"/>
              </a:solidFill>
              <a:effectLst/>
              <a:latin typeface="Roboto Condensed" panose="02000000000000000000" pitchFamily="2"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cs typeface="Arial" panose="020B0604020202020204" pitchFamily="34" charset="0"/>
              </a:rPr>
              <a:t>Application Management, Maintenance &amp; Support: Our experts are dedicated to seamlessly operating your applications, offering round-the-clock support and maintenance to keep your business running smoothly.</a:t>
            </a:r>
          </a:p>
          <a:p>
            <a:pPr>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Implementation and Rollouts: We are proficient in implementing and rolling out applications efficiently, minimizing disruption, and maximizing the benefits of your chosen platforms.</a:t>
            </a:r>
          </a:p>
          <a:p>
            <a:pPr>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Technical Upgrades: Stay at the forefront of technology with our seamless upgrade services, ensuring your applications are equipped to meet the evolving demands of your business.</a:t>
            </a:r>
          </a:p>
          <a:p>
            <a:pPr>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Independent Testing: Rigorous testing is essential for application reliability. Our independent testing services guarantee that your applications meet the highest standards of performance and functionality.</a:t>
            </a:r>
          </a:p>
          <a:p>
            <a:pPr>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Business Intelligence &amp; Analytics: Unlock the full potential of your data with our Business Intelligence and Analytics solutions, providing valuable insights to drive informed decision-making.</a:t>
            </a:r>
          </a:p>
          <a:p>
            <a:pPr>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Managed Cloud, Security, &amp; Mobility Services: Leverage the power of cloud technology while ensuring the utmost security and mobility for your applications, allowing your business to operate efficiently from anywhere.</a:t>
            </a:r>
          </a:p>
        </p:txBody>
      </p:sp>
      <p:sp>
        <p:nvSpPr>
          <p:cNvPr id="138" name="Google Shape;138;g188c959535d_0_1"/>
          <p:cNvSpPr txBox="1">
            <a:spLocks noGrp="1"/>
          </p:cNvSpPr>
          <p:nvPr>
            <p:ph type="title"/>
          </p:nvPr>
        </p:nvSpPr>
        <p:spPr>
          <a:xfrm>
            <a:off x="457200" y="853425"/>
            <a:ext cx="8229600" cy="106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1800" dirty="0">
                <a:latin typeface="Arial" panose="020B0604020202020204" pitchFamily="34" charset="0"/>
                <a:cs typeface="Arial" panose="020B0604020202020204" pitchFamily="34" charset="0"/>
              </a:rPr>
              <a:t>Advanced Enterprise Application Services </a:t>
            </a:r>
            <a:endParaRPr sz="1800" dirty="0">
              <a:latin typeface="Arial" panose="020B0604020202020204" pitchFamily="34" charset="0"/>
              <a:cs typeface="Arial" panose="020B0604020202020204" pitchFamily="34" charset="0"/>
            </a:endParaRPr>
          </a:p>
        </p:txBody>
      </p:sp>
      <p:pic>
        <p:nvPicPr>
          <p:cNvPr id="5" name="Google Shape;111;p1"/>
          <p:cNvPicPr preferRelativeResize="0"/>
          <p:nvPr/>
        </p:nvPicPr>
        <p:blipFill>
          <a:blip r:embed="rId3">
            <a:alphaModFix/>
          </a:blip>
          <a:stretch>
            <a:fillRect/>
          </a:stretch>
        </p:blipFill>
        <p:spPr>
          <a:xfrm>
            <a:off x="7058028" y="100008"/>
            <a:ext cx="1828800" cy="1699525"/>
          </a:xfrm>
          <a:prstGeom prst="rect">
            <a:avLst/>
          </a:prstGeom>
          <a:noFill/>
          <a:ln>
            <a:noFill/>
          </a:ln>
        </p:spPr>
      </p:pic>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g188c959535d_0_1"/>
          <p:cNvSpPr txBox="1">
            <a:spLocks noGrp="1"/>
          </p:cNvSpPr>
          <p:nvPr>
            <p:ph idx="1"/>
          </p:nvPr>
        </p:nvSpPr>
        <p:spPr>
          <a:xfrm>
            <a:off x="342900" y="1853211"/>
            <a:ext cx="8229600" cy="4325100"/>
          </a:xfrm>
          <a:prstGeom prst="rect">
            <a:avLst/>
          </a:prstGeom>
        </p:spPr>
        <p:txBody>
          <a:bodyPr spcFirstLastPara="1" wrap="square" lIns="91425" tIns="45700" rIns="91425" bIns="45700" anchor="t" anchorCtr="0">
            <a:normAutofit/>
          </a:bodyPr>
          <a:lstStyle/>
          <a:p>
            <a:pPr marL="0" lvl="0" indent="0" algn="l" rtl="0">
              <a:spcBef>
                <a:spcPts val="300"/>
              </a:spcBef>
              <a:spcAft>
                <a:spcPts val="0"/>
              </a:spcAft>
              <a:buNone/>
            </a:pPr>
            <a:r>
              <a:rPr lang="en-US" sz="1500" dirty="0">
                <a:solidFill>
                  <a:srgbClr val="333333"/>
                </a:solidFill>
                <a:latin typeface="Arial" panose="020B0604020202020204" pitchFamily="34" charset="0"/>
                <a:cs typeface="Arial" panose="020B0604020202020204" pitchFamily="34" charset="0"/>
              </a:rPr>
              <a:t>ACS striving towards transforming Enterprise business solution using latest SAP technologies to obtain a competitive advantage in digital market. Our services towards Digital transformation Service as follows ..</a:t>
            </a:r>
          </a:p>
          <a:p>
            <a:pPr marL="0" lvl="0" indent="0" algn="l" rtl="0">
              <a:spcBef>
                <a:spcPts val="300"/>
              </a:spcBef>
              <a:spcAft>
                <a:spcPts val="0"/>
              </a:spcAft>
              <a:buNone/>
            </a:pPr>
            <a:endParaRPr lang="en-IN" sz="1500" dirty="0">
              <a:solidFill>
                <a:srgbClr val="333333"/>
              </a:solidFill>
              <a:latin typeface="Arial" panose="020B0604020202020204" pitchFamily="34" charset="0"/>
              <a:cs typeface="Arial" panose="020B0604020202020204" pitchFamily="34" charset="0"/>
            </a:endParaRP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Application development and Integrations – Implementing S4HANA on Public Cloud/ Private Cloud</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Mobile development – Application access thru Mobile APP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Business technology platform  - Platform as a service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SAP analytics Cloud – Extensive analytical report , Dashboard and Planning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Intelligent technologies :Automation using AI , Machine Learning and IOT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SAP Migrations – Legacy SAP systems to new S4HANA transformations </a:t>
            </a:r>
          </a:p>
        </p:txBody>
      </p:sp>
      <p:sp>
        <p:nvSpPr>
          <p:cNvPr id="138" name="Google Shape;138;g188c959535d_0_1"/>
          <p:cNvSpPr txBox="1">
            <a:spLocks noGrp="1"/>
          </p:cNvSpPr>
          <p:nvPr>
            <p:ph type="title"/>
          </p:nvPr>
        </p:nvSpPr>
        <p:spPr>
          <a:xfrm>
            <a:off x="342900" y="679689"/>
            <a:ext cx="8069580" cy="106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1800" dirty="0">
                <a:latin typeface="Arial" panose="020B0604020202020204" pitchFamily="34" charset="0"/>
                <a:cs typeface="Arial" panose="020B0604020202020204" pitchFamily="34" charset="0"/>
              </a:rPr>
              <a:t>Digital Transformation Services </a:t>
            </a:r>
            <a:endParaRPr dirty="0"/>
          </a:p>
        </p:txBody>
      </p:sp>
      <p:pic>
        <p:nvPicPr>
          <p:cNvPr id="5" name="Google Shape;111;p1"/>
          <p:cNvPicPr preferRelativeResize="0"/>
          <p:nvPr/>
        </p:nvPicPr>
        <p:blipFill>
          <a:blip r:embed="rId3">
            <a:alphaModFix/>
          </a:blip>
          <a:stretch>
            <a:fillRect/>
          </a:stretch>
        </p:blipFill>
        <p:spPr>
          <a:xfrm>
            <a:off x="7100892" y="100008"/>
            <a:ext cx="1828800" cy="1699525"/>
          </a:xfrm>
          <a:prstGeom prst="rect">
            <a:avLst/>
          </a:prstGeom>
          <a:noFill/>
          <a:ln>
            <a:noFill/>
          </a:ln>
        </p:spPr>
      </p:pic>
    </p:spTree>
    <p:extLst>
      <p:ext uri="{BB962C8B-B14F-4D97-AF65-F5344CB8AC3E}">
        <p14:creationId xmlns:p14="http://schemas.microsoft.com/office/powerpoint/2010/main" xmlns="" val="2964908447"/>
      </p:ext>
    </p:extLst>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g188c959535d_0_1"/>
          <p:cNvSpPr txBox="1">
            <a:spLocks noGrp="1"/>
          </p:cNvSpPr>
          <p:nvPr>
            <p:ph idx="1"/>
          </p:nvPr>
        </p:nvSpPr>
        <p:spPr>
          <a:xfrm>
            <a:off x="342900" y="1853211"/>
            <a:ext cx="8229600" cy="4325100"/>
          </a:xfrm>
          <a:prstGeom prst="rect">
            <a:avLst/>
          </a:prstGeom>
        </p:spPr>
        <p:txBody>
          <a:bodyPr spcFirstLastPara="1" wrap="square" lIns="91425" tIns="45700" rIns="91425" bIns="45700" anchor="t" anchorCtr="0">
            <a:normAutofit/>
          </a:bodyPr>
          <a:lstStyle/>
          <a:p>
            <a:pPr marL="0" lvl="0" indent="0" algn="l" rtl="0">
              <a:spcBef>
                <a:spcPts val="300"/>
              </a:spcBef>
              <a:spcAft>
                <a:spcPts val="0"/>
              </a:spcAft>
              <a:buNone/>
            </a:pPr>
            <a:endParaRPr lang="en-US" sz="1500" dirty="0" smtClean="0">
              <a:solidFill>
                <a:srgbClr val="333333"/>
              </a:solidFill>
              <a:latin typeface="Arial" panose="020B0604020202020204" pitchFamily="34" charset="0"/>
              <a:cs typeface="Arial" panose="020B0604020202020204" pitchFamily="34" charset="0"/>
            </a:endParaRPr>
          </a:p>
          <a:p>
            <a:pPr marL="0" lvl="0" indent="0" algn="l" rtl="0">
              <a:spcBef>
                <a:spcPts val="300"/>
              </a:spcBef>
              <a:spcAft>
                <a:spcPts val="0"/>
              </a:spcAft>
              <a:buNone/>
            </a:pPr>
            <a:endParaRPr lang="en-US" sz="1500" dirty="0" smtClean="0">
              <a:solidFill>
                <a:srgbClr val="333333"/>
              </a:solidFill>
              <a:latin typeface="Arial" panose="020B0604020202020204" pitchFamily="34" charset="0"/>
              <a:cs typeface="Arial" panose="020B0604020202020204" pitchFamily="34" charset="0"/>
            </a:endParaRPr>
          </a:p>
          <a:p>
            <a:pPr marL="0" lvl="0" indent="0" algn="l" rtl="0">
              <a:spcBef>
                <a:spcPts val="300"/>
              </a:spcBef>
              <a:spcAft>
                <a:spcPts val="0"/>
              </a:spcAft>
              <a:buNone/>
            </a:pPr>
            <a:r>
              <a:rPr lang="en-US" sz="1500" dirty="0" smtClean="0">
                <a:solidFill>
                  <a:srgbClr val="333333"/>
                </a:solidFill>
                <a:latin typeface="Arial" panose="020B0604020202020204" pitchFamily="34" charset="0"/>
                <a:cs typeface="Arial" panose="020B0604020202020204" pitchFamily="34" charset="0"/>
              </a:rPr>
              <a:t>ACS </a:t>
            </a:r>
            <a:r>
              <a:rPr lang="en-US" sz="1500" dirty="0">
                <a:solidFill>
                  <a:srgbClr val="333333"/>
                </a:solidFill>
                <a:latin typeface="Arial" panose="020B0604020202020204" pitchFamily="34" charset="0"/>
                <a:cs typeface="Arial" panose="020B0604020202020204" pitchFamily="34" charset="0"/>
              </a:rPr>
              <a:t>features a skilled team committed to delivering superior SAP AMS support to enhance and maintain SAP systems for optimal performance</a:t>
            </a:r>
          </a:p>
          <a:p>
            <a:pPr marL="0" lvl="0" indent="0" algn="l" rtl="0">
              <a:spcBef>
                <a:spcPts val="300"/>
              </a:spcBef>
              <a:spcAft>
                <a:spcPts val="0"/>
              </a:spcAft>
              <a:buNone/>
            </a:pPr>
            <a:endParaRPr lang="en-IN" sz="1500" dirty="0">
              <a:solidFill>
                <a:srgbClr val="333333"/>
              </a:solidFill>
              <a:latin typeface="Arial" panose="020B0604020202020204" pitchFamily="34" charset="0"/>
              <a:cs typeface="Arial" panose="020B0604020202020204" pitchFamily="34" charset="0"/>
            </a:endParaRP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Onsite Model : Complete dedicated resources at Client Site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Offsite Model : Complete dedicated resource at offsite </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Offsite Shared Model: Flexible hours supports depends on key business process</a:t>
            </a:r>
          </a:p>
          <a:p>
            <a:pPr marL="285750" lvl="0" indent="-285750" algn="l" rtl="0">
              <a:spcBef>
                <a:spcPts val="300"/>
              </a:spcBef>
              <a:spcAft>
                <a:spcPts val="0"/>
              </a:spcAft>
              <a:buFont typeface="Arial" panose="020B0604020202020204" pitchFamily="34" charset="0"/>
              <a:buChar char="•"/>
            </a:pPr>
            <a:r>
              <a:rPr lang="en-IN" sz="1600" dirty="0">
                <a:latin typeface="Arial" panose="020B0604020202020204" pitchFamily="34" charset="0"/>
                <a:cs typeface="Arial" panose="020B0604020202020204" pitchFamily="34" charset="0"/>
              </a:rPr>
              <a:t>Hybrid Support Model : One onsite lead representative and delivery at offsite </a:t>
            </a:r>
            <a:endParaRPr sz="1600" dirty="0">
              <a:latin typeface="Arial" panose="020B0604020202020204" pitchFamily="34" charset="0"/>
              <a:cs typeface="Arial" panose="020B0604020202020204" pitchFamily="34" charset="0"/>
            </a:endParaRPr>
          </a:p>
        </p:txBody>
      </p:sp>
      <p:sp>
        <p:nvSpPr>
          <p:cNvPr id="138" name="Google Shape;138;g188c959535d_0_1"/>
          <p:cNvSpPr txBox="1">
            <a:spLocks noGrp="1"/>
          </p:cNvSpPr>
          <p:nvPr>
            <p:ph type="title"/>
          </p:nvPr>
        </p:nvSpPr>
        <p:spPr>
          <a:xfrm>
            <a:off x="342900" y="679689"/>
            <a:ext cx="8069580" cy="106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1800" dirty="0">
                <a:latin typeface="Arial" panose="020B0604020202020204" pitchFamily="34" charset="0"/>
                <a:cs typeface="Arial" panose="020B0604020202020204" pitchFamily="34" charset="0"/>
              </a:rPr>
              <a:t>Application maintenance Services </a:t>
            </a:r>
            <a:endParaRPr dirty="0"/>
          </a:p>
        </p:txBody>
      </p:sp>
      <p:pic>
        <p:nvPicPr>
          <p:cNvPr id="5" name="Google Shape;111;p1"/>
          <p:cNvPicPr preferRelativeResize="0"/>
          <p:nvPr/>
        </p:nvPicPr>
        <p:blipFill>
          <a:blip r:embed="rId3">
            <a:alphaModFix/>
          </a:blip>
          <a:stretch>
            <a:fillRect/>
          </a:stretch>
        </p:blipFill>
        <p:spPr>
          <a:xfrm>
            <a:off x="7129468" y="100008"/>
            <a:ext cx="1828800" cy="1699525"/>
          </a:xfrm>
          <a:prstGeom prst="rect">
            <a:avLst/>
          </a:prstGeom>
          <a:noFill/>
          <a:ln>
            <a:noFill/>
          </a:ln>
        </p:spPr>
      </p:pic>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g188c959535d_0_1"/>
          <p:cNvSpPr txBox="1">
            <a:spLocks noGrp="1"/>
          </p:cNvSpPr>
          <p:nvPr>
            <p:ph idx="1"/>
          </p:nvPr>
        </p:nvSpPr>
        <p:spPr>
          <a:xfrm>
            <a:off x="342900" y="1853211"/>
            <a:ext cx="8229600" cy="4325100"/>
          </a:xfrm>
          <a:prstGeom prst="rect">
            <a:avLst/>
          </a:prstGeom>
        </p:spPr>
        <p:txBody>
          <a:bodyPr spcFirstLastPara="1" wrap="square" lIns="91425" tIns="45700" rIns="91425" bIns="45700" anchor="t" anchorCtr="0">
            <a:normAutofit/>
          </a:bodyPr>
          <a:lstStyle/>
          <a:p>
            <a:pPr marL="0" lvl="0" indent="0" algn="l" rtl="0">
              <a:spcBef>
                <a:spcPts val="300"/>
              </a:spcBef>
              <a:spcAft>
                <a:spcPts val="0"/>
              </a:spcAft>
              <a:buNone/>
            </a:pPr>
            <a:endParaRPr lang="en-US" sz="1500" dirty="0" smtClean="0">
              <a:solidFill>
                <a:srgbClr val="333333"/>
              </a:solidFill>
              <a:latin typeface="Arial" panose="020B0604020202020204" pitchFamily="34" charset="0"/>
              <a:cs typeface="Arial" panose="020B0604020202020204" pitchFamily="34" charset="0"/>
            </a:endParaRPr>
          </a:p>
          <a:p>
            <a:pPr marL="0" lvl="0" indent="0" algn="l" rtl="0">
              <a:spcBef>
                <a:spcPts val="300"/>
              </a:spcBef>
              <a:spcAft>
                <a:spcPts val="0"/>
              </a:spcAft>
              <a:buNone/>
            </a:pPr>
            <a:endParaRPr lang="en-US" sz="1500" dirty="0" smtClean="0">
              <a:solidFill>
                <a:srgbClr val="333333"/>
              </a:solidFill>
              <a:latin typeface="Arial" panose="020B0604020202020204" pitchFamily="34" charset="0"/>
              <a:cs typeface="Arial" panose="020B0604020202020204" pitchFamily="34" charset="0"/>
            </a:endParaRPr>
          </a:p>
          <a:p>
            <a:pPr marL="0" lvl="0" indent="0" algn="l" rtl="0">
              <a:spcBef>
                <a:spcPts val="300"/>
              </a:spcBef>
              <a:spcAft>
                <a:spcPts val="0"/>
              </a:spcAft>
              <a:buNone/>
            </a:pPr>
            <a:r>
              <a:rPr lang="en-US" sz="1500" dirty="0" smtClean="0">
                <a:solidFill>
                  <a:srgbClr val="333333"/>
                </a:solidFill>
                <a:latin typeface="Arial" panose="020B0604020202020204" pitchFamily="34" charset="0"/>
                <a:cs typeface="Arial" panose="020B0604020202020204" pitchFamily="34" charset="0"/>
              </a:rPr>
              <a:t>As ACS works with a huge talent pool, we are also in to Human Resources Consultancy services</a:t>
            </a:r>
            <a:endParaRPr lang="en-US" sz="1500" dirty="0">
              <a:solidFill>
                <a:srgbClr val="333333"/>
              </a:solidFill>
              <a:latin typeface="Arial" panose="020B0604020202020204" pitchFamily="34" charset="0"/>
              <a:cs typeface="Arial" panose="020B0604020202020204" pitchFamily="34" charset="0"/>
            </a:endParaRPr>
          </a:p>
          <a:p>
            <a:pPr marL="0" lvl="0" indent="0" algn="l" rtl="0">
              <a:spcBef>
                <a:spcPts val="300"/>
              </a:spcBef>
              <a:spcAft>
                <a:spcPts val="0"/>
              </a:spcAft>
              <a:buNone/>
            </a:pPr>
            <a:endParaRPr lang="en-IN" sz="1500" dirty="0">
              <a:solidFill>
                <a:srgbClr val="333333"/>
              </a:solidFill>
              <a:latin typeface="Arial" panose="020B0604020202020204" pitchFamily="34" charset="0"/>
              <a:cs typeface="Arial" panose="020B0604020202020204" pitchFamily="34" charset="0"/>
            </a:endParaRPr>
          </a:p>
          <a:p>
            <a:pPr marL="285750" lvl="0" indent="-285750">
              <a:spcBef>
                <a:spcPts val="300"/>
              </a:spcBef>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Staff Augmentation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With our presence in different geographies, we support our clients in placing the resources at onshore, </a:t>
            </a:r>
            <a:r>
              <a:rPr lang="en-IN" sz="1600" dirty="0" err="1" smtClean="0">
                <a:latin typeface="Arial" panose="020B0604020202020204" pitchFamily="34" charset="0"/>
                <a:cs typeface="Arial" panose="020B0604020202020204" pitchFamily="34" charset="0"/>
              </a:rPr>
              <a:t>nearshore</a:t>
            </a:r>
            <a:r>
              <a:rPr lang="en-IN" sz="1600" dirty="0" smtClean="0">
                <a:latin typeface="Arial" panose="020B0604020202020204" pitchFamily="34" charset="0"/>
                <a:cs typeface="Arial" panose="020B0604020202020204" pitchFamily="34" charset="0"/>
              </a:rPr>
              <a:t> and offshore.</a:t>
            </a:r>
            <a:endParaRPr lang="en-IN" sz="1600" dirty="0">
              <a:latin typeface="Arial" panose="020B0604020202020204" pitchFamily="34" charset="0"/>
              <a:cs typeface="Arial" panose="020B0604020202020204" pitchFamily="34" charset="0"/>
            </a:endParaRPr>
          </a:p>
          <a:p>
            <a:pPr marL="285750" lvl="0" indent="-285750" algn="l" rtl="0">
              <a:spcBef>
                <a:spcPts val="300"/>
              </a:spcBef>
              <a:spcAft>
                <a:spcPts val="0"/>
              </a:spcAft>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Staffing: We also supports our clients in their staffing needs as our primary focus is our customer satisfaction.</a:t>
            </a:r>
            <a:endParaRPr lang="en-IN" sz="1600" dirty="0">
              <a:latin typeface="Arial" panose="020B0604020202020204" pitchFamily="34" charset="0"/>
              <a:cs typeface="Arial" panose="020B0604020202020204" pitchFamily="34" charset="0"/>
            </a:endParaRPr>
          </a:p>
          <a:p>
            <a:pPr marL="285750" lvl="0" indent="-285750" algn="l" rtl="0">
              <a:spcBef>
                <a:spcPts val="300"/>
              </a:spcBef>
              <a:spcAft>
                <a:spcPts val="0"/>
              </a:spcAft>
              <a:buFont typeface="Arial" panose="020B0604020202020204" pitchFamily="34" charset="0"/>
              <a:buChar char="•"/>
            </a:pPr>
            <a:r>
              <a:rPr lang="en-IN" sz="1600" dirty="0" smtClean="0">
                <a:latin typeface="Arial" panose="020B0604020202020204" pitchFamily="34" charset="0"/>
                <a:cs typeface="Arial" panose="020B0604020202020204" pitchFamily="34" charset="0"/>
              </a:rPr>
              <a:t>Managed services: With the specialisation we have on key skills, we also support our customers with the managed services</a:t>
            </a:r>
            <a:endParaRPr lang="en-IN" sz="1600" dirty="0">
              <a:latin typeface="Arial" panose="020B0604020202020204" pitchFamily="34" charset="0"/>
              <a:cs typeface="Arial" panose="020B0604020202020204" pitchFamily="34" charset="0"/>
            </a:endParaRPr>
          </a:p>
        </p:txBody>
      </p:sp>
      <p:sp>
        <p:nvSpPr>
          <p:cNvPr id="138" name="Google Shape;138;g188c959535d_0_1"/>
          <p:cNvSpPr txBox="1">
            <a:spLocks noGrp="1"/>
          </p:cNvSpPr>
          <p:nvPr>
            <p:ph type="title"/>
          </p:nvPr>
        </p:nvSpPr>
        <p:spPr>
          <a:xfrm>
            <a:off x="342900" y="679689"/>
            <a:ext cx="8069580" cy="106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rebuchet MS"/>
              <a:buNone/>
            </a:pPr>
            <a:r>
              <a:rPr lang="en-IN" sz="1800" dirty="0" smtClean="0">
                <a:latin typeface="Arial" panose="020B0604020202020204" pitchFamily="34" charset="0"/>
                <a:cs typeface="Arial" panose="020B0604020202020204" pitchFamily="34" charset="0"/>
              </a:rPr>
              <a:t>Human Resources Consultancy </a:t>
            </a:r>
            <a:r>
              <a:rPr lang="en-IN" sz="1800" dirty="0">
                <a:latin typeface="Arial" panose="020B0604020202020204" pitchFamily="34" charset="0"/>
                <a:cs typeface="Arial" panose="020B0604020202020204" pitchFamily="34" charset="0"/>
              </a:rPr>
              <a:t>Services </a:t>
            </a:r>
            <a:endParaRPr dirty="0"/>
          </a:p>
        </p:txBody>
      </p:sp>
      <p:pic>
        <p:nvPicPr>
          <p:cNvPr id="5" name="Google Shape;111;p1"/>
          <p:cNvPicPr preferRelativeResize="0"/>
          <p:nvPr/>
        </p:nvPicPr>
        <p:blipFill>
          <a:blip r:embed="rId3">
            <a:alphaModFix/>
          </a:blip>
          <a:stretch>
            <a:fillRect/>
          </a:stretch>
        </p:blipFill>
        <p:spPr>
          <a:xfrm>
            <a:off x="7129468" y="100008"/>
            <a:ext cx="1828800" cy="1699525"/>
          </a:xfrm>
          <a:prstGeom prst="rect">
            <a:avLst/>
          </a:prstGeom>
          <a:noFill/>
          <a:ln>
            <a:noFill/>
          </a:ln>
        </p:spPr>
      </p:pic>
    </p:spTree>
  </p:cSld>
  <p:clrMapOvr>
    <a:masterClrMapping/>
  </p:clrMapOvr>
  <p:transition spd="med">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TotalTime>
  <Words>814</Words>
  <Application>Microsoft Office PowerPoint</Application>
  <PresentationFormat>On-screen Show (4:3)</PresentationFormat>
  <Paragraphs>85</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Trebuchet MS</vt:lpstr>
      <vt:lpstr>trebuchet ms, sans-serif</vt:lpstr>
      <vt:lpstr>Verdana</vt:lpstr>
      <vt:lpstr>Wingdings 3</vt:lpstr>
      <vt:lpstr>Lucida Sans Unicode</vt:lpstr>
      <vt:lpstr>Raleway</vt:lpstr>
      <vt:lpstr>Roboto Condensed</vt:lpstr>
      <vt:lpstr>Wingdings</vt:lpstr>
      <vt:lpstr>Wingdings 2</vt:lpstr>
      <vt:lpstr>Concourse</vt:lpstr>
      <vt:lpstr>Ajha Consultancy Services (ACS)</vt:lpstr>
      <vt:lpstr>About Us</vt:lpstr>
      <vt:lpstr>About Us</vt:lpstr>
      <vt:lpstr>ACS – Executive Board  </vt:lpstr>
      <vt:lpstr>ACS – non-executive board</vt:lpstr>
      <vt:lpstr>Advanced Enterprise Application Services </vt:lpstr>
      <vt:lpstr>Digital Transformation Services </vt:lpstr>
      <vt:lpstr>Application maintenance Services </vt:lpstr>
      <vt:lpstr>Human Resources Consultancy Services </vt:lpstr>
      <vt:lpstr>Our Clients &amp; Key Partners</vt:lpstr>
      <vt:lpstr>Our Clients &amp; Key Partners</vt:lpstr>
      <vt:lpstr>Our Offices</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Ajha Consultancy Services (ACS)</dc:title>
  <dc:creator>mscon</dc:creator>
  <cp:lastModifiedBy>mscon</cp:lastModifiedBy>
  <cp:revision>88</cp:revision>
  <dcterms:created xsi:type="dcterms:W3CDTF">2022-10-28T09:21:42Z</dcterms:created>
  <dcterms:modified xsi:type="dcterms:W3CDTF">2024-10-02T14:11:58Z</dcterms:modified>
</cp:coreProperties>
</file>