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5" r:id="rId5"/>
    <p:sldId id="258" r:id="rId6"/>
    <p:sldId id="262" r:id="rId7"/>
    <p:sldId id="260" r:id="rId8"/>
    <p:sldId id="259" r:id="rId9"/>
    <p:sldId id="264"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AFEDC8B-6D07-445C-BC45-758534991FDF}">
          <p14:sldIdLst>
            <p14:sldId id="256"/>
            <p14:sldId id="257"/>
            <p14:sldId id="265"/>
            <p14:sldId id="258"/>
            <p14:sldId id="262"/>
            <p14:sldId id="260"/>
            <p14:sldId id="259"/>
            <p14:sldId id="264"/>
            <p14:sldId id="266"/>
            <p14:sldId id="267"/>
          </p14:sldIdLst>
        </p14:section>
      </p14:sectionLst>
    </p:ext>
    <p:ext uri="{EFAFB233-063F-42B5-8137-9DF3F51BA10A}">
      <p15:sldGuideLst xmlns:p15="http://schemas.microsoft.com/office/powerpoint/2012/main">
        <p15:guide id="1" orient="horz" pos="2160" userDrawn="1">
          <p15:clr>
            <a:srgbClr val="A4A3A4"/>
          </p15:clr>
        </p15:guide>
        <p15:guide id="2" pos="2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showGuides="1">
      <p:cViewPr varScale="1">
        <p:scale>
          <a:sx n="78" d="100"/>
          <a:sy n="78" d="100"/>
        </p:scale>
        <p:origin x="1594" y="62"/>
      </p:cViewPr>
      <p:guideLst>
        <p:guide orient="horz" pos="2160"/>
        <p:guide pos="288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5BCAD085-E8A6-8845-BD4E-CB4CCA059FC4}"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Spotify Churn Analysis</a:t>
            </a:r>
            <a:endParaRPr lang="en-US"/>
          </a:p>
        </p:txBody>
      </p:sp>
      <p:sp>
        <p:nvSpPr>
          <p:cNvPr id="3" name="Subtitle 2"/>
          <p:cNvSpPr>
            <a:spLocks noGrp="1"/>
          </p:cNvSpPr>
          <p:nvPr>
            <p:ph type="subTitle" idx="1"/>
          </p:nvPr>
        </p:nvSpPr>
        <p:spPr/>
        <p:txBody>
          <a:bodyPr/>
          <a:lstStyle/>
          <a:p>
            <a:r>
              <a:t>Dataset Analysis &amp; Visualization using PySpark</a:t>
            </a:r>
          </a:p>
        </p:txBody>
      </p:sp>
      <p:sp>
        <p:nvSpPr>
          <p:cNvPr id="4" name="TextBox 3"/>
          <p:cNvSpPr txBox="1"/>
          <p:nvPr/>
        </p:nvSpPr>
        <p:spPr>
          <a:xfrm>
            <a:off x="4965292" y="5673213"/>
            <a:ext cx="3932904" cy="645160"/>
          </a:xfrm>
          <a:prstGeom prst="rect">
            <a:avLst/>
          </a:prstGeom>
          <a:noFill/>
        </p:spPr>
        <p:txBody>
          <a:bodyPr wrap="square" rtlCol="0">
            <a:spAutoFit/>
          </a:bodyPr>
          <a:lstStyle/>
          <a:p>
            <a:pPr algn="r"/>
            <a:r>
              <a:rPr lang="en-US" dirty="0">
                <a:latin typeface="Times New Roman" panose="02020603050405020304" pitchFamily="18" charset="0"/>
                <a:cs typeface="Times New Roman" panose="02020603050405020304" pitchFamily="18" charset="0"/>
              </a:rPr>
              <a:t>A. Surya Prakash</a:t>
            </a:r>
            <a:endParaRPr lang="en-US" dirty="0">
              <a:latin typeface="Times New Roman" panose="02020603050405020304" pitchFamily="18" charset="0"/>
              <a:cs typeface="Times New Roman" panose="02020603050405020304" pitchFamily="18" charset="0"/>
            </a:endParaRPr>
          </a:p>
          <a:p>
            <a:pPr algn="r"/>
            <a:r>
              <a:rPr lang="en-US" dirty="0">
                <a:latin typeface="Times New Roman" panose="02020603050405020304" pitchFamily="18" charset="0"/>
                <a:cs typeface="Times New Roman" panose="02020603050405020304" pitchFamily="18" charset="0"/>
              </a:rPr>
              <a:t>2211CS010023</a:t>
            </a:r>
            <a:endParaRPr lang="en-IN"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latin typeface="Times New Roman" panose="02020603050405020304" pitchFamily="18" charset="0"/>
                <a:cs typeface="Times New Roman" panose="02020603050405020304" pitchFamily="18" charset="0"/>
              </a:rPr>
              <a:t>Conclusion</a:t>
            </a:r>
            <a:endParaRPr>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altLang="en-US" sz="2000" dirty="0">
                <a:latin typeface="Times New Roman" panose="02020603050405020304" pitchFamily="18" charset="0"/>
                <a:cs typeface="Times New Roman" panose="02020603050405020304" pitchFamily="18" charset="0"/>
              </a:rPr>
              <a:t>This big data analysis project successfully leveraged PySpark to explore and model user churn behavior using the Spotify dataset. The Exploratory Data Analysis (EDA) identified crucial segments, particularly highlighting the 'Student_Mobile' users who demonstrated a notably higher churn rate (29.92%) compared to the overall average (25.89%).</a:t>
            </a:r>
            <a:endParaRPr lang="en-US" altLang="en-US" sz="2000" dirty="0">
              <a:latin typeface="Times New Roman" panose="02020603050405020304" pitchFamily="18" charset="0"/>
              <a:cs typeface="Times New Roman" panose="02020603050405020304" pitchFamily="18" charset="0"/>
            </a:endParaRPr>
          </a:p>
          <a:p>
            <a:pPr marL="0" indent="0" algn="just">
              <a:buNone/>
            </a:pPr>
            <a:endParaRPr lang="en-US" altLang="en-US" sz="2000" dirty="0">
              <a:latin typeface="Times New Roman" panose="02020603050405020304" pitchFamily="18" charset="0"/>
              <a:cs typeface="Times New Roman" panose="02020603050405020304" pitchFamily="18" charset="0"/>
            </a:endParaRPr>
          </a:p>
          <a:p>
            <a:pPr algn="just"/>
            <a:r>
              <a:rPr lang="en-US" altLang="en-US" sz="2000" dirty="0">
                <a:latin typeface="Times New Roman" panose="02020603050405020304" pitchFamily="18" charset="0"/>
                <a:cs typeface="Times New Roman" panose="02020603050405020304" pitchFamily="18" charset="0"/>
              </a:rPr>
              <a:t>Therefore, the key conclusion is that future efforts should focus on designing targeted retention strategies for the high-risk 'Student_Mobile' segment and exploring more sophisticated feature engineering or non-linear machine learning models to improve the accuracy and actionability of the churn prediction system.</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655" y="965835"/>
            <a:ext cx="6798945" cy="1232535"/>
          </a:xfrm>
        </p:spPr>
        <p:txBody>
          <a:bodyPr/>
          <a:lstStyle/>
          <a:p>
            <a:r>
              <a:rPr dirty="0"/>
              <a:t>Dataset Information</a:t>
            </a:r>
            <a:endParaRPr dirty="0"/>
          </a:p>
        </p:txBody>
      </p:sp>
      <p:sp>
        <p:nvSpPr>
          <p:cNvPr id="3" name="Content Placeholder 2"/>
          <p:cNvSpPr>
            <a:spLocks noGrp="1"/>
          </p:cNvSpPr>
          <p:nvPr>
            <p:ph idx="1"/>
          </p:nvPr>
        </p:nvSpPr>
        <p:spPr>
          <a:xfrm>
            <a:off x="1176655" y="2371725"/>
            <a:ext cx="7248525" cy="3987800"/>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Dataset Source: </a:t>
            </a:r>
            <a:r>
              <a:rPr lang="en-US" altLang="en-US" sz="1800" dirty="0">
                <a:latin typeface="Times New Roman" panose="02020603050405020304" pitchFamily="18" charset="0"/>
                <a:cs typeface="Times New Roman" panose="02020603050405020304" pitchFamily="18" charset="0"/>
              </a:rPr>
              <a:t>https://www.kaggle.com/datasets/nabihazahid/spotify-dataset-for-churn-analysis</a:t>
            </a:r>
            <a:endParaRPr lang="en-US" altLang="en-US"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Number of Records: </a:t>
            </a:r>
            <a:r>
              <a:rPr lang="en-US" sz="1800" dirty="0">
                <a:latin typeface="Times New Roman" panose="02020603050405020304" pitchFamily="18" charset="0"/>
                <a:cs typeface="Times New Roman" panose="02020603050405020304" pitchFamily="18" charset="0"/>
              </a:rPr>
              <a:t>8000</a:t>
            </a:r>
            <a:endParaRPr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US" altLang="en-IN" sz="1800" dirty="0">
                <a:latin typeface="Times New Roman" panose="02020603050405020304" pitchFamily="18" charset="0"/>
                <a:cs typeface="Times New Roman" panose="02020603050405020304" pitchFamily="18" charset="0"/>
              </a:rPr>
              <a:t>Major </a:t>
            </a:r>
            <a:r>
              <a:rPr sz="1800" dirty="0">
                <a:latin typeface="Times New Roman" panose="02020603050405020304" pitchFamily="18" charset="0"/>
                <a:cs typeface="Times New Roman" panose="02020603050405020304" pitchFamily="18" charset="0"/>
              </a:rPr>
              <a:t>Columns:</a:t>
            </a:r>
            <a:endParaRPr sz="1800" dirty="0">
              <a:latin typeface="Times New Roman" panose="02020603050405020304" pitchFamily="18" charset="0"/>
              <a:cs typeface="Times New Roman" panose="02020603050405020304" pitchFamily="18" charset="0"/>
            </a:endParaRPr>
          </a:p>
          <a:p>
            <a:pPr marL="0" indent="457200">
              <a:buNone/>
            </a:pPr>
            <a:r>
              <a:rPr lang="en-US" altLang="en-US" sz="1800" b="1" dirty="0">
                <a:latin typeface="Times New Roman" panose="02020603050405020304" pitchFamily="18" charset="0"/>
                <a:cs typeface="Times New Roman" panose="02020603050405020304" pitchFamily="18" charset="0"/>
              </a:rPr>
              <a:t>user_id:</a:t>
            </a:r>
            <a:r>
              <a:rPr lang="en-US" altLang="en-US" sz="1800" dirty="0">
                <a:latin typeface="Times New Roman" panose="02020603050405020304" pitchFamily="18" charset="0"/>
                <a:cs typeface="Times New Roman" panose="02020603050405020304" pitchFamily="18" charset="0"/>
              </a:rPr>
              <a:t> Unique identifier for the user.</a:t>
            </a:r>
            <a:endParaRPr lang="en-US" altLang="en-US" sz="1800" dirty="0">
              <a:latin typeface="Times New Roman" panose="02020603050405020304" pitchFamily="18" charset="0"/>
              <a:cs typeface="Times New Roman" panose="02020603050405020304" pitchFamily="18" charset="0"/>
            </a:endParaRPr>
          </a:p>
          <a:p>
            <a:pPr marL="0" indent="457200">
              <a:buNone/>
            </a:pPr>
            <a:r>
              <a:rPr lang="en-US" altLang="en-US" sz="1800" b="1" dirty="0">
                <a:latin typeface="Times New Roman" panose="02020603050405020304" pitchFamily="18" charset="0"/>
                <a:cs typeface="Times New Roman" panose="02020603050405020304" pitchFamily="18" charset="0"/>
              </a:rPr>
              <a:t>age: </a:t>
            </a:r>
            <a:r>
              <a:rPr lang="en-US" altLang="en-US" sz="1800" dirty="0">
                <a:latin typeface="Times New Roman" panose="02020603050405020304" pitchFamily="18" charset="0"/>
                <a:cs typeface="Times New Roman" panose="02020603050405020304" pitchFamily="18" charset="0"/>
              </a:rPr>
              <a:t>Age of the user.</a:t>
            </a:r>
            <a:endParaRPr lang="en-US" altLang="en-US" sz="1800" dirty="0">
              <a:latin typeface="Times New Roman" panose="02020603050405020304" pitchFamily="18" charset="0"/>
              <a:cs typeface="Times New Roman" panose="02020603050405020304" pitchFamily="18" charset="0"/>
            </a:endParaRPr>
          </a:p>
          <a:p>
            <a:pPr marL="0" indent="457200">
              <a:buNone/>
            </a:pPr>
            <a:r>
              <a:rPr lang="en-US" altLang="en-US" sz="1800" b="1" dirty="0">
                <a:latin typeface="Times New Roman" panose="02020603050405020304" pitchFamily="18" charset="0"/>
                <a:cs typeface="Times New Roman" panose="02020603050405020304" pitchFamily="18" charset="0"/>
              </a:rPr>
              <a:t>country:</a:t>
            </a:r>
            <a:r>
              <a:rPr lang="en-US" altLang="en-US" sz="1800" dirty="0">
                <a:latin typeface="Times New Roman" panose="02020603050405020304" pitchFamily="18" charset="0"/>
                <a:cs typeface="Times New Roman" panose="02020603050405020304" pitchFamily="18" charset="0"/>
              </a:rPr>
              <a:t> Country of the user.</a:t>
            </a:r>
            <a:endParaRPr lang="en-US" altLang="en-US" sz="1800" dirty="0">
              <a:latin typeface="Times New Roman" panose="02020603050405020304" pitchFamily="18" charset="0"/>
              <a:cs typeface="Times New Roman" panose="02020603050405020304" pitchFamily="18" charset="0"/>
            </a:endParaRPr>
          </a:p>
          <a:p>
            <a:pPr marL="0" indent="457200">
              <a:buNone/>
            </a:pPr>
            <a:r>
              <a:rPr lang="en-US" altLang="en-US" sz="1800" b="1" dirty="0">
                <a:latin typeface="Times New Roman" panose="02020603050405020304" pitchFamily="18" charset="0"/>
                <a:cs typeface="Times New Roman" panose="02020603050405020304" pitchFamily="18" charset="0"/>
              </a:rPr>
              <a:t>subscription_type:</a:t>
            </a:r>
            <a:r>
              <a:rPr lang="en-US" altLang="en-US" sz="1800" dirty="0">
                <a:latin typeface="Times New Roman" panose="02020603050405020304" pitchFamily="18" charset="0"/>
                <a:cs typeface="Times New Roman" panose="02020603050405020304" pitchFamily="18" charset="0"/>
              </a:rPr>
              <a:t> Type of subscription (e.g., Free, Premium, Student, 					Family).</a:t>
            </a:r>
            <a:endParaRPr lang="en-US" altLang="en-US" sz="1800" dirty="0">
              <a:latin typeface="Times New Roman" panose="02020603050405020304" pitchFamily="18" charset="0"/>
              <a:cs typeface="Times New Roman" panose="02020603050405020304" pitchFamily="18" charset="0"/>
            </a:endParaRPr>
          </a:p>
          <a:p>
            <a:pPr marL="0" indent="457200">
              <a:buNone/>
            </a:pPr>
            <a:r>
              <a:rPr lang="en-US" altLang="en-US" sz="1800" b="1" dirty="0">
                <a:latin typeface="Times New Roman" panose="02020603050405020304" pitchFamily="18" charset="0"/>
                <a:cs typeface="Times New Roman" panose="02020603050405020304" pitchFamily="18" charset="0"/>
              </a:rPr>
              <a:t>is_churned:</a:t>
            </a:r>
            <a:r>
              <a:rPr lang="en-US" altLang="en-US" sz="1800" dirty="0">
                <a:latin typeface="Times New Roman" panose="02020603050405020304" pitchFamily="18" charset="0"/>
                <a:cs typeface="Times New Roman" panose="02020603050405020304" pitchFamily="18" charset="0"/>
              </a:rPr>
              <a:t> The target variable, a binary flag (0 or 1) indicating if the 				user has churned.</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7870" y="1641475"/>
            <a:ext cx="7917815" cy="5090160"/>
          </a:xfrm>
        </p:spPr>
        <p:txBody>
          <a:bodyPr>
            <a:noAutofit/>
          </a:bodyPr>
          <a:lstStyle/>
          <a:p>
            <a:pPr algn="just"/>
            <a:r>
              <a:rPr lang="en-US" altLang="en-US" sz="1900" dirty="0">
                <a:latin typeface="Times New Roman" panose="02020603050405020304" pitchFamily="18" charset="0"/>
                <a:cs typeface="Times New Roman" panose="02020603050405020304" pitchFamily="18" charset="0"/>
              </a:rPr>
              <a:t>This project utilizes PySpark, a powerful framework for large-scale data processing, to analyze a dataset of Spotify user behavior and predict churn (when a user stops subscribing or using the service). The core objective is to identify key factors that drive users to leave the platform. The analysis involves exploring user demographics (age, gender, country), subscription details (subscription_type, device_type), and usage patterns (listening_time, songs_played_per_day, skip_rate, ads_listened_per_week). The project follows a typical Big Data methodology, starting with data loading and cleaning, performing Exploratory Data Analysis (EDA) to uncover trends—such as the churn rate across different user segments—and finally, applying a machine learning model, specifically Logistic Regression, to build a predictive model for the binary target variable, is_churned. The ultimate goal is to generate actionable insights, such as identifying the high-risk 'Student_Mobile' user segment, to help Spotify in developing targeted retention strategies</a:t>
            </a:r>
            <a:endParaRPr lang="en-US" alt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Times New Roman" panose="02020603050405020304" pitchFamily="18" charset="0"/>
                <a:cs typeface="Times New Roman" panose="02020603050405020304" pitchFamily="18" charset="0"/>
              </a:rPr>
              <a:t>Initial Analysis</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62455" y="4248150"/>
            <a:ext cx="5016500" cy="2014855"/>
          </a:xfrm>
        </p:spPr>
        <p:txBody>
          <a:bodyPr>
            <a:normAutofit/>
          </a:bodyPr>
          <a:lstStyle/>
          <a:p>
            <a:pPr marL="0" indent="0" algn="just">
              <a:buNone/>
            </a:pPr>
            <a:r>
              <a:rPr sz="2000" dirty="0">
                <a:latin typeface="Times New Roman" panose="02020603050405020304" pitchFamily="18" charset="0"/>
                <a:cs typeface="Times New Roman" panose="02020603050405020304" pitchFamily="18" charset="0"/>
              </a:rPr>
              <a:t>- Checked for missing and invalid values (e.g., 'NA')</a:t>
            </a:r>
            <a:endParaRPr sz="2000" dirty="0">
              <a:latin typeface="Times New Roman" panose="02020603050405020304" pitchFamily="18" charset="0"/>
              <a:cs typeface="Times New Roman" panose="02020603050405020304" pitchFamily="18" charset="0"/>
            </a:endParaRPr>
          </a:p>
          <a:p>
            <a:pPr marL="0" indent="0" algn="just">
              <a:buNone/>
            </a:pPr>
            <a:r>
              <a:rPr sz="2000" dirty="0">
                <a:latin typeface="Times New Roman" panose="02020603050405020304" pitchFamily="18" charset="0"/>
                <a:cs typeface="Times New Roman" panose="02020603050405020304" pitchFamily="18" charset="0"/>
              </a:rPr>
              <a:t>- Replaced/removed nulls and converted columns to numeric types</a:t>
            </a:r>
            <a:endParaRPr sz="2000" dirty="0">
              <a:latin typeface="Times New Roman" panose="02020603050405020304" pitchFamily="18" charset="0"/>
              <a:cs typeface="Times New Roman" panose="02020603050405020304" pitchFamily="18" charset="0"/>
            </a:endParaRPr>
          </a:p>
          <a:p>
            <a:pPr marL="0" indent="0" algn="just">
              <a:buNone/>
            </a:pPr>
            <a:r>
              <a:rPr sz="2000" dirty="0">
                <a:latin typeface="Times New Roman" panose="02020603050405020304" pitchFamily="18" charset="0"/>
                <a:cs typeface="Times New Roman" panose="02020603050405020304" pitchFamily="18" charset="0"/>
              </a:rPr>
              <a:t>- Dataset cleaned and ready for visualization</a:t>
            </a:r>
            <a:endParaRPr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127125" y="1505585"/>
            <a:ext cx="7243445" cy="2476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76655" y="1418590"/>
            <a:ext cx="7258685" cy="4516120"/>
          </a:xfrm>
        </p:spPr>
        <p:txBody>
          <a:bodyPr>
            <a:normAutofit/>
          </a:bodyPr>
          <a:lstStyle/>
          <a:p>
            <a:pPr algn="just"/>
            <a:r>
              <a:rPr lang="en-US" altLang="en-US" sz="2000" dirty="0">
                <a:latin typeface="Times New Roman" panose="02020603050405020304" pitchFamily="18" charset="0"/>
                <a:cs typeface="Times New Roman" panose="02020603050405020304" pitchFamily="18" charset="0"/>
              </a:rPr>
              <a:t>Perform detailed analysis and visualization to identify patterns, trends, and relationships in the data. This involves calculating aggregations, creating visualizations (using libraries like Matplotlib or Seaborn after converting to Pandas DataFrame if needed), and exploring the target variable (churn).</a:t>
            </a:r>
            <a:endParaRPr lang="en-US" altLang="en-US" sz="2000" dirty="0">
              <a:latin typeface="Times New Roman" panose="02020603050405020304" pitchFamily="18" charset="0"/>
              <a:cs typeface="Times New Roman" panose="02020603050405020304" pitchFamily="18" charset="0"/>
            </a:endParaRPr>
          </a:p>
          <a:p>
            <a:pPr algn="just"/>
            <a:r>
              <a:rPr lang="en-US" altLang="en-US" sz="2000" dirty="0">
                <a:latin typeface="Times New Roman" panose="02020603050405020304" pitchFamily="18" charset="0"/>
                <a:cs typeface="Times New Roman" panose="02020603050405020304" pitchFamily="18" charset="0"/>
              </a:rPr>
              <a:t>Calculate the overall churn rate, churn rate by categorical features, and descriptive statistics for numerical features based on churn status. Then, convert the results for categorical churn rates and numerical statistics to Pandas DataFrames for visualization.</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Visualizations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076325" y="1506220"/>
            <a:ext cx="7113905" cy="4488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953770" y="827405"/>
            <a:ext cx="7637780" cy="48977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784225" y="652145"/>
            <a:ext cx="7708900" cy="5553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771525" y="652145"/>
            <a:ext cx="7693025" cy="555307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3034</Words>
  <Application>WPS Presentation</Application>
  <PresentationFormat>On-screen Show (4:3)</PresentationFormat>
  <Paragraphs>41</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Times New Roman</vt:lpstr>
      <vt:lpstr>Garamond</vt:lpstr>
      <vt:lpstr>Microsoft YaHei</vt:lpstr>
      <vt:lpstr>Arial Unicode MS</vt:lpstr>
      <vt:lpstr>Calibri</vt:lpstr>
      <vt:lpstr>Default Design</vt:lpstr>
      <vt:lpstr>Real-time Air Quality Index Data Analytics</vt:lpstr>
      <vt:lpstr>Dataset Information</vt:lpstr>
      <vt:lpstr>Distribution of Pollutant Records</vt:lpstr>
      <vt:lpstr>Initial Analysis</vt:lpstr>
      <vt:lpstr>Top Polluted Cities</vt:lpstr>
      <vt:lpstr>Correlation Heatmap</vt:lpstr>
      <vt:lpstr>Distribution of Pollutant Levels</vt:lpstr>
      <vt:lpstr>Box Plot of Pollutants</vt:lpstr>
      <vt:lpstr>Distribution Density of Pollutant Levels (Violin Plot)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Sathvik D</dc:creator>
  <dc:description>generated using python-pptx</dc:description>
  <cp:lastModifiedBy>Surya Prakash</cp:lastModifiedBy>
  <cp:revision>4</cp:revision>
  <dcterms:created xsi:type="dcterms:W3CDTF">2013-01-27T09:14:00Z</dcterms:created>
  <dcterms:modified xsi:type="dcterms:W3CDTF">2025-10-05T08:19:25Z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C998B24BAA90428FBC11BC349DB9DC1D_12</vt:lpwstr>
  </property>
  <property fmtid="{D5CDD505-2E9C-101B-9397-08002B2CF9AE}" pid="3" name="KSOProductBuildVer">
    <vt:lpwstr>1033-12.2.0.22530</vt:lpwstr>
  </property>
</Properties>
</file>