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72" r:id="rId6"/>
    <p:sldId id="261" r:id="rId7"/>
    <p:sldId id="262" r:id="rId8"/>
    <p:sldId id="268" r:id="rId9"/>
    <p:sldId id="263" r:id="rId10"/>
    <p:sldId id="264" r:id="rId11"/>
    <p:sldId id="265" r:id="rId12"/>
    <p:sldId id="266" r:id="rId13"/>
    <p:sldId id="267" r:id="rId14"/>
    <p:sldId id="269" r:id="rId15"/>
    <p:sldId id="270" r:id="rId16"/>
    <p:sldId id="273" r:id="rId17"/>
    <p:sldId id="271" r:id="rId18"/>
    <p:sldId id="276"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B440-442C-B02F-424C-C44B2D6D9C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28A70D-D14C-8E6C-7B02-5546BD51C4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D7E0BF-9F9B-211F-138B-9237B259629B}"/>
              </a:ext>
            </a:extLst>
          </p:cNvPr>
          <p:cNvSpPr>
            <a:spLocks noGrp="1"/>
          </p:cNvSpPr>
          <p:nvPr>
            <p:ph type="dt" sz="half" idx="10"/>
          </p:nvPr>
        </p:nvSpPr>
        <p:spPr/>
        <p:txBody>
          <a:bodyPr/>
          <a:lstStyle/>
          <a:p>
            <a:fld id="{1DDE1D13-4D74-47CD-AB9C-AF6256B99D66}" type="datetimeFigureOut">
              <a:rPr lang="en-US" smtClean="0"/>
              <a:t>5/3/2025</a:t>
            </a:fld>
            <a:endParaRPr lang="en-US"/>
          </a:p>
        </p:txBody>
      </p:sp>
      <p:sp>
        <p:nvSpPr>
          <p:cNvPr id="5" name="Footer Placeholder 4">
            <a:extLst>
              <a:ext uri="{FF2B5EF4-FFF2-40B4-BE49-F238E27FC236}">
                <a16:creationId xmlns:a16="http://schemas.microsoft.com/office/drawing/2014/main" id="{5E7B9580-1490-D106-43DE-6DA499A7D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C32AC-E28D-494E-BF10-225FDA9BA6E7}"/>
              </a:ext>
            </a:extLst>
          </p:cNvPr>
          <p:cNvSpPr>
            <a:spLocks noGrp="1"/>
          </p:cNvSpPr>
          <p:nvPr>
            <p:ph type="sldNum" sz="quarter" idx="12"/>
          </p:nvPr>
        </p:nvSpPr>
        <p:spPr/>
        <p:txBody>
          <a:bodyPr/>
          <a:lstStyle/>
          <a:p>
            <a:fld id="{4B9890FA-B18F-49C4-8598-47092924427D}" type="slidenum">
              <a:rPr lang="en-US" smtClean="0"/>
              <a:t>‹#›</a:t>
            </a:fld>
            <a:endParaRPr lang="en-US"/>
          </a:p>
        </p:txBody>
      </p:sp>
    </p:spTree>
    <p:extLst>
      <p:ext uri="{BB962C8B-B14F-4D97-AF65-F5344CB8AC3E}">
        <p14:creationId xmlns:p14="http://schemas.microsoft.com/office/powerpoint/2010/main" val="129858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18B8-CA92-4E3E-34A8-22E4E2DE7F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B13E86-EC18-4CC4-DA77-3A129175A4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13865-A543-DFA2-434D-7788B64FB5A5}"/>
              </a:ext>
            </a:extLst>
          </p:cNvPr>
          <p:cNvSpPr>
            <a:spLocks noGrp="1"/>
          </p:cNvSpPr>
          <p:nvPr>
            <p:ph type="dt" sz="half" idx="10"/>
          </p:nvPr>
        </p:nvSpPr>
        <p:spPr/>
        <p:txBody>
          <a:bodyPr/>
          <a:lstStyle/>
          <a:p>
            <a:fld id="{1DDE1D13-4D74-47CD-AB9C-AF6256B99D66}" type="datetimeFigureOut">
              <a:rPr lang="en-US" smtClean="0"/>
              <a:t>5/3/2025</a:t>
            </a:fld>
            <a:endParaRPr lang="en-US"/>
          </a:p>
        </p:txBody>
      </p:sp>
      <p:sp>
        <p:nvSpPr>
          <p:cNvPr id="5" name="Footer Placeholder 4">
            <a:extLst>
              <a:ext uri="{FF2B5EF4-FFF2-40B4-BE49-F238E27FC236}">
                <a16:creationId xmlns:a16="http://schemas.microsoft.com/office/drawing/2014/main" id="{6DDD97FD-6A42-C9C6-9605-4B73658AB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47DCB-77EE-6D6B-7298-8EB49C16043F}"/>
              </a:ext>
            </a:extLst>
          </p:cNvPr>
          <p:cNvSpPr>
            <a:spLocks noGrp="1"/>
          </p:cNvSpPr>
          <p:nvPr>
            <p:ph type="sldNum" sz="quarter" idx="12"/>
          </p:nvPr>
        </p:nvSpPr>
        <p:spPr/>
        <p:txBody>
          <a:bodyPr/>
          <a:lstStyle/>
          <a:p>
            <a:fld id="{4B9890FA-B18F-49C4-8598-47092924427D}" type="slidenum">
              <a:rPr lang="en-US" smtClean="0"/>
              <a:t>‹#›</a:t>
            </a:fld>
            <a:endParaRPr lang="en-US"/>
          </a:p>
        </p:txBody>
      </p:sp>
    </p:spTree>
    <p:extLst>
      <p:ext uri="{BB962C8B-B14F-4D97-AF65-F5344CB8AC3E}">
        <p14:creationId xmlns:p14="http://schemas.microsoft.com/office/powerpoint/2010/main" val="417332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9DB515-0953-0CA9-7964-FA5BA16210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8DA0ED-8DDE-D5DF-C4B1-D020471D05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E1435-5367-9630-B230-174CF31A565A}"/>
              </a:ext>
            </a:extLst>
          </p:cNvPr>
          <p:cNvSpPr>
            <a:spLocks noGrp="1"/>
          </p:cNvSpPr>
          <p:nvPr>
            <p:ph type="dt" sz="half" idx="10"/>
          </p:nvPr>
        </p:nvSpPr>
        <p:spPr/>
        <p:txBody>
          <a:bodyPr/>
          <a:lstStyle/>
          <a:p>
            <a:fld id="{1DDE1D13-4D74-47CD-AB9C-AF6256B99D66}" type="datetimeFigureOut">
              <a:rPr lang="en-US" smtClean="0"/>
              <a:t>5/3/2025</a:t>
            </a:fld>
            <a:endParaRPr lang="en-US"/>
          </a:p>
        </p:txBody>
      </p:sp>
      <p:sp>
        <p:nvSpPr>
          <p:cNvPr id="5" name="Footer Placeholder 4">
            <a:extLst>
              <a:ext uri="{FF2B5EF4-FFF2-40B4-BE49-F238E27FC236}">
                <a16:creationId xmlns:a16="http://schemas.microsoft.com/office/drawing/2014/main" id="{70230FAE-93E0-5922-5D37-B349EB079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4F185-2CA2-C089-8B40-1FF4607A259E}"/>
              </a:ext>
            </a:extLst>
          </p:cNvPr>
          <p:cNvSpPr>
            <a:spLocks noGrp="1"/>
          </p:cNvSpPr>
          <p:nvPr>
            <p:ph type="sldNum" sz="quarter" idx="12"/>
          </p:nvPr>
        </p:nvSpPr>
        <p:spPr/>
        <p:txBody>
          <a:bodyPr/>
          <a:lstStyle/>
          <a:p>
            <a:fld id="{4B9890FA-B18F-49C4-8598-47092924427D}" type="slidenum">
              <a:rPr lang="en-US" smtClean="0"/>
              <a:t>‹#›</a:t>
            </a:fld>
            <a:endParaRPr lang="en-US"/>
          </a:p>
        </p:txBody>
      </p:sp>
    </p:spTree>
    <p:extLst>
      <p:ext uri="{BB962C8B-B14F-4D97-AF65-F5344CB8AC3E}">
        <p14:creationId xmlns:p14="http://schemas.microsoft.com/office/powerpoint/2010/main" val="387323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5068-9284-99AD-E83D-94A2A9811D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E74215-D163-AE7D-6013-5237B92830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E09F4-CAB7-590E-A464-BC5B846048A5}"/>
              </a:ext>
            </a:extLst>
          </p:cNvPr>
          <p:cNvSpPr>
            <a:spLocks noGrp="1"/>
          </p:cNvSpPr>
          <p:nvPr>
            <p:ph type="dt" sz="half" idx="10"/>
          </p:nvPr>
        </p:nvSpPr>
        <p:spPr/>
        <p:txBody>
          <a:bodyPr/>
          <a:lstStyle/>
          <a:p>
            <a:fld id="{1DDE1D13-4D74-47CD-AB9C-AF6256B99D66}" type="datetimeFigureOut">
              <a:rPr lang="en-US" smtClean="0"/>
              <a:t>5/3/2025</a:t>
            </a:fld>
            <a:endParaRPr lang="en-US"/>
          </a:p>
        </p:txBody>
      </p:sp>
      <p:sp>
        <p:nvSpPr>
          <p:cNvPr id="5" name="Footer Placeholder 4">
            <a:extLst>
              <a:ext uri="{FF2B5EF4-FFF2-40B4-BE49-F238E27FC236}">
                <a16:creationId xmlns:a16="http://schemas.microsoft.com/office/drawing/2014/main" id="{5F92DB29-A23C-4701-081A-D916C37D10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BDAC7-CD8C-2FEF-B8BF-25424051F787}"/>
              </a:ext>
            </a:extLst>
          </p:cNvPr>
          <p:cNvSpPr>
            <a:spLocks noGrp="1"/>
          </p:cNvSpPr>
          <p:nvPr>
            <p:ph type="sldNum" sz="quarter" idx="12"/>
          </p:nvPr>
        </p:nvSpPr>
        <p:spPr/>
        <p:txBody>
          <a:bodyPr/>
          <a:lstStyle/>
          <a:p>
            <a:fld id="{4B9890FA-B18F-49C4-8598-47092924427D}" type="slidenum">
              <a:rPr lang="en-US" smtClean="0"/>
              <a:t>‹#›</a:t>
            </a:fld>
            <a:endParaRPr lang="en-US"/>
          </a:p>
        </p:txBody>
      </p:sp>
    </p:spTree>
    <p:extLst>
      <p:ext uri="{BB962C8B-B14F-4D97-AF65-F5344CB8AC3E}">
        <p14:creationId xmlns:p14="http://schemas.microsoft.com/office/powerpoint/2010/main" val="4201629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05C00-730B-1074-6EB6-06FFAA69DC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5B83CB-62FB-157B-18DD-A0981B2F04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20C8E7-ECE7-59B1-442A-9BB92D799E28}"/>
              </a:ext>
            </a:extLst>
          </p:cNvPr>
          <p:cNvSpPr>
            <a:spLocks noGrp="1"/>
          </p:cNvSpPr>
          <p:nvPr>
            <p:ph type="dt" sz="half" idx="10"/>
          </p:nvPr>
        </p:nvSpPr>
        <p:spPr/>
        <p:txBody>
          <a:bodyPr/>
          <a:lstStyle/>
          <a:p>
            <a:fld id="{1DDE1D13-4D74-47CD-AB9C-AF6256B99D66}" type="datetimeFigureOut">
              <a:rPr lang="en-US" smtClean="0"/>
              <a:t>5/3/2025</a:t>
            </a:fld>
            <a:endParaRPr lang="en-US"/>
          </a:p>
        </p:txBody>
      </p:sp>
      <p:sp>
        <p:nvSpPr>
          <p:cNvPr id="5" name="Footer Placeholder 4">
            <a:extLst>
              <a:ext uri="{FF2B5EF4-FFF2-40B4-BE49-F238E27FC236}">
                <a16:creationId xmlns:a16="http://schemas.microsoft.com/office/drawing/2014/main" id="{06F37822-F3A0-9D57-F686-E9AA694D0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6012E-FBAC-0FAA-9E2E-9530491F0F7E}"/>
              </a:ext>
            </a:extLst>
          </p:cNvPr>
          <p:cNvSpPr>
            <a:spLocks noGrp="1"/>
          </p:cNvSpPr>
          <p:nvPr>
            <p:ph type="sldNum" sz="quarter" idx="12"/>
          </p:nvPr>
        </p:nvSpPr>
        <p:spPr/>
        <p:txBody>
          <a:bodyPr/>
          <a:lstStyle/>
          <a:p>
            <a:fld id="{4B9890FA-B18F-49C4-8598-47092924427D}" type="slidenum">
              <a:rPr lang="en-US" smtClean="0"/>
              <a:t>‹#›</a:t>
            </a:fld>
            <a:endParaRPr lang="en-US"/>
          </a:p>
        </p:txBody>
      </p:sp>
    </p:spTree>
    <p:extLst>
      <p:ext uri="{BB962C8B-B14F-4D97-AF65-F5344CB8AC3E}">
        <p14:creationId xmlns:p14="http://schemas.microsoft.com/office/powerpoint/2010/main" val="2721235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F031-0C09-271C-68D8-EE1173C549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3C4824-3DAD-1B87-DBCC-25C79C3DD9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F61981-6994-862F-EDB5-E1996CFD5A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B621AD-EF25-969F-9AD1-DC110D85EB74}"/>
              </a:ext>
            </a:extLst>
          </p:cNvPr>
          <p:cNvSpPr>
            <a:spLocks noGrp="1"/>
          </p:cNvSpPr>
          <p:nvPr>
            <p:ph type="dt" sz="half" idx="10"/>
          </p:nvPr>
        </p:nvSpPr>
        <p:spPr/>
        <p:txBody>
          <a:bodyPr/>
          <a:lstStyle/>
          <a:p>
            <a:fld id="{1DDE1D13-4D74-47CD-AB9C-AF6256B99D66}" type="datetimeFigureOut">
              <a:rPr lang="en-US" smtClean="0"/>
              <a:t>5/3/2025</a:t>
            </a:fld>
            <a:endParaRPr lang="en-US"/>
          </a:p>
        </p:txBody>
      </p:sp>
      <p:sp>
        <p:nvSpPr>
          <p:cNvPr id="6" name="Footer Placeholder 5">
            <a:extLst>
              <a:ext uri="{FF2B5EF4-FFF2-40B4-BE49-F238E27FC236}">
                <a16:creationId xmlns:a16="http://schemas.microsoft.com/office/drawing/2014/main" id="{186CD950-7BC2-4A60-68B3-A05E01E96B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DC506-363E-EC5F-351D-D656F4455839}"/>
              </a:ext>
            </a:extLst>
          </p:cNvPr>
          <p:cNvSpPr>
            <a:spLocks noGrp="1"/>
          </p:cNvSpPr>
          <p:nvPr>
            <p:ph type="sldNum" sz="quarter" idx="12"/>
          </p:nvPr>
        </p:nvSpPr>
        <p:spPr/>
        <p:txBody>
          <a:bodyPr/>
          <a:lstStyle/>
          <a:p>
            <a:fld id="{4B9890FA-B18F-49C4-8598-47092924427D}" type="slidenum">
              <a:rPr lang="en-US" smtClean="0"/>
              <a:t>‹#›</a:t>
            </a:fld>
            <a:endParaRPr lang="en-US"/>
          </a:p>
        </p:txBody>
      </p:sp>
    </p:spTree>
    <p:extLst>
      <p:ext uri="{BB962C8B-B14F-4D97-AF65-F5344CB8AC3E}">
        <p14:creationId xmlns:p14="http://schemas.microsoft.com/office/powerpoint/2010/main" val="3807335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D2905-D805-0382-5FCE-76FCBA0DB9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9F5554-D10F-2BAC-6690-15364F3444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9A0DC6-2D0F-7EE2-BF56-55FBE48570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CBB8CC-C9DD-BADD-FCFC-BAACD0071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D947ED-7218-86E8-0BF9-A20AD37A8E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D1134B-1E3B-2A15-4DD9-8DD3E1E57D46}"/>
              </a:ext>
            </a:extLst>
          </p:cNvPr>
          <p:cNvSpPr>
            <a:spLocks noGrp="1"/>
          </p:cNvSpPr>
          <p:nvPr>
            <p:ph type="dt" sz="half" idx="10"/>
          </p:nvPr>
        </p:nvSpPr>
        <p:spPr/>
        <p:txBody>
          <a:bodyPr/>
          <a:lstStyle/>
          <a:p>
            <a:fld id="{1DDE1D13-4D74-47CD-AB9C-AF6256B99D66}" type="datetimeFigureOut">
              <a:rPr lang="en-US" smtClean="0"/>
              <a:t>5/3/2025</a:t>
            </a:fld>
            <a:endParaRPr lang="en-US"/>
          </a:p>
        </p:txBody>
      </p:sp>
      <p:sp>
        <p:nvSpPr>
          <p:cNvPr id="8" name="Footer Placeholder 7">
            <a:extLst>
              <a:ext uri="{FF2B5EF4-FFF2-40B4-BE49-F238E27FC236}">
                <a16:creationId xmlns:a16="http://schemas.microsoft.com/office/drawing/2014/main" id="{3FE6FC36-ECFF-FC2E-C5C8-CE8B89C791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5E82D8-A283-C67D-B250-EF9519B6E4E3}"/>
              </a:ext>
            </a:extLst>
          </p:cNvPr>
          <p:cNvSpPr>
            <a:spLocks noGrp="1"/>
          </p:cNvSpPr>
          <p:nvPr>
            <p:ph type="sldNum" sz="quarter" idx="12"/>
          </p:nvPr>
        </p:nvSpPr>
        <p:spPr/>
        <p:txBody>
          <a:bodyPr/>
          <a:lstStyle/>
          <a:p>
            <a:fld id="{4B9890FA-B18F-49C4-8598-47092924427D}" type="slidenum">
              <a:rPr lang="en-US" smtClean="0"/>
              <a:t>‹#›</a:t>
            </a:fld>
            <a:endParaRPr lang="en-US"/>
          </a:p>
        </p:txBody>
      </p:sp>
    </p:spTree>
    <p:extLst>
      <p:ext uri="{BB962C8B-B14F-4D97-AF65-F5344CB8AC3E}">
        <p14:creationId xmlns:p14="http://schemas.microsoft.com/office/powerpoint/2010/main" val="253754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7A60E-A903-4D4D-4F11-281A1E5CE4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ED48D5-F91E-A8EB-6410-E1160C213169}"/>
              </a:ext>
            </a:extLst>
          </p:cNvPr>
          <p:cNvSpPr>
            <a:spLocks noGrp="1"/>
          </p:cNvSpPr>
          <p:nvPr>
            <p:ph type="dt" sz="half" idx="10"/>
          </p:nvPr>
        </p:nvSpPr>
        <p:spPr/>
        <p:txBody>
          <a:bodyPr/>
          <a:lstStyle/>
          <a:p>
            <a:fld id="{1DDE1D13-4D74-47CD-AB9C-AF6256B99D66}" type="datetimeFigureOut">
              <a:rPr lang="en-US" smtClean="0"/>
              <a:t>5/3/2025</a:t>
            </a:fld>
            <a:endParaRPr lang="en-US"/>
          </a:p>
        </p:txBody>
      </p:sp>
      <p:sp>
        <p:nvSpPr>
          <p:cNvPr id="4" name="Footer Placeholder 3">
            <a:extLst>
              <a:ext uri="{FF2B5EF4-FFF2-40B4-BE49-F238E27FC236}">
                <a16:creationId xmlns:a16="http://schemas.microsoft.com/office/drawing/2014/main" id="{B6453C32-2248-5EF6-B9F2-22156939A3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7BE696-4676-7248-5AE2-6BE771D88DF8}"/>
              </a:ext>
            </a:extLst>
          </p:cNvPr>
          <p:cNvSpPr>
            <a:spLocks noGrp="1"/>
          </p:cNvSpPr>
          <p:nvPr>
            <p:ph type="sldNum" sz="quarter" idx="12"/>
          </p:nvPr>
        </p:nvSpPr>
        <p:spPr/>
        <p:txBody>
          <a:bodyPr/>
          <a:lstStyle/>
          <a:p>
            <a:fld id="{4B9890FA-B18F-49C4-8598-47092924427D}" type="slidenum">
              <a:rPr lang="en-US" smtClean="0"/>
              <a:t>‹#›</a:t>
            </a:fld>
            <a:endParaRPr lang="en-US"/>
          </a:p>
        </p:txBody>
      </p:sp>
    </p:spTree>
    <p:extLst>
      <p:ext uri="{BB962C8B-B14F-4D97-AF65-F5344CB8AC3E}">
        <p14:creationId xmlns:p14="http://schemas.microsoft.com/office/powerpoint/2010/main" val="3522175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F70FFF-7CD6-F9CA-A20D-360469570103}"/>
              </a:ext>
            </a:extLst>
          </p:cNvPr>
          <p:cNvSpPr>
            <a:spLocks noGrp="1"/>
          </p:cNvSpPr>
          <p:nvPr>
            <p:ph type="dt" sz="half" idx="10"/>
          </p:nvPr>
        </p:nvSpPr>
        <p:spPr/>
        <p:txBody>
          <a:bodyPr/>
          <a:lstStyle/>
          <a:p>
            <a:fld id="{1DDE1D13-4D74-47CD-AB9C-AF6256B99D66}" type="datetimeFigureOut">
              <a:rPr lang="en-US" smtClean="0"/>
              <a:t>5/3/2025</a:t>
            </a:fld>
            <a:endParaRPr lang="en-US"/>
          </a:p>
        </p:txBody>
      </p:sp>
      <p:sp>
        <p:nvSpPr>
          <p:cNvPr id="3" name="Footer Placeholder 2">
            <a:extLst>
              <a:ext uri="{FF2B5EF4-FFF2-40B4-BE49-F238E27FC236}">
                <a16:creationId xmlns:a16="http://schemas.microsoft.com/office/drawing/2014/main" id="{344144E9-A306-9DD5-FF33-EF77D2E199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365A91-C237-5378-5C2D-C7F790000CAF}"/>
              </a:ext>
            </a:extLst>
          </p:cNvPr>
          <p:cNvSpPr>
            <a:spLocks noGrp="1"/>
          </p:cNvSpPr>
          <p:nvPr>
            <p:ph type="sldNum" sz="quarter" idx="12"/>
          </p:nvPr>
        </p:nvSpPr>
        <p:spPr/>
        <p:txBody>
          <a:bodyPr/>
          <a:lstStyle/>
          <a:p>
            <a:fld id="{4B9890FA-B18F-49C4-8598-47092924427D}" type="slidenum">
              <a:rPr lang="en-US" smtClean="0"/>
              <a:t>‹#›</a:t>
            </a:fld>
            <a:endParaRPr lang="en-US"/>
          </a:p>
        </p:txBody>
      </p:sp>
    </p:spTree>
    <p:extLst>
      <p:ext uri="{BB962C8B-B14F-4D97-AF65-F5344CB8AC3E}">
        <p14:creationId xmlns:p14="http://schemas.microsoft.com/office/powerpoint/2010/main" val="982281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F47DD-2636-043B-64FC-0F24BECCC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B040FB-8C0F-60A1-CB65-925A46CE38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BC7F54-B5BE-7C61-0AE9-A9A6FCEEE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07017A-76A3-8F71-2185-CBE995E566E5}"/>
              </a:ext>
            </a:extLst>
          </p:cNvPr>
          <p:cNvSpPr>
            <a:spLocks noGrp="1"/>
          </p:cNvSpPr>
          <p:nvPr>
            <p:ph type="dt" sz="half" idx="10"/>
          </p:nvPr>
        </p:nvSpPr>
        <p:spPr/>
        <p:txBody>
          <a:bodyPr/>
          <a:lstStyle/>
          <a:p>
            <a:fld id="{1DDE1D13-4D74-47CD-AB9C-AF6256B99D66}" type="datetimeFigureOut">
              <a:rPr lang="en-US" smtClean="0"/>
              <a:t>5/3/2025</a:t>
            </a:fld>
            <a:endParaRPr lang="en-US"/>
          </a:p>
        </p:txBody>
      </p:sp>
      <p:sp>
        <p:nvSpPr>
          <p:cNvPr id="6" name="Footer Placeholder 5">
            <a:extLst>
              <a:ext uri="{FF2B5EF4-FFF2-40B4-BE49-F238E27FC236}">
                <a16:creationId xmlns:a16="http://schemas.microsoft.com/office/drawing/2014/main" id="{94F3A8DD-A91D-2077-DA64-54074857A1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3D12B-308C-70DE-5F1C-EAA6AEAA13DA}"/>
              </a:ext>
            </a:extLst>
          </p:cNvPr>
          <p:cNvSpPr>
            <a:spLocks noGrp="1"/>
          </p:cNvSpPr>
          <p:nvPr>
            <p:ph type="sldNum" sz="quarter" idx="12"/>
          </p:nvPr>
        </p:nvSpPr>
        <p:spPr/>
        <p:txBody>
          <a:bodyPr/>
          <a:lstStyle/>
          <a:p>
            <a:fld id="{4B9890FA-B18F-49C4-8598-47092924427D}" type="slidenum">
              <a:rPr lang="en-US" smtClean="0"/>
              <a:t>‹#›</a:t>
            </a:fld>
            <a:endParaRPr lang="en-US"/>
          </a:p>
        </p:txBody>
      </p:sp>
    </p:spTree>
    <p:extLst>
      <p:ext uri="{BB962C8B-B14F-4D97-AF65-F5344CB8AC3E}">
        <p14:creationId xmlns:p14="http://schemas.microsoft.com/office/powerpoint/2010/main" val="111906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B8D2C-E427-5F35-3CE2-37A0E527B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7D9623-C5CE-FD84-0D71-C28972BBED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568238-9C47-6E36-850B-9C0BEAE14C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35C46E-4E2E-B29D-0ED2-4EA83723B4C2}"/>
              </a:ext>
            </a:extLst>
          </p:cNvPr>
          <p:cNvSpPr>
            <a:spLocks noGrp="1"/>
          </p:cNvSpPr>
          <p:nvPr>
            <p:ph type="dt" sz="half" idx="10"/>
          </p:nvPr>
        </p:nvSpPr>
        <p:spPr/>
        <p:txBody>
          <a:bodyPr/>
          <a:lstStyle/>
          <a:p>
            <a:fld id="{1DDE1D13-4D74-47CD-AB9C-AF6256B99D66}" type="datetimeFigureOut">
              <a:rPr lang="en-US" smtClean="0"/>
              <a:t>5/3/2025</a:t>
            </a:fld>
            <a:endParaRPr lang="en-US"/>
          </a:p>
        </p:txBody>
      </p:sp>
      <p:sp>
        <p:nvSpPr>
          <p:cNvPr id="6" name="Footer Placeholder 5">
            <a:extLst>
              <a:ext uri="{FF2B5EF4-FFF2-40B4-BE49-F238E27FC236}">
                <a16:creationId xmlns:a16="http://schemas.microsoft.com/office/drawing/2014/main" id="{C37297DA-4CFB-C5A2-656A-E04C36742E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BA5C02-EB9A-C3D8-75B4-2A887531E4D0}"/>
              </a:ext>
            </a:extLst>
          </p:cNvPr>
          <p:cNvSpPr>
            <a:spLocks noGrp="1"/>
          </p:cNvSpPr>
          <p:nvPr>
            <p:ph type="sldNum" sz="quarter" idx="12"/>
          </p:nvPr>
        </p:nvSpPr>
        <p:spPr/>
        <p:txBody>
          <a:bodyPr/>
          <a:lstStyle/>
          <a:p>
            <a:fld id="{4B9890FA-B18F-49C4-8598-47092924427D}" type="slidenum">
              <a:rPr lang="en-US" smtClean="0"/>
              <a:t>‹#›</a:t>
            </a:fld>
            <a:endParaRPr lang="en-US"/>
          </a:p>
        </p:txBody>
      </p:sp>
    </p:spTree>
    <p:extLst>
      <p:ext uri="{BB962C8B-B14F-4D97-AF65-F5344CB8AC3E}">
        <p14:creationId xmlns:p14="http://schemas.microsoft.com/office/powerpoint/2010/main" val="2148006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009E00-193B-4C29-B91B-B80A8475E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5E50BF-360E-4219-49B0-76BA810376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2A7EC9-02E1-BD0A-B062-425492A57A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DE1D13-4D74-47CD-AB9C-AF6256B99D66}" type="datetimeFigureOut">
              <a:rPr lang="en-US" smtClean="0"/>
              <a:t>5/3/2025</a:t>
            </a:fld>
            <a:endParaRPr lang="en-US"/>
          </a:p>
        </p:txBody>
      </p:sp>
      <p:sp>
        <p:nvSpPr>
          <p:cNvPr id="5" name="Footer Placeholder 4">
            <a:extLst>
              <a:ext uri="{FF2B5EF4-FFF2-40B4-BE49-F238E27FC236}">
                <a16:creationId xmlns:a16="http://schemas.microsoft.com/office/drawing/2014/main" id="{9718970A-30FE-CD1B-EAC2-C67871AC51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8C4BED-B82F-CACB-0741-1F3030A0D8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890FA-B18F-49C4-8598-47092924427D}" type="slidenum">
              <a:rPr lang="en-US" smtClean="0"/>
              <a:t>‹#›</a:t>
            </a:fld>
            <a:endParaRPr lang="en-US"/>
          </a:p>
        </p:txBody>
      </p:sp>
    </p:spTree>
    <p:extLst>
      <p:ext uri="{BB962C8B-B14F-4D97-AF65-F5344CB8AC3E}">
        <p14:creationId xmlns:p14="http://schemas.microsoft.com/office/powerpoint/2010/main" val="2955585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643B85-24B4-2B44-61D1-51C6945246F1}"/>
              </a:ext>
            </a:extLst>
          </p:cNvPr>
          <p:cNvSpPr txBox="1"/>
          <p:nvPr/>
        </p:nvSpPr>
        <p:spPr>
          <a:xfrm>
            <a:off x="3126658" y="1938254"/>
            <a:ext cx="6096000" cy="2246769"/>
          </a:xfrm>
          <a:prstGeom prst="rect">
            <a:avLst/>
          </a:prstGeom>
          <a:noFill/>
        </p:spPr>
        <p:txBody>
          <a:bodyPr wrap="square">
            <a:spAutoFit/>
          </a:bodyPr>
          <a:lstStyle/>
          <a:p>
            <a:pPr algn="ctr"/>
            <a:r>
              <a:rPr lang="en-US" sz="2800" b="1" dirty="0">
                <a:solidFill>
                  <a:schemeClr val="tx1"/>
                </a:solidFill>
                <a:latin typeface="Times New Roman" panose="02020603050405020304" pitchFamily="18" charset="0"/>
                <a:cs typeface="Times New Roman" panose="02020603050405020304" pitchFamily="18" charset="0"/>
                <a:sym typeface="+mn-ea"/>
              </a:rPr>
              <a:t>SUB-CONVOLUTIONAL-VASNET BASED SPEECH ENHANCEMENT USING VOICE ACTIVITY DETECTION AND CAUSAL SPATIAL ATTENTION</a:t>
            </a:r>
          </a:p>
        </p:txBody>
      </p:sp>
    </p:spTree>
    <p:extLst>
      <p:ext uri="{BB962C8B-B14F-4D97-AF65-F5344CB8AC3E}">
        <p14:creationId xmlns:p14="http://schemas.microsoft.com/office/powerpoint/2010/main" val="953737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A782-B4DB-8DE0-7017-9101812A815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Advantages of Proposed System</a:t>
            </a:r>
            <a:endParaRPr lang="en-US" dirty="0"/>
          </a:p>
        </p:txBody>
      </p:sp>
      <p:sp>
        <p:nvSpPr>
          <p:cNvPr id="3" name="Content Placeholder 2">
            <a:extLst>
              <a:ext uri="{FF2B5EF4-FFF2-40B4-BE49-F238E27FC236}">
                <a16:creationId xmlns:a16="http://schemas.microsoft.com/office/drawing/2014/main" id="{02CF2773-BC3B-9DC0-7790-3E2F3801F994}"/>
              </a:ext>
            </a:extLst>
          </p:cNvPr>
          <p:cNvSpPr>
            <a:spLocks noGrp="1"/>
          </p:cNvSpPr>
          <p:nvPr>
            <p:ph idx="1"/>
          </p:nvPr>
        </p:nvSpPr>
        <p:spPr/>
        <p:txBody>
          <a:bodyPr>
            <a:normAutofit fontScale="85000" lnSpcReduction="20000"/>
          </a:bodyPr>
          <a:lstStyle/>
          <a:p>
            <a:pPr algn="l">
              <a:buFont typeface="+mj-lt"/>
              <a:buAutoNum type="arabicPeriod"/>
            </a:pPr>
            <a:r>
              <a:rPr lang="en-US" b="1" i="0" dirty="0">
                <a:effectLst/>
                <a:latin typeface="Times New Roman" panose="02020603050405020304" pitchFamily="18" charset="0"/>
                <a:cs typeface="Times New Roman" panose="02020603050405020304" pitchFamily="18" charset="0"/>
              </a:rPr>
              <a:t>Sub Convolutional Encoding</a:t>
            </a:r>
            <a:r>
              <a:rPr lang="en-US" b="0" i="0" dirty="0">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1" i="0" dirty="0">
                <a:effectLst/>
                <a:latin typeface="Times New Roman" panose="02020603050405020304" pitchFamily="18" charset="0"/>
                <a:cs typeface="Times New Roman" panose="02020603050405020304" pitchFamily="18" charset="0"/>
              </a:rPr>
              <a:t>Hierarchical Representation</a:t>
            </a:r>
            <a:r>
              <a:rPr lang="en-US" b="0" i="0" dirty="0">
                <a:effectLst/>
                <a:latin typeface="Times New Roman" panose="02020603050405020304" pitchFamily="18" charset="0"/>
                <a:cs typeface="Times New Roman" panose="02020603050405020304" pitchFamily="18" charset="0"/>
              </a:rPr>
              <a:t>: The Sub Convolutional Encoder hierarchically encodes the input speech signal, capturing both local and global features. This hierarchical representation can help in capturing different levels of abstraction in the input signal, which can be beneficial for various speech enhancement tasks.</a:t>
            </a:r>
          </a:p>
          <a:p>
            <a:pPr marL="742950" lvl="1" indent="-285750" algn="l">
              <a:buFont typeface="+mj-lt"/>
              <a:buAutoNum type="arabicPeriod"/>
            </a:pPr>
            <a:r>
              <a:rPr lang="en-US" b="1" i="0" dirty="0">
                <a:effectLst/>
                <a:latin typeface="Times New Roman" panose="02020603050405020304" pitchFamily="18" charset="0"/>
                <a:cs typeface="Times New Roman" panose="02020603050405020304" pitchFamily="18" charset="0"/>
              </a:rPr>
              <a:t>Efficient Encoding</a:t>
            </a:r>
            <a:r>
              <a:rPr lang="en-US" b="0" i="0" dirty="0">
                <a:effectLst/>
                <a:latin typeface="Times New Roman" panose="02020603050405020304" pitchFamily="18" charset="0"/>
                <a:cs typeface="Times New Roman" panose="02020603050405020304" pitchFamily="18" charset="0"/>
              </a:rPr>
              <a:t>: By employing sub-convolutional operations, the encoder can efficiently capture complex patterns in the input signal while maintaining computational efficiency.</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Sub Convolutional Decoding</a:t>
            </a:r>
            <a:r>
              <a:rPr lang="en-US" b="0" i="0" dirty="0">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1" i="0" dirty="0">
                <a:effectLst/>
                <a:latin typeface="Times New Roman" panose="02020603050405020304" pitchFamily="18" charset="0"/>
                <a:cs typeface="Times New Roman" panose="02020603050405020304" pitchFamily="18" charset="0"/>
              </a:rPr>
              <a:t>Hierarchical Decoding</a:t>
            </a:r>
            <a:r>
              <a:rPr lang="en-US" b="0" i="0" dirty="0">
                <a:effectLst/>
                <a:latin typeface="Times New Roman" panose="02020603050405020304" pitchFamily="18" charset="0"/>
                <a:cs typeface="Times New Roman" panose="02020603050405020304" pitchFamily="18" charset="0"/>
              </a:rPr>
              <a:t>: Similar to the encoding process, the Sub Convolutional Decoder hierarchically decodes the encoded representation, reconstructing the enhanced speech signal in a hierarchical manner. This hierarchical decoding can help in preserving the structural information of the input signal during the enhancement process.</a:t>
            </a:r>
          </a:p>
          <a:p>
            <a:pPr marL="742950" lvl="1" indent="-285750" algn="l">
              <a:buFont typeface="+mj-lt"/>
              <a:buAutoNum type="arabicPeriod"/>
            </a:pPr>
            <a:r>
              <a:rPr lang="en-US" b="1" i="0" dirty="0">
                <a:effectLst/>
                <a:latin typeface="Times New Roman" panose="02020603050405020304" pitchFamily="18" charset="0"/>
                <a:cs typeface="Times New Roman" panose="02020603050405020304" pitchFamily="18" charset="0"/>
              </a:rPr>
              <a:t>Quality Enhancement</a:t>
            </a:r>
            <a:r>
              <a:rPr lang="en-US" b="0" i="0" dirty="0">
                <a:effectLst/>
                <a:latin typeface="Times New Roman" panose="02020603050405020304" pitchFamily="18" charset="0"/>
                <a:cs typeface="Times New Roman" panose="02020603050405020304" pitchFamily="18" charset="0"/>
              </a:rPr>
              <a:t>: The decoding process aims to reconstruct the enhanced speech signal from the encoded representation while minimizing information loss. By leveraging sub-convolutional decoding operations, the method can effectively enhance the quality of the reconstructed speech signal.</a:t>
            </a:r>
          </a:p>
        </p:txBody>
      </p:sp>
    </p:spTree>
    <p:extLst>
      <p:ext uri="{BB962C8B-B14F-4D97-AF65-F5344CB8AC3E}">
        <p14:creationId xmlns:p14="http://schemas.microsoft.com/office/powerpoint/2010/main" val="307604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6B19-2F93-0880-E215-3C0E44A29058}"/>
              </a:ext>
            </a:extLst>
          </p:cNvPr>
          <p:cNvSpPr>
            <a:spLocks noGrp="1"/>
          </p:cNvSpPr>
          <p:nvPr>
            <p:ph type="title"/>
          </p:nvPr>
        </p:nvSpPr>
        <p:spPr/>
        <p:txBody>
          <a:bodyPr>
            <a:normAutofit fontScale="90000"/>
          </a:bodyPr>
          <a:lstStyle/>
          <a:p>
            <a:r>
              <a:rPr lang="en-US" sz="3600" b="1" dirty="0">
                <a:latin typeface="Times New Roman" panose="02020603050405020304" pitchFamily="18" charset="0"/>
                <a:cs typeface="Times New Roman" panose="02020603050405020304" pitchFamily="18" charset="0"/>
              </a:rPr>
              <a:t>Proposed System:</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ea typeface="Cambria" panose="02040503050406030204"/>
                <a:cs typeface="Times New Roman" panose="02020603050405020304" pitchFamily="18" charset="0"/>
              </a:rPr>
              <a:t>Speech enhancement using Time-Frequency Attention with Dilated dense convolutions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59F4F0-98BA-9637-1AF4-A9AC567381A0}"/>
              </a:ext>
            </a:extLst>
          </p:cNvPr>
          <p:cNvSpPr>
            <a:spLocks noGrp="1"/>
          </p:cNvSpPr>
          <p:nvPr>
            <p:ph idx="1"/>
          </p:nvPr>
        </p:nvSpPr>
        <p:spPr/>
        <p:txBody>
          <a:bodyPr>
            <a:normAutofit fontScale="92500" lnSpcReduction="20000"/>
          </a:bodyPr>
          <a:lstStyle/>
          <a:p>
            <a:r>
              <a:rPr lang="en-US" dirty="0">
                <a:latin typeface="Times New Roman" panose="02020603050405020304"/>
                <a:cs typeface="Times New Roman" panose="02020603050405020304"/>
              </a:rPr>
              <a:t>We have proposed a Dilated Time Frequency Attention Autoencoder(DTAAEC) model.</a:t>
            </a:r>
          </a:p>
          <a:p>
            <a:r>
              <a:rPr lang="en-US" dirty="0">
                <a:latin typeface="Times New Roman" panose="02020603050405020304"/>
                <a:ea typeface="+mn-lt"/>
                <a:cs typeface="+mn-lt"/>
              </a:rPr>
              <a:t>This model has output layer, an encoder, an input layer, a decoder, dilated Convolution Blocks , dense block and TFA block</a:t>
            </a:r>
            <a:r>
              <a:rPr lang="en-US" dirty="0">
                <a:ea typeface="+mn-lt"/>
                <a:cs typeface="+mn-lt"/>
              </a:rPr>
              <a:t>.</a:t>
            </a:r>
            <a:endParaRPr lang="en-US" dirty="0">
              <a:latin typeface="Calibri" panose="020F0502020204030204"/>
              <a:cs typeface="Calibri" panose="020F0502020204030204"/>
            </a:endParaRPr>
          </a:p>
          <a:p>
            <a:r>
              <a:rPr lang="en-US" dirty="0">
                <a:latin typeface="Times New Roman" panose="02020603050405020304"/>
                <a:ea typeface="+mn-lt"/>
                <a:cs typeface="+mn-lt"/>
              </a:rPr>
              <a:t>Two Gated Recurrent Unit (GRU) layers are used in between encoder and decoder. GRU offers promising features for balancing fast computation with data capture capabilities in terms of time-series mapping between datasets. </a:t>
            </a:r>
            <a:endParaRPr lang="en-US" dirty="0">
              <a:latin typeface="Times New Roman" panose="02020603050405020304"/>
              <a:cs typeface="Calibri" panose="020F0502020204030204"/>
            </a:endParaRPr>
          </a:p>
          <a:p>
            <a:r>
              <a:rPr lang="en-US" dirty="0">
                <a:latin typeface="Times New Roman" panose="02020603050405020304"/>
                <a:ea typeface="+mn-lt"/>
                <a:cs typeface="+mn-lt"/>
              </a:rPr>
              <a:t>The concept underlying densely connected networks is feature reuse, where an output from one layer is utilized again in succeeding levels</a:t>
            </a:r>
          </a:p>
          <a:p>
            <a:r>
              <a:rPr lang="en-US" dirty="0">
                <a:latin typeface="Times New Roman" panose="02020603050405020304"/>
                <a:ea typeface="+mn-lt"/>
                <a:cs typeface="+mn-lt"/>
              </a:rPr>
              <a:t>TFA mechanism is used to extract useful frequency, channel, and time data from the inputs of spectrogram.</a:t>
            </a:r>
          </a:p>
          <a:p>
            <a:r>
              <a:rPr lang="en-US" dirty="0">
                <a:latin typeface="Times New Roman" panose="02020603050405020304"/>
                <a:cs typeface="Times New Roman" panose="02020603050405020304"/>
              </a:rPr>
              <a:t>The energy This time-frequency attention layer  extracts both time and frequency features separately.</a:t>
            </a:r>
            <a:endParaRPr lang="en-US" dirty="0">
              <a:cs typeface="Calibri" panose="020F0502020204030204"/>
            </a:endParaRPr>
          </a:p>
          <a:p>
            <a:endParaRPr lang="en-US" dirty="0"/>
          </a:p>
        </p:txBody>
      </p:sp>
    </p:spTree>
    <p:extLst>
      <p:ext uri="{BB962C8B-B14F-4D97-AF65-F5344CB8AC3E}">
        <p14:creationId xmlns:p14="http://schemas.microsoft.com/office/powerpoint/2010/main" val="1218491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 schematic&#10;&#10;Description automatically generated">
            <a:extLst>
              <a:ext uri="{FF2B5EF4-FFF2-40B4-BE49-F238E27FC236}">
                <a16:creationId xmlns:a16="http://schemas.microsoft.com/office/drawing/2014/main" id="{FDB16F25-059C-AD69-9478-F0B84959F531}"/>
              </a:ext>
            </a:extLst>
          </p:cNvPr>
          <p:cNvPicPr>
            <a:picLocks noGrp="1" noChangeAspect="1"/>
          </p:cNvPicPr>
          <p:nvPr/>
        </p:nvPicPr>
        <p:blipFill>
          <a:blip r:embed="rId2"/>
          <a:stretch>
            <a:fillRect/>
          </a:stretch>
        </p:blipFill>
        <p:spPr>
          <a:xfrm>
            <a:off x="2148349" y="1399315"/>
            <a:ext cx="7620000" cy="4059370"/>
          </a:xfrm>
          <a:prstGeom prst="rect">
            <a:avLst/>
          </a:prstGeom>
        </p:spPr>
      </p:pic>
    </p:spTree>
    <p:extLst>
      <p:ext uri="{BB962C8B-B14F-4D97-AF65-F5344CB8AC3E}">
        <p14:creationId xmlns:p14="http://schemas.microsoft.com/office/powerpoint/2010/main" val="454500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BB146-041D-46B0-80F7-F54A816F8525}"/>
              </a:ext>
            </a:extLst>
          </p:cNvPr>
          <p:cNvSpPr>
            <a:spLocks noGrp="1"/>
          </p:cNvSpPr>
          <p:nvPr>
            <p:ph type="title"/>
          </p:nvPr>
        </p:nvSpPr>
        <p:spPr/>
        <p:txBody>
          <a:bodyPr/>
          <a:lstStyle/>
          <a:p>
            <a:r>
              <a:rPr lang="en-US" dirty="0">
                <a:ea typeface="Cambria" panose="02040503050406030204"/>
              </a:rPr>
              <a:t>Time Attention Module</a:t>
            </a:r>
            <a:endParaRPr lang="en-US" dirty="0"/>
          </a:p>
        </p:txBody>
      </p:sp>
      <p:pic>
        <p:nvPicPr>
          <p:cNvPr id="4" name="Content Placeholder 3" descr="Diagram&#10;&#10;Description automatically generated">
            <a:extLst>
              <a:ext uri="{FF2B5EF4-FFF2-40B4-BE49-F238E27FC236}">
                <a16:creationId xmlns:a16="http://schemas.microsoft.com/office/drawing/2014/main" id="{3DB5BA71-8C0F-8E76-C4F4-7B987BEB59FE}"/>
              </a:ext>
            </a:extLst>
          </p:cNvPr>
          <p:cNvPicPr>
            <a:picLocks noGrp="1" noChangeAspect="1"/>
          </p:cNvPicPr>
          <p:nvPr>
            <p:ph idx="1"/>
          </p:nvPr>
        </p:nvPicPr>
        <p:blipFill>
          <a:blip r:embed="rId2"/>
          <a:stretch>
            <a:fillRect/>
          </a:stretch>
        </p:blipFill>
        <p:spPr>
          <a:xfrm>
            <a:off x="2323784" y="2300748"/>
            <a:ext cx="8078745" cy="3264310"/>
          </a:xfrm>
          <a:prstGeom prst="rect">
            <a:avLst/>
          </a:prstGeom>
        </p:spPr>
      </p:pic>
    </p:spTree>
    <p:extLst>
      <p:ext uri="{BB962C8B-B14F-4D97-AF65-F5344CB8AC3E}">
        <p14:creationId xmlns:p14="http://schemas.microsoft.com/office/powerpoint/2010/main" val="196781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14531-468D-4754-AB6B-FA6C323BDF6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sym typeface="+mn-ea"/>
              </a:rPr>
              <a:t>Software Requirements</a:t>
            </a:r>
            <a:endParaRPr lang="en-US" dirty="0"/>
          </a:p>
        </p:txBody>
      </p:sp>
      <p:sp>
        <p:nvSpPr>
          <p:cNvPr id="3" name="Content Placeholder 2">
            <a:extLst>
              <a:ext uri="{FF2B5EF4-FFF2-40B4-BE49-F238E27FC236}">
                <a16:creationId xmlns:a16="http://schemas.microsoft.com/office/drawing/2014/main" id="{3AEF5DF9-3D10-9AD6-33F9-1FB4DC6DD0DE}"/>
              </a:ext>
            </a:extLst>
          </p:cNvPr>
          <p:cNvSpPr>
            <a:spLocks noGrp="1"/>
          </p:cNvSpPr>
          <p:nvPr>
            <p:ph idx="1"/>
          </p:nvPr>
        </p:nvSpPr>
        <p:spPr/>
        <p:txBody>
          <a:bodyPr/>
          <a:lstStyle/>
          <a:p>
            <a:pPr>
              <a:buFont typeface="Wingdings" panose="05000000000000000000" pitchFamily="2" charset="2"/>
              <a:buChar char="Ø"/>
            </a:pPr>
            <a:r>
              <a:rPr lang="en-US" dirty="0">
                <a:latin typeface="Calibri" panose="020F0502020204030204" pitchFamily="34" charset="0"/>
                <a:cs typeface="Calibri" panose="020F0502020204030204" pitchFamily="34" charset="0"/>
              </a:rPr>
              <a:t>Software: </a:t>
            </a:r>
            <a:r>
              <a:rPr lang="en-US" dirty="0">
                <a:latin typeface="Calibri" panose="020F0502020204030204" pitchFamily="34" charset="0"/>
                <a:cs typeface="Calibri" panose="020F0502020204030204" pitchFamily="34" charset="0"/>
                <a:sym typeface="+mn-ea"/>
              </a:rPr>
              <a:t>Google </a:t>
            </a:r>
            <a:r>
              <a:rPr lang="en-US" dirty="0" err="1">
                <a:latin typeface="Calibri" panose="020F0502020204030204" pitchFamily="34" charset="0"/>
                <a:cs typeface="Calibri" panose="020F0502020204030204" pitchFamily="34" charset="0"/>
                <a:sym typeface="+mn-ea"/>
              </a:rPr>
              <a:t>colab</a:t>
            </a:r>
            <a:r>
              <a:rPr lang="en-US" dirty="0">
                <a:latin typeface="Calibri" panose="020F0502020204030204" pitchFamily="34" charset="0"/>
                <a:cs typeface="Calibri" panose="020F0502020204030204" pitchFamily="34" charset="0"/>
                <a:sym typeface="+mn-ea"/>
              </a:rPr>
              <a:t>, </a:t>
            </a:r>
            <a:r>
              <a:rPr lang="en-US" dirty="0">
                <a:latin typeface="Calibri" panose="020F0502020204030204" pitchFamily="34" charset="0"/>
                <a:cs typeface="Calibri" panose="020F0502020204030204" pitchFamily="34" charset="0"/>
              </a:rPr>
              <a:t>MATLAB, python</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Version: </a:t>
            </a:r>
            <a:r>
              <a:rPr lang="en-IN" altLang="en-US" dirty="0">
                <a:latin typeface="Calibri" panose="020F0502020204030204" pitchFamily="34" charset="0"/>
                <a:cs typeface="Calibri" panose="020F0502020204030204" pitchFamily="34" charset="0"/>
              </a:rPr>
              <a:t>3.8</a:t>
            </a: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Operating System: windows</a:t>
            </a:r>
          </a:p>
          <a:p>
            <a:endParaRPr lang="en-US" dirty="0"/>
          </a:p>
        </p:txBody>
      </p:sp>
    </p:spTree>
    <p:extLst>
      <p:ext uri="{BB962C8B-B14F-4D97-AF65-F5344CB8AC3E}">
        <p14:creationId xmlns:p14="http://schemas.microsoft.com/office/powerpoint/2010/main" val="3510991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F30E-57B0-C210-C75C-A6EFCB89B9FB}"/>
              </a:ext>
            </a:extLst>
          </p:cNvPr>
          <p:cNvSpPr>
            <a:spLocks noGrp="1"/>
          </p:cNvSpPr>
          <p:nvPr>
            <p:ph type="title"/>
          </p:nvPr>
        </p:nvSpPr>
        <p:spPr/>
        <p:txBody>
          <a:bodyPr/>
          <a:lstStyle/>
          <a:p>
            <a:r>
              <a:rPr lang="en-IN" altLang="en-US" b="1" dirty="0">
                <a:latin typeface="Times New Roman" panose="02020603050405020304" pitchFamily="18" charset="0"/>
                <a:cs typeface="Times New Roman" panose="02020603050405020304" pitchFamily="18" charset="0"/>
              </a:rPr>
              <a:t>Hardware Requirements</a:t>
            </a:r>
            <a:endParaRPr lang="en-US" dirty="0"/>
          </a:p>
        </p:txBody>
      </p:sp>
      <p:sp>
        <p:nvSpPr>
          <p:cNvPr id="3" name="Content Placeholder 2">
            <a:extLst>
              <a:ext uri="{FF2B5EF4-FFF2-40B4-BE49-F238E27FC236}">
                <a16:creationId xmlns:a16="http://schemas.microsoft.com/office/drawing/2014/main" id="{303668E1-EF0A-DEFC-DB1F-25C71EC05C4C}"/>
              </a:ext>
            </a:extLst>
          </p:cNvPr>
          <p:cNvSpPr>
            <a:spLocks noGrp="1"/>
          </p:cNvSpPr>
          <p:nvPr>
            <p:ph idx="1"/>
          </p:nvPr>
        </p:nvSpPr>
        <p:spPr/>
        <p:txBody>
          <a:bodyPr/>
          <a:lstStyle/>
          <a:p>
            <a:pPr>
              <a:buFont typeface="Wingdings" panose="05000000000000000000" charset="0"/>
              <a:buChar char="Ø"/>
            </a:pPr>
            <a:r>
              <a:rPr lang="en-US" dirty="0"/>
              <a:t>Processor: Intel core I5</a:t>
            </a:r>
          </a:p>
          <a:p>
            <a:pPr>
              <a:buFont typeface="Wingdings" panose="05000000000000000000" charset="0"/>
              <a:buChar char="Ø"/>
            </a:pPr>
            <a:r>
              <a:rPr lang="en-US" dirty="0"/>
              <a:t>RAM:8GB</a:t>
            </a:r>
          </a:p>
          <a:p>
            <a:pPr>
              <a:buFont typeface="Wingdings" panose="05000000000000000000" charset="0"/>
              <a:buChar char="Ø"/>
            </a:pPr>
            <a:r>
              <a:rPr lang="en-US" dirty="0"/>
              <a:t>Hard Disk:500GB or More</a:t>
            </a:r>
          </a:p>
          <a:p>
            <a:pPr>
              <a:buFont typeface="Wingdings" panose="05000000000000000000" charset="0"/>
              <a:buChar char="Ø"/>
            </a:pPr>
            <a:r>
              <a:rPr lang="en-US" dirty="0"/>
              <a:t>A working microphone</a:t>
            </a:r>
          </a:p>
          <a:p>
            <a:pPr>
              <a:buFont typeface="Wingdings" panose="05000000000000000000" charset="0"/>
              <a:buChar char="Ø"/>
            </a:pPr>
            <a:r>
              <a:rPr lang="en-US" dirty="0"/>
              <a:t>Working Speakers</a:t>
            </a:r>
          </a:p>
          <a:p>
            <a:endParaRPr lang="en-US" dirty="0"/>
          </a:p>
        </p:txBody>
      </p:sp>
    </p:spTree>
    <p:extLst>
      <p:ext uri="{BB962C8B-B14F-4D97-AF65-F5344CB8AC3E}">
        <p14:creationId xmlns:p14="http://schemas.microsoft.com/office/powerpoint/2010/main" val="3445192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896E-7C17-CFA2-ABF7-6B15CD25EFE0}"/>
              </a:ext>
            </a:extLst>
          </p:cNvPr>
          <p:cNvSpPr>
            <a:spLocks noGrp="1"/>
          </p:cNvSpPr>
          <p:nvPr>
            <p:ph type="title"/>
          </p:nvPr>
        </p:nvSpPr>
        <p:spPr/>
        <p:txBody>
          <a:bodyPr/>
          <a:lstStyle/>
          <a:p>
            <a:r>
              <a:rPr lang="en-IN" altLang="en-US" dirty="0">
                <a:latin typeface="Times New Roman" panose="02020603050405020304" pitchFamily="18" charset="0"/>
                <a:cs typeface="Times New Roman" panose="02020603050405020304" pitchFamily="18" charset="0"/>
              </a:rPr>
              <a:t>RESULTS</a:t>
            </a:r>
            <a:endParaRPr lang="en-US" dirty="0"/>
          </a:p>
        </p:txBody>
      </p:sp>
      <p:graphicFrame>
        <p:nvGraphicFramePr>
          <p:cNvPr id="10" name="Content Placeholder 9">
            <a:extLst>
              <a:ext uri="{FF2B5EF4-FFF2-40B4-BE49-F238E27FC236}">
                <a16:creationId xmlns:a16="http://schemas.microsoft.com/office/drawing/2014/main" id="{37AACF9F-32B5-F916-BD62-25B207D48D40}"/>
              </a:ext>
            </a:extLst>
          </p:cNvPr>
          <p:cNvGraphicFramePr>
            <a:graphicFrameLocks noGrp="1"/>
          </p:cNvGraphicFramePr>
          <p:nvPr>
            <p:ph idx="1"/>
            <p:extLst>
              <p:ext uri="{D42A27DB-BD31-4B8C-83A1-F6EECF244321}">
                <p14:modId xmlns:p14="http://schemas.microsoft.com/office/powerpoint/2010/main" val="2246099074"/>
              </p:ext>
            </p:extLst>
          </p:nvPr>
        </p:nvGraphicFramePr>
        <p:xfrm>
          <a:off x="1396181" y="1533833"/>
          <a:ext cx="8327922" cy="4623464"/>
        </p:xfrm>
        <a:graphic>
          <a:graphicData uri="http://schemas.openxmlformats.org/drawingml/2006/table">
            <a:tbl>
              <a:tblPr/>
              <a:tblGrid>
                <a:gridCol w="575563">
                  <a:extLst>
                    <a:ext uri="{9D8B030D-6E8A-4147-A177-3AD203B41FA5}">
                      <a16:colId xmlns:a16="http://schemas.microsoft.com/office/drawing/2014/main" val="806088225"/>
                    </a:ext>
                  </a:extLst>
                </a:gridCol>
                <a:gridCol w="446991">
                  <a:extLst>
                    <a:ext uri="{9D8B030D-6E8A-4147-A177-3AD203B41FA5}">
                      <a16:colId xmlns:a16="http://schemas.microsoft.com/office/drawing/2014/main" val="2887887258"/>
                    </a:ext>
                  </a:extLst>
                </a:gridCol>
                <a:gridCol w="564897">
                  <a:extLst>
                    <a:ext uri="{9D8B030D-6E8A-4147-A177-3AD203B41FA5}">
                      <a16:colId xmlns:a16="http://schemas.microsoft.com/office/drawing/2014/main" val="564507757"/>
                    </a:ext>
                  </a:extLst>
                </a:gridCol>
                <a:gridCol w="620625">
                  <a:extLst>
                    <a:ext uri="{9D8B030D-6E8A-4147-A177-3AD203B41FA5}">
                      <a16:colId xmlns:a16="http://schemas.microsoft.com/office/drawing/2014/main" val="233309374"/>
                    </a:ext>
                  </a:extLst>
                </a:gridCol>
                <a:gridCol w="526182">
                  <a:extLst>
                    <a:ext uri="{9D8B030D-6E8A-4147-A177-3AD203B41FA5}">
                      <a16:colId xmlns:a16="http://schemas.microsoft.com/office/drawing/2014/main" val="2017188145"/>
                    </a:ext>
                  </a:extLst>
                </a:gridCol>
                <a:gridCol w="620625">
                  <a:extLst>
                    <a:ext uri="{9D8B030D-6E8A-4147-A177-3AD203B41FA5}">
                      <a16:colId xmlns:a16="http://schemas.microsoft.com/office/drawing/2014/main" val="95896231"/>
                    </a:ext>
                  </a:extLst>
                </a:gridCol>
                <a:gridCol w="661099">
                  <a:extLst>
                    <a:ext uri="{9D8B030D-6E8A-4147-A177-3AD203B41FA5}">
                      <a16:colId xmlns:a16="http://schemas.microsoft.com/office/drawing/2014/main" val="2230023921"/>
                    </a:ext>
                  </a:extLst>
                </a:gridCol>
                <a:gridCol w="674592">
                  <a:extLst>
                    <a:ext uri="{9D8B030D-6E8A-4147-A177-3AD203B41FA5}">
                      <a16:colId xmlns:a16="http://schemas.microsoft.com/office/drawing/2014/main" val="2041127651"/>
                    </a:ext>
                  </a:extLst>
                </a:gridCol>
                <a:gridCol w="539674">
                  <a:extLst>
                    <a:ext uri="{9D8B030D-6E8A-4147-A177-3AD203B41FA5}">
                      <a16:colId xmlns:a16="http://schemas.microsoft.com/office/drawing/2014/main" val="3735656231"/>
                    </a:ext>
                  </a:extLst>
                </a:gridCol>
                <a:gridCol w="620625">
                  <a:extLst>
                    <a:ext uri="{9D8B030D-6E8A-4147-A177-3AD203B41FA5}">
                      <a16:colId xmlns:a16="http://schemas.microsoft.com/office/drawing/2014/main" val="2770732583"/>
                    </a:ext>
                  </a:extLst>
                </a:gridCol>
                <a:gridCol w="620625">
                  <a:extLst>
                    <a:ext uri="{9D8B030D-6E8A-4147-A177-3AD203B41FA5}">
                      <a16:colId xmlns:a16="http://schemas.microsoft.com/office/drawing/2014/main" val="431898945"/>
                    </a:ext>
                  </a:extLst>
                </a:gridCol>
                <a:gridCol w="526182">
                  <a:extLst>
                    <a:ext uri="{9D8B030D-6E8A-4147-A177-3AD203B41FA5}">
                      <a16:colId xmlns:a16="http://schemas.microsoft.com/office/drawing/2014/main" val="1766500713"/>
                    </a:ext>
                  </a:extLst>
                </a:gridCol>
                <a:gridCol w="593640">
                  <a:extLst>
                    <a:ext uri="{9D8B030D-6E8A-4147-A177-3AD203B41FA5}">
                      <a16:colId xmlns:a16="http://schemas.microsoft.com/office/drawing/2014/main" val="2977949955"/>
                    </a:ext>
                  </a:extLst>
                </a:gridCol>
                <a:gridCol w="736602">
                  <a:extLst>
                    <a:ext uri="{9D8B030D-6E8A-4147-A177-3AD203B41FA5}">
                      <a16:colId xmlns:a16="http://schemas.microsoft.com/office/drawing/2014/main" val="83994962"/>
                    </a:ext>
                  </a:extLst>
                </a:gridCol>
              </a:tblGrid>
              <a:tr h="771048">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Model</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Noisy</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RNNoise [30]</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CRN [5]</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DCCRN [6]</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PercepNet [31]</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DeepMMSE [32]</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DCCRN+[33]</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DEMUCS [4]</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Full SubNet+ [34]</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LFSFNET [35]</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GaGNet [36]</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VSANet (ours)</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Proposed</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18795393"/>
                  </a:ext>
                </a:extLst>
              </a:tr>
              <a:tr h="425709">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Year</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2018</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2018</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2020</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2020</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2020</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2021</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2021</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2022</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2022</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2022</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2023</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2024</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36879306"/>
                  </a:ext>
                </a:extLst>
              </a:tr>
              <a:tr h="944345">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Input</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Magnitude</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Magnitude</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Complex</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Magnitude</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Magnitude</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Complex</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Time</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Complex &amp; Magnitude</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Magnitude</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Complex</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STDCT Spectrum-</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STDCT </a:t>
                      </a:r>
                    </a:p>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Spectrum</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89411876"/>
                  </a:ext>
                </a:extLst>
              </a:tr>
              <a:tr h="425709">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Cau.</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000" kern="100" dirty="0">
                        <a:effectLst/>
                        <a:latin typeface="Calibri" panose="020F0502020204030204" pitchFamily="34" charset="0"/>
                        <a:cs typeface="Times New Roman" panose="02020603050405020304" pitchFamily="18" charset="0"/>
                      </a:endParaRP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000" kern="100" dirty="0">
                        <a:effectLst/>
                        <a:latin typeface="Calibri" panose="020F0502020204030204" pitchFamily="34" charset="0"/>
                        <a:cs typeface="Times New Roman" panose="02020603050405020304" pitchFamily="18" charset="0"/>
                      </a:endParaRP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000" kern="100" dirty="0">
                        <a:effectLst/>
                        <a:latin typeface="Calibri" panose="020F0502020204030204" pitchFamily="34" charset="0"/>
                        <a:cs typeface="Times New Roman" panose="02020603050405020304" pitchFamily="18" charset="0"/>
                      </a:endParaRP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000" kern="100" dirty="0">
                        <a:effectLst/>
                        <a:latin typeface="Calibri" panose="020F0502020204030204" pitchFamily="34" charset="0"/>
                        <a:cs typeface="Times New Roman" panose="02020603050405020304" pitchFamily="18" charset="0"/>
                      </a:endParaRP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95045848"/>
                  </a:ext>
                </a:extLst>
              </a:tr>
              <a:tr h="771048">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WB-PESQ</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1.97</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2.29</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2.56</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2.68</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2.73</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2.77</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2.84</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2.93</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2.88</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2.91</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2.94</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2.98</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2.99</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5245264"/>
                  </a:ext>
                </a:extLst>
              </a:tr>
              <a:tr h="428535">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CSIG</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3.35</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3.51</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3.88</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4.14</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4.22</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3.86</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4.26</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4.21</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4.22</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99750013"/>
                  </a:ext>
                </a:extLst>
              </a:tr>
              <a:tr h="428535">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CBAK</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2.44</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2.98</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3.18</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3.32</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3.25</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3.42</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3.45</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3.51</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3.51</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69166036"/>
                  </a:ext>
                </a:extLst>
              </a:tr>
              <a:tr h="428535">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COVL</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2.63</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3.02</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3.27</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3.46</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3.52</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3.57</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3.59</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3.60</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800"/>
                        </a:spcAft>
                      </a:pPr>
                      <a:r>
                        <a:rPr lang="en-US" sz="1000" kern="100" dirty="0">
                          <a:effectLst/>
                          <a:latin typeface="Calibri" panose="020F0502020204030204" pitchFamily="34" charset="0"/>
                          <a:ea typeface="Calibri" panose="020F0502020204030204" pitchFamily="34" charset="0"/>
                          <a:cs typeface="Times New Roman" panose="02020603050405020304" pitchFamily="18" charset="0"/>
                        </a:rPr>
                        <a:t>3.61</a:t>
                      </a:r>
                    </a:p>
                  </a:txBody>
                  <a:tcPr marL="57911" marR="57911" marT="38411" marB="38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0862263"/>
                  </a:ext>
                </a:extLst>
              </a:tr>
            </a:tbl>
          </a:graphicData>
        </a:graphic>
      </p:graphicFrame>
    </p:spTree>
    <p:extLst>
      <p:ext uri="{BB962C8B-B14F-4D97-AF65-F5344CB8AC3E}">
        <p14:creationId xmlns:p14="http://schemas.microsoft.com/office/powerpoint/2010/main" val="4135040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4546-175C-5078-1AAB-E5EB304814E5}"/>
              </a:ext>
            </a:extLst>
          </p:cNvPr>
          <p:cNvSpPr>
            <a:spLocks noGrp="1"/>
          </p:cNvSpPr>
          <p:nvPr>
            <p:ph type="title"/>
          </p:nvPr>
        </p:nvSpPr>
        <p:spPr/>
        <p:txBody>
          <a:bodyPr/>
          <a:lstStyle/>
          <a:p>
            <a:r>
              <a:rPr lang="en-IN" altLang="en-US" dirty="0">
                <a:latin typeface="Times New Roman" panose="02020603050405020304" pitchFamily="18" charset="0"/>
                <a:cs typeface="Times New Roman" panose="02020603050405020304" pitchFamily="18" charset="0"/>
              </a:rPr>
              <a:t>RESULTS</a:t>
            </a:r>
            <a:endParaRPr lang="en-US" dirty="0"/>
          </a:p>
        </p:txBody>
      </p:sp>
      <p:pic>
        <p:nvPicPr>
          <p:cNvPr id="4" name="Content Placeholder 3" descr="Screenshot 2024-04-26 002647">
            <a:extLst>
              <a:ext uri="{FF2B5EF4-FFF2-40B4-BE49-F238E27FC236}">
                <a16:creationId xmlns:a16="http://schemas.microsoft.com/office/drawing/2014/main" id="{F9B1BFD1-3DD6-387E-4ED2-96DF81E71F33}"/>
              </a:ext>
            </a:extLst>
          </p:cNvPr>
          <p:cNvPicPr>
            <a:picLocks noGrp="1" noChangeAspect="1"/>
          </p:cNvPicPr>
          <p:nvPr>
            <p:ph idx="1"/>
          </p:nvPr>
        </p:nvPicPr>
        <p:blipFill>
          <a:blip r:embed="rId2"/>
          <a:stretch>
            <a:fillRect/>
          </a:stretch>
        </p:blipFill>
        <p:spPr>
          <a:xfrm>
            <a:off x="1128019" y="2019817"/>
            <a:ext cx="9935962" cy="3962953"/>
          </a:xfrm>
          <a:prstGeom prst="rect">
            <a:avLst/>
          </a:prstGeom>
        </p:spPr>
      </p:pic>
    </p:spTree>
    <p:extLst>
      <p:ext uri="{BB962C8B-B14F-4D97-AF65-F5344CB8AC3E}">
        <p14:creationId xmlns:p14="http://schemas.microsoft.com/office/powerpoint/2010/main" val="3578711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27BF-F210-3F67-2AC9-32DCAA55951E}"/>
              </a:ext>
            </a:extLst>
          </p:cNvPr>
          <p:cNvSpPr>
            <a:spLocks noGrp="1"/>
          </p:cNvSpPr>
          <p:nvPr>
            <p:ph type="title"/>
          </p:nvPr>
        </p:nvSpPr>
        <p:spPr/>
        <p:txBody>
          <a:bodyPr/>
          <a:lstStyle/>
          <a:p>
            <a:r>
              <a:rPr lang="en-US" dirty="0"/>
              <a:t>TEST CASES</a:t>
            </a:r>
          </a:p>
        </p:txBody>
      </p:sp>
      <p:sp>
        <p:nvSpPr>
          <p:cNvPr id="3" name="Content Placeholder 2">
            <a:extLst>
              <a:ext uri="{FF2B5EF4-FFF2-40B4-BE49-F238E27FC236}">
                <a16:creationId xmlns:a16="http://schemas.microsoft.com/office/drawing/2014/main" id="{25840765-C075-535C-E0D3-39B04A43E5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3703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A17A-0BCD-BAC1-97B5-CD5391CDC22C}"/>
              </a:ext>
            </a:extLst>
          </p:cNvPr>
          <p:cNvSpPr>
            <a:spLocks noGrp="1"/>
          </p:cNvSpPr>
          <p:nvPr>
            <p:ph type="title"/>
          </p:nvPr>
        </p:nvSpPr>
        <p:spPr/>
        <p:txBody>
          <a:bodyPr/>
          <a:lstStyle/>
          <a:p>
            <a:r>
              <a:rPr lang="en-IN" altLang="en-US" b="1" dirty="0">
                <a:latin typeface="Times New Roman" panose="02020603050405020304" pitchFamily="18" charset="0"/>
                <a:cs typeface="Times New Roman" panose="02020603050405020304" pitchFamily="18" charset="0"/>
              </a:rPr>
              <a:t>CONCLUSION</a:t>
            </a:r>
            <a:endParaRPr lang="en-US" dirty="0"/>
          </a:p>
        </p:txBody>
      </p:sp>
      <p:sp>
        <p:nvSpPr>
          <p:cNvPr id="3" name="Content Placeholder 2">
            <a:extLst>
              <a:ext uri="{FF2B5EF4-FFF2-40B4-BE49-F238E27FC236}">
                <a16:creationId xmlns:a16="http://schemas.microsoft.com/office/drawing/2014/main" id="{A86F1E88-0BF2-EEC5-7603-E73032880C41}"/>
              </a:ext>
            </a:extLst>
          </p:cNvPr>
          <p:cNvSpPr>
            <a:spLocks noGrp="1"/>
          </p:cNvSpPr>
          <p:nvPr>
            <p:ph idx="1"/>
          </p:nvPr>
        </p:nvSpPr>
        <p:spPr/>
        <p:txBody>
          <a:bodyPr>
            <a:normAutofit fontScale="92500"/>
          </a:bodyPr>
          <a:lstStyle/>
          <a:p>
            <a:pPr marL="0" indent="0">
              <a:buNone/>
            </a:pPr>
            <a:r>
              <a:rPr lang="en-US" dirty="0">
                <a:latin typeface="Times New Roman" panose="02020603050405020304" pitchFamily="18" charset="0"/>
                <a:cs typeface="Times New Roman" panose="02020603050405020304" pitchFamily="18" charset="0"/>
              </a:rPr>
              <a:t>The work introduces a novel approach to speech enhancement (SE) using a Convolutional Spatial Attention (CSA) block and a Voice Activity Detection (VAD)-assisted multi-task learning framework. A two-branch network is designed to handle SE and VAD tasks concurrently, with joint optimization improving SE performance. The CSA block enhances feature extraction, ensuring real-time SE. The </a:t>
            </a:r>
            <a:r>
              <a:rPr lang="en-US" dirty="0" err="1">
                <a:latin typeface="Times New Roman" panose="02020603050405020304" pitchFamily="18" charset="0"/>
                <a:cs typeface="Times New Roman" panose="02020603050405020304" pitchFamily="18" charset="0"/>
              </a:rPr>
              <a:t>TANSCUNet</a:t>
            </a:r>
            <a:r>
              <a:rPr lang="en-US" dirty="0">
                <a:latin typeface="Times New Roman" panose="02020603050405020304" pitchFamily="18" charset="0"/>
                <a:cs typeface="Times New Roman" panose="02020603050405020304" pitchFamily="18" charset="0"/>
              </a:rPr>
              <a:t> model incorporates innovative techniques like sub-convolutional encoders, demonstrating the importance of local and global contextual information in speech. The </a:t>
            </a:r>
            <a:r>
              <a:rPr lang="en-US" dirty="0" err="1">
                <a:latin typeface="Times New Roman" panose="02020603050405020304" pitchFamily="18" charset="0"/>
                <a:cs typeface="Times New Roman" panose="02020603050405020304" pitchFamily="18" charset="0"/>
              </a:rPr>
              <a:t>VSANet</a:t>
            </a:r>
            <a:r>
              <a:rPr lang="en-US" dirty="0">
                <a:latin typeface="Times New Roman" panose="02020603050405020304" pitchFamily="18" charset="0"/>
                <a:cs typeface="Times New Roman" panose="02020603050405020304" pitchFamily="18" charset="0"/>
              </a:rPr>
              <a:t>, integrating these advancements, achieves better real-time SE despite its modest size. Future research aims to explore more potent multitask learning schemes and extend techniques to other areas like speech dereverberation and separation.</a:t>
            </a:r>
          </a:p>
          <a:p>
            <a:endParaRPr lang="en-US" dirty="0"/>
          </a:p>
        </p:txBody>
      </p:sp>
    </p:spTree>
    <p:extLst>
      <p:ext uri="{BB962C8B-B14F-4D97-AF65-F5344CB8AC3E}">
        <p14:creationId xmlns:p14="http://schemas.microsoft.com/office/powerpoint/2010/main" val="43309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76073-C422-8635-DB60-F7DFD6B001EA}"/>
              </a:ext>
            </a:extLst>
          </p:cNvPr>
          <p:cNvSpPr>
            <a:spLocks noGrp="1"/>
          </p:cNvSpPr>
          <p:nvPr>
            <p:ph type="title"/>
          </p:nvPr>
        </p:nvSpPr>
        <p:spPr/>
        <p:txBody>
          <a:bodyPr/>
          <a:lstStyle/>
          <a:p>
            <a:r>
              <a:rPr lang="en-US" b="1" dirty="0"/>
              <a:t>CONTENTS</a:t>
            </a:r>
            <a:endParaRPr lang="en-US" dirty="0"/>
          </a:p>
        </p:txBody>
      </p:sp>
      <p:sp>
        <p:nvSpPr>
          <p:cNvPr id="3" name="Content Placeholder 2">
            <a:extLst>
              <a:ext uri="{FF2B5EF4-FFF2-40B4-BE49-F238E27FC236}">
                <a16:creationId xmlns:a16="http://schemas.microsoft.com/office/drawing/2014/main" id="{BA0C8637-652B-B518-5162-044F6FB0158A}"/>
              </a:ext>
            </a:extLst>
          </p:cNvPr>
          <p:cNvSpPr>
            <a:spLocks noGrp="1"/>
          </p:cNvSpPr>
          <p:nvPr>
            <p:ph idx="1"/>
          </p:nvPr>
        </p:nvSpPr>
        <p:spPr/>
        <p:txBody>
          <a:bodyPr>
            <a:normAutofit fontScale="85000" lnSpcReduction="20000"/>
          </a:bodyPr>
          <a:lstStyle/>
          <a:p>
            <a:pPr marL="457200" indent="-457200">
              <a:buFont typeface="Wingdings" panose="05000000000000000000" pitchFamily="2" charset="2"/>
              <a:buChar char="Ø"/>
            </a:pPr>
            <a:r>
              <a:rPr lang="en-IN" sz="2800" dirty="0">
                <a:cs typeface="Times New Roman" panose="02020603050405020304" pitchFamily="18" charset="0"/>
              </a:rPr>
              <a:t>A</a:t>
            </a:r>
            <a:r>
              <a:rPr lang="en-US" altLang="en-IN" sz="2800" dirty="0" err="1">
                <a:cs typeface="Times New Roman" panose="02020603050405020304" pitchFamily="18" charset="0"/>
              </a:rPr>
              <a:t>bstract</a:t>
            </a:r>
            <a:endParaRPr lang="en-US" altLang="en-IN" sz="2800" dirty="0">
              <a:cs typeface="Times New Roman" panose="02020603050405020304" pitchFamily="18" charset="0"/>
            </a:endParaRPr>
          </a:p>
          <a:p>
            <a:pPr marL="457200" indent="-457200">
              <a:buFont typeface="Wingdings" panose="05000000000000000000" pitchFamily="2" charset="2"/>
              <a:buChar char="Ø"/>
            </a:pPr>
            <a:r>
              <a:rPr lang="en-GB" sz="2800" dirty="0">
                <a:latin typeface="Times New Roman" panose="02020603050405020304"/>
                <a:ea typeface="Times New Roman" panose="02020603050405020304"/>
                <a:cs typeface="Times New Roman" panose="02020603050405020304"/>
                <a:sym typeface="Times New Roman" panose="02020603050405020304"/>
              </a:rPr>
              <a:t>Literature survey</a:t>
            </a:r>
            <a:endParaRPr lang="en-IN" sz="2800" dirty="0">
              <a:cs typeface="Times New Roman" panose="02020603050405020304" pitchFamily="18" charset="0"/>
            </a:endParaRPr>
          </a:p>
          <a:p>
            <a:pPr marL="457200" indent="-457200">
              <a:buFont typeface="Wingdings" panose="05000000000000000000" pitchFamily="2" charset="2"/>
              <a:buChar char="Ø"/>
            </a:pPr>
            <a:r>
              <a:rPr lang="en-US" sz="2800" dirty="0"/>
              <a:t>Existing System</a:t>
            </a:r>
          </a:p>
          <a:p>
            <a:pPr marL="457200" indent="-457200">
              <a:buFont typeface="Wingdings" panose="05000000000000000000" pitchFamily="2" charset="2"/>
              <a:buChar char="Ø"/>
            </a:pPr>
            <a:r>
              <a:rPr lang="en-US" sz="2800" dirty="0"/>
              <a:t>Existing system Drawbacks</a:t>
            </a:r>
          </a:p>
          <a:p>
            <a:pPr marL="457200" indent="-457200">
              <a:buFont typeface="Wingdings" panose="05000000000000000000" pitchFamily="2" charset="2"/>
              <a:buChar char="Ø"/>
            </a:pPr>
            <a:r>
              <a:rPr lang="en-US" sz="2800" dirty="0">
                <a:cs typeface="Times New Roman" panose="02020603050405020304" pitchFamily="18" charset="0"/>
              </a:rPr>
              <a:t>Proposed System</a:t>
            </a:r>
          </a:p>
          <a:p>
            <a:pPr marL="457200" indent="-457200">
              <a:buFont typeface="Wingdings" panose="05000000000000000000" pitchFamily="2" charset="2"/>
              <a:buChar char="Ø"/>
            </a:pPr>
            <a:r>
              <a:rPr lang="en-US" sz="2800" dirty="0">
                <a:cs typeface="Times New Roman" panose="02020603050405020304" pitchFamily="18" charset="0"/>
              </a:rPr>
              <a:t>Proposed System Advantages</a:t>
            </a:r>
          </a:p>
          <a:p>
            <a:pPr marL="457200" indent="-457200">
              <a:buFont typeface="Wingdings" panose="05000000000000000000" pitchFamily="2" charset="2"/>
              <a:buChar char="Ø"/>
            </a:pPr>
            <a:r>
              <a:rPr lang="en-US" sz="2800" dirty="0">
                <a:cs typeface="Times New Roman" panose="02020603050405020304" pitchFamily="18" charset="0"/>
              </a:rPr>
              <a:t>Requirements</a:t>
            </a:r>
          </a:p>
          <a:p>
            <a:pPr marL="457200" indent="-457200">
              <a:buFont typeface="Wingdings" panose="05000000000000000000" pitchFamily="2" charset="2"/>
              <a:buChar char="Ø"/>
            </a:pPr>
            <a:r>
              <a:rPr lang="en-US" sz="2800" dirty="0">
                <a:cs typeface="Times New Roman" panose="02020603050405020304" pitchFamily="18" charset="0"/>
              </a:rPr>
              <a:t>Results</a:t>
            </a:r>
          </a:p>
          <a:p>
            <a:pPr marL="457200" indent="-457200">
              <a:buFont typeface="Wingdings" panose="05000000000000000000" pitchFamily="2" charset="2"/>
              <a:buChar char="Ø"/>
            </a:pPr>
            <a:r>
              <a:rPr lang="en-US" altLang="en-IN" sz="2800" dirty="0">
                <a:latin typeface="Calibri" panose="020F0502020204030204" pitchFamily="34" charset="0"/>
                <a:ea typeface="Times New Roman" panose="02020603050405020304"/>
                <a:cs typeface="Calibri" panose="020F0502020204030204" pitchFamily="34" charset="0"/>
                <a:sym typeface="Times New Roman" panose="02020603050405020304"/>
              </a:rPr>
              <a:t>Test cases</a:t>
            </a:r>
          </a:p>
          <a:p>
            <a:pPr marL="457200" indent="-457200">
              <a:buFont typeface="Wingdings" panose="05000000000000000000" pitchFamily="2" charset="2"/>
              <a:buChar char="Ø"/>
            </a:pPr>
            <a:r>
              <a:rPr lang="en-US" altLang="en-IN" sz="2800" dirty="0">
                <a:latin typeface="Calibri" panose="020F0502020204030204" pitchFamily="34" charset="0"/>
                <a:ea typeface="Times New Roman" panose="02020603050405020304"/>
                <a:cs typeface="Calibri" panose="020F0502020204030204" pitchFamily="34" charset="0"/>
                <a:sym typeface="Times New Roman" panose="02020603050405020304"/>
              </a:rPr>
              <a:t>Conclusion</a:t>
            </a:r>
          </a:p>
          <a:p>
            <a:pPr marL="457200" indent="-457200">
              <a:buFont typeface="Wingdings" panose="05000000000000000000" pitchFamily="2" charset="2"/>
              <a:buChar char="Ø"/>
            </a:pPr>
            <a:r>
              <a:rPr lang="en-US" altLang="en-IN" sz="2800" dirty="0">
                <a:latin typeface="Calibri" panose="020F0502020204030204" pitchFamily="34" charset="0"/>
                <a:ea typeface="Times New Roman" panose="02020603050405020304"/>
                <a:cs typeface="Calibri" panose="020F0502020204030204" pitchFamily="34" charset="0"/>
                <a:sym typeface="Times New Roman" panose="02020603050405020304"/>
              </a:rPr>
              <a:t>References</a:t>
            </a:r>
            <a:endParaRPr lang="en-IN" sz="2800" dirty="0">
              <a:latin typeface="Calibri" panose="020F0502020204030204" pitchFamily="34" charset="0"/>
              <a:ea typeface="Times New Roman" panose="02020603050405020304"/>
              <a:cs typeface="Calibri" panose="020F0502020204030204" pitchFamily="34" charset="0"/>
              <a:sym typeface="Times New Roman" panose="02020603050405020304"/>
            </a:endParaRPr>
          </a:p>
          <a:p>
            <a:endParaRPr lang="en-US" dirty="0"/>
          </a:p>
        </p:txBody>
      </p:sp>
    </p:spTree>
    <p:extLst>
      <p:ext uri="{BB962C8B-B14F-4D97-AF65-F5344CB8AC3E}">
        <p14:creationId xmlns:p14="http://schemas.microsoft.com/office/powerpoint/2010/main" val="3409381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1679D3-4F59-3E51-E1CA-DD537E844055}"/>
              </a:ext>
            </a:extLst>
          </p:cNvPr>
          <p:cNvSpPr txBox="1"/>
          <p:nvPr/>
        </p:nvSpPr>
        <p:spPr>
          <a:xfrm>
            <a:off x="4630994" y="3244334"/>
            <a:ext cx="6538451" cy="707886"/>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97076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A1B1-F984-83FA-5D07-1B85A7688C0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61D20B6-EE6C-0D61-0C88-E5C370A9C0B7}"/>
              </a:ext>
            </a:extLst>
          </p:cNvPr>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Speech signal in a real world environment is degraded by background noise that reduces its intelligibility and quality for human listeners.</a:t>
            </a:r>
          </a:p>
          <a:p>
            <a:pPr algn="just"/>
            <a:r>
              <a:rPr lang="en-US" dirty="0">
                <a:latin typeface="Times New Roman" panose="02020603050405020304" pitchFamily="18" charset="0"/>
                <a:cs typeface="Times New Roman" panose="02020603050405020304" pitchFamily="18" charset="0"/>
              </a:rPr>
              <a:t>It can further degrade the performance of speech based applications</a:t>
            </a:r>
          </a:p>
          <a:p>
            <a:pPr algn="just"/>
            <a:r>
              <a:rPr lang="en-US" dirty="0">
                <a:latin typeface="Times New Roman" panose="02020603050405020304" pitchFamily="18" charset="0"/>
                <a:cs typeface="Times New Roman" panose="02020603050405020304" pitchFamily="18" charset="0"/>
              </a:rPr>
              <a:t>Speech enhancement aims at improving the intelligibility and quality of speech signal by removing background noise</a:t>
            </a:r>
          </a:p>
          <a:p>
            <a:pPr algn="just"/>
            <a:r>
              <a:rPr lang="en-US" dirty="0">
                <a:latin typeface="Times New Roman" panose="02020603050405020304" pitchFamily="18" charset="0"/>
                <a:cs typeface="Times New Roman" panose="02020603050405020304" pitchFamily="18" charset="0"/>
              </a:rPr>
              <a:t>Single channel speech enhancement in low signal-to-noise ratio(SNR) conditions is considered a very challenging problem</a:t>
            </a:r>
          </a:p>
          <a:p>
            <a:pPr algn="just"/>
            <a:r>
              <a:rPr lang="en-US" dirty="0">
                <a:latin typeface="Times New Roman" panose="02020603050405020304" pitchFamily="18" charset="0"/>
                <a:cs typeface="Times New Roman" panose="02020603050405020304" pitchFamily="18" charset="0"/>
              </a:rPr>
              <a:t>Speech enhancement has been extensively studied in recent years as a supervised learning problem using deep neural networks(DNNs)</a:t>
            </a:r>
          </a:p>
          <a:p>
            <a:pPr algn="just"/>
            <a:r>
              <a:rPr lang="en-US" dirty="0">
                <a:latin typeface="Times New Roman" panose="02020603050405020304" pitchFamily="18" charset="0"/>
                <a:cs typeface="Times New Roman" panose="02020603050405020304" pitchFamily="18" charset="0"/>
              </a:rPr>
              <a:t>Supervised approaches to speech enhancement generally convert a speech signal to a time-frequency representation and extract input features and training targets from it.</a:t>
            </a:r>
            <a:endParaRPr lang="en-US" dirty="0"/>
          </a:p>
        </p:txBody>
      </p:sp>
    </p:spTree>
    <p:extLst>
      <p:ext uri="{BB962C8B-B14F-4D97-AF65-F5344CB8AC3E}">
        <p14:creationId xmlns:p14="http://schemas.microsoft.com/office/powerpoint/2010/main" val="4058986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577B-6D0C-A44C-BB22-F1F1754396F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A57DF201-4F38-FFE7-F43F-523FD748D846}"/>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Speech is the basic important form of communication</a:t>
            </a:r>
          </a:p>
          <a:p>
            <a:r>
              <a:rPr lang="en-US" sz="2800" dirty="0">
                <a:latin typeface="Times New Roman" panose="02020603050405020304" pitchFamily="18" charset="0"/>
                <a:cs typeface="Times New Roman" panose="02020603050405020304" pitchFamily="18" charset="0"/>
              </a:rPr>
              <a:t>People suffering with hearing problem require hearing aids</a:t>
            </a:r>
          </a:p>
          <a:p>
            <a:r>
              <a:rPr lang="en-US" sz="2800" dirty="0">
                <a:latin typeface="Times New Roman" panose="02020603050405020304" pitchFamily="18" charset="0"/>
                <a:cs typeface="Times New Roman" panose="02020603050405020304" pitchFamily="18" charset="0"/>
              </a:rPr>
              <a:t>Speech enhancement is very useful for the hearing impaired people </a:t>
            </a:r>
          </a:p>
          <a:p>
            <a:r>
              <a:rPr lang="en-US" sz="2800" dirty="0">
                <a:latin typeface="Times New Roman" panose="02020603050405020304" pitchFamily="18" charset="0"/>
                <a:cs typeface="Times New Roman" panose="02020603050405020304" pitchFamily="18" charset="0"/>
              </a:rPr>
              <a:t>Speech Enhancement (SE) takes the speech in waveform or time-frequency spectrum  </a:t>
            </a:r>
          </a:p>
          <a:p>
            <a:r>
              <a:rPr lang="en-US" sz="2800" dirty="0">
                <a:latin typeface="Times New Roman" panose="02020603050405020304" pitchFamily="18" charset="0"/>
                <a:cs typeface="Times New Roman" panose="02020603050405020304" pitchFamily="18" charset="0"/>
              </a:rPr>
              <a:t>Currently vast research on Deep </a:t>
            </a:r>
            <a:r>
              <a:rPr lang="en-US" sz="2800" dirty="0" err="1">
                <a:latin typeface="Times New Roman" panose="02020603050405020304" pitchFamily="18" charset="0"/>
                <a:cs typeface="Times New Roman" panose="02020603050405020304" pitchFamily="18" charset="0"/>
              </a:rPr>
              <a:t>Nueral</a:t>
            </a:r>
            <a:r>
              <a:rPr lang="en-US" sz="2800" dirty="0">
                <a:latin typeface="Times New Roman" panose="02020603050405020304" pitchFamily="18" charset="0"/>
                <a:cs typeface="Times New Roman" panose="02020603050405020304" pitchFamily="18" charset="0"/>
              </a:rPr>
              <a:t> Network(DNN) is going on for reducing the error loss of speech.</a:t>
            </a:r>
          </a:p>
          <a:p>
            <a:r>
              <a:rPr lang="en-US" sz="2800" dirty="0">
                <a:latin typeface="Times New Roman" panose="02020603050405020304" pitchFamily="18" charset="0"/>
                <a:cs typeface="Times New Roman" panose="02020603050405020304" pitchFamily="18" charset="0"/>
              </a:rPr>
              <a:t>Quality + Intelligibility= Speech Enhancement</a:t>
            </a:r>
          </a:p>
          <a:p>
            <a:pPr marL="0" indent="0">
              <a:buNone/>
            </a:pPr>
            <a:endParaRPr lang="en-IN"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8897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70A2F-05ED-E196-E572-A5AE87F4122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TYPES OF SPEECH</a:t>
            </a:r>
            <a:endParaRPr lang="en-US" dirty="0"/>
          </a:p>
        </p:txBody>
      </p:sp>
      <p:pic>
        <p:nvPicPr>
          <p:cNvPr id="4" name="Content Placeholder 11">
            <a:extLst>
              <a:ext uri="{FF2B5EF4-FFF2-40B4-BE49-F238E27FC236}">
                <a16:creationId xmlns:a16="http://schemas.microsoft.com/office/drawing/2014/main" id="{282F7451-AEE9-A748-7BC5-A05627D7CE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549" y="2525711"/>
            <a:ext cx="10515600" cy="2892171"/>
          </a:xfrm>
          <a:prstGeom prst="rect">
            <a:avLst/>
          </a:prstGeom>
        </p:spPr>
      </p:pic>
    </p:spTree>
    <p:extLst>
      <p:ext uri="{BB962C8B-B14F-4D97-AF65-F5344CB8AC3E}">
        <p14:creationId xmlns:p14="http://schemas.microsoft.com/office/powerpoint/2010/main" val="3401101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83D7-1DEC-7FC1-BA80-F4AA881F75BD}"/>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LITERATURE SURVEY</a:t>
            </a:r>
            <a:endParaRPr lang="en-US" dirty="0"/>
          </a:p>
        </p:txBody>
      </p:sp>
      <p:sp>
        <p:nvSpPr>
          <p:cNvPr id="3" name="Content Placeholder 2">
            <a:extLst>
              <a:ext uri="{FF2B5EF4-FFF2-40B4-BE49-F238E27FC236}">
                <a16:creationId xmlns:a16="http://schemas.microsoft.com/office/drawing/2014/main" id="{E5A9D9AA-840C-6ED0-62B4-2F77B9D0FB03}"/>
              </a:ext>
            </a:extLst>
          </p:cNvPr>
          <p:cNvSpPr>
            <a:spLocks noGrp="1"/>
          </p:cNvSpPr>
          <p:nvPr>
            <p:ph idx="1"/>
          </p:nvPr>
        </p:nvSpPr>
        <p:spPr/>
        <p:txBody>
          <a:bodyPr>
            <a:normAutofit fontScale="85000" lnSpcReduction="10000"/>
          </a:bodyPr>
          <a:lstStyle/>
          <a:p>
            <a:r>
              <a:rPr lang="en-US" dirty="0"/>
              <a:t>Speech enhancement is the removal of noise from corrupted speech and has applications in cellular and radio communication, voice-controlled devices and as a preprocessing step in automatic speech/speaker recognition.</a:t>
            </a:r>
          </a:p>
          <a:p>
            <a:r>
              <a:rPr lang="en-US" dirty="0"/>
              <a:t>There are many ways to classify speech enhancement methods. It is usually difficult for a typical algorithm to be able to perform homogenously across all noise types. Therefore, usually a speech enhancement system is based on certain assumptions and constraints that are typically dependent on the application and the environment. In general, the performance of a speech enhancement algorithm is limited by the factors such as limitations on the number of noise sources available, making different uses of a priori information about the signal of interest and/or the corrupting signal, limitations in the time variations (non-stationary) allowed for the corrupting signal, model-based limitations like the restriction of the algorithm to uncorrelated noise. </a:t>
            </a:r>
          </a:p>
        </p:txBody>
      </p:sp>
    </p:spTree>
    <p:extLst>
      <p:ext uri="{BB962C8B-B14F-4D97-AF65-F5344CB8AC3E}">
        <p14:creationId xmlns:p14="http://schemas.microsoft.com/office/powerpoint/2010/main" val="445358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8202D-B542-CF86-DA38-C1AC8DF42D30}"/>
              </a:ext>
            </a:extLst>
          </p:cNvPr>
          <p:cNvSpPr>
            <a:spLocks noGrp="1"/>
          </p:cNvSpPr>
          <p:nvPr>
            <p:ph type="title"/>
          </p:nvPr>
        </p:nvSpPr>
        <p:spPr/>
        <p:txBody>
          <a:bodyPr/>
          <a:lstStyle/>
          <a:p>
            <a:r>
              <a:rPr lang="en-US" sz="4400" b="1" dirty="0"/>
              <a:t>EXISTING SYSTEM</a:t>
            </a:r>
            <a:endParaRPr lang="en-US" dirty="0"/>
          </a:p>
        </p:txBody>
      </p:sp>
      <p:sp>
        <p:nvSpPr>
          <p:cNvPr id="3" name="Content Placeholder 2">
            <a:extLst>
              <a:ext uri="{FF2B5EF4-FFF2-40B4-BE49-F238E27FC236}">
                <a16:creationId xmlns:a16="http://schemas.microsoft.com/office/drawing/2014/main" id="{A853D95B-AD78-7E7C-0334-EB5230BFC18F}"/>
              </a:ext>
            </a:extLst>
          </p:cNvPr>
          <p:cNvSpPr>
            <a:spLocks noGrp="1"/>
          </p:cNvSpPr>
          <p:nvPr>
            <p:ph idx="1"/>
          </p:nvPr>
        </p:nvSpPr>
        <p:spPr/>
        <p:txBody>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Voice Activity Detection(VAD)</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Casual Spatial  Attention(CSA)</a:t>
            </a:r>
          </a:p>
          <a:p>
            <a:pPr marL="0" indent="0">
              <a:buNone/>
            </a:pPr>
            <a:r>
              <a:rPr lang="en-US" sz="2800" dirty="0">
                <a:latin typeface="Times New Roman" panose="02020603050405020304" pitchFamily="18" charset="0"/>
                <a:cs typeface="Times New Roman" panose="02020603050405020304" pitchFamily="18" charset="0"/>
              </a:rPr>
              <a:t> 			           VAD+CSA=</a:t>
            </a:r>
            <a:r>
              <a:rPr lang="en-US" sz="2800" dirty="0" err="1">
                <a:latin typeface="Times New Roman" panose="02020603050405020304" pitchFamily="18" charset="0"/>
                <a:cs typeface="Times New Roman" panose="02020603050405020304" pitchFamily="18" charset="0"/>
              </a:rPr>
              <a:t>VSANet</a:t>
            </a:r>
            <a:endParaRPr lang="en-US" sz="2800" dirty="0">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0C57640B-FD79-F3D4-D01C-8273C2ABD291}"/>
              </a:ext>
            </a:extLst>
          </p:cNvPr>
          <p:cNvPicPr>
            <a:picLocks noChangeAspect="1"/>
          </p:cNvPicPr>
          <p:nvPr/>
        </p:nvPicPr>
        <p:blipFill>
          <a:blip r:embed="rId2"/>
          <a:stretch>
            <a:fillRect/>
          </a:stretch>
        </p:blipFill>
        <p:spPr>
          <a:xfrm>
            <a:off x="1460992" y="3465871"/>
            <a:ext cx="8994711" cy="2707985"/>
          </a:xfrm>
          <a:prstGeom prst="rect">
            <a:avLst/>
          </a:prstGeom>
        </p:spPr>
      </p:pic>
    </p:spTree>
    <p:extLst>
      <p:ext uri="{BB962C8B-B14F-4D97-AF65-F5344CB8AC3E}">
        <p14:creationId xmlns:p14="http://schemas.microsoft.com/office/powerpoint/2010/main" val="2147450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4C56-2933-5651-6435-28A3A600E8F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Existing System Drawbacks</a:t>
            </a:r>
            <a:endParaRPr lang="en-US" dirty="0"/>
          </a:p>
        </p:txBody>
      </p:sp>
      <p:sp>
        <p:nvSpPr>
          <p:cNvPr id="3" name="Content Placeholder 2">
            <a:extLst>
              <a:ext uri="{FF2B5EF4-FFF2-40B4-BE49-F238E27FC236}">
                <a16:creationId xmlns:a16="http://schemas.microsoft.com/office/drawing/2014/main" id="{9D4C33CE-44C5-870A-E42F-9E5B44213775}"/>
              </a:ext>
            </a:extLst>
          </p:cNvPr>
          <p:cNvSpPr>
            <a:spLocks noGrp="1"/>
          </p:cNvSpPr>
          <p:nvPr>
            <p:ph idx="1"/>
          </p:nvPr>
        </p:nvSpPr>
        <p:spPr/>
        <p:txBody>
          <a:bodyPr>
            <a:normAutofit fontScale="62500" lnSpcReduction="20000"/>
          </a:bodyPr>
          <a:lstStyle/>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Complexity</a:t>
            </a:r>
            <a:r>
              <a:rPr lang="en-US" sz="2800" b="0" i="0" dirty="0">
                <a:effectLst/>
                <a:latin typeface="Times New Roman" panose="02020603050405020304" pitchFamily="18" charset="0"/>
                <a:cs typeface="Times New Roman" panose="02020603050405020304" pitchFamily="18" charset="0"/>
              </a:rPr>
              <a:t>: CRNs can be computationally intensive, especially when dealing with large datasets or complex architectures. This complexity can result in longer training times and higher resource requirements, making it less practical for real-time applications or devices with limited computational power.</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Training Data Requirements</a:t>
            </a:r>
            <a:r>
              <a:rPr lang="en-US" sz="2800" b="0" i="0" dirty="0">
                <a:effectLst/>
                <a:latin typeface="Times New Roman" panose="02020603050405020304" pitchFamily="18" charset="0"/>
                <a:cs typeface="Times New Roman" panose="02020603050405020304" pitchFamily="18" charset="0"/>
              </a:rPr>
              <a:t>: Like many deep learning approaches, CRNs require large amounts of annotated training data to generalize well across different types of speech signals. Gathering and annotating such datasets can be time-consuming and expensive, especially for tasks requiring fine-grained annotations like speech enhancement.</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Overfitting</a:t>
            </a:r>
            <a:r>
              <a:rPr lang="en-US" sz="2800" b="0" i="0" dirty="0">
                <a:effectLst/>
                <a:latin typeface="Times New Roman" panose="02020603050405020304" pitchFamily="18" charset="0"/>
                <a:cs typeface="Times New Roman" panose="02020603050405020304" pitchFamily="18" charset="0"/>
              </a:rPr>
              <a:t>: CRNs, especially when designed with a large number of parameters, are prone to overfitting, wherein the model performs well on the training data but fails to generalize to unseen data. Regularization techniques such as dropout or weight decay can help mitigate overfitting, but finding the right balance between model complexity and generalization performance can be challenging.</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Difficulty in Interpretation</a:t>
            </a:r>
            <a:r>
              <a:rPr lang="en-US" sz="2800" b="0" i="0" dirty="0">
                <a:effectLst/>
                <a:latin typeface="Times New Roman" panose="02020603050405020304" pitchFamily="18" charset="0"/>
                <a:cs typeface="Times New Roman" panose="02020603050405020304" pitchFamily="18" charset="0"/>
              </a:rPr>
              <a:t>: Deep learning models, including CRNs, are often considered as black boxes due to their complex architectures and numerous parameters. Understanding how these models make decisions or interpreting their internal representations can be difficult, which may limit their adoption in domains where interpretability is critical.</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Data Augmentation Challenges</a:t>
            </a:r>
            <a:r>
              <a:rPr lang="en-US" sz="2800" b="0" i="0" dirty="0">
                <a:effectLst/>
                <a:latin typeface="Times New Roman" panose="02020603050405020304" pitchFamily="18" charset="0"/>
                <a:cs typeface="Times New Roman" panose="02020603050405020304" pitchFamily="18" charset="0"/>
              </a:rPr>
              <a:t>: Data augmentation, a common technique used to artificially increase the size of the training dataset, can be challenging for speech enhancement tasks, particularly when dealing with phase-aware methods like MPSE-PSM. Generating realistic augmented samples while preserving the magnitude and phase characteristics of the original signals can be non-trivial.</a:t>
            </a:r>
          </a:p>
          <a:p>
            <a:endParaRPr lang="en-US" dirty="0"/>
          </a:p>
        </p:txBody>
      </p:sp>
    </p:spTree>
    <p:extLst>
      <p:ext uri="{BB962C8B-B14F-4D97-AF65-F5344CB8AC3E}">
        <p14:creationId xmlns:p14="http://schemas.microsoft.com/office/powerpoint/2010/main" val="104298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8EA2-EE2C-2851-136F-D2BEF802988C}"/>
              </a:ext>
            </a:extLst>
          </p:cNvPr>
          <p:cNvSpPr>
            <a:spLocks noGrp="1"/>
          </p:cNvSpPr>
          <p:nvPr>
            <p:ph type="title"/>
          </p:nvPr>
        </p:nvSpPr>
        <p:spPr/>
        <p:txBody>
          <a:bodyPr/>
          <a:lstStyle/>
          <a:p>
            <a:r>
              <a:rPr lang="en-US" sz="4400" b="1" dirty="0"/>
              <a:t>PROPOSED SYSTEM</a:t>
            </a:r>
            <a:endParaRPr lang="en-US" dirty="0"/>
          </a:p>
        </p:txBody>
      </p:sp>
      <p:sp>
        <p:nvSpPr>
          <p:cNvPr id="3" name="Content Placeholder 2">
            <a:extLst>
              <a:ext uri="{FF2B5EF4-FFF2-40B4-BE49-F238E27FC236}">
                <a16:creationId xmlns:a16="http://schemas.microsoft.com/office/drawing/2014/main" id="{70989358-8D94-6049-F0AA-431FB96BB22A}"/>
              </a:ext>
            </a:extLst>
          </p:cNvPr>
          <p:cNvSpPr>
            <a:spLocks noGrp="1"/>
          </p:cNvSpPr>
          <p:nvPr>
            <p:ph idx="1"/>
          </p:nvPr>
        </p:nvSpPr>
        <p:spPr/>
        <p:txBody>
          <a:bodyPr/>
          <a:lstStyle/>
          <a:p>
            <a:pPr>
              <a:buFont typeface="Wingdings" panose="05000000000000000000" pitchFamily="2" charset="2"/>
              <a:buChar char="Ø"/>
            </a:pPr>
            <a:r>
              <a:rPr lang="en-US" dirty="0"/>
              <a:t>Sub Convolutional Encoder(SCE)</a:t>
            </a:r>
          </a:p>
          <a:p>
            <a:pPr>
              <a:buFont typeface="Wingdings" panose="05000000000000000000" pitchFamily="2" charset="2"/>
              <a:buChar char="Ø"/>
            </a:pPr>
            <a:r>
              <a:rPr lang="en-US" dirty="0"/>
              <a:t>Sub Convolutional Decoder(SCD)</a:t>
            </a:r>
          </a:p>
          <a:p>
            <a:pPr>
              <a:buFont typeface="Wingdings" panose="05000000000000000000" pitchFamily="2" charset="2"/>
              <a:buChar char="Ø"/>
            </a:pPr>
            <a:r>
              <a:rPr lang="en-US" dirty="0"/>
              <a:t>Adaptive Time-Frequency Attention(ATFA)</a:t>
            </a:r>
          </a:p>
          <a:p>
            <a:endParaRPr lang="en-US" dirty="0"/>
          </a:p>
        </p:txBody>
      </p:sp>
      <p:pic>
        <p:nvPicPr>
          <p:cNvPr id="4" name="Picture 3">
            <a:extLst>
              <a:ext uri="{FF2B5EF4-FFF2-40B4-BE49-F238E27FC236}">
                <a16:creationId xmlns:a16="http://schemas.microsoft.com/office/drawing/2014/main" id="{DF026946-DA17-34BA-DE94-08B0287ED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284" y="3587692"/>
            <a:ext cx="11287432" cy="3023628"/>
          </a:xfrm>
          <a:prstGeom prst="rect">
            <a:avLst/>
          </a:prstGeom>
        </p:spPr>
      </p:pic>
    </p:spTree>
    <p:extLst>
      <p:ext uri="{BB962C8B-B14F-4D97-AF65-F5344CB8AC3E}">
        <p14:creationId xmlns:p14="http://schemas.microsoft.com/office/powerpoint/2010/main" val="3617640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1334</Words>
  <Application>Microsoft Office PowerPoint</Application>
  <PresentationFormat>Widescreen</PresentationFormat>
  <Paragraphs>189</Paragraphs>
  <Slides>20</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vt:lpstr>
      <vt:lpstr>Times New Roman</vt:lpstr>
      <vt:lpstr>Wingdings</vt:lpstr>
      <vt:lpstr>Office Theme</vt:lpstr>
      <vt:lpstr>PowerPoint Presentation</vt:lpstr>
      <vt:lpstr>CONTENTS</vt:lpstr>
      <vt:lpstr>INTRODUCTION</vt:lpstr>
      <vt:lpstr>ABSTRACT</vt:lpstr>
      <vt:lpstr>TYPES OF SPEECH</vt:lpstr>
      <vt:lpstr>LITERATURE SURVEY</vt:lpstr>
      <vt:lpstr>EXISTING SYSTEM</vt:lpstr>
      <vt:lpstr>Existing System Drawbacks</vt:lpstr>
      <vt:lpstr>PROPOSED SYSTEM</vt:lpstr>
      <vt:lpstr>Advantages of Proposed System</vt:lpstr>
      <vt:lpstr>Proposed System: Speech enhancement using Time-Frequency Attention with Dilated dense convolutions</vt:lpstr>
      <vt:lpstr>PowerPoint Presentation</vt:lpstr>
      <vt:lpstr>Time Attention Module</vt:lpstr>
      <vt:lpstr>Software Requirements</vt:lpstr>
      <vt:lpstr>Hardware Requirements</vt:lpstr>
      <vt:lpstr>RESULTS</vt:lpstr>
      <vt:lpstr>RESULTS</vt:lpstr>
      <vt:lpstr>TEST CASES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venkatarao dama</dc:creator>
  <cp:lastModifiedBy>surya prakash</cp:lastModifiedBy>
  <cp:revision>5</cp:revision>
  <dcterms:created xsi:type="dcterms:W3CDTF">2024-05-17T10:52:58Z</dcterms:created>
  <dcterms:modified xsi:type="dcterms:W3CDTF">2025-05-03T15:38:32Z</dcterms:modified>
</cp:coreProperties>
</file>