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22"/>
  </p:notesMasterIdLst>
  <p:sldIdLst>
    <p:sldId id="276" r:id="rId2"/>
    <p:sldId id="258" r:id="rId3"/>
    <p:sldId id="261" r:id="rId4"/>
    <p:sldId id="259" r:id="rId5"/>
    <p:sldId id="260" r:id="rId6"/>
    <p:sldId id="281" r:id="rId7"/>
    <p:sldId id="263" r:id="rId8"/>
    <p:sldId id="264" r:id="rId9"/>
    <p:sldId id="267" r:id="rId10"/>
    <p:sldId id="283" r:id="rId11"/>
    <p:sldId id="284" r:id="rId12"/>
    <p:sldId id="285" r:id="rId13"/>
    <p:sldId id="286" r:id="rId14"/>
    <p:sldId id="287" r:id="rId15"/>
    <p:sldId id="277" r:id="rId16"/>
    <p:sldId id="278" r:id="rId17"/>
    <p:sldId id="272" r:id="rId18"/>
    <p:sldId id="275" r:id="rId19"/>
    <p:sldId id="280"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515" autoAdjust="0"/>
  </p:normalViewPr>
  <p:slideViewPr>
    <p:cSldViewPr snapToGrid="0">
      <p:cViewPr varScale="1">
        <p:scale>
          <a:sx n="56" d="100"/>
          <a:sy n="56" d="100"/>
        </p:scale>
        <p:origin x="1068" y="44"/>
      </p:cViewPr>
      <p:guideLst/>
    </p:cSldViewPr>
  </p:slideViewPr>
  <p:outlineViewPr>
    <p:cViewPr>
      <p:scale>
        <a:sx n="33" d="100"/>
        <a:sy n="33" d="100"/>
      </p:scale>
      <p:origin x="0" y="-613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346CA-C8E2-4D71-8880-E969BE4A46E5}" type="datetimeFigureOut">
              <a:rPr lang="en-US" smtClean="0"/>
              <a:t>5/3/2025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4F3C4-ECE1-48E5-9D60-4A1437EB49DC}" type="slidenum">
              <a:rPr lang="en-US" smtClean="0"/>
              <a:t>‹#›</a:t>
            </a:fld>
            <a:endParaRPr lang="en-US"/>
          </a:p>
        </p:txBody>
      </p:sp>
    </p:spTree>
    <p:extLst>
      <p:ext uri="{BB962C8B-B14F-4D97-AF65-F5344CB8AC3E}">
        <p14:creationId xmlns:p14="http://schemas.microsoft.com/office/powerpoint/2010/main" val="2984096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4F3C4-ECE1-48E5-9D60-4A1437EB49DC}" type="slidenum">
              <a:rPr lang="en-US" smtClean="0"/>
              <a:t>10</a:t>
            </a:fld>
            <a:endParaRPr lang="en-US"/>
          </a:p>
        </p:txBody>
      </p:sp>
    </p:spTree>
    <p:extLst>
      <p:ext uri="{BB962C8B-B14F-4D97-AF65-F5344CB8AC3E}">
        <p14:creationId xmlns:p14="http://schemas.microsoft.com/office/powerpoint/2010/main" val="361459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3697591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301553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984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3485221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6558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435995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3216139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3976333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257032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61516-5C09-4EFD-8896-E2A164E0DDB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175601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661516-5C09-4EFD-8896-E2A164E0DDB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171729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661516-5C09-4EFD-8896-E2A164E0DDB4}"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236818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661516-5C09-4EFD-8896-E2A164E0DDB4}" type="datetimeFigureOut">
              <a:rPr lang="en-US" smtClean="0"/>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16881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61516-5C09-4EFD-8896-E2A164E0DDB4}" type="datetimeFigureOut">
              <a:rPr lang="en-US" smtClean="0"/>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418028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661516-5C09-4EFD-8896-E2A164E0DDB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89374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61516-5C09-4EFD-8896-E2A164E0DDB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E20693-76C6-4E97-98D9-7879B91EEEB3}" type="slidenum">
              <a:rPr lang="en-US" smtClean="0"/>
              <a:t>‹#›</a:t>
            </a:fld>
            <a:endParaRPr lang="en-US"/>
          </a:p>
        </p:txBody>
      </p:sp>
    </p:spTree>
    <p:extLst>
      <p:ext uri="{BB962C8B-B14F-4D97-AF65-F5344CB8AC3E}">
        <p14:creationId xmlns:p14="http://schemas.microsoft.com/office/powerpoint/2010/main" val="218931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661516-5C09-4EFD-8896-E2A164E0DDB4}" type="datetimeFigureOut">
              <a:rPr lang="en-US" smtClean="0"/>
              <a:t>5/3/2025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E20693-76C6-4E97-98D9-7879B91EEEB3}" type="slidenum">
              <a:rPr lang="en-US" smtClean="0"/>
              <a:t>‹#›</a:t>
            </a:fld>
            <a:endParaRPr lang="en-US"/>
          </a:p>
        </p:txBody>
      </p:sp>
    </p:spTree>
    <p:extLst>
      <p:ext uri="{BB962C8B-B14F-4D97-AF65-F5344CB8AC3E}">
        <p14:creationId xmlns:p14="http://schemas.microsoft.com/office/powerpoint/2010/main" val="2228063757"/>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eal.mtak.hu/140281/7/Proceedings_with%20DOIs_6-15.pdf" TargetMode="External"/><Relationship Id="rId2" Type="http://schemas.openxmlformats.org/officeDocument/2006/relationships/hyperlink" Target="https://www.math.chalmers.se/~ulfp/Review/crystal.pdf" TargetMode="External"/><Relationship Id="rId1" Type="http://schemas.openxmlformats.org/officeDocument/2006/relationships/slideLayout" Target="../slideLayouts/slideLayout2.xml"/><Relationship Id="rId6" Type="http://schemas.openxmlformats.org/officeDocument/2006/relationships/hyperlink" Target="https://repository.londonmet.ac.uk/1276/1/Anne%20Karpf%20IMAGO%5B37436%5D.pdf" TargetMode="External"/><Relationship Id="rId5" Type="http://schemas.openxmlformats.org/officeDocument/2006/relationships/hyperlink" Target="https://api.repository.cam.ac.uk/server/api/core/bitstreams/675ef2c0-e1ec-4a10-9de2-cd121d1baf44/content" TargetMode="External"/><Relationship Id="rId4" Type="http://schemas.openxmlformats.org/officeDocument/2006/relationships/hyperlink" Target="https://intapi.sciendo.com/pdf/10.2478/plc-2018-0018"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055D-9FD6-4633-7347-7D23ADAE3AA1}"/>
              </a:ext>
            </a:extLst>
          </p:cNvPr>
          <p:cNvSpPr>
            <a:spLocks noGrp="1"/>
          </p:cNvSpPr>
          <p:nvPr>
            <p:ph type="ctrTitle"/>
          </p:nvPr>
        </p:nvSpPr>
        <p:spPr/>
        <p:txBody>
          <a:bodyPr>
            <a:normAutofit fontScale="90000"/>
          </a:bodyPr>
          <a:lstStyle/>
          <a:p>
            <a:r>
              <a:rPr lang="en-US" dirty="0"/>
              <a:t>SUB-CONVOLUTIONAL </a:t>
            </a:r>
            <a:r>
              <a:rPr lang="en-US" dirty="0" err="1"/>
              <a:t>VASNet</a:t>
            </a:r>
            <a:r>
              <a:rPr lang="en-US" dirty="0"/>
              <a:t> BASED SPEECH ENHANCEMENT</a:t>
            </a:r>
          </a:p>
        </p:txBody>
      </p:sp>
      <p:sp>
        <p:nvSpPr>
          <p:cNvPr id="5" name="Subtitle 4">
            <a:extLst>
              <a:ext uri="{FF2B5EF4-FFF2-40B4-BE49-F238E27FC236}">
                <a16:creationId xmlns:a16="http://schemas.microsoft.com/office/drawing/2014/main" id="{AAB0BA66-2A68-1727-8769-9F0480DF2F6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523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AD6F-CA65-C9A4-FC9F-D795C86FA933}"/>
              </a:ext>
            </a:extLst>
          </p:cNvPr>
          <p:cNvSpPr>
            <a:spLocks noGrp="1"/>
          </p:cNvSpPr>
          <p:nvPr>
            <p:ph type="title"/>
          </p:nvPr>
        </p:nvSpPr>
        <p:spPr/>
        <p:txBody>
          <a:bodyPr/>
          <a:lstStyle/>
          <a:p>
            <a:r>
              <a:rPr lang="en-US" dirty="0"/>
              <a:t>Proposed Methodology:</a:t>
            </a:r>
          </a:p>
        </p:txBody>
      </p:sp>
      <p:sp>
        <p:nvSpPr>
          <p:cNvPr id="3" name="Content Placeholder 2">
            <a:extLst>
              <a:ext uri="{FF2B5EF4-FFF2-40B4-BE49-F238E27FC236}">
                <a16:creationId xmlns:a16="http://schemas.microsoft.com/office/drawing/2014/main" id="{D5B997D6-401E-4119-8697-48C5AA1572F7}"/>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The goal of this methodology is to develop a speech enhancement system using a Sub-Convolutional Variational Autoencoder-based Network (VAS-</a:t>
            </a:r>
            <a:r>
              <a:rPr lang="en-US" sz="1800" dirty="0" err="1">
                <a:latin typeface="Times New Roman" panose="02020603050405020304" pitchFamily="18" charset="0"/>
                <a:cs typeface="Times New Roman" panose="02020603050405020304" pitchFamily="18" charset="0"/>
              </a:rPr>
              <a:t>Enet</a:t>
            </a:r>
            <a:r>
              <a:rPr lang="en-US" sz="1800" dirty="0">
                <a:latin typeface="Times New Roman" panose="02020603050405020304" pitchFamily="18" charset="0"/>
                <a:cs typeface="Times New Roman" panose="02020603050405020304" pitchFamily="18" charset="0"/>
              </a:rPr>
              <a:t>). This system aims to improve the quality of speech signals corrupted by noise, focusing on maintaining high performance while reducing computational complexity. The methodology leverages the strengths of variational autoencoders (VAEs) for learning robust latent representations of clean speech and integrates sub-pixel convolutional layers to enhance the resolution of speech features efficiently.</a:t>
            </a:r>
          </a:p>
          <a:p>
            <a:endParaRPr lang="en-US" dirty="0"/>
          </a:p>
        </p:txBody>
      </p:sp>
    </p:spTree>
    <p:extLst>
      <p:ext uri="{BB962C8B-B14F-4D97-AF65-F5344CB8AC3E}">
        <p14:creationId xmlns:p14="http://schemas.microsoft.com/office/powerpoint/2010/main" val="107250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31A3-F319-C697-2DF5-364B05ACA1EC}"/>
              </a:ext>
            </a:extLst>
          </p:cNvPr>
          <p:cNvSpPr>
            <a:spLocks noGrp="1"/>
          </p:cNvSpPr>
          <p:nvPr>
            <p:ph type="title"/>
          </p:nvPr>
        </p:nvSpPr>
        <p:spPr>
          <a:xfrm>
            <a:off x="677334" y="273268"/>
            <a:ext cx="8596668" cy="1657131"/>
          </a:xfrm>
        </p:spPr>
        <p:txBody>
          <a:bodyPr/>
          <a:lstStyle/>
          <a:p>
            <a:r>
              <a:rPr lang="en-US" dirty="0"/>
              <a:t>SYSTEM IMPLEMENTATION:</a:t>
            </a:r>
          </a:p>
        </p:txBody>
      </p:sp>
      <p:sp>
        <p:nvSpPr>
          <p:cNvPr id="3" name="Content Placeholder 2">
            <a:extLst>
              <a:ext uri="{FF2B5EF4-FFF2-40B4-BE49-F238E27FC236}">
                <a16:creationId xmlns:a16="http://schemas.microsoft.com/office/drawing/2014/main" id="{FA99D9BA-B041-D8DD-C474-A74EB9CED3AF}"/>
              </a:ext>
            </a:extLst>
          </p:cNvPr>
          <p:cNvSpPr>
            <a:spLocks noGrp="1"/>
          </p:cNvSpPr>
          <p:nvPr>
            <p:ph idx="1"/>
          </p:nvPr>
        </p:nvSpPr>
        <p:spPr>
          <a:xfrm>
            <a:off x="677334" y="1219201"/>
            <a:ext cx="8596668" cy="4822162"/>
          </a:xfrm>
        </p:spPr>
        <p:txBody>
          <a:bodyPr>
            <a:normAutofit/>
          </a:bodyPr>
          <a:lstStyle/>
          <a:p>
            <a:r>
              <a:rPr lang="en-US" dirty="0">
                <a:latin typeface="Times New Roman" panose="02020603050405020304" pitchFamily="18" charset="0"/>
                <a:cs typeface="Times New Roman" panose="02020603050405020304" pitchFamily="18" charset="0"/>
              </a:rPr>
              <a:t>For the implementation of Sub-Convolutional </a:t>
            </a:r>
            <a:r>
              <a:rPr lang="en-US" dirty="0" err="1">
                <a:latin typeface="Times New Roman" panose="02020603050405020304" pitchFamily="18" charset="0"/>
                <a:cs typeface="Times New Roman" panose="02020603050405020304" pitchFamily="18" charset="0"/>
              </a:rPr>
              <a:t>VasNet</a:t>
            </a:r>
            <a:r>
              <a:rPr lang="en-US" dirty="0">
                <a:latin typeface="Times New Roman" panose="02020603050405020304" pitchFamily="18" charset="0"/>
                <a:cs typeface="Times New Roman" panose="02020603050405020304" pitchFamily="18" charset="0"/>
              </a:rPr>
              <a:t> for Speech Enhancement, the chief coding language would be Python based on the library picked in such deep learning frameworks like TensorFlow or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when building and training the neural network model. The audio processing pipeline is expected to use </a:t>
            </a:r>
            <a:r>
              <a:rPr lang="en-US" dirty="0" err="1">
                <a:latin typeface="Times New Roman" panose="02020603050405020304" pitchFamily="18" charset="0"/>
                <a:cs typeface="Times New Roman" panose="02020603050405020304" pitchFamily="18" charset="0"/>
              </a:rPr>
              <a:t>Librosa</a:t>
            </a:r>
            <a:r>
              <a:rPr lang="en-US" dirty="0">
                <a:latin typeface="Times New Roman" panose="02020603050405020304" pitchFamily="18" charset="0"/>
                <a:cs typeface="Times New Roman" panose="02020603050405020304" pitchFamily="18" charset="0"/>
              </a:rPr>
              <a:t> while loading and preparing the audio data by converting noisy and clean audio to spectrograms, preferably through STFT or </a:t>
            </a:r>
            <a:r>
              <a:rPr lang="en-US" dirty="0" err="1">
                <a:latin typeface="Times New Roman" panose="02020603050405020304" pitchFamily="18" charset="0"/>
                <a:cs typeface="Times New Roman" panose="02020603050405020304" pitchFamily="18" charset="0"/>
              </a:rPr>
              <a:t>Melspectrogram</a:t>
            </a:r>
            <a:r>
              <a:rPr lang="en-US" dirty="0">
                <a:latin typeface="Times New Roman" panose="02020603050405020304" pitchFamily="18" charset="0"/>
                <a:cs typeface="Times New Roman" panose="02020603050405020304" pitchFamily="18" charset="0"/>
              </a:rPr>
              <a:t>. These include NumPy and SciPy to execute signal processing operations and a library called Sound file for reading and writing audio files. Indeed, the </a:t>
            </a:r>
            <a:r>
              <a:rPr lang="en-US" dirty="0" err="1">
                <a:latin typeface="Times New Roman" panose="02020603050405020304" pitchFamily="18" charset="0"/>
                <a:cs typeface="Times New Roman" panose="02020603050405020304" pitchFamily="18" charset="0"/>
              </a:rPr>
              <a:t>VasNet</a:t>
            </a:r>
            <a:r>
              <a:rPr lang="en-US" dirty="0">
                <a:latin typeface="Times New Roman" panose="02020603050405020304" pitchFamily="18" charset="0"/>
                <a:cs typeface="Times New Roman" panose="02020603050405020304" pitchFamily="18" charset="0"/>
              </a:rPr>
              <a:t> architecture is the sub-convolutional one and basically is the combination of a CNN that is being used to decompose the input signal into frequency sub-bands and then each of those sub-band signals are processed individually and then combined together to produce the cleaned signal. With backpropagation, all models are trained on clean and noisy speech pairs with the loss function set as mean squared error. For all the models, their performance is measured using SNR and PESQ while the enhanced audio is saved via </a:t>
            </a:r>
            <a:r>
              <a:rPr lang="en-US" dirty="0" err="1">
                <a:latin typeface="Times New Roman" panose="02020603050405020304" pitchFamily="18" charset="0"/>
                <a:cs typeface="Times New Roman" panose="02020603050405020304" pitchFamily="18" charset="0"/>
              </a:rPr>
              <a:t>Librosa</a:t>
            </a:r>
            <a:r>
              <a:rPr lang="en-US" dirty="0">
                <a:latin typeface="Times New Roman" panose="02020603050405020304" pitchFamily="18" charset="0"/>
                <a:cs typeface="Times New Roman" panose="02020603050405020304" pitchFamily="18" charset="0"/>
              </a:rPr>
              <a:t> but for model analysis and tuning, it would show results like spectrograms and curves by loss using tools like Matplotlib. </a:t>
            </a:r>
          </a:p>
        </p:txBody>
      </p:sp>
    </p:spTree>
    <p:extLst>
      <p:ext uri="{BB962C8B-B14F-4D97-AF65-F5344CB8AC3E}">
        <p14:creationId xmlns:p14="http://schemas.microsoft.com/office/powerpoint/2010/main" val="957800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1BD0-C0AB-82D3-1A19-AC64FF271395}"/>
              </a:ext>
            </a:extLst>
          </p:cNvPr>
          <p:cNvSpPr>
            <a:spLocks noGrp="1"/>
          </p:cNvSpPr>
          <p:nvPr>
            <p:ph type="title"/>
          </p:nvPr>
        </p:nvSpPr>
        <p:spPr/>
        <p:txBody>
          <a:bodyPr/>
          <a:lstStyle/>
          <a:p>
            <a:r>
              <a:rPr lang="en-US" dirty="0"/>
              <a:t>BLOCK DIAGRAM:</a:t>
            </a:r>
          </a:p>
        </p:txBody>
      </p:sp>
      <p:pic>
        <p:nvPicPr>
          <p:cNvPr id="6" name="Content Placeholder 5">
            <a:extLst>
              <a:ext uri="{FF2B5EF4-FFF2-40B4-BE49-F238E27FC236}">
                <a16:creationId xmlns:a16="http://schemas.microsoft.com/office/drawing/2014/main" id="{9ECBB9FC-1D98-FDEB-0D39-3FABFA1561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917998" y="1292772"/>
            <a:ext cx="4397202" cy="474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607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3773-DB31-1D82-760B-D3F73A1CDB05}"/>
              </a:ext>
            </a:extLst>
          </p:cNvPr>
          <p:cNvSpPr>
            <a:spLocks noGrp="1"/>
          </p:cNvSpPr>
          <p:nvPr>
            <p:ph type="title"/>
          </p:nvPr>
        </p:nvSpPr>
        <p:spPr/>
        <p:txBody>
          <a:bodyPr/>
          <a:lstStyle/>
          <a:p>
            <a:r>
              <a:rPr lang="en-US" dirty="0"/>
              <a:t>RESULTS AND DISCUSSIONS:</a:t>
            </a:r>
          </a:p>
        </p:txBody>
      </p:sp>
      <p:pic>
        <p:nvPicPr>
          <p:cNvPr id="5" name="Content Placeholder 4">
            <a:extLst>
              <a:ext uri="{FF2B5EF4-FFF2-40B4-BE49-F238E27FC236}">
                <a16:creationId xmlns:a16="http://schemas.microsoft.com/office/drawing/2014/main" id="{E7A44E4F-4B08-7C83-6A9E-C3D6A7709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984" y="1603540"/>
            <a:ext cx="6900332" cy="3881437"/>
          </a:xfrm>
        </p:spPr>
      </p:pic>
    </p:spTree>
    <p:extLst>
      <p:ext uri="{BB962C8B-B14F-4D97-AF65-F5344CB8AC3E}">
        <p14:creationId xmlns:p14="http://schemas.microsoft.com/office/powerpoint/2010/main" val="3629587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73CB-9669-334A-EFC2-6B4A5F21A4AA}"/>
              </a:ext>
            </a:extLst>
          </p:cNvPr>
          <p:cNvSpPr>
            <a:spLocks noGrp="1"/>
          </p:cNvSpPr>
          <p:nvPr>
            <p:ph type="title"/>
          </p:nvPr>
        </p:nvSpPr>
        <p:spPr/>
        <p:txBody>
          <a:bodyPr/>
          <a:lstStyle/>
          <a:p>
            <a:r>
              <a:rPr lang="en-US" dirty="0"/>
              <a:t>RESULTS AND DISCUSSIONS:</a:t>
            </a:r>
          </a:p>
        </p:txBody>
      </p:sp>
      <p:pic>
        <p:nvPicPr>
          <p:cNvPr id="5" name="Content Placeholder 4">
            <a:extLst>
              <a:ext uri="{FF2B5EF4-FFF2-40B4-BE49-F238E27FC236}">
                <a16:creationId xmlns:a16="http://schemas.microsoft.com/office/drawing/2014/main" id="{F599F539-4A28-496F-D777-E590F9FF0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046" y="1460938"/>
            <a:ext cx="6900332" cy="4223735"/>
          </a:xfrm>
        </p:spPr>
      </p:pic>
    </p:spTree>
    <p:extLst>
      <p:ext uri="{BB962C8B-B14F-4D97-AF65-F5344CB8AC3E}">
        <p14:creationId xmlns:p14="http://schemas.microsoft.com/office/powerpoint/2010/main" val="308288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5B4E-58DA-C20C-D9E8-3AA0DED76842}"/>
              </a:ext>
            </a:extLst>
          </p:cNvPr>
          <p:cNvSpPr>
            <a:spLocks noGrp="1"/>
          </p:cNvSpPr>
          <p:nvPr>
            <p:ph type="title"/>
          </p:nvPr>
        </p:nvSpPr>
        <p:spPr>
          <a:xfrm>
            <a:off x="277941" y="161828"/>
            <a:ext cx="8596668" cy="704193"/>
          </a:xfrm>
        </p:spPr>
        <p:txBody>
          <a:bodyPr/>
          <a:lstStyle/>
          <a:p>
            <a:r>
              <a:rPr lang="en-US" dirty="0"/>
              <a:t>COMMUNITY IMPACT:</a:t>
            </a:r>
          </a:p>
        </p:txBody>
      </p:sp>
      <p:sp>
        <p:nvSpPr>
          <p:cNvPr id="3" name="Content Placeholder 2">
            <a:extLst>
              <a:ext uri="{FF2B5EF4-FFF2-40B4-BE49-F238E27FC236}">
                <a16:creationId xmlns:a16="http://schemas.microsoft.com/office/drawing/2014/main" id="{1E7E06A0-0384-1C14-2F68-62A028234478}"/>
              </a:ext>
            </a:extLst>
          </p:cNvPr>
          <p:cNvSpPr>
            <a:spLocks noGrp="1"/>
          </p:cNvSpPr>
          <p:nvPr>
            <p:ph idx="1"/>
          </p:nvPr>
        </p:nvSpPr>
        <p:spPr>
          <a:xfrm>
            <a:off x="277941" y="1040525"/>
            <a:ext cx="11167825" cy="5000838"/>
          </a:xfrm>
        </p:spPr>
        <p:txBody>
          <a:bodyPr/>
          <a:lstStyle/>
          <a:p>
            <a:pPr marL="0" indent="0">
              <a:buNone/>
            </a:pPr>
            <a:r>
              <a:rPr lang="en-US" dirty="0">
                <a:latin typeface="Times New Roman" panose="02020603050405020304" pitchFamily="18" charset="0"/>
                <a:cs typeface="Times New Roman" panose="02020603050405020304" pitchFamily="18" charset="0"/>
              </a:rPr>
              <a:t>Community people can benefit from Sub-Convolutional </a:t>
            </a:r>
            <a:r>
              <a:rPr lang="en-US" dirty="0" err="1">
                <a:latin typeface="Times New Roman" panose="02020603050405020304" pitchFamily="18" charset="0"/>
                <a:cs typeface="Times New Roman" panose="02020603050405020304" pitchFamily="18" charset="0"/>
              </a:rPr>
              <a:t>VasNet</a:t>
            </a:r>
            <a:r>
              <a:rPr lang="en-US" dirty="0">
                <a:latin typeface="Times New Roman" panose="02020603050405020304" pitchFamily="18" charset="0"/>
                <a:cs typeface="Times New Roman" panose="02020603050405020304" pitchFamily="18" charset="0"/>
              </a:rPr>
              <a:t> based speech enhancement in various ways: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Improved Communication:</a:t>
            </a:r>
          </a:p>
          <a:p>
            <a:pPr>
              <a:buAutoNum type="arabicPeriod"/>
            </a:pPr>
            <a:r>
              <a:rPr lang="en-US" dirty="0">
                <a:latin typeface="Times New Roman" panose="02020603050405020304" pitchFamily="18" charset="0"/>
                <a:cs typeface="Times New Roman" panose="02020603050405020304" pitchFamily="18" charset="0"/>
              </a:rPr>
              <a:t>Enhanced speech intelligibility: Sub-Convolutional </a:t>
            </a:r>
            <a:r>
              <a:rPr lang="en-US" dirty="0" err="1">
                <a:latin typeface="Times New Roman" panose="02020603050405020304" pitchFamily="18" charset="0"/>
                <a:cs typeface="Times New Roman" panose="02020603050405020304" pitchFamily="18" charset="0"/>
              </a:rPr>
              <a:t>VasNet</a:t>
            </a:r>
            <a:r>
              <a:rPr lang="en-US" dirty="0">
                <a:latin typeface="Times New Roman" panose="02020603050405020304" pitchFamily="18" charset="0"/>
                <a:cs typeface="Times New Roman" panose="02020603050405020304" pitchFamily="18" charset="0"/>
              </a:rPr>
              <a:t> improves speech quality, making it easier for individuals with hearing impairments or those in noisy environments to understand conversations.</a:t>
            </a:r>
          </a:p>
          <a:p>
            <a:pPr>
              <a:buAutoNum type="arabicPeriod"/>
            </a:pPr>
            <a:r>
              <a:rPr lang="en-US" dirty="0">
                <a:latin typeface="Times New Roman" panose="02020603050405020304" pitchFamily="18" charset="0"/>
                <a:cs typeface="Times New Roman" panose="02020603050405020304" pitchFamily="18" charset="0"/>
              </a:rPr>
              <a:t>Better phone call clarity: Enhanced speech quality improves phone call communication, enabling clearer conversations and reduced misunderstandings.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Healthcare Benefits:</a:t>
            </a:r>
          </a:p>
          <a:p>
            <a:pPr>
              <a:buFont typeface="+mj-lt"/>
              <a:buAutoNum type="arabicPeriod"/>
            </a:pPr>
            <a:r>
              <a:rPr lang="en-US" dirty="0">
                <a:latin typeface="Times New Roman" panose="02020603050405020304" pitchFamily="18" charset="0"/>
                <a:cs typeface="Times New Roman" panose="02020603050405020304" pitchFamily="18" charset="0"/>
              </a:rPr>
              <a:t> Improved telemedicine: Enhanced speech quality facilitates remote healthcare consultations, ensuring accurate communication between patients and healthcare professionals.</a:t>
            </a:r>
          </a:p>
          <a:p>
            <a:pPr>
              <a:buFont typeface="+mj-lt"/>
              <a:buAutoNum type="arabicPeriod"/>
            </a:pPr>
            <a:r>
              <a:rPr lang="en-US" dirty="0">
                <a:latin typeface="Times New Roman" panose="02020603050405020304" pitchFamily="18" charset="0"/>
                <a:cs typeface="Times New Roman" panose="02020603050405020304" pitchFamily="18" charset="0"/>
              </a:rPr>
              <a:t>Enhanced medical transcription: Sub-Convolutional </a:t>
            </a:r>
            <a:r>
              <a:rPr lang="en-US" dirty="0" err="1">
                <a:latin typeface="Times New Roman" panose="02020603050405020304" pitchFamily="18" charset="0"/>
                <a:cs typeface="Times New Roman" panose="02020603050405020304" pitchFamily="18" charset="0"/>
              </a:rPr>
              <a:t>VasNet</a:t>
            </a:r>
            <a:r>
              <a:rPr lang="en-US" dirty="0">
                <a:latin typeface="Times New Roman" panose="02020603050405020304" pitchFamily="18" charset="0"/>
                <a:cs typeface="Times New Roman" panose="02020603050405020304" pitchFamily="18" charset="0"/>
              </a:rPr>
              <a:t>-based speech enhancement improves automated transcription accuracy, reducing errors in medical records.</a:t>
            </a:r>
          </a:p>
          <a:p>
            <a:pPr marL="0" indent="0">
              <a:buNone/>
            </a:pPr>
            <a:endParaRPr lang="en-US" dirty="0"/>
          </a:p>
        </p:txBody>
      </p:sp>
    </p:spTree>
    <p:extLst>
      <p:ext uri="{BB962C8B-B14F-4D97-AF65-F5344CB8AC3E}">
        <p14:creationId xmlns:p14="http://schemas.microsoft.com/office/powerpoint/2010/main" val="114513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282F9-E6AC-8B57-6DB5-D39D9D81A1D7}"/>
              </a:ext>
            </a:extLst>
          </p:cNvPr>
          <p:cNvSpPr>
            <a:spLocks noGrp="1"/>
          </p:cNvSpPr>
          <p:nvPr>
            <p:ph type="title"/>
          </p:nvPr>
        </p:nvSpPr>
        <p:spPr>
          <a:xfrm>
            <a:off x="235899" y="168165"/>
            <a:ext cx="8596668" cy="903890"/>
          </a:xfrm>
        </p:spPr>
        <p:txBody>
          <a:bodyPr/>
          <a:lstStyle/>
          <a:p>
            <a:r>
              <a:rPr lang="en-US" dirty="0"/>
              <a:t>COMMUNITY IMPACT:</a:t>
            </a:r>
          </a:p>
        </p:txBody>
      </p:sp>
      <p:sp>
        <p:nvSpPr>
          <p:cNvPr id="3" name="Content Placeholder 2">
            <a:extLst>
              <a:ext uri="{FF2B5EF4-FFF2-40B4-BE49-F238E27FC236}">
                <a16:creationId xmlns:a16="http://schemas.microsoft.com/office/drawing/2014/main" id="{B3027163-7D19-108E-B47F-EEAF857BE0D3}"/>
              </a:ext>
            </a:extLst>
          </p:cNvPr>
          <p:cNvSpPr>
            <a:spLocks noGrp="1"/>
          </p:cNvSpPr>
          <p:nvPr>
            <p:ph idx="1"/>
          </p:nvPr>
        </p:nvSpPr>
        <p:spPr>
          <a:xfrm>
            <a:off x="325821" y="882869"/>
            <a:ext cx="10594427" cy="5158493"/>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Education and Learning:</a:t>
            </a:r>
          </a:p>
          <a:p>
            <a:pPr marL="0" indent="0">
              <a:buNone/>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Enhanced online learning: Improved speech quality in online courses and video lectures facilitates better understanding and engagement.</a:t>
            </a:r>
          </a:p>
          <a:p>
            <a:pPr>
              <a:buFont typeface="+mj-lt"/>
              <a:buAutoNum type="arabicPeriod"/>
            </a:pPr>
            <a:r>
              <a:rPr lang="en-US" dirty="0">
                <a:latin typeface="Times New Roman" panose="02020603050405020304" pitchFamily="18" charset="0"/>
                <a:cs typeface="Times New Roman" panose="02020603050405020304" pitchFamily="18" charset="0"/>
              </a:rPr>
              <a:t>Increased accessibility: Sub-Convolutional </a:t>
            </a:r>
            <a:r>
              <a:rPr lang="en-US" dirty="0" err="1">
                <a:latin typeface="Times New Roman" panose="02020603050405020304" pitchFamily="18" charset="0"/>
                <a:cs typeface="Times New Roman" panose="02020603050405020304" pitchFamily="18" charset="0"/>
              </a:rPr>
              <a:t>VasNet</a:t>
            </a:r>
            <a:r>
              <a:rPr lang="en-US" dirty="0">
                <a:latin typeface="Times New Roman" panose="02020603050405020304" pitchFamily="18" charset="0"/>
                <a:cs typeface="Times New Roman" panose="02020603050405020304" pitchFamily="18" charset="0"/>
              </a:rPr>
              <a:t>-based speech enhancement enables students with hearing impairments to fully participate in online learning.</a:t>
            </a:r>
          </a:p>
          <a:p>
            <a:pPr>
              <a:buFont typeface="+mj-lt"/>
              <a:buAutoNum type="arabicPeriod"/>
            </a:pPr>
            <a:r>
              <a:rPr lang="en-US" dirty="0">
                <a:latin typeface="Times New Roman" panose="02020603050405020304" pitchFamily="18" charset="0"/>
                <a:cs typeface="Times New Roman" panose="02020603050405020304" pitchFamily="18" charset="0"/>
              </a:rPr>
              <a:t>Better language learning: Enhanced speech quality aids language learners in understanding pronunciation and intonation.</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Social Benefits:</a:t>
            </a:r>
          </a:p>
          <a:p>
            <a:pPr marL="0" indent="0">
              <a:buNone/>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Increased social connections: Improved communication enables individuals to connect with others more effectively, reducing feelings of isolation.</a:t>
            </a:r>
          </a:p>
          <a:p>
            <a:pPr>
              <a:buFont typeface="+mj-lt"/>
              <a:buAutoNum type="arabicPeriod"/>
            </a:pPr>
            <a:r>
              <a:rPr lang="en-US" dirty="0">
                <a:latin typeface="Times New Roman" panose="02020603050405020304" pitchFamily="18" charset="0"/>
                <a:cs typeface="Times New Roman" panose="02020603050405020304" pitchFamily="18" charset="0"/>
              </a:rPr>
              <a:t>Enhanced community engagement: Sub-Convolutional </a:t>
            </a:r>
            <a:r>
              <a:rPr lang="en-US" dirty="0" err="1">
                <a:latin typeface="Times New Roman" panose="02020603050405020304" pitchFamily="18" charset="0"/>
                <a:cs typeface="Times New Roman" panose="02020603050405020304" pitchFamily="18" charset="0"/>
              </a:rPr>
              <a:t>VasNet</a:t>
            </a:r>
            <a:r>
              <a:rPr lang="en-US" dirty="0">
                <a:latin typeface="Times New Roman" panose="02020603050405020304" pitchFamily="18" charset="0"/>
                <a:cs typeface="Times New Roman" panose="02020603050405020304" pitchFamily="18" charset="0"/>
              </a:rPr>
              <a:t>-based speech enhancement facilitates community participation, promoting social inclusion.</a:t>
            </a:r>
          </a:p>
          <a:p>
            <a:pPr>
              <a:buFont typeface="+mj-lt"/>
              <a:buAutoNum type="arabicPeriod"/>
            </a:pPr>
            <a:r>
              <a:rPr lang="en-US" dirty="0">
                <a:latin typeface="Times New Roman" panose="02020603050405020304" pitchFamily="18" charset="0"/>
                <a:cs typeface="Times New Roman" panose="02020603050405020304" pitchFamily="18" charset="0"/>
              </a:rPr>
              <a:t>Better customer service: Enhanced speech quality improves customer service interactions, leading to increased satisfaction.</a:t>
            </a:r>
          </a:p>
        </p:txBody>
      </p:sp>
    </p:spTree>
    <p:extLst>
      <p:ext uri="{BB962C8B-B14F-4D97-AF65-F5344CB8AC3E}">
        <p14:creationId xmlns:p14="http://schemas.microsoft.com/office/powerpoint/2010/main" val="233783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4E35-584E-EDD0-1FD6-4530D628953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B8A518-AFCE-0A3B-2979-9F836826A3C7}"/>
              </a:ext>
            </a:extLst>
          </p:cNvPr>
          <p:cNvSpPr>
            <a:spLocks noGrp="1"/>
          </p:cNvSpPr>
          <p:nvPr>
            <p:ph idx="1"/>
          </p:nvPr>
        </p:nvSpPr>
        <p:spPr/>
        <p:txBody>
          <a:bodyPr>
            <a:normAutofit fontScale="92500"/>
          </a:bodyPr>
          <a:lstStyle/>
          <a:p>
            <a:r>
              <a:rPr lang="en-US" sz="2200" dirty="0">
                <a:latin typeface="Times New Roman" panose="02020603050405020304" pitchFamily="18" charset="0"/>
                <a:cs typeface="Times New Roman" panose="02020603050405020304" pitchFamily="18" charset="0"/>
              </a:rPr>
              <a:t>The work introduces a novel approach to speech enhancement (SE) using a Convolutional Spatial Attention (CSA) block and a Voice Activity Detection (VAD)-assisted multi-task learning framework. A two-branch network is designed to handle SE and VAD tasks concurrently, with joint optimization improving SE performance. The CSA block enhances feature extraction, ensuring real-time SE. The TANSCU Net model incorporates innovative techniques like sub-convolutional encoders, demonstrating the importance of local and global contextual information in speech. The VSA Net, integrating these advancements, achieves better real-time SE despite its modest size. Future research aims to explore more potent multitask learning schemes and extend techniques to other areas like speech dereverberation and separation.</a:t>
            </a:r>
          </a:p>
          <a:p>
            <a:endParaRPr lang="en-US" dirty="0"/>
          </a:p>
        </p:txBody>
      </p:sp>
    </p:spTree>
    <p:extLst>
      <p:ext uri="{BB962C8B-B14F-4D97-AF65-F5344CB8AC3E}">
        <p14:creationId xmlns:p14="http://schemas.microsoft.com/office/powerpoint/2010/main" val="326273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62F2-030D-F6D1-4D1D-C84651B8882E}"/>
              </a:ext>
            </a:extLst>
          </p:cNvPr>
          <p:cNvSpPr>
            <a:spLocks noGrp="1"/>
          </p:cNvSpPr>
          <p:nvPr>
            <p:ph type="title"/>
          </p:nvPr>
        </p:nvSpPr>
        <p:spPr/>
        <p:txBody>
          <a:bodyPr/>
          <a:lstStyle/>
          <a:p>
            <a:r>
              <a:rPr lang="en-US" dirty="0"/>
              <a:t>Reference </a:t>
            </a:r>
            <a:endParaRPr lang="en-IN" dirty="0"/>
          </a:p>
        </p:txBody>
      </p:sp>
      <p:sp>
        <p:nvSpPr>
          <p:cNvPr id="3" name="Content Placeholder 2">
            <a:extLst>
              <a:ext uri="{FF2B5EF4-FFF2-40B4-BE49-F238E27FC236}">
                <a16:creationId xmlns:a16="http://schemas.microsoft.com/office/drawing/2014/main" id="{70640AB0-43DC-3D49-801C-F44687459ACA}"/>
              </a:ext>
            </a:extLst>
          </p:cNvPr>
          <p:cNvSpPr>
            <a:spLocks noGrp="1"/>
          </p:cNvSpPr>
          <p:nvPr>
            <p:ph idx="1"/>
          </p:nvPr>
        </p:nvSpPr>
        <p:spPr>
          <a:xfrm>
            <a:off x="264739" y="1692238"/>
            <a:ext cx="8596668" cy="4351723"/>
          </a:xfrm>
        </p:spPr>
        <p:txBody>
          <a:bodyPr>
            <a:no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[1.author name:</a:t>
            </a:r>
            <a:r>
              <a:rPr lang="en-IN" sz="2000" dirty="0">
                <a:latin typeface="Times New Roman" panose="02020603050405020304" pitchFamily="18" charset="0"/>
                <a:cs typeface="Times New Roman" panose="02020603050405020304" pitchFamily="18" charset="0"/>
              </a:rPr>
              <a:t>D. Crystal ] </a:t>
            </a:r>
            <a:r>
              <a:rPr lang="en-IN" sz="2000" dirty="0">
                <a:latin typeface="Times New Roman" panose="02020603050405020304" pitchFamily="18" charset="0"/>
                <a:cs typeface="Times New Roman" panose="02020603050405020304" pitchFamily="18" charset="0"/>
                <a:hlinkClick r:id="rId2"/>
              </a:rPr>
              <a:t>https://www.math.chalmers.se/~ulfp/Review/crystal.pdf</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author name:</a:t>
            </a:r>
            <a:r>
              <a:rPr lang="en-IN" sz="2000" dirty="0">
                <a:latin typeface="Times New Roman" panose="02020603050405020304" pitchFamily="18" charset="0"/>
                <a:cs typeface="Times New Roman" panose="02020603050405020304" pitchFamily="18" charset="0"/>
              </a:rPr>
              <a:t>Katrin Lochtefeld] </a:t>
            </a:r>
            <a:r>
              <a:rPr lang="en-IN" sz="2000" dirty="0">
                <a:latin typeface="Times New Roman" panose="02020603050405020304" pitchFamily="18" charset="0"/>
                <a:cs typeface="Times New Roman" panose="02020603050405020304" pitchFamily="18" charset="0"/>
                <a:hlinkClick r:id="rId3"/>
              </a:rPr>
              <a:t>https://real.mtak.hu/140281/7/Proceedings_with%20DOIs_6-15.pdf</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author name:</a:t>
            </a:r>
            <a:r>
              <a:rPr lang="en-IN" sz="2000" dirty="0">
                <a:latin typeface="Times New Roman" panose="02020603050405020304" pitchFamily="18" charset="0"/>
                <a:cs typeface="Times New Roman" panose="02020603050405020304" pitchFamily="18" charset="0"/>
              </a:rPr>
              <a:t>ANDREA LEVITT, MARGERY LUCAS] </a:t>
            </a:r>
            <a:r>
              <a:rPr lang="en-IN" sz="2000" dirty="0">
                <a:latin typeface="Times New Roman" panose="02020603050405020304" pitchFamily="18" charset="0"/>
                <a:cs typeface="Times New Roman" panose="02020603050405020304" pitchFamily="18" charset="0"/>
                <a:hlinkClick r:id="rId4"/>
              </a:rPr>
              <a:t>https://intapi.sciendo.com/pdf/10.2478/plc-2018-0018</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author name:</a:t>
            </a:r>
            <a:r>
              <a:rPr lang="en-IN" sz="2000" dirty="0">
                <a:latin typeface="Times New Roman" panose="02020603050405020304" pitchFamily="18" charset="0"/>
                <a:cs typeface="Times New Roman" panose="02020603050405020304" pitchFamily="18" charset="0"/>
              </a:rPr>
              <a:t>Damien Pollard] </a:t>
            </a:r>
            <a:r>
              <a:rPr lang="en-IN" sz="2000" dirty="0">
                <a:latin typeface="Times New Roman" panose="02020603050405020304" pitchFamily="18" charset="0"/>
                <a:cs typeface="Times New Roman" panose="02020603050405020304" pitchFamily="18" charset="0"/>
                <a:hlinkClick r:id="rId5"/>
              </a:rPr>
              <a:t>https://api.repository.cam.ac.uk/server/api/core/bitstreams/675ef2c0-e1ec-4a10-9de2-cd121d1baf44/content</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author name:</a:t>
            </a:r>
            <a:r>
              <a:rPr lang="en-IN" sz="2000" dirty="0">
                <a:latin typeface="Times New Roman" panose="02020603050405020304" pitchFamily="18" charset="0"/>
                <a:cs typeface="Times New Roman" panose="02020603050405020304" pitchFamily="18" charset="0"/>
              </a:rPr>
              <a:t>Anne Karpf] </a:t>
            </a:r>
            <a:r>
              <a:rPr lang="en-IN" sz="2000" dirty="0">
                <a:latin typeface="Times New Roman" panose="02020603050405020304" pitchFamily="18" charset="0"/>
                <a:cs typeface="Times New Roman" panose="02020603050405020304" pitchFamily="18" charset="0"/>
                <a:hlinkClick r:id="rId6"/>
              </a:rPr>
              <a:t>https://repository.londonmet.ac.uk/1276/1/Anne%20Karpf%20IMAGO%5B37436%5D.pdf</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659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D3F1-E09E-7E26-A92D-435827FCEC89}"/>
              </a:ext>
            </a:extLst>
          </p:cNvPr>
          <p:cNvSpPr>
            <a:spLocks noGrp="1"/>
          </p:cNvSpPr>
          <p:nvPr>
            <p:ph type="title"/>
          </p:nvPr>
        </p:nvSpPr>
        <p:spPr>
          <a:xfrm>
            <a:off x="277941" y="199696"/>
            <a:ext cx="8596668" cy="798786"/>
          </a:xfrm>
        </p:spPr>
        <p:txBody>
          <a:bodyPr/>
          <a:lstStyle/>
          <a:p>
            <a:r>
              <a:rPr lang="en-US" dirty="0"/>
              <a:t>PROOF OF PAPER SUBMISSION:</a:t>
            </a:r>
          </a:p>
        </p:txBody>
      </p:sp>
      <p:pic>
        <p:nvPicPr>
          <p:cNvPr id="5" name="Content Placeholder 4">
            <a:extLst>
              <a:ext uri="{FF2B5EF4-FFF2-40B4-BE49-F238E27FC236}">
                <a16:creationId xmlns:a16="http://schemas.microsoft.com/office/drawing/2014/main" id="{E0E6718A-D0B3-AAF0-6517-A512B4CB9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014" y="998482"/>
            <a:ext cx="9399608" cy="5043543"/>
          </a:xfrm>
        </p:spPr>
      </p:pic>
    </p:spTree>
    <p:extLst>
      <p:ext uri="{BB962C8B-B14F-4D97-AF65-F5344CB8AC3E}">
        <p14:creationId xmlns:p14="http://schemas.microsoft.com/office/powerpoint/2010/main" val="285475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AAD0D-B4D9-D206-4A4E-F8452515DA0D}"/>
              </a:ext>
            </a:extLst>
          </p:cNvPr>
          <p:cNvSpPr>
            <a:spLocks noGrp="1"/>
          </p:cNvSpPr>
          <p:nvPr>
            <p:ph sz="half" idx="1"/>
          </p:nvPr>
        </p:nvSpPr>
        <p:spPr>
          <a:xfrm>
            <a:off x="656313" y="1162107"/>
            <a:ext cx="4184035" cy="3880772"/>
          </a:xfrm>
        </p:spPr>
        <p:txBody>
          <a:bodyPr>
            <a:normAutofit fontScale="92500" lnSpcReduction="10000"/>
          </a:bodyPr>
          <a:lstStyle/>
          <a:p>
            <a:endParaRPr lang="en-US" dirty="0"/>
          </a:p>
          <a:p>
            <a:pPr marL="0" indent="0">
              <a:buNone/>
            </a:pPr>
            <a:endParaRPr lang="en-US" dirty="0"/>
          </a:p>
          <a:p>
            <a:pPr marL="0" indent="0">
              <a:buNone/>
            </a:pPr>
            <a:r>
              <a:rPr lang="en-US" sz="4400" dirty="0"/>
              <a:t>TABLE OF CONTENTS:</a:t>
            </a:r>
          </a:p>
        </p:txBody>
      </p:sp>
      <p:sp>
        <p:nvSpPr>
          <p:cNvPr id="4" name="Content Placeholder 3">
            <a:extLst>
              <a:ext uri="{FF2B5EF4-FFF2-40B4-BE49-F238E27FC236}">
                <a16:creationId xmlns:a16="http://schemas.microsoft.com/office/drawing/2014/main" id="{9A1B2DD1-D806-2C8F-7101-8E3ED3384BF4}"/>
              </a:ext>
            </a:extLst>
          </p:cNvPr>
          <p:cNvSpPr>
            <a:spLocks noGrp="1"/>
          </p:cNvSpPr>
          <p:nvPr>
            <p:ph sz="half" idx="2"/>
          </p:nvPr>
        </p:nvSpPr>
        <p:spPr>
          <a:xfrm>
            <a:off x="5562935" y="756743"/>
            <a:ext cx="4184034" cy="5284618"/>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ABSTRACT</a:t>
            </a:r>
          </a:p>
          <a:p>
            <a:pPr marL="0" indent="0">
              <a:buNone/>
            </a:pPr>
            <a:r>
              <a:rPr lang="en-US" sz="2000" dirty="0">
                <a:latin typeface="Times New Roman" panose="02020603050405020304" pitchFamily="18" charset="0"/>
                <a:cs typeface="Times New Roman" panose="02020603050405020304" pitchFamily="18" charset="0"/>
              </a:rPr>
              <a:t>INTRODUCTION</a:t>
            </a:r>
          </a:p>
          <a:p>
            <a:pPr marL="0" indent="0">
              <a:buNone/>
            </a:pPr>
            <a:r>
              <a:rPr lang="en-US" sz="2000" dirty="0">
                <a:latin typeface="Times New Roman" panose="02020603050405020304" pitchFamily="18" charset="0"/>
                <a:cs typeface="Times New Roman" panose="02020603050405020304" pitchFamily="18" charset="0"/>
              </a:rPr>
              <a:t>OBJECTIVES</a:t>
            </a:r>
          </a:p>
          <a:p>
            <a:pPr marL="0" indent="0">
              <a:buNone/>
            </a:pPr>
            <a:r>
              <a:rPr lang="en-US" sz="2000" dirty="0">
                <a:latin typeface="Times New Roman" panose="02020603050405020304" pitchFamily="18" charset="0"/>
                <a:cs typeface="Times New Roman" panose="02020603050405020304" pitchFamily="18" charset="0"/>
              </a:rPr>
              <a:t>BENEFITS OF COMMUNITY PEOPLE</a:t>
            </a:r>
          </a:p>
          <a:p>
            <a:pPr marL="0" indent="0">
              <a:buNone/>
            </a:pPr>
            <a:r>
              <a:rPr lang="en-US" sz="2000" dirty="0">
                <a:latin typeface="Times New Roman" panose="02020603050405020304" pitchFamily="18" charset="0"/>
                <a:cs typeface="Times New Roman" panose="02020603050405020304" pitchFamily="18" charset="0"/>
              </a:rPr>
              <a:t>PROBLEM STATEMENT</a:t>
            </a:r>
          </a:p>
          <a:p>
            <a:pPr marL="0" indent="0">
              <a:buNone/>
            </a:pPr>
            <a:r>
              <a:rPr lang="en-US" sz="2000" dirty="0">
                <a:latin typeface="Times New Roman" panose="02020603050405020304" pitchFamily="18" charset="0"/>
                <a:cs typeface="Times New Roman" panose="02020603050405020304" pitchFamily="18" charset="0"/>
              </a:rPr>
              <a:t>LITERATURE SURVEY</a:t>
            </a:r>
          </a:p>
          <a:p>
            <a:pPr marL="0" indent="0">
              <a:buNone/>
            </a:pPr>
            <a:r>
              <a:rPr lang="en-US" sz="2000" dirty="0">
                <a:latin typeface="Times New Roman" panose="02020603050405020304" pitchFamily="18" charset="0"/>
                <a:cs typeface="Times New Roman" panose="02020603050405020304" pitchFamily="18" charset="0"/>
              </a:rPr>
              <a:t>SOFTWARE/HARDWARE COMPONENTS</a:t>
            </a:r>
          </a:p>
          <a:p>
            <a:pPr marL="0" indent="0">
              <a:buNone/>
            </a:pPr>
            <a:r>
              <a:rPr lang="en-US" sz="2000" dirty="0">
                <a:latin typeface="Times New Roman" panose="02020603050405020304" pitchFamily="18" charset="0"/>
                <a:cs typeface="Times New Roman" panose="02020603050405020304" pitchFamily="18" charset="0"/>
              </a:rPr>
              <a:t>SYSTEM DESIGN/ALGORITHM</a:t>
            </a:r>
          </a:p>
          <a:p>
            <a:pPr marL="0" indent="0">
              <a:buNone/>
            </a:pPr>
            <a:r>
              <a:rPr lang="en-US" sz="2000" dirty="0">
                <a:latin typeface="Times New Roman" panose="02020603050405020304" pitchFamily="18" charset="0"/>
                <a:cs typeface="Times New Roman" panose="02020603050405020304" pitchFamily="18" charset="0"/>
              </a:rPr>
              <a:t>REAL TIME DEMONSTRATION</a:t>
            </a:r>
          </a:p>
          <a:p>
            <a:pPr marL="0" indent="0">
              <a:buNone/>
            </a:pPr>
            <a:r>
              <a:rPr lang="en-US" sz="2000" dirty="0">
                <a:latin typeface="Times New Roman" panose="02020603050405020304" pitchFamily="18" charset="0"/>
                <a:cs typeface="Times New Roman" panose="02020603050405020304" pitchFamily="18" charset="0"/>
              </a:rPr>
              <a:t>WORK DONE SO FAR</a:t>
            </a:r>
          </a:p>
          <a:p>
            <a:pPr marL="0" indent="0">
              <a:buNone/>
            </a:pPr>
            <a:r>
              <a:rPr lang="en-US" sz="2000" dirty="0">
                <a:latin typeface="Times New Roman" panose="02020603050405020304" pitchFamily="18" charset="0"/>
                <a:cs typeface="Times New Roman" panose="02020603050405020304" pitchFamily="18" charset="0"/>
              </a:rPr>
              <a:t>RESULTS IF ANY</a:t>
            </a:r>
          </a:p>
          <a:p>
            <a:pPr marL="0" indent="0">
              <a:buNone/>
            </a:pPr>
            <a:r>
              <a:rPr lang="en-US" sz="2000" dirty="0">
                <a:latin typeface="Times New Roman" panose="02020603050405020304" pitchFamily="18" charset="0"/>
                <a:cs typeface="Times New Roman" panose="02020603050405020304" pitchFamily="18" charset="0"/>
              </a:rPr>
              <a:t>REFERENCES</a:t>
            </a:r>
          </a:p>
          <a:p>
            <a:pPr marL="0" indent="0">
              <a:buNone/>
            </a:pPr>
            <a:endParaRPr lang="en-US" dirty="0"/>
          </a:p>
        </p:txBody>
      </p:sp>
    </p:spTree>
    <p:extLst>
      <p:ext uri="{BB962C8B-B14F-4D97-AF65-F5344CB8AC3E}">
        <p14:creationId xmlns:p14="http://schemas.microsoft.com/office/powerpoint/2010/main" val="227819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468A-7748-5E98-CD7D-CD2AD8330D17}"/>
              </a:ext>
            </a:extLst>
          </p:cNvPr>
          <p:cNvSpPr>
            <a:spLocks noGrp="1"/>
          </p:cNvSpPr>
          <p:nvPr>
            <p:ph type="title"/>
          </p:nvPr>
        </p:nvSpPr>
        <p:spPr>
          <a:xfrm>
            <a:off x="443158" y="3247278"/>
            <a:ext cx="8596668" cy="1826581"/>
          </a:xfrm>
        </p:spPr>
        <p:txBody>
          <a:bodyPr/>
          <a:lstStyle/>
          <a:p>
            <a:r>
              <a:rPr lang="en-US" dirty="0"/>
              <a:t>THANK YOU</a:t>
            </a:r>
          </a:p>
        </p:txBody>
      </p:sp>
    </p:spTree>
    <p:extLst>
      <p:ext uri="{BB962C8B-B14F-4D97-AF65-F5344CB8AC3E}">
        <p14:creationId xmlns:p14="http://schemas.microsoft.com/office/powerpoint/2010/main" val="363687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674-28A0-A343-3F02-28F93ABA59AF}"/>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87EAD269-2199-3F6E-9A06-936FE5995C8A}"/>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Sub-Convolutional VAS-Enet, a novel architecture designed for speech enhancement tasks. Traditional convolutional neural networks (CNNs) have demonstrated considerable success in this domain, but they often require large amounts of data and computational resources.</a:t>
            </a:r>
          </a:p>
          <a:p>
            <a:r>
              <a:rPr lang="en-US" sz="2000" dirty="0">
                <a:latin typeface="Times New Roman" panose="02020603050405020304" pitchFamily="18" charset="0"/>
                <a:cs typeface="Times New Roman" panose="02020603050405020304" pitchFamily="18" charset="0"/>
              </a:rPr>
              <a:t> To address these challenges, our approach leverages sub-convolutional layers, which are capable of capturing fine-grained spectral and temporal features with reduced complexity. </a:t>
            </a:r>
          </a:p>
          <a:p>
            <a:r>
              <a:rPr lang="en-US" sz="2000" dirty="0">
                <a:latin typeface="Times New Roman" panose="02020603050405020304" pitchFamily="18" charset="0"/>
                <a:cs typeface="Times New Roman" panose="02020603050405020304" pitchFamily="18" charset="0"/>
              </a:rPr>
              <a:t>By integrating these layers into a variational autoencoder-based Speech Enhancement Network (VAS-Enet), we achieve a more efficient and accurate model.</a:t>
            </a:r>
          </a:p>
        </p:txBody>
      </p:sp>
    </p:spTree>
    <p:extLst>
      <p:ext uri="{BB962C8B-B14F-4D97-AF65-F5344CB8AC3E}">
        <p14:creationId xmlns:p14="http://schemas.microsoft.com/office/powerpoint/2010/main" val="238616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A14D-5BD3-456A-A401-EA91DDFB9C8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2C4125E-1F6B-0A9C-3F7C-F3D7275367D9}"/>
              </a:ext>
            </a:extLst>
          </p:cNvPr>
          <p:cNvSpPr>
            <a:spLocks noGrp="1"/>
          </p:cNvSpPr>
          <p:nvPr>
            <p:ph idx="1"/>
          </p:nvPr>
        </p:nvSpPr>
        <p:spPr>
          <a:xfrm>
            <a:off x="554671" y="1803750"/>
            <a:ext cx="8596668" cy="4444650"/>
          </a:xfrm>
        </p:spPr>
        <p:txBody>
          <a:bodyPr>
            <a:noAutofit/>
          </a:bodyPr>
          <a:lstStyle/>
          <a:p>
            <a:r>
              <a:rPr lang="en-US" sz="2000" dirty="0">
                <a:latin typeface="Times New Roman" panose="02020603050405020304" pitchFamily="18" charset="0"/>
                <a:cs typeface="Times New Roman" panose="02020603050405020304" pitchFamily="18" charset="0"/>
              </a:rPr>
              <a:t>Speech signal in a real world environment is degraded by background noise that reduces its intelligibility and quality for human listeners.</a:t>
            </a:r>
          </a:p>
          <a:p>
            <a:pPr algn="just"/>
            <a:r>
              <a:rPr lang="en-US" sz="2000" dirty="0">
                <a:latin typeface="Times New Roman" panose="02020603050405020304" pitchFamily="18" charset="0"/>
                <a:cs typeface="Times New Roman" panose="02020603050405020304" pitchFamily="18" charset="0"/>
              </a:rPr>
              <a:t>It can further degrade the performance of speech based applications speech enhancement aims at improving the intelligibility and quality of speech signal by removing background noise.</a:t>
            </a:r>
          </a:p>
          <a:p>
            <a:r>
              <a:rPr lang="en-US" sz="2000" dirty="0">
                <a:latin typeface="Times New Roman" panose="02020603050405020304" pitchFamily="18" charset="0"/>
                <a:cs typeface="Times New Roman" panose="02020603050405020304" pitchFamily="18" charset="0"/>
              </a:rPr>
              <a:t>Single channel speech enhancement in low signal-to-noise ratio(SNR) conditions is considered a very challenging problem</a:t>
            </a:r>
          </a:p>
          <a:p>
            <a:r>
              <a:rPr lang="en-US" sz="2000" dirty="0">
                <a:latin typeface="Times New Roman" panose="02020603050405020304" pitchFamily="18" charset="0"/>
                <a:cs typeface="Times New Roman" panose="02020603050405020304" pitchFamily="18" charset="0"/>
              </a:rPr>
              <a:t>Speech enhancement has been extensively studied in recent years as a supervised learning problem using deep neural networks(DNNs)</a:t>
            </a:r>
          </a:p>
          <a:p>
            <a:r>
              <a:rPr lang="en-US" sz="2000" dirty="0">
                <a:latin typeface="Times New Roman" panose="02020603050405020304" pitchFamily="18" charset="0"/>
                <a:cs typeface="Times New Roman" panose="02020603050405020304" pitchFamily="18" charset="0"/>
              </a:rPr>
              <a:t>Supervised approaches to speech enhancement generally convert a speech signal to a time-frequency representation and extract input features and training targets from it.</a:t>
            </a:r>
          </a:p>
          <a:p>
            <a:endParaRPr lang="en-US" sz="2400" dirty="0"/>
          </a:p>
        </p:txBody>
      </p:sp>
    </p:spTree>
    <p:extLst>
      <p:ext uri="{BB962C8B-B14F-4D97-AF65-F5344CB8AC3E}">
        <p14:creationId xmlns:p14="http://schemas.microsoft.com/office/powerpoint/2010/main" val="335799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BFF0-0AE7-3991-FEB5-B5331F4F59BD}"/>
              </a:ext>
            </a:extLst>
          </p:cNvPr>
          <p:cNvSpPr>
            <a:spLocks noGrp="1"/>
          </p:cNvSpPr>
          <p:nvPr>
            <p:ph type="title"/>
          </p:nvPr>
        </p:nvSpPr>
        <p:spPr/>
        <p:txBody>
          <a:bodyPr/>
          <a:lstStyle/>
          <a:p>
            <a:pPr algn="just"/>
            <a:r>
              <a:rPr lang="en-US" dirty="0"/>
              <a:t>                PROBLEM STATEMENT</a:t>
            </a:r>
          </a:p>
        </p:txBody>
      </p:sp>
      <p:sp>
        <p:nvSpPr>
          <p:cNvPr id="3" name="Content Placeholder 2">
            <a:extLst>
              <a:ext uri="{FF2B5EF4-FFF2-40B4-BE49-F238E27FC236}">
                <a16:creationId xmlns:a16="http://schemas.microsoft.com/office/drawing/2014/main" id="{D4A2D341-E9B7-7E34-B081-B1CA8C63980C}"/>
              </a:ext>
            </a:extLst>
          </p:cNvPr>
          <p:cNvSpPr>
            <a:spLocks noGrp="1"/>
          </p:cNvSpPr>
          <p:nvPr>
            <p:ph idx="1"/>
          </p:nvPr>
        </p:nvSpPr>
        <p:spPr>
          <a:xfrm>
            <a:off x="838200" y="1592826"/>
            <a:ext cx="10515600" cy="4584137"/>
          </a:xfrm>
        </p:spPr>
        <p:txBody>
          <a:bodyPr>
            <a:normAutofit fontScale="92500" lnSpcReduction="20000"/>
          </a:bodyPr>
          <a:lstStyle/>
          <a:p>
            <a:r>
              <a:rPr lang="en-US" sz="2200" dirty="0">
                <a:latin typeface="Times New Roman" panose="02020603050405020304" pitchFamily="18" charset="0"/>
                <a:cs typeface="Times New Roman" panose="02020603050405020304" pitchFamily="18" charset="0"/>
              </a:rPr>
              <a:t>"Sub-Convolutional VAS-Net Based Speech Enhancement Using Voice Activity Detection and Causal Spatial Attention," addresses this challenge by developing a novel approach that integrates advanced neural network architectures with innovative techniques in voice activity detection and causal spatial attention. The goal is to significantly enhance speech quality by accurately isolating and amplifying speech signals while suppressing background noise, even in real-time scenarios. </a:t>
            </a:r>
          </a:p>
          <a:p>
            <a:r>
              <a:rPr lang="en-US" sz="2200" dirty="0">
                <a:latin typeface="Times New Roman" panose="02020603050405020304" pitchFamily="18" charset="0"/>
                <a:cs typeface="Times New Roman" panose="02020603050405020304" pitchFamily="18" charset="0"/>
              </a:rPr>
              <a:t>By leveraging the strengths of Sub-Convolutional VAS-Net, which excels in capturing complex speech patterns, and incorporating voice activity detection for precise speech segment identification, our model aims to deliver superior speech enhancement performance. Additionally, the use of causal spatial attention ensures the model's effectiveness in dynamic and noisy environments, making it a robust solution for a wide range of real-world applications.</a:t>
            </a:r>
            <a:endParaRPr lang="en-IN"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Current speech enhancement techniques often struggle to effectively distinguish speech from background noise, leading to degraded audio quality and reduced intelligibility. This problem is particularly critical in applications such as teleconferencing, hearing aids, and voice-controlled devices, where clear and accurate speech is essential.</a:t>
            </a:r>
          </a:p>
          <a:p>
            <a:endParaRPr lang="en-US" dirty="0"/>
          </a:p>
        </p:txBody>
      </p:sp>
    </p:spTree>
    <p:extLst>
      <p:ext uri="{BB962C8B-B14F-4D97-AF65-F5344CB8AC3E}">
        <p14:creationId xmlns:p14="http://schemas.microsoft.com/office/powerpoint/2010/main" val="368802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895A-AB49-0FC9-AC15-FF2F9BECCAF0}"/>
              </a:ext>
            </a:extLst>
          </p:cNvPr>
          <p:cNvSpPr>
            <a:spLocks noGrp="1"/>
          </p:cNvSpPr>
          <p:nvPr>
            <p:ph type="title"/>
          </p:nvPr>
        </p:nvSpPr>
        <p:spPr>
          <a:xfrm>
            <a:off x="309472" y="178676"/>
            <a:ext cx="8596668" cy="546538"/>
          </a:xfrm>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4E91B3E2-FAFC-DCAF-E1CE-F1BBB16FAC2A}"/>
              </a:ext>
            </a:extLst>
          </p:cNvPr>
          <p:cNvSpPr>
            <a:spLocks noGrp="1"/>
          </p:cNvSpPr>
          <p:nvPr>
            <p:ph idx="1"/>
          </p:nvPr>
        </p:nvSpPr>
        <p:spPr>
          <a:xfrm>
            <a:off x="420415" y="1240221"/>
            <a:ext cx="10468302" cy="4801141"/>
          </a:xfrm>
        </p:spPr>
        <p:txBody>
          <a:bodyPr/>
          <a:lstStyle/>
          <a:p>
            <a:pPr marL="0" indent="0">
              <a:buNone/>
            </a:pPr>
            <a:r>
              <a:rPr lang="en-US" b="1" dirty="0">
                <a:latin typeface="Times New Roman" panose="02020603050405020304" pitchFamily="18" charset="0"/>
                <a:cs typeface="Times New Roman" panose="02020603050405020304" pitchFamily="18" charset="0"/>
              </a:rPr>
              <a:t>1.Noise Reduction: </a:t>
            </a:r>
            <a:r>
              <a:rPr lang="en-US" dirty="0">
                <a:latin typeface="Times New Roman" panose="02020603050405020304" pitchFamily="18" charset="0"/>
                <a:cs typeface="Times New Roman" panose="02020603050405020304" pitchFamily="18" charset="0"/>
              </a:rPr>
              <a:t>Reduce additive noise, such as background chatter or ambient noise.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Improved Speech Intelligibility</a:t>
            </a:r>
            <a:r>
              <a:rPr lang="en-US" dirty="0">
                <a:latin typeface="Times New Roman" panose="02020603050405020304" pitchFamily="18" charset="0"/>
                <a:cs typeface="Times New Roman" panose="02020603050405020304" pitchFamily="18" charset="0"/>
              </a:rPr>
              <a:t>: Enhance speech quality to improve understanding</a:t>
            </a:r>
            <a:r>
              <a:rPr lang="en-US" b="1" dirty="0">
                <a:latin typeface="Times New Roman" panose="02020603050405020304" pitchFamily="18" charset="0"/>
                <a:cs typeface="Times New Roman" panose="02020603050405020304" pitchFamily="18" charset="0"/>
              </a:rPr>
              <a: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3.Reverberation reduction</a:t>
            </a:r>
            <a:r>
              <a:rPr lang="en-US" dirty="0">
                <a:latin typeface="Times New Roman" panose="02020603050405020304" pitchFamily="18" charset="0"/>
                <a:cs typeface="Times New Roman" panose="02020603050405020304" pitchFamily="18" charset="0"/>
              </a:rPr>
              <a:t>: Reduce reverberation effects, such as echo or echo-like effects.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4.Speech dereverberation: </a:t>
            </a:r>
            <a:r>
              <a:rPr lang="en-US" dirty="0">
                <a:latin typeface="Times New Roman" panose="02020603050405020304" pitchFamily="18" charset="0"/>
                <a:cs typeface="Times New Roman" panose="02020603050405020304" pitchFamily="18" charset="0"/>
              </a:rPr>
              <a:t>Remove reverberation effects from speech signals.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5.Audio restoration: </a:t>
            </a:r>
            <a:r>
              <a:rPr lang="en-US" dirty="0">
                <a:latin typeface="Times New Roman" panose="02020603050405020304" pitchFamily="18" charset="0"/>
                <a:cs typeface="Times New Roman" panose="02020603050405020304" pitchFamily="18" charset="0"/>
              </a:rPr>
              <a:t>Restore degraded audio signals.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6.Speech separation: </a:t>
            </a:r>
            <a:r>
              <a:rPr lang="en-US" dirty="0">
                <a:latin typeface="Times New Roman" panose="02020603050405020304" pitchFamily="18" charset="0"/>
                <a:cs typeface="Times New Roman" panose="02020603050405020304" pitchFamily="18" charset="0"/>
              </a:rPr>
              <a:t>Separate speech from background noise.</a:t>
            </a:r>
          </a:p>
          <a:p>
            <a:endParaRPr lang="en-US" dirty="0"/>
          </a:p>
        </p:txBody>
      </p:sp>
    </p:spTree>
    <p:extLst>
      <p:ext uri="{BB962C8B-B14F-4D97-AF65-F5344CB8AC3E}">
        <p14:creationId xmlns:p14="http://schemas.microsoft.com/office/powerpoint/2010/main" val="398522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74A9-B42C-E151-0A94-11EAD6BF2F95}"/>
              </a:ext>
            </a:extLst>
          </p:cNvPr>
          <p:cNvSpPr>
            <a:spLocks noGrp="1"/>
          </p:cNvSpPr>
          <p:nvPr>
            <p:ph type="title"/>
          </p:nvPr>
        </p:nvSpPr>
        <p:spPr>
          <a:xfrm>
            <a:off x="838200" y="78316"/>
            <a:ext cx="10515600" cy="683171"/>
          </a:xfrm>
        </p:spPr>
        <p:txBody>
          <a:bodyPr>
            <a:normAutofit/>
          </a:bodyPr>
          <a:lstStyle/>
          <a:p>
            <a:r>
              <a:rPr lang="en-US" dirty="0"/>
              <a:t>                LITERATURE SURVEY:</a:t>
            </a:r>
          </a:p>
        </p:txBody>
      </p:sp>
      <p:graphicFrame>
        <p:nvGraphicFramePr>
          <p:cNvPr id="4" name="Content Placeholder 3">
            <a:extLst>
              <a:ext uri="{FF2B5EF4-FFF2-40B4-BE49-F238E27FC236}">
                <a16:creationId xmlns:a16="http://schemas.microsoft.com/office/drawing/2014/main" id="{1B502BDB-75C6-D09B-5F96-C2C59AB506E2}"/>
              </a:ext>
            </a:extLst>
          </p:cNvPr>
          <p:cNvGraphicFramePr>
            <a:graphicFrameLocks noGrp="1"/>
          </p:cNvGraphicFramePr>
          <p:nvPr>
            <p:ph idx="1"/>
            <p:extLst>
              <p:ext uri="{D42A27DB-BD31-4B8C-83A1-F6EECF244321}">
                <p14:modId xmlns:p14="http://schemas.microsoft.com/office/powerpoint/2010/main" val="62645764"/>
              </p:ext>
            </p:extLst>
          </p:nvPr>
        </p:nvGraphicFramePr>
        <p:xfrm>
          <a:off x="278780" y="638822"/>
          <a:ext cx="11434583" cy="6309360"/>
        </p:xfrm>
        <a:graphic>
          <a:graphicData uri="http://schemas.openxmlformats.org/drawingml/2006/table">
            <a:tbl>
              <a:tblPr firstRow="1" bandRow="1">
                <a:tableStyleId>{073A0DAA-6AF3-43AB-8588-CEC1D06C72B9}</a:tableStyleId>
              </a:tblPr>
              <a:tblGrid>
                <a:gridCol w="1721979">
                  <a:extLst>
                    <a:ext uri="{9D8B030D-6E8A-4147-A177-3AD203B41FA5}">
                      <a16:colId xmlns:a16="http://schemas.microsoft.com/office/drawing/2014/main" val="2033809966"/>
                    </a:ext>
                  </a:extLst>
                </a:gridCol>
                <a:gridCol w="1402488">
                  <a:extLst>
                    <a:ext uri="{9D8B030D-6E8A-4147-A177-3AD203B41FA5}">
                      <a16:colId xmlns:a16="http://schemas.microsoft.com/office/drawing/2014/main" val="559465253"/>
                    </a:ext>
                  </a:extLst>
                </a:gridCol>
                <a:gridCol w="1702101">
                  <a:extLst>
                    <a:ext uri="{9D8B030D-6E8A-4147-A177-3AD203B41FA5}">
                      <a16:colId xmlns:a16="http://schemas.microsoft.com/office/drawing/2014/main" val="3142706865"/>
                    </a:ext>
                  </a:extLst>
                </a:gridCol>
                <a:gridCol w="2476670">
                  <a:extLst>
                    <a:ext uri="{9D8B030D-6E8A-4147-A177-3AD203B41FA5}">
                      <a16:colId xmlns:a16="http://schemas.microsoft.com/office/drawing/2014/main" val="1059349559"/>
                    </a:ext>
                  </a:extLst>
                </a:gridCol>
                <a:gridCol w="2156412">
                  <a:extLst>
                    <a:ext uri="{9D8B030D-6E8A-4147-A177-3AD203B41FA5}">
                      <a16:colId xmlns:a16="http://schemas.microsoft.com/office/drawing/2014/main" val="35442233"/>
                    </a:ext>
                  </a:extLst>
                </a:gridCol>
                <a:gridCol w="1974933">
                  <a:extLst>
                    <a:ext uri="{9D8B030D-6E8A-4147-A177-3AD203B41FA5}">
                      <a16:colId xmlns:a16="http://schemas.microsoft.com/office/drawing/2014/main" val="211450312"/>
                    </a:ext>
                  </a:extLst>
                </a:gridCol>
              </a:tblGrid>
              <a:tr h="582286">
                <a:tc>
                  <a:txBody>
                    <a:bodyPr/>
                    <a:lstStyle/>
                    <a:p>
                      <a:r>
                        <a:rPr lang="en-US" dirty="0"/>
                        <a:t>Author</a:t>
                      </a:r>
                    </a:p>
                  </a:txBody>
                  <a:tcPr/>
                </a:tc>
                <a:tc>
                  <a:txBody>
                    <a:bodyPr/>
                    <a:lstStyle/>
                    <a:p>
                      <a:r>
                        <a:rPr lang="en-US" dirty="0"/>
                        <a:t>Journal name</a:t>
                      </a:r>
                    </a:p>
                  </a:txBody>
                  <a:tcPr/>
                </a:tc>
                <a:tc>
                  <a:txBody>
                    <a:bodyPr/>
                    <a:lstStyle/>
                    <a:p>
                      <a:r>
                        <a:rPr lang="en-US" dirty="0"/>
                        <a:t>Title</a:t>
                      </a:r>
                    </a:p>
                  </a:txBody>
                  <a:tcPr/>
                </a:tc>
                <a:tc>
                  <a:txBody>
                    <a:bodyPr/>
                    <a:lstStyle/>
                    <a:p>
                      <a:r>
                        <a:rPr lang="en-US" dirty="0"/>
                        <a:t>Methodology</a:t>
                      </a:r>
                    </a:p>
                  </a:txBody>
                  <a:tcPr/>
                </a:tc>
                <a:tc>
                  <a:txBody>
                    <a:bodyPr/>
                    <a:lstStyle/>
                    <a:p>
                      <a:r>
                        <a:rPr lang="en-US" dirty="0"/>
                        <a:t>Description</a:t>
                      </a:r>
                    </a:p>
                  </a:txBody>
                  <a:tcPr/>
                </a:tc>
                <a:tc>
                  <a:txBody>
                    <a:bodyPr/>
                    <a:lstStyle/>
                    <a:p>
                      <a:r>
                        <a:rPr lang="en-US" dirty="0"/>
                        <a:t>Year</a:t>
                      </a:r>
                    </a:p>
                  </a:txBody>
                  <a:tcPr/>
                </a:tc>
                <a:extLst>
                  <a:ext uri="{0D108BD9-81ED-4DB2-BD59-A6C34878D82A}">
                    <a16:rowId xmlns:a16="http://schemas.microsoft.com/office/drawing/2014/main" val="807727245"/>
                  </a:ext>
                </a:extLst>
              </a:tr>
              <a:tr h="2578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 Crystal</a:t>
                      </a:r>
                    </a:p>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IEEE/ACM Transactions on Audio, Speech, and Language Processing</a:t>
                      </a:r>
                    </a:p>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"Speech Enhancement Using Attention-based Convolutional Neural Networks"</a:t>
                      </a:r>
                    </a:p>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Introduces a convolutional neural network (CNN) enhanced with an attention mechanism to focus on important speech features.</a:t>
                      </a:r>
                    </a:p>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how attention-based mechanisms can improve speech enhancement tasks by filtering noise and irrelevant information.</a:t>
                      </a:r>
                    </a:p>
                    <a:p>
                      <a:endParaRPr lang="en-US" sz="2000" b="1"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2008</a:t>
                      </a:r>
                    </a:p>
                  </a:txBody>
                  <a:tcPr/>
                </a:tc>
                <a:extLst>
                  <a:ext uri="{0D108BD9-81ED-4DB2-BD59-A6C34878D82A}">
                    <a16:rowId xmlns:a16="http://schemas.microsoft.com/office/drawing/2014/main" val="1392808823"/>
                  </a:ext>
                </a:extLst>
              </a:tr>
              <a:tr h="25786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Katrin </a:t>
                      </a:r>
                      <a:r>
                        <a:rPr lang="en-IN" sz="2000" dirty="0" err="1">
                          <a:latin typeface="Times New Roman" panose="02020603050405020304" pitchFamily="18" charset="0"/>
                          <a:cs typeface="Times New Roman" panose="02020603050405020304" pitchFamily="18" charset="0"/>
                        </a:rPr>
                        <a:t>Lichterfeld</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IEEE Transactions on Neural Networks and Learning Systems</a:t>
                      </a: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"Make your voice heard and tune your ears for a global orchestra”.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Combines sub-convolutional layers with recurrent neural networks (RNNs) to model time dependencies in speech data.</a:t>
                      </a:r>
                    </a:p>
                    <a:p>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The paper focuses on real-time speech enhancement, addressing both stationary and non-stationary noise environments.</a:t>
                      </a: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3939229383"/>
                  </a:ext>
                </a:extLst>
              </a:tr>
            </a:tbl>
          </a:graphicData>
        </a:graphic>
      </p:graphicFrame>
    </p:spTree>
    <p:extLst>
      <p:ext uri="{BB962C8B-B14F-4D97-AF65-F5344CB8AC3E}">
        <p14:creationId xmlns:p14="http://schemas.microsoft.com/office/powerpoint/2010/main" val="402784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ACCAD29-F234-01D8-1FEC-67013B15495E}"/>
              </a:ext>
            </a:extLst>
          </p:cNvPr>
          <p:cNvGraphicFramePr>
            <a:graphicFrameLocks noGrp="1"/>
          </p:cNvGraphicFramePr>
          <p:nvPr>
            <p:extLst>
              <p:ext uri="{D42A27DB-BD31-4B8C-83A1-F6EECF244321}">
                <p14:modId xmlns:p14="http://schemas.microsoft.com/office/powerpoint/2010/main" val="3392869762"/>
              </p:ext>
            </p:extLst>
          </p:nvPr>
        </p:nvGraphicFramePr>
        <p:xfrm>
          <a:off x="462969" y="51830"/>
          <a:ext cx="11245812" cy="7314948"/>
        </p:xfrm>
        <a:graphic>
          <a:graphicData uri="http://schemas.openxmlformats.org/drawingml/2006/table">
            <a:tbl>
              <a:tblPr firstRow="1" bandRow="1">
                <a:tableStyleId>{073A0DAA-6AF3-43AB-8588-CEC1D06C72B9}</a:tableStyleId>
              </a:tblPr>
              <a:tblGrid>
                <a:gridCol w="1636518">
                  <a:extLst>
                    <a:ext uri="{9D8B030D-6E8A-4147-A177-3AD203B41FA5}">
                      <a16:colId xmlns:a16="http://schemas.microsoft.com/office/drawing/2014/main" val="2812915765"/>
                    </a:ext>
                  </a:extLst>
                </a:gridCol>
                <a:gridCol w="1741422">
                  <a:extLst>
                    <a:ext uri="{9D8B030D-6E8A-4147-A177-3AD203B41FA5}">
                      <a16:colId xmlns:a16="http://schemas.microsoft.com/office/drawing/2014/main" val="1856464523"/>
                    </a:ext>
                  </a:extLst>
                </a:gridCol>
                <a:gridCol w="2131080">
                  <a:extLst>
                    <a:ext uri="{9D8B030D-6E8A-4147-A177-3AD203B41FA5}">
                      <a16:colId xmlns:a16="http://schemas.microsoft.com/office/drawing/2014/main" val="3030048639"/>
                    </a:ext>
                  </a:extLst>
                </a:gridCol>
                <a:gridCol w="1970704">
                  <a:extLst>
                    <a:ext uri="{9D8B030D-6E8A-4147-A177-3AD203B41FA5}">
                      <a16:colId xmlns:a16="http://schemas.microsoft.com/office/drawing/2014/main" val="4260102259"/>
                    </a:ext>
                  </a:extLst>
                </a:gridCol>
                <a:gridCol w="1883044">
                  <a:extLst>
                    <a:ext uri="{9D8B030D-6E8A-4147-A177-3AD203B41FA5}">
                      <a16:colId xmlns:a16="http://schemas.microsoft.com/office/drawing/2014/main" val="3654516751"/>
                    </a:ext>
                  </a:extLst>
                </a:gridCol>
                <a:gridCol w="1883044">
                  <a:extLst>
                    <a:ext uri="{9D8B030D-6E8A-4147-A177-3AD203B41FA5}">
                      <a16:colId xmlns:a16="http://schemas.microsoft.com/office/drawing/2014/main" val="274840804"/>
                    </a:ext>
                  </a:extLst>
                </a:gridCol>
              </a:tblGrid>
              <a:tr h="426468">
                <a:tc>
                  <a:txBody>
                    <a:bodyPr/>
                    <a:lstStyle/>
                    <a:p>
                      <a:r>
                        <a:rPr lang="en-US" dirty="0"/>
                        <a:t>Author</a:t>
                      </a:r>
                    </a:p>
                  </a:txBody>
                  <a:tcPr/>
                </a:tc>
                <a:tc>
                  <a:txBody>
                    <a:bodyPr/>
                    <a:lstStyle/>
                    <a:p>
                      <a:r>
                        <a:rPr lang="en-US" dirty="0"/>
                        <a:t>Journal name</a:t>
                      </a:r>
                    </a:p>
                  </a:txBody>
                  <a:tcPr/>
                </a:tc>
                <a:tc>
                  <a:txBody>
                    <a:bodyPr/>
                    <a:lstStyle/>
                    <a:p>
                      <a:r>
                        <a:rPr lang="en-US" dirty="0"/>
                        <a:t>Title</a:t>
                      </a:r>
                    </a:p>
                  </a:txBody>
                  <a:tcPr/>
                </a:tc>
                <a:tc>
                  <a:txBody>
                    <a:bodyPr/>
                    <a:lstStyle/>
                    <a:p>
                      <a:r>
                        <a:rPr lang="en-US" dirty="0"/>
                        <a:t>Methodology</a:t>
                      </a:r>
                    </a:p>
                  </a:txBody>
                  <a:tcPr/>
                </a:tc>
                <a:tc>
                  <a:txBody>
                    <a:bodyPr/>
                    <a:lstStyle/>
                    <a:p>
                      <a:r>
                        <a:rPr lang="en-US" dirty="0"/>
                        <a:t>Description</a:t>
                      </a:r>
                    </a:p>
                  </a:txBody>
                  <a:tcPr/>
                </a:tc>
                <a:tc>
                  <a:txBody>
                    <a:bodyPr/>
                    <a:lstStyle/>
                    <a:p>
                      <a:r>
                        <a:rPr lang="en-US" dirty="0"/>
                        <a:t>Year</a:t>
                      </a:r>
                    </a:p>
                  </a:txBody>
                  <a:tcPr/>
                </a:tc>
                <a:extLst>
                  <a:ext uri="{0D108BD9-81ED-4DB2-BD59-A6C34878D82A}">
                    <a16:rowId xmlns:a16="http://schemas.microsoft.com/office/drawing/2014/main" val="349112611"/>
                  </a:ext>
                </a:extLst>
              </a:tr>
              <a:tr h="2282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Damien Pollard</a:t>
                      </a:r>
                      <a:endParaRPr lang="en-US" sz="2000" dirty="0">
                        <a:latin typeface="Times New Roman" panose="02020603050405020304" pitchFamily="18" charset="0"/>
                        <a:cs typeface="Times New Roman" panose="02020603050405020304" pitchFamily="18" charset="0"/>
                      </a:endParaRPr>
                    </a:p>
                  </a:txBody>
                  <a:tcPr anchor="ctr"/>
                </a:tc>
                <a:tc>
                  <a:txBody>
                    <a:bodyPr/>
                    <a:lstStyle/>
                    <a:p>
                      <a:r>
                        <a:rPr lang="en-US" sz="2000" dirty="0">
                          <a:latin typeface="Times New Roman" panose="02020603050405020304" pitchFamily="18" charset="0"/>
                          <a:cs typeface="Times New Roman" panose="02020603050405020304" pitchFamily="18" charset="0"/>
                        </a:rPr>
                        <a:t>IEEE/ACM Transactions on Audio, Speech, and Language Processing</a:t>
                      </a:r>
                    </a:p>
                  </a:txBody>
                  <a:tcPr/>
                </a:tc>
                <a:tc>
                  <a:txBody>
                    <a:bodyPr/>
                    <a:lstStyle/>
                    <a:p>
                      <a:r>
                        <a:rPr lang="en-US" sz="2000" dirty="0">
                          <a:latin typeface="Times New Roman" panose="02020603050405020304" pitchFamily="18" charset="0"/>
                          <a:cs typeface="Times New Roman" panose="02020603050405020304" pitchFamily="18" charset="0"/>
                        </a:rPr>
                        <a:t>End-to-End Waveform Speech Enhancement Using Generative Adversarial Networks"</a:t>
                      </a:r>
                    </a:p>
                  </a:txBody>
                  <a:tcPr/>
                </a:tc>
                <a:tc>
                  <a:txBody>
                    <a:bodyPr/>
                    <a:lstStyle/>
                    <a:p>
                      <a:r>
                        <a:rPr lang="en-US" sz="2000" dirty="0">
                          <a:latin typeface="Times New Roman" panose="02020603050405020304" pitchFamily="18" charset="0"/>
                          <a:cs typeface="Times New Roman" panose="02020603050405020304" pitchFamily="18" charset="0"/>
                        </a:rPr>
                        <a:t>Proposes a GAN-based model for enhancing speech directly from the waveform, without explicit feature extraction.</a:t>
                      </a:r>
                    </a:p>
                  </a:txBody>
                  <a:tcPr/>
                </a:tc>
                <a:tc>
                  <a:txBody>
                    <a:bodyPr/>
                    <a:lstStyle/>
                    <a:p>
                      <a:r>
                        <a:rPr lang="en-US" sz="2000" dirty="0">
                          <a:latin typeface="Times New Roman" panose="02020603050405020304" pitchFamily="18" charset="0"/>
                          <a:cs typeface="Times New Roman" panose="02020603050405020304" pitchFamily="18" charset="0"/>
                        </a:rPr>
                        <a:t>This research illustrates the potential of GANs in generating high-quality enhanced speech in noisy conditions.</a:t>
                      </a:r>
                    </a:p>
                  </a:txBody>
                  <a:tcPr/>
                </a:tc>
                <a:tc>
                  <a:txBody>
                    <a:bodyPr/>
                    <a:lstStyle/>
                    <a:p>
                      <a:r>
                        <a:rPr lang="en-US" sz="2000" dirty="0">
                          <a:latin typeface="Times New Roman" panose="02020603050405020304" pitchFamily="18" charset="0"/>
                          <a:cs typeface="Times New Roman" panose="02020603050405020304" pitchFamily="18" charset="0"/>
                        </a:rPr>
                        <a:t>2021</a:t>
                      </a:r>
                    </a:p>
                  </a:txBody>
                  <a:tcPr/>
                </a:tc>
                <a:extLst>
                  <a:ext uri="{0D108BD9-81ED-4DB2-BD59-A6C34878D82A}">
                    <a16:rowId xmlns:a16="http://schemas.microsoft.com/office/drawing/2014/main" val="441233329"/>
                  </a:ext>
                </a:extLst>
              </a:tr>
              <a:tr h="3383112">
                <a:tc>
                  <a:txBody>
                    <a:bodyPr/>
                    <a:lstStyle/>
                    <a:p>
                      <a:r>
                        <a:rPr lang="en-IN" sz="2000" dirty="0">
                          <a:latin typeface="Times New Roman" panose="02020603050405020304" pitchFamily="18" charset="0"/>
                          <a:cs typeface="Times New Roman" panose="02020603050405020304" pitchFamily="18" charset="0"/>
                        </a:rPr>
                        <a:t>ANDREA LEVITT, MARGERY LUCAS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Computer Speech &amp; Language</a:t>
                      </a:r>
                    </a:p>
                  </a:txBody>
                  <a:tcPr/>
                </a:tc>
                <a:tc>
                  <a:txBody>
                    <a:bodyPr/>
                    <a:lstStyle/>
                    <a:p>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EFFECTS OF FOUR VOICE QUALITIES AND FORMANT DISPERSION ON PERCEPTION"</a:t>
                      </a:r>
                    </a:p>
                  </a:txBody>
                  <a:tcPr/>
                </a:tc>
                <a:tc>
                  <a:txBody>
                    <a:bodyPr/>
                    <a:lstStyle/>
                    <a:p>
                      <a:r>
                        <a:rPr lang="en-US" sz="2000" dirty="0">
                          <a:latin typeface="Times New Roman" panose="02020603050405020304" pitchFamily="18" charset="0"/>
                          <a:cs typeface="Times New Roman" panose="02020603050405020304" pitchFamily="18" charset="0"/>
                        </a:rPr>
                        <a:t>Reviews various deep learning architectures (e.g., CNNs, RNNs, attention networks) for speech enhancement in noisy environments.</a:t>
                      </a:r>
                    </a:p>
                  </a:txBody>
                  <a:tcPr/>
                </a:tc>
                <a:tc>
                  <a:txBody>
                    <a:bodyPr/>
                    <a:lstStyle/>
                    <a:p>
                      <a:r>
                        <a:rPr lang="en-US" sz="2000" dirty="0">
                          <a:latin typeface="Times New Roman" panose="02020603050405020304" pitchFamily="18" charset="0"/>
                          <a:cs typeface="Times New Roman" panose="02020603050405020304" pitchFamily="18" charset="0"/>
                        </a:rPr>
                        <a:t>The paper provides an overview of different deep learning methods, emphasizing robust speech enhancement in challenging acoustic conditions.</a:t>
                      </a:r>
                    </a:p>
                  </a:txBody>
                  <a:tcPr/>
                </a:tc>
                <a:tc>
                  <a:txBody>
                    <a:bodyPr/>
                    <a:lstStyle/>
                    <a:p>
                      <a:r>
                        <a:rPr lang="en-US" sz="2000" dirty="0">
                          <a:latin typeface="Times New Roman" panose="02020603050405020304" pitchFamily="18" charset="0"/>
                          <a:cs typeface="Times New Roman" panose="02020603050405020304" pitchFamily="18" charset="0"/>
                        </a:rPr>
                        <a:t>2018</a:t>
                      </a:r>
                    </a:p>
                  </a:txBody>
                  <a:tcPr/>
                </a:tc>
                <a:extLst>
                  <a:ext uri="{0D108BD9-81ED-4DB2-BD59-A6C34878D82A}">
                    <a16:rowId xmlns:a16="http://schemas.microsoft.com/office/drawing/2014/main" val="427905032"/>
                  </a:ext>
                </a:extLst>
              </a:tr>
            </a:tbl>
          </a:graphicData>
        </a:graphic>
      </p:graphicFrame>
    </p:spTree>
    <p:extLst>
      <p:ext uri="{BB962C8B-B14F-4D97-AF65-F5344CB8AC3E}">
        <p14:creationId xmlns:p14="http://schemas.microsoft.com/office/powerpoint/2010/main" val="3056033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F2A4-C2AA-84D4-8C02-9FE0BD61088B}"/>
              </a:ext>
            </a:extLst>
          </p:cNvPr>
          <p:cNvSpPr>
            <a:spLocks noGrp="1"/>
          </p:cNvSpPr>
          <p:nvPr>
            <p:ph type="title"/>
          </p:nvPr>
        </p:nvSpPr>
        <p:spPr/>
        <p:txBody>
          <a:bodyPr/>
          <a:lstStyle/>
          <a:p>
            <a:r>
              <a:rPr lang="en-US" dirty="0"/>
              <a:t>SOFTWARE/HARDWARE COMPONENTS</a:t>
            </a:r>
          </a:p>
        </p:txBody>
      </p:sp>
      <p:sp>
        <p:nvSpPr>
          <p:cNvPr id="3" name="Content Placeholder 2">
            <a:extLst>
              <a:ext uri="{FF2B5EF4-FFF2-40B4-BE49-F238E27FC236}">
                <a16:creationId xmlns:a16="http://schemas.microsoft.com/office/drawing/2014/main" id="{0E5649B3-8724-785A-9E30-72AE7199D8BF}"/>
              </a:ext>
            </a:extLst>
          </p:cNvPr>
          <p:cNvSpPr>
            <a:spLocks noGrp="1"/>
          </p:cNvSpPr>
          <p:nvPr>
            <p:ph sz="half" idx="1"/>
          </p:nvPr>
        </p:nvSpPr>
        <p:spPr/>
        <p:txBody>
          <a:bodyPr/>
          <a:lstStyle/>
          <a:p>
            <a:pPr marL="0" indent="0">
              <a:buNone/>
            </a:pPr>
            <a:r>
              <a:rPr lang="en-US" dirty="0"/>
              <a:t>             SOFTWARE:</a:t>
            </a:r>
          </a:p>
          <a:p>
            <a:endParaRPr lang="en-US" dirty="0"/>
          </a:p>
          <a:p>
            <a:r>
              <a:rPr lang="en-US" sz="2000" dirty="0">
                <a:latin typeface="Times New Roman" panose="02020603050405020304" pitchFamily="18" charset="0"/>
                <a:cs typeface="Times New Roman" panose="02020603050405020304" pitchFamily="18" charset="0"/>
              </a:rPr>
              <a:t>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Python Version:3.8</a:t>
            </a:r>
          </a:p>
          <a:p>
            <a:r>
              <a:rPr lang="en-US" sz="2000" dirty="0">
                <a:latin typeface="Times New Roman" panose="02020603050405020304" pitchFamily="18" charset="0"/>
                <a:cs typeface="Times New Roman" panose="02020603050405020304" pitchFamily="18" charset="0"/>
              </a:rPr>
              <a:t>Opearating system : Windows</a:t>
            </a:r>
          </a:p>
          <a:p>
            <a:endParaRPr lang="en-US" dirty="0"/>
          </a:p>
        </p:txBody>
      </p:sp>
      <p:sp>
        <p:nvSpPr>
          <p:cNvPr id="4" name="Content Placeholder 3">
            <a:extLst>
              <a:ext uri="{FF2B5EF4-FFF2-40B4-BE49-F238E27FC236}">
                <a16:creationId xmlns:a16="http://schemas.microsoft.com/office/drawing/2014/main" id="{04A312EC-15E4-B6D4-826F-4644D9827A46}"/>
              </a:ext>
            </a:extLst>
          </p:cNvPr>
          <p:cNvSpPr>
            <a:spLocks noGrp="1"/>
          </p:cNvSpPr>
          <p:nvPr>
            <p:ph sz="half" idx="2"/>
          </p:nvPr>
        </p:nvSpPr>
        <p:spPr/>
        <p:txBody>
          <a:bodyPr/>
          <a:lstStyle/>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1279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273</TotalTime>
  <Words>1599</Words>
  <Application>Microsoft Office PowerPoint</Application>
  <PresentationFormat>Widescreen</PresentationFormat>
  <Paragraphs>126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Trebuchet MS</vt:lpstr>
      <vt:lpstr>Wingdings 3</vt:lpstr>
      <vt:lpstr>Facet</vt:lpstr>
      <vt:lpstr>SUB-CONVOLUTIONAL VASNet BASED SPEECH ENHANCEMENT</vt:lpstr>
      <vt:lpstr>PowerPoint Presentation</vt:lpstr>
      <vt:lpstr>ABSTRACT:</vt:lpstr>
      <vt:lpstr>INTRODUCTION</vt:lpstr>
      <vt:lpstr>                PROBLEM STATEMENT</vt:lpstr>
      <vt:lpstr>OBJECTIVES:</vt:lpstr>
      <vt:lpstr>                LITERATURE SURVEY:</vt:lpstr>
      <vt:lpstr>PowerPoint Presentation</vt:lpstr>
      <vt:lpstr>SOFTWARE/HARDWARE COMPONENTS</vt:lpstr>
      <vt:lpstr>Proposed Methodology:</vt:lpstr>
      <vt:lpstr>SYSTEM IMPLEMENTATION:</vt:lpstr>
      <vt:lpstr>BLOCK DIAGRAM:</vt:lpstr>
      <vt:lpstr>RESULTS AND DISCUSSIONS:</vt:lpstr>
      <vt:lpstr>RESULTS AND DISCUSSIONS:</vt:lpstr>
      <vt:lpstr>COMMUNITY IMPACT:</vt:lpstr>
      <vt:lpstr>COMMUNITY IMPACT:</vt:lpstr>
      <vt:lpstr>CONCLUSION:</vt:lpstr>
      <vt:lpstr>Reference </vt:lpstr>
      <vt:lpstr>PROOF OF PAPER SUBMISSION: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Chaitra reddy</dc:creator>
  <cp:lastModifiedBy>surya prakash</cp:lastModifiedBy>
  <cp:revision>10</cp:revision>
  <dcterms:created xsi:type="dcterms:W3CDTF">2024-09-03T15:14:23Z</dcterms:created>
  <dcterms:modified xsi:type="dcterms:W3CDTF">2025-05-03T15:39:18Z</dcterms:modified>
</cp:coreProperties>
</file>