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1" r:id="rId4"/>
    <p:sldId id="266" r:id="rId5"/>
    <p:sldId id="263" r:id="rId6"/>
    <p:sldId id="265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Franklin Gothic" panose="020B0604020202020204" charset="0"/>
      <p:bold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>
        <p:scale>
          <a:sx n="75" d="100"/>
          <a:sy n="75" d="100"/>
        </p:scale>
        <p:origin x="139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21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271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7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35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39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058034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997558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5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022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77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85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4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90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4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4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8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1182305" y="1778149"/>
            <a:ext cx="9924250" cy="452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25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dk1"/>
                </a:solidFill>
                <a:sym typeface="Franklin Gothic"/>
              </a:rPr>
              <a:t>Problem Statement Title: </a:t>
            </a:r>
            <a:r>
              <a:rPr lang="en-US" b="1" dirty="0">
                <a:solidFill>
                  <a:schemeClr val="dk1"/>
                </a:solidFill>
              </a:rPr>
              <a:t>Development of Small Scale Wind energy device</a:t>
            </a:r>
            <a:endParaRPr lang="en-US" b="1" dirty="0">
              <a:solidFill>
                <a:schemeClr val="dk1"/>
              </a:solidFill>
              <a:sym typeface="Franklin Gothic"/>
            </a:endParaRPr>
          </a:p>
          <a:p>
            <a:pPr marL="0" indent="0">
              <a:lnSpc>
                <a:spcPct val="25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dk1"/>
                </a:solidFill>
                <a:sym typeface="Franklin Gothic"/>
              </a:rPr>
              <a:t>Problem Code: </a:t>
            </a:r>
            <a:r>
              <a:rPr lang="en-IN" b="1" dirty="0">
                <a:solidFill>
                  <a:schemeClr val="dk1"/>
                </a:solidFill>
              </a:rPr>
              <a:t>1361</a:t>
            </a:r>
            <a:endParaRPr lang="en-US" b="1" dirty="0">
              <a:solidFill>
                <a:schemeClr val="dk1"/>
              </a:solidFill>
              <a:sym typeface="Franklin Gothic"/>
            </a:endParaRPr>
          </a:p>
          <a:p>
            <a:pPr marL="0" indent="0">
              <a:lnSpc>
                <a:spcPct val="25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dk1"/>
                </a:solidFill>
                <a:sym typeface="Franklin Gothic"/>
              </a:rPr>
              <a:t>Category: </a:t>
            </a:r>
            <a:r>
              <a:rPr lang="en-IN" b="1" dirty="0">
                <a:solidFill>
                  <a:schemeClr val="dk1"/>
                </a:solidFill>
              </a:rPr>
              <a:t>Hardware</a:t>
            </a:r>
            <a:br>
              <a:rPr lang="en-US" b="1" dirty="0">
                <a:solidFill>
                  <a:schemeClr val="dk1"/>
                </a:solidFill>
                <a:sym typeface="Franklin Gothic"/>
              </a:rPr>
            </a:br>
            <a:r>
              <a:rPr lang="en-US" b="1" dirty="0">
                <a:solidFill>
                  <a:schemeClr val="dk1"/>
                </a:solidFill>
                <a:sym typeface="Franklin Gothic"/>
              </a:rPr>
              <a:t>Team Name:  Watts Happening</a:t>
            </a:r>
          </a:p>
          <a:p>
            <a:pPr marL="0" indent="0">
              <a:lnSpc>
                <a:spcPct val="25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dk1"/>
                </a:solidFill>
                <a:sym typeface="Franklin Gothic"/>
              </a:rPr>
              <a:t>Team Leader Name: </a:t>
            </a:r>
            <a:r>
              <a:rPr lang="en-US" b="1" dirty="0">
                <a:solidFill>
                  <a:schemeClr val="dk1"/>
                </a:solidFill>
              </a:rPr>
              <a:t>Subhikshni V S</a:t>
            </a:r>
            <a:br>
              <a:rPr lang="en-US" b="1" dirty="0">
                <a:solidFill>
                  <a:schemeClr val="dk1"/>
                </a:solidFill>
                <a:sym typeface="Franklin Gothic"/>
              </a:rPr>
            </a:br>
            <a:r>
              <a:rPr lang="en-US" b="1" dirty="0">
                <a:solidFill>
                  <a:schemeClr val="dk1"/>
                </a:solidFill>
                <a:sym typeface="Franklin Gothic"/>
              </a:rPr>
              <a:t>Theme Name: </a:t>
            </a:r>
            <a:r>
              <a:rPr lang="en-IN" b="1" dirty="0">
                <a:solidFill>
                  <a:schemeClr val="dk1"/>
                </a:solidFill>
              </a:rPr>
              <a:t>Renewable / Sustainable Energy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4F146-F5B3-6689-0F21-2ED4AEF5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903" y="0"/>
            <a:ext cx="1585097" cy="1066892"/>
          </a:xfrm>
          <a:prstGeom prst="rect">
            <a:avLst/>
          </a:prstGeom>
        </p:spPr>
      </p:pic>
      <p:pic>
        <p:nvPicPr>
          <p:cNvPr id="2" name="Picture 2" descr="Ministry of education unveils smart India hackathon 2023 - Times of India">
            <a:extLst>
              <a:ext uri="{FF2B5EF4-FFF2-40B4-BE49-F238E27FC236}">
                <a16:creationId xmlns:a16="http://schemas.microsoft.com/office/drawing/2014/main" id="{B065FB91-4A87-A1A9-14A9-0A588A20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056586" cy="11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813974"/>
            <a:ext cx="11096765" cy="444925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0385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dirty="0"/>
              <a:t>Our solution leverages </a:t>
            </a:r>
            <a:r>
              <a:rPr lang="en-US" sz="1400" b="1" dirty="0"/>
              <a:t>Vertical Axis Wind Turbines (VAWT) </a:t>
            </a:r>
            <a:r>
              <a:rPr lang="en-US" sz="1400" dirty="0"/>
              <a:t>to address urban energy challenges.</a:t>
            </a:r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/>
              <a:t>VAWT Advantages: </a:t>
            </a:r>
            <a:r>
              <a:rPr lang="en-US" sz="1400" dirty="0"/>
              <a:t>Compact, omnidirectional, and suited for low wind speeds, ideal for urban settings.</a:t>
            </a:r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/>
              <a:t>Integration:</a:t>
            </a:r>
            <a:r>
              <a:rPr lang="en-US" sz="1400" dirty="0"/>
              <a:t> Install VAWTs along roads, railways, and public spaces.</a:t>
            </a:r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/>
              <a:t>Technology Accessibility:</a:t>
            </a:r>
            <a:r>
              <a:rPr lang="en-US" sz="1400" dirty="0"/>
              <a:t> Raise awareness through user-friendly apps and educational collaborations.</a:t>
            </a:r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/>
              <a:t>Regulatory Support:</a:t>
            </a:r>
            <a:r>
              <a:rPr lang="en-US" sz="1400" dirty="0"/>
              <a:t> Advocate for urban renewable energy policies and permit streamlining.</a:t>
            </a:r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/>
              <a:t>Competition:</a:t>
            </a:r>
            <a:r>
              <a:rPr lang="en-US" sz="1400" dirty="0"/>
              <a:t> Encourage local businesses and innovation in wind energy.</a:t>
            </a:r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/>
              <a:t>Reducing Costs:</a:t>
            </a:r>
            <a:r>
              <a:rPr lang="en-US" sz="1400" dirty="0"/>
              <a:t> Standardized VAWT models and maintenance partnerships.</a:t>
            </a:r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96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/>
              <a:t>Market Infrastructure:</a:t>
            </a:r>
            <a:r>
              <a:rPr lang="en-US" sz="1400" dirty="0"/>
              <a:t> Collaborate with energy providers and establish microgrids.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0;p2">
            <a:extLst>
              <a:ext uri="{FF2B5EF4-FFF2-40B4-BE49-F238E27FC236}">
                <a16:creationId xmlns:a16="http://schemas.microsoft.com/office/drawing/2014/main" id="{3E4A7F67-5783-94CC-9F68-DBBFE44456E8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162050" y="962601"/>
            <a:ext cx="10327986" cy="66853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41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"/>
                <a:sym typeface="Franklin Gothic"/>
              </a:rPr>
              <a:t>Process flow chart / Simulated image of prototype</a:t>
            </a:r>
            <a:endParaRPr lang="en-US" sz="41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Franklin Gothic"/>
            </a:endParaRPr>
          </a:p>
          <a:p>
            <a:endParaRPr lang="en-IN" dirty="0"/>
          </a:p>
        </p:txBody>
      </p:sp>
      <p:pic>
        <p:nvPicPr>
          <p:cNvPr id="1032" name="Picture 8" descr="Sustainability | Free Full-Text | Installation and Performance Study of a  Vertical-Axis Wind Turbine Prototype Model">
            <a:extLst>
              <a:ext uri="{FF2B5EF4-FFF2-40B4-BE49-F238E27FC236}">
                <a16:creationId xmlns:a16="http://schemas.microsoft.com/office/drawing/2014/main" id="{CFB762D3-670D-F3B3-A5F0-83DB558A8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40" y="1799376"/>
            <a:ext cx="6929120" cy="442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0;p2">
            <a:extLst>
              <a:ext uri="{FF2B5EF4-FFF2-40B4-BE49-F238E27FC236}">
                <a16:creationId xmlns:a16="http://schemas.microsoft.com/office/drawing/2014/main" id="{3E4A7F67-5783-94CC-9F68-DBBFE44456E8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162050" y="962601"/>
            <a:ext cx="10327986" cy="66853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41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"/>
                <a:sym typeface="Franklin Gothic"/>
              </a:rPr>
              <a:t>Process flow chart / Simulated image of prototype</a:t>
            </a:r>
            <a:endParaRPr lang="en-US" sz="41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Franklin Gothic"/>
            </a:endParaRPr>
          </a:p>
          <a:p>
            <a:endParaRPr lang="en-IN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B55AB42-2A82-0EE4-D44F-DD90090E98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224FB-491C-F050-F3B6-EBCAF098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65325"/>
            <a:ext cx="5864860" cy="420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C763C-DA04-58EE-9F1E-60BA88A7A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41"/>
          <a:stretch/>
        </p:blipFill>
        <p:spPr>
          <a:xfrm>
            <a:off x="7508240" y="1965325"/>
            <a:ext cx="3632200" cy="42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0;p2">
            <a:extLst>
              <a:ext uri="{FF2B5EF4-FFF2-40B4-BE49-F238E27FC236}">
                <a16:creationId xmlns:a16="http://schemas.microsoft.com/office/drawing/2014/main" id="{3E4A7F67-5783-94CC-9F68-DBBFE44456E8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233170" y="1028181"/>
            <a:ext cx="9983470" cy="66853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44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"/>
                <a:sym typeface="Franklin Gothic"/>
              </a:rPr>
              <a:t>Technology stack </a:t>
            </a:r>
            <a:r>
              <a:rPr lang="en-US" sz="44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"/>
                <a:sym typeface="Libre Franklin"/>
              </a:rPr>
              <a:t> (Tools)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Franklin Gothic"/>
            </a:endParaRPr>
          </a:p>
          <a:p>
            <a:endParaRPr lang="en-IN" dirty="0"/>
          </a:p>
        </p:txBody>
      </p:sp>
      <p:sp>
        <p:nvSpPr>
          <p:cNvPr id="2" name="Google Shape;218;p2">
            <a:extLst>
              <a:ext uri="{FF2B5EF4-FFF2-40B4-BE49-F238E27FC236}">
                <a16:creationId xmlns:a16="http://schemas.microsoft.com/office/drawing/2014/main" id="{C790ED1B-FF0E-57C7-DBF2-C4038258A05B}"/>
              </a:ext>
            </a:extLst>
          </p:cNvPr>
          <p:cNvSpPr txBox="1">
            <a:spLocks/>
          </p:cNvSpPr>
          <p:nvPr/>
        </p:nvSpPr>
        <p:spPr>
          <a:xfrm>
            <a:off x="1134110" y="2089171"/>
            <a:ext cx="3745230" cy="323721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 pitchFamily="34" charset="0"/>
              <a:buNone/>
              <a:defRPr sz="1600" b="0" i="0" kern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dirty="0"/>
              <a:t>2  milli meter rod 2 meter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dirty="0"/>
              <a:t>DC motor 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dirty="0"/>
              <a:t>Wire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dirty="0"/>
              <a:t>Flywheel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dirty="0"/>
              <a:t>Reduction gearbox 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dirty="0"/>
              <a:t>Aluminum sheet 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dirty="0"/>
              <a:t>12v Controller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dirty="0"/>
              <a:t>Base / Support</a:t>
            </a: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BD8E1DC0-3AD6-680A-86AE-07B5CADDC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50640" cy="38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0" name="Picture 12" descr="Green Mechanic: VERTICAL AXIS WIND TURBINE PARTS">
            <a:extLst>
              <a:ext uri="{FF2B5EF4-FFF2-40B4-BE49-F238E27FC236}">
                <a16:creationId xmlns:a16="http://schemas.microsoft.com/office/drawing/2014/main" id="{5C4E342E-228B-8E11-8EE5-E14247AE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1" b="4496"/>
          <a:stretch/>
        </p:blipFill>
        <p:spPr bwMode="auto">
          <a:xfrm>
            <a:off x="4135120" y="1943100"/>
            <a:ext cx="3733800" cy="419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C 0.1V-5.5V 100-6000RPM Micro Vertical Wind Turbines, Small Motor Blades  Generator for DIY (1pc) : Amazon.in: Industrial &amp; Scientific">
            <a:extLst>
              <a:ext uri="{FF2B5EF4-FFF2-40B4-BE49-F238E27FC236}">
                <a16:creationId xmlns:a16="http://schemas.microsoft.com/office/drawing/2014/main" id="{38806E10-0E39-AFA4-9F6E-9518D26F4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3"/>
          <a:stretch/>
        </p:blipFill>
        <p:spPr bwMode="auto">
          <a:xfrm>
            <a:off x="8619594" y="1798320"/>
            <a:ext cx="275108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lywheel: Definition, Function, Construction, Working Principle, Material,  Advantages, Application [Notes &amp; PDF]">
            <a:extLst>
              <a:ext uri="{FF2B5EF4-FFF2-40B4-BE49-F238E27FC236}">
                <a16:creationId xmlns:a16="http://schemas.microsoft.com/office/drawing/2014/main" id="{B3A6196A-7C39-65D7-5014-C4A48283D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3338" r="3737" b="7804"/>
          <a:stretch/>
        </p:blipFill>
        <p:spPr bwMode="auto">
          <a:xfrm>
            <a:off x="8148788" y="3558540"/>
            <a:ext cx="3692692" cy="274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0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192645" y="971957"/>
            <a:ext cx="695198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4100" dirty="0"/>
              <a:t>Use Cases</a:t>
            </a: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192645" y="1888836"/>
            <a:ext cx="10619741" cy="410464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Urban Energy Generation: </a:t>
            </a:r>
            <a:r>
              <a:rPr lang="en-US" dirty="0">
                <a:solidFill>
                  <a:schemeClr val="dk1"/>
                </a:solidFill>
              </a:rPr>
              <a:t>VAWTs can provide renewable energy in crowded urban environments.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Rooftop Power Generation:</a:t>
            </a:r>
            <a:r>
              <a:rPr lang="en-US" dirty="0">
                <a:solidFill>
                  <a:schemeClr val="dk1"/>
                </a:solidFill>
              </a:rPr>
              <a:t> They are suitable for rooftop installations in homes and commercial buildings.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Low Wind Speed Regions: </a:t>
            </a:r>
            <a:r>
              <a:rPr lang="en-US" dirty="0">
                <a:solidFill>
                  <a:schemeClr val="dk1"/>
                </a:solidFill>
              </a:rPr>
              <a:t>VAWTs can capture energy efficiently in areas with lower wind speeds.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Off-Grid Applications: </a:t>
            </a:r>
            <a:r>
              <a:rPr lang="en-US" dirty="0">
                <a:solidFill>
                  <a:schemeClr val="dk1"/>
                </a:solidFill>
              </a:rPr>
              <a:t>They supply power to remote locations and off-grid setups.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Marine Energy: </a:t>
            </a:r>
            <a:r>
              <a:rPr lang="en-US" dirty="0">
                <a:solidFill>
                  <a:schemeClr val="dk1"/>
                </a:solidFill>
              </a:rPr>
              <a:t>VAWTs can be used in marine environments for various applications.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Aesthetic Installations: </a:t>
            </a:r>
            <a:r>
              <a:rPr lang="en-US" dirty="0">
                <a:solidFill>
                  <a:schemeClr val="dk1"/>
                </a:solidFill>
              </a:rPr>
              <a:t>They can serve as visually appealing or artistic structures.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Educational Demonstrations: </a:t>
            </a:r>
            <a:r>
              <a:rPr lang="en-US" dirty="0">
                <a:solidFill>
                  <a:schemeClr val="dk1"/>
                </a:solidFill>
              </a:rPr>
              <a:t>VAWTs are used for educational purposes to teach about wind energy.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Hybrid Energy Systems: </a:t>
            </a:r>
            <a:r>
              <a:rPr lang="en-US" dirty="0">
                <a:solidFill>
                  <a:schemeClr val="dk1"/>
                </a:solidFill>
              </a:rPr>
              <a:t>They can be integrated into hybrid systems for reliable power.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Telecommunications Towers: </a:t>
            </a:r>
            <a:r>
              <a:rPr lang="en-US" dirty="0">
                <a:solidFill>
                  <a:schemeClr val="dk1"/>
                </a:solidFill>
              </a:rPr>
              <a:t>VAWTs provide energy for communication infrastructure.</a:t>
            </a:r>
          </a:p>
          <a:p>
            <a:pPr marL="3873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Research Vessels: </a:t>
            </a:r>
            <a:r>
              <a:rPr lang="en-US" dirty="0">
                <a:solidFill>
                  <a:schemeClr val="dk1"/>
                </a:solidFill>
              </a:rPr>
              <a:t>Used to power scientific research vessels at sea.  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3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689703" y="1960499"/>
            <a:ext cx="11145119" cy="401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Subhikshni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B.tech					Stream :        AI &amp; DS		 Year: III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Surya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B.tech 					Stream :	 AI &amp; DS 		Year: III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 Roopan Vishnu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B.tech 					Stream :	 AI &amp; DS 		Year: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Name: Thejaswini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B.tech 					Stream :	 AI &amp; DS 		Year: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Name: Sai Baba Rashmitha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B.tech 					Stream :	 AI &amp; DS 		Year: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Saga Srihitha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B.tech 					Stream :	 AI &amp; DS 		Year: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</TotalTime>
  <Words>502</Words>
  <Application>Microsoft Office PowerPoint</Application>
  <PresentationFormat>Widescreen</PresentationFormat>
  <Paragraphs>55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Libre Franklin</vt:lpstr>
      <vt:lpstr>Franklin Gothic</vt:lpstr>
      <vt:lpstr>Times New Roman</vt:lpstr>
      <vt:lpstr>Calibri Light</vt:lpstr>
      <vt:lpstr>Retrospect</vt:lpstr>
      <vt:lpstr>PowerPoint Presentation</vt:lpstr>
      <vt:lpstr>Idea/Approach Details</vt:lpstr>
      <vt:lpstr>PowerPoint Presentation</vt:lpstr>
      <vt:lpstr>PowerPoint Presentation</vt:lpstr>
      <vt:lpstr>PowerPoint Presentation</vt:lpstr>
      <vt:lpstr>Use Cases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Surya R</cp:lastModifiedBy>
  <cp:revision>12</cp:revision>
  <dcterms:created xsi:type="dcterms:W3CDTF">2022-02-11T07:14:46Z</dcterms:created>
  <dcterms:modified xsi:type="dcterms:W3CDTF">2023-09-03T17:51:40Z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