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58" r:id="rId4"/>
    <p:sldId id="290" r:id="rId5"/>
    <p:sldId id="291" r:id="rId6"/>
    <p:sldId id="292" r:id="rId7"/>
    <p:sldId id="293" r:id="rId8"/>
    <p:sldId id="2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7" d="100"/>
          <a:sy n="87" d="100"/>
        </p:scale>
        <p:origin x="499"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21/05/2024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21/05/2024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21/05/2024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21/05/2024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pPr algn="ctr">
              <a:lnSpc>
                <a:spcPct val="150000"/>
              </a:lnSpc>
            </a:pPr>
            <a:r>
              <a:rPr lang="en-GB" dirty="0" smtClean="0"/>
              <a:t>TITLE OF PROJECT</a:t>
            </a:r>
            <a:r>
              <a:rPr lang="en-GB" sz="3600" dirty="0"/>
              <a:t/>
            </a:r>
            <a:br>
              <a:rPr lang="en-GB" sz="3600" dirty="0"/>
            </a:br>
            <a:r>
              <a:rPr lang="en-US" dirty="0"/>
              <a:t>IMDB MOVIE DATA PROJECT</a:t>
            </a:r>
            <a:br>
              <a:rPr lang="en-US" dirty="0"/>
            </a:br>
            <a:endParaRPr lang="en-GB" dirty="0"/>
          </a:p>
        </p:txBody>
      </p:sp>
      <p:sp>
        <p:nvSpPr>
          <p:cNvPr id="7" name="Subtitle 6"/>
          <p:cNvSpPr>
            <a:spLocks noGrp="1"/>
          </p:cNvSpPr>
          <p:nvPr>
            <p:ph type="subTitle" idx="1"/>
          </p:nvPr>
        </p:nvSpPr>
        <p:spPr/>
        <p:txBody>
          <a:bodyPr/>
          <a:lstStyle/>
          <a:p>
            <a:r>
              <a:rPr lang="en-US" dirty="0" smtClean="0"/>
              <a:t>TEAM MEMBERS</a:t>
            </a:r>
            <a:endParaRPr lang="en-IN" dirty="0"/>
          </a:p>
        </p:txBody>
      </p:sp>
      <p:sp>
        <p:nvSpPr>
          <p:cNvPr id="4" name="Rectangle 3"/>
          <p:cNvSpPr/>
          <p:nvPr/>
        </p:nvSpPr>
        <p:spPr>
          <a:xfrm>
            <a:off x="5359879" y="983412"/>
            <a:ext cx="6337540" cy="523220"/>
          </a:xfrm>
          <a:prstGeom prst="rect">
            <a:avLst/>
          </a:prstGeom>
        </p:spPr>
        <p:txBody>
          <a:bodyPr wrap="square">
            <a:spAutoFit/>
          </a:bodyPr>
          <a:lstStyle/>
          <a:p>
            <a:endParaRPr lang="en-US" sz="2800" b="0" i="0" dirty="0">
              <a:solidFill>
                <a:srgbClr val="111111"/>
              </a:solidFill>
              <a:effectLst/>
              <a:latin typeface="Roboto"/>
            </a:endParaRPr>
          </a:p>
        </p:txBody>
      </p:sp>
      <p:graphicFrame>
        <p:nvGraphicFramePr>
          <p:cNvPr id="8" name="Table 7"/>
          <p:cNvGraphicFramePr>
            <a:graphicFrameLocks noGrp="1"/>
          </p:cNvGraphicFramePr>
          <p:nvPr>
            <p:extLst>
              <p:ext uri="{D42A27DB-BD31-4B8C-83A1-F6EECF244321}">
                <p14:modId xmlns:p14="http://schemas.microsoft.com/office/powerpoint/2010/main" val="2044025040"/>
              </p:ext>
            </p:extLst>
          </p:nvPr>
        </p:nvGraphicFramePr>
        <p:xfrm>
          <a:off x="3024554" y="3815862"/>
          <a:ext cx="6989885" cy="1097280"/>
        </p:xfrm>
        <a:graphic>
          <a:graphicData uri="http://schemas.openxmlformats.org/drawingml/2006/table">
            <a:tbl>
              <a:tblPr firstRow="1" bandRow="1">
                <a:tableStyleId>{2D5ABB26-0587-4C30-8999-92F81FD0307C}</a:tableStyleId>
              </a:tblPr>
              <a:tblGrid>
                <a:gridCol w="3428235">
                  <a:extLst>
                    <a:ext uri="{9D8B030D-6E8A-4147-A177-3AD203B41FA5}">
                      <a16:colId xmlns:a16="http://schemas.microsoft.com/office/drawing/2014/main" val="3892151320"/>
                    </a:ext>
                  </a:extLst>
                </a:gridCol>
                <a:gridCol w="3561650">
                  <a:extLst>
                    <a:ext uri="{9D8B030D-6E8A-4147-A177-3AD203B41FA5}">
                      <a16:colId xmlns:a16="http://schemas.microsoft.com/office/drawing/2014/main" val="1062629709"/>
                    </a:ext>
                  </a:extLst>
                </a:gridCol>
              </a:tblGrid>
              <a:tr h="290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t>
                      </a:r>
                      <a:r>
                        <a:rPr lang="en-US" baseline="0" dirty="0" smtClean="0"/>
                        <a:t> SURYA RAGHAVENDRA</a:t>
                      </a:r>
                      <a:endParaRPr lang="en-IN" baseline="0" dirty="0" smtClean="0"/>
                    </a:p>
                  </a:txBody>
                  <a:tcPr/>
                </a:tc>
                <a:tc>
                  <a:txBody>
                    <a:bodyPr/>
                    <a:lstStyle/>
                    <a:p>
                      <a:r>
                        <a:rPr lang="en-US" dirty="0" smtClean="0"/>
                        <a:t>20201ISE0057</a:t>
                      </a:r>
                    </a:p>
                  </a:txBody>
                  <a:tcPr/>
                </a:tc>
                <a:extLst>
                  <a:ext uri="{0D108BD9-81ED-4DB2-BD59-A6C34878D82A}">
                    <a16:rowId xmlns:a16="http://schemas.microsoft.com/office/drawing/2014/main" val="1347460498"/>
                  </a:ext>
                </a:extLst>
              </a:tr>
              <a:tr h="269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SUDARSHAN V</a:t>
                      </a:r>
                      <a:endParaRPr lang="en-IN" dirty="0" smtClean="0"/>
                    </a:p>
                  </a:txBody>
                  <a:tcPr/>
                </a:tc>
                <a:tc>
                  <a:txBody>
                    <a:bodyPr/>
                    <a:lstStyle/>
                    <a:p>
                      <a:r>
                        <a:rPr lang="en-US" dirty="0" smtClean="0"/>
                        <a:t>20201ISE0049</a:t>
                      </a:r>
                      <a:endParaRPr lang="en-IN" dirty="0"/>
                    </a:p>
                  </a:txBody>
                  <a:tcPr/>
                </a:tc>
                <a:extLst>
                  <a:ext uri="{0D108BD9-81ED-4DB2-BD59-A6C34878D82A}">
                    <a16:rowId xmlns:a16="http://schemas.microsoft.com/office/drawing/2014/main" val="2973622276"/>
                  </a:ext>
                </a:extLst>
              </a:tr>
              <a:tr h="269631">
                <a:tc>
                  <a:txBody>
                    <a:bodyPr/>
                    <a:lstStyle/>
                    <a:p>
                      <a:r>
                        <a:rPr lang="en-US" dirty="0" smtClean="0"/>
                        <a:t>ABHILASH</a:t>
                      </a:r>
                      <a:r>
                        <a:rPr lang="en-US" baseline="0" dirty="0" smtClean="0"/>
                        <a:t> V Y</a:t>
                      </a:r>
                      <a:endParaRPr lang="en-IN" dirty="0"/>
                    </a:p>
                  </a:txBody>
                  <a:tcPr/>
                </a:tc>
                <a:tc>
                  <a:txBody>
                    <a:bodyPr/>
                    <a:lstStyle/>
                    <a:p>
                      <a:r>
                        <a:rPr lang="en-US" smtClean="0"/>
                        <a:t>20201ISE0072</a:t>
                      </a:r>
                      <a:endParaRPr lang="en-IN" dirty="0"/>
                    </a:p>
                  </a:txBody>
                  <a:tcPr/>
                </a:tc>
                <a:extLst>
                  <a:ext uri="{0D108BD9-81ED-4DB2-BD59-A6C34878D82A}">
                    <a16:rowId xmlns:a16="http://schemas.microsoft.com/office/drawing/2014/main" val="3978741396"/>
                  </a:ext>
                </a:extLst>
              </a:tr>
            </a:tbl>
          </a:graphicData>
        </a:graphic>
      </p:graphicFrame>
      <p:sp>
        <p:nvSpPr>
          <p:cNvPr id="9" name="TextBox 8"/>
          <p:cNvSpPr txBox="1"/>
          <p:nvPr/>
        </p:nvSpPr>
        <p:spPr>
          <a:xfrm>
            <a:off x="3912088" y="133926"/>
            <a:ext cx="4774224" cy="781240"/>
          </a:xfrm>
          <a:prstGeom prst="rect">
            <a:avLst/>
          </a:prstGeom>
          <a:noFill/>
        </p:spPr>
        <p:txBody>
          <a:bodyPr wrap="square" rtlCol="0">
            <a:spAutoFit/>
          </a:bodyPr>
          <a:lstStyle/>
          <a:p>
            <a:pPr algn="ctr">
              <a:lnSpc>
                <a:spcPct val="150000"/>
              </a:lnSpc>
            </a:pPr>
            <a:r>
              <a:rPr lang="en-IN" sz="1600" b="1" dirty="0" smtClean="0">
                <a:solidFill>
                  <a:schemeClr val="tx2">
                    <a:lumMod val="75000"/>
                  </a:schemeClr>
                </a:solidFill>
                <a:latin typeface="Verdana" panose="020B0604030504040204" pitchFamily="34" charset="0"/>
                <a:ea typeface="Verdana" panose="020B0604030504040204" pitchFamily="34" charset="0"/>
              </a:rPr>
              <a:t>Data Handling and Visualization</a:t>
            </a:r>
          </a:p>
          <a:p>
            <a:pPr algn="ctr">
              <a:lnSpc>
                <a:spcPct val="150000"/>
              </a:lnSpc>
            </a:pPr>
            <a:r>
              <a:rPr lang="en-US" sz="1600" b="1" dirty="0" smtClean="0">
                <a:solidFill>
                  <a:schemeClr val="tx2">
                    <a:lumMod val="75000"/>
                  </a:schemeClr>
                </a:solidFill>
                <a:latin typeface="Verdana" panose="020B0604030504040204" pitchFamily="34" charset="0"/>
                <a:ea typeface="Verdana" panose="020B0604030504040204" pitchFamily="34" charset="0"/>
              </a:rPr>
              <a:t>Review - 0</a:t>
            </a:r>
            <a:endParaRPr lang="en-IN" sz="1600" b="1"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226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83411" y="63370"/>
            <a:ext cx="9592572" cy="109555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US" dirty="0" smtClean="0"/>
              <a:t>MOTIVATION</a:t>
            </a:r>
            <a:endParaRPr lang="en-IN" dirty="0"/>
          </a:p>
        </p:txBody>
      </p:sp>
      <p:sp>
        <p:nvSpPr>
          <p:cNvPr id="5" name="Rectangle 4"/>
          <p:cNvSpPr/>
          <p:nvPr/>
        </p:nvSpPr>
        <p:spPr>
          <a:xfrm>
            <a:off x="1104183" y="1475117"/>
            <a:ext cx="10049772" cy="2343655"/>
          </a:xfrm>
          <a:prstGeom prst="rect">
            <a:avLst/>
          </a:prstGeom>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Analyzing IMDb movie data offers insights into what makes a movie successful. By understanding trends and patterns in ratings and popularity, this project aims to provide valuable insights for filmmakers and enthusiasts alike. Ultimately, it helps optimize creative processes, inform decision-making, and enhance the overall cinematic experience.</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739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317" y="283265"/>
            <a:ext cx="10668000" cy="487362"/>
          </a:xfrm>
        </p:spPr>
        <p:txBody>
          <a:bodyPr/>
          <a:lstStyle/>
          <a:p>
            <a:r>
              <a:rPr lang="en-GB" dirty="0" smtClean="0"/>
              <a:t>AIM</a:t>
            </a:r>
            <a:endParaRPr lang="en-GB" dirty="0"/>
          </a:p>
        </p:txBody>
      </p:sp>
      <p:sp>
        <p:nvSpPr>
          <p:cNvPr id="4" name="Rectangle 3"/>
          <p:cNvSpPr/>
          <p:nvPr/>
        </p:nvSpPr>
        <p:spPr>
          <a:xfrm>
            <a:off x="1009291" y="1362974"/>
            <a:ext cx="8134709" cy="4190314"/>
          </a:xfrm>
          <a:prstGeom prst="rect">
            <a:avLst/>
          </a:prstGeom>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The aim of this project is to analyze IMDb movie data to gain insights into trends, patterns, and factors influencing movie ratings and popularity. By exploring various attributes such as movie genres, release years, directorial styles, and actor performances, we aim to uncover key factors that contribute to the success of movies. Through data visualization and analysis, our goal is to provide valuable insights for filmmakers, producers, and movie enthusiasts, helping them make informed decisions and understand the dynamics of the movie industry better.</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IN" dirty="0"/>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Arial" panose="020B0604020202020204" pitchFamily="34" charset="0"/>
                <a:cs typeface="Arial" panose="020B0604020202020204" pitchFamily="34" charset="0"/>
              </a:rPr>
              <a:t>Incomplete Data.</a:t>
            </a:r>
            <a:endParaRPr lang="en-US" sz="2000" dirty="0">
              <a:latin typeface="Arial" panose="020B0604020202020204" pitchFamily="34" charset="0"/>
              <a:cs typeface="Arial" panose="020B0604020202020204" pitchFamily="34" charset="0"/>
            </a:endParaRPr>
          </a:p>
          <a:p>
            <a:pPr>
              <a:lnSpc>
                <a:spcPct val="150000"/>
              </a:lnSpc>
            </a:pPr>
            <a:r>
              <a:rPr lang="en-US" sz="2000" dirty="0" smtClean="0">
                <a:latin typeface="Arial" panose="020B0604020202020204" pitchFamily="34" charset="0"/>
                <a:cs typeface="Arial" panose="020B0604020202020204" pitchFamily="34" charset="0"/>
              </a:rPr>
              <a:t>Data </a:t>
            </a:r>
            <a:r>
              <a:rPr lang="en-US" sz="2000" dirty="0">
                <a:latin typeface="Arial" panose="020B0604020202020204" pitchFamily="34" charset="0"/>
                <a:cs typeface="Arial" panose="020B0604020202020204" pitchFamily="34" charset="0"/>
              </a:rPr>
              <a:t>Quality </a:t>
            </a:r>
            <a:r>
              <a:rPr lang="en-US" sz="2000" dirty="0" smtClean="0">
                <a:latin typeface="Arial" panose="020B0604020202020204" pitchFamily="34" charset="0"/>
                <a:cs typeface="Arial" panose="020B0604020202020204" pitchFamily="34" charset="0"/>
              </a:rPr>
              <a:t>Issues.</a:t>
            </a:r>
            <a:endParaRPr lang="en-US" sz="2000" dirty="0">
              <a:latin typeface="Arial" panose="020B0604020202020204" pitchFamily="34" charset="0"/>
              <a:cs typeface="Arial" panose="020B0604020202020204" pitchFamily="34" charset="0"/>
            </a:endParaRPr>
          </a:p>
          <a:p>
            <a:pPr>
              <a:lnSpc>
                <a:spcPct val="150000"/>
              </a:lnSpc>
            </a:pPr>
            <a:r>
              <a:rPr lang="en-US" sz="2000" dirty="0" smtClean="0">
                <a:latin typeface="Arial" panose="020B0604020202020204" pitchFamily="34" charset="0"/>
                <a:cs typeface="Arial" panose="020B0604020202020204" pitchFamily="34" charset="0"/>
              </a:rPr>
              <a:t>Limited </a:t>
            </a:r>
            <a:r>
              <a:rPr lang="en-US" sz="2000" dirty="0">
                <a:latin typeface="Arial" panose="020B0604020202020204" pitchFamily="34" charset="0"/>
                <a:cs typeface="Arial" panose="020B0604020202020204" pitchFamily="34" charset="0"/>
              </a:rPr>
              <a:t>Insights</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nSpc>
                <a:spcPct val="150000"/>
              </a:lnSpc>
            </a:pPr>
            <a:r>
              <a:rPr lang="en-US" sz="2000" dirty="0" smtClean="0">
                <a:latin typeface="Arial" panose="020B0604020202020204" pitchFamily="34" charset="0"/>
                <a:cs typeface="Arial" panose="020B0604020202020204" pitchFamily="34" charset="0"/>
              </a:rPr>
              <a:t>Lack </a:t>
            </a:r>
            <a:r>
              <a:rPr lang="en-US" sz="2000" dirty="0">
                <a:latin typeface="Arial" panose="020B0604020202020204" pitchFamily="34" charset="0"/>
                <a:cs typeface="Arial" panose="020B0604020202020204" pitchFamily="34" charset="0"/>
              </a:rPr>
              <a:t>of </a:t>
            </a:r>
            <a:r>
              <a:rPr lang="en-US" sz="2000" dirty="0" smtClean="0">
                <a:latin typeface="Arial" panose="020B0604020202020204" pitchFamily="34" charset="0"/>
                <a:cs typeface="Arial" panose="020B0604020202020204" pitchFamily="34" charset="0"/>
              </a:rPr>
              <a:t>Context.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567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OVERCOMES</a:t>
            </a:r>
            <a:endParaRPr lang="en-IN" dirty="0"/>
          </a:p>
        </p:txBody>
      </p:sp>
      <p:sp>
        <p:nvSpPr>
          <p:cNvPr id="3" name="Content Placeholder 2"/>
          <p:cNvSpPr>
            <a:spLocks noGrp="1"/>
          </p:cNvSpPr>
          <p:nvPr>
            <p:ph idx="1"/>
          </p:nvPr>
        </p:nvSpPr>
        <p:spPr/>
        <p:txBody>
          <a:bodyPr>
            <a:normAutofit/>
          </a:bodyPr>
          <a:lstStyle/>
          <a:p>
            <a:pPr>
              <a:lnSpc>
                <a:spcPct val="150000"/>
              </a:lnSpc>
            </a:pPr>
            <a:r>
              <a:rPr lang="en-US" sz="2000" b="1" dirty="0" smtClean="0">
                <a:latin typeface="Arial" panose="020B0604020202020204" pitchFamily="34" charset="0"/>
                <a:cs typeface="Arial" panose="020B0604020202020204" pitchFamily="34" charset="0"/>
              </a:rPr>
              <a:t>Data </a:t>
            </a:r>
            <a:r>
              <a:rPr lang="en-US" sz="2000" b="1" dirty="0">
                <a:latin typeface="Arial" panose="020B0604020202020204" pitchFamily="34" charset="0"/>
                <a:cs typeface="Arial" panose="020B0604020202020204" pitchFamily="34" charset="0"/>
              </a:rPr>
              <a:t>Imputation: </a:t>
            </a:r>
            <a:r>
              <a:rPr lang="en-US" sz="2000" dirty="0">
                <a:latin typeface="Arial" panose="020B0604020202020204" pitchFamily="34" charset="0"/>
                <a:cs typeface="Arial" panose="020B0604020202020204" pitchFamily="34" charset="0"/>
              </a:rPr>
              <a:t>Use techniques like mean imputation, mode imputation, or predictive modeling to estimate missing values based on available data.</a:t>
            </a:r>
          </a:p>
          <a:p>
            <a:pPr>
              <a:lnSpc>
                <a:spcPct val="150000"/>
              </a:lnSpc>
            </a:pPr>
            <a:r>
              <a:rPr lang="en-US" sz="2000" b="1" dirty="0" smtClean="0">
                <a:latin typeface="Arial" panose="020B0604020202020204" pitchFamily="34" charset="0"/>
                <a:cs typeface="Arial" panose="020B0604020202020204" pitchFamily="34" charset="0"/>
              </a:rPr>
              <a:t>Data </a:t>
            </a:r>
            <a:r>
              <a:rPr lang="en-US" sz="2000" b="1" dirty="0">
                <a:latin typeface="Arial" panose="020B0604020202020204" pitchFamily="34" charset="0"/>
                <a:cs typeface="Arial" panose="020B0604020202020204" pitchFamily="34" charset="0"/>
              </a:rPr>
              <a:t>Cleaning: </a:t>
            </a:r>
            <a:r>
              <a:rPr lang="en-US" sz="2000" dirty="0">
                <a:latin typeface="Arial" panose="020B0604020202020204" pitchFamily="34" charset="0"/>
                <a:cs typeface="Arial" panose="020B0604020202020204" pitchFamily="34" charset="0"/>
              </a:rPr>
              <a:t>Implement thorough data cleaning processes to address errors, inconsistencies, and missing values in the dataset</a:t>
            </a:r>
          </a:p>
          <a:p>
            <a:pPr>
              <a:lnSpc>
                <a:spcPct val="150000"/>
              </a:lnSpc>
            </a:pPr>
            <a:r>
              <a:rPr lang="en-US" sz="2000" b="1" dirty="0" smtClean="0">
                <a:latin typeface="Arial" panose="020B0604020202020204" pitchFamily="34" charset="0"/>
                <a:cs typeface="Arial" panose="020B0604020202020204" pitchFamily="34" charset="0"/>
              </a:rPr>
              <a:t>Domain </a:t>
            </a:r>
            <a:r>
              <a:rPr lang="en-US" sz="2000" b="1" dirty="0">
                <a:latin typeface="Arial" panose="020B0604020202020204" pitchFamily="34" charset="0"/>
                <a:cs typeface="Arial" panose="020B0604020202020204" pitchFamily="34" charset="0"/>
              </a:rPr>
              <a:t>Knowledge: </a:t>
            </a:r>
            <a:r>
              <a:rPr lang="en-US" sz="2000" dirty="0">
                <a:latin typeface="Arial" panose="020B0604020202020204" pitchFamily="34" charset="0"/>
                <a:cs typeface="Arial" panose="020B0604020202020204" pitchFamily="34" charset="0"/>
              </a:rPr>
              <a:t>Leverage domain expertise or consult with industry professionals to gain insights beyond what the data alone can provide.</a:t>
            </a:r>
          </a:p>
          <a:p>
            <a:pPr>
              <a:lnSpc>
                <a:spcPct val="150000"/>
              </a:lnSpc>
            </a:pPr>
            <a:r>
              <a:rPr lang="en-US" sz="2000" b="1" dirty="0" smtClean="0">
                <a:latin typeface="Arial" panose="020B0604020202020204" pitchFamily="34" charset="0"/>
                <a:cs typeface="Arial" panose="020B0604020202020204" pitchFamily="34" charset="0"/>
              </a:rPr>
              <a:t>Text </a:t>
            </a:r>
            <a:r>
              <a:rPr lang="en-US" sz="2000" b="1" dirty="0">
                <a:latin typeface="Arial" panose="020B0604020202020204" pitchFamily="34" charset="0"/>
                <a:cs typeface="Arial" panose="020B0604020202020204" pitchFamily="34" charset="0"/>
              </a:rPr>
              <a:t>Analysis: </a:t>
            </a:r>
            <a:r>
              <a:rPr lang="en-US" sz="2000" dirty="0">
                <a:latin typeface="Arial" panose="020B0604020202020204" pitchFamily="34" charset="0"/>
                <a:cs typeface="Arial" panose="020B0604020202020204" pitchFamily="34" charset="0"/>
              </a:rPr>
              <a:t>Analyze user reviews, critics' comments, or news articles related to movies to extract qualitative insights and contextual information.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26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IN" dirty="0"/>
          </a:p>
        </p:txBody>
      </p:sp>
      <p:sp>
        <p:nvSpPr>
          <p:cNvPr id="3" name="Content Placeholder 2"/>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Python</a:t>
            </a:r>
          </a:p>
          <a:p>
            <a:pPr>
              <a:lnSpc>
                <a:spcPct val="150000"/>
              </a:lnSpc>
            </a:pPr>
            <a:r>
              <a:rPr lang="en-US" sz="2000" dirty="0">
                <a:latin typeface="Arial" panose="020B0604020202020204" pitchFamily="34" charset="0"/>
                <a:cs typeface="Arial" panose="020B0604020202020204" pitchFamily="34" charset="0"/>
              </a:rPr>
              <a:t>Data Cleaning</a:t>
            </a:r>
          </a:p>
          <a:p>
            <a:pPr>
              <a:lnSpc>
                <a:spcPct val="150000"/>
              </a:lnSpc>
            </a:pPr>
            <a:r>
              <a:rPr lang="en-US" sz="2000" dirty="0" err="1">
                <a:latin typeface="Arial" panose="020B0604020202020204" pitchFamily="34" charset="0"/>
                <a:cs typeface="Arial" panose="020B0604020202020204" pitchFamily="34" charset="0"/>
              </a:rPr>
              <a:t>Matplotlib</a:t>
            </a:r>
            <a:endParaRPr lang="en-US" sz="2000" dirty="0">
              <a:latin typeface="Arial" panose="020B0604020202020204" pitchFamily="34" charset="0"/>
              <a:cs typeface="Arial" panose="020B0604020202020204" pitchFamily="34" charset="0"/>
            </a:endParaRPr>
          </a:p>
          <a:p>
            <a:pPr>
              <a:lnSpc>
                <a:spcPct val="150000"/>
              </a:lnSpc>
            </a:pPr>
            <a:r>
              <a:rPr lang="en-US" sz="2000" dirty="0" err="1">
                <a:latin typeface="Arial" panose="020B0604020202020204" pitchFamily="34" charset="0"/>
                <a:cs typeface="Arial" panose="020B0604020202020204" pitchFamily="34" charset="0"/>
              </a:rPr>
              <a:t>Seaborn</a:t>
            </a:r>
            <a:endParaRPr lang="en-US" sz="2000" dirty="0">
              <a:latin typeface="Arial" panose="020B0604020202020204" pitchFamily="34" charset="0"/>
              <a:cs typeface="Arial" panose="020B0604020202020204" pitchFamily="34" charset="0"/>
            </a:endParaRPr>
          </a:p>
          <a:p>
            <a:pPr>
              <a:lnSpc>
                <a:spcPct val="150000"/>
              </a:lnSpc>
            </a:pPr>
            <a:r>
              <a:rPr lang="en-US" sz="2000" dirty="0" err="1">
                <a:latin typeface="Arial" panose="020B0604020202020204" pitchFamily="34" charset="0"/>
                <a:cs typeface="Arial" panose="020B0604020202020204" pitchFamily="34" charset="0"/>
              </a:rPr>
              <a:t>Heatmap</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Bar plot</a:t>
            </a:r>
          </a:p>
        </p:txBody>
      </p:sp>
    </p:spTree>
    <p:extLst>
      <p:ext uri="{BB962C8B-B14F-4D97-AF65-F5344CB8AC3E}">
        <p14:creationId xmlns:p14="http://schemas.microsoft.com/office/powerpoint/2010/main" val="196195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57053"/>
            <a:ext cx="10668000" cy="487362"/>
          </a:xfrm>
        </p:spPr>
        <p:txBody>
          <a:bodyPr/>
          <a:lstStyle/>
          <a:p>
            <a:r>
              <a:rPr lang="en-US" dirty="0" smtClean="0"/>
              <a:t>CONCLUSION</a:t>
            </a:r>
            <a:endParaRPr lang="en-IN" dirty="0"/>
          </a:p>
        </p:txBody>
      </p:sp>
      <p:sp>
        <p:nvSpPr>
          <p:cNvPr id="3" name="Content Placeholder 2"/>
          <p:cNvSpPr>
            <a:spLocks noGrp="1"/>
          </p:cNvSpPr>
          <p:nvPr>
            <p:ph idx="1"/>
          </p:nvPr>
        </p:nvSpPr>
        <p:spPr/>
        <p:txBody>
          <a:bodyPr>
            <a:normAutofit lnSpcReduction="10000"/>
          </a:bodyPr>
          <a:lstStyle/>
          <a:p>
            <a:pPr>
              <a:lnSpc>
                <a:spcPct val="150000"/>
              </a:lnSpc>
            </a:pPr>
            <a:r>
              <a:rPr lang="en-US" sz="2000" dirty="0">
                <a:latin typeface="Arial" panose="020B0604020202020204" pitchFamily="34" charset="0"/>
                <a:cs typeface="Arial" panose="020B0604020202020204" pitchFamily="34" charset="0"/>
              </a:rPr>
              <a:t>In conclusion, our IMDb movie data project has provided valuable insights into the dynamics of the movie industry. Through comprehensive data analysis and visualization, we have explored various aspects of movie ratings, popularity, and success factors. Our findings reveal trends and patterns across genres, release years, directorial styles, and actor performances, shedding light on the factors influencing movie success. Despite limitations such as incomplete data and data quality issues, our project has demonstrated the power of data-driven analysis in understanding the intricacies of the movie industry. </a:t>
            </a:r>
            <a:endParaRPr lang="en-US" sz="2000" dirty="0" smtClean="0">
              <a:latin typeface="Arial" panose="020B0604020202020204" pitchFamily="34" charset="0"/>
              <a:cs typeface="Arial" panose="020B0604020202020204" pitchFamily="34" charset="0"/>
            </a:endParaRPr>
          </a:p>
          <a:p>
            <a:pPr>
              <a:lnSpc>
                <a:spcPct val="150000"/>
              </a:lnSpc>
            </a:pPr>
            <a:r>
              <a:rPr lang="en-US" sz="2000" dirty="0" smtClean="0">
                <a:latin typeface="Arial" panose="020B0604020202020204" pitchFamily="34" charset="0"/>
                <a:cs typeface="Arial" panose="020B0604020202020204" pitchFamily="34" charset="0"/>
              </a:rPr>
              <a:t>Moving </a:t>
            </a:r>
            <a:r>
              <a:rPr lang="en-US" sz="2000" dirty="0">
                <a:latin typeface="Arial" panose="020B0604020202020204" pitchFamily="34" charset="0"/>
                <a:cs typeface="Arial" panose="020B0604020202020204" pitchFamily="34" charset="0"/>
              </a:rPr>
              <a:t>forward, our insights can inform filmmakers, producers, and movie enthusiasts in making informed decisions, optimizing creative processes, and enhancing the overall cinematic experience. This project serves as a testament to the potential of data analytics in unlocking insights and driving innovation in the entertainment industry.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26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6600" dirty="0" smtClean="0">
                <a:latin typeface="Bodoni MT" panose="02070603080606020203" pitchFamily="18" charset="0"/>
              </a:rPr>
              <a:t>THANK YOU</a:t>
            </a:r>
            <a:endParaRPr lang="en-IN" sz="6600" dirty="0">
              <a:latin typeface="Bodoni MT" panose="02070603080606020203" pitchFamily="18" charset="0"/>
            </a:endParaRPr>
          </a:p>
        </p:txBody>
      </p:sp>
    </p:spTree>
    <p:extLst>
      <p:ext uri="{BB962C8B-B14F-4D97-AF65-F5344CB8AC3E}">
        <p14:creationId xmlns:p14="http://schemas.microsoft.com/office/powerpoint/2010/main" val="302834737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232</TotalTime>
  <Words>447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Bodoni MT</vt:lpstr>
      <vt:lpstr>Bookman Old Style</vt:lpstr>
      <vt:lpstr>Roboto</vt:lpstr>
      <vt:lpstr>Verdana</vt:lpstr>
      <vt:lpstr>Bioinformatics</vt:lpstr>
      <vt:lpstr>TITLE OF PROJECT IMDB MOVIE DATA PROJECT </vt:lpstr>
      <vt:lpstr>PowerPoint Presentation</vt:lpstr>
      <vt:lpstr>AIM</vt:lpstr>
      <vt:lpstr>DRAWBACKS</vt:lpstr>
      <vt:lpstr>OVERCOMES</vt:lpstr>
      <vt:lpstr>TECHNIQUES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Admin</cp:lastModifiedBy>
  <cp:revision>34</cp:revision>
  <dcterms:created xsi:type="dcterms:W3CDTF">2023-03-16T03:26:27Z</dcterms:created>
  <dcterms:modified xsi:type="dcterms:W3CDTF">2024-05-21T01:45:29Z</dcterms:modified>
</cp:coreProperties>
</file>