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1" r:id="rId6"/>
    <p:sldId id="260" r:id="rId7"/>
    <p:sldId id="263" r:id="rId8"/>
    <p:sldId id="266" r:id="rId9"/>
    <p:sldId id="269" r:id="rId10"/>
    <p:sldId id="270" r:id="rId11"/>
  </p:sldIdLst>
  <p:sldSz cx="12192000" cy="6858000"/>
  <p:notesSz cx="6858000" cy="9144000"/>
  <p:embeddedFontLst>
    <p:embeddedFont>
      <p:font typeface="Algerian" panose="04020705040A02060702" pitchFamily="82" charset="0"/>
      <p:regular r:id="rId13"/>
    </p:embeddedFont>
    <p:embeddedFont>
      <p:font typeface="Verdana" panose="020B060403050404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8D4CCA-8D02-4238-8AEC-8B72810240F8}">
  <a:tblStyle styleId="{E28D4CCA-8D02-4238-8AEC-8B72810240F8}"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raghavendra" userId="5e4b6e5eb63284bd" providerId="LiveId" clId="{A90DD27D-0C29-4725-BF6B-5FF0C690B325}"/>
    <pc:docChg chg="modSld">
      <pc:chgData name="surya raghavendra" userId="5e4b6e5eb63284bd" providerId="LiveId" clId="{A90DD27D-0C29-4725-BF6B-5FF0C690B325}" dt="2024-05-21T03:23:43.195" v="30" actId="20577"/>
      <pc:docMkLst>
        <pc:docMk/>
      </pc:docMkLst>
      <pc:sldChg chg="modSp mod">
        <pc:chgData name="surya raghavendra" userId="5e4b6e5eb63284bd" providerId="LiveId" clId="{A90DD27D-0C29-4725-BF6B-5FF0C690B325}" dt="2024-05-21T03:23:43.195" v="30" actId="20577"/>
        <pc:sldMkLst>
          <pc:docMk/>
          <pc:sldMk cId="0" sldId="256"/>
        </pc:sldMkLst>
        <pc:spChg chg="mod">
          <ac:chgData name="surya raghavendra" userId="5e4b6e5eb63284bd" providerId="LiveId" clId="{A90DD27D-0C29-4725-BF6B-5FF0C690B325}" dt="2024-05-21T03:23:43.195" v="30" actId="20577"/>
          <ac:spMkLst>
            <pc:docMk/>
            <pc:sldMk cId="0" sldId="256"/>
            <ac:spMk id="8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c874e57c3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g2dc874e57c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dc874e57c3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g2dc874e57c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17365D"/>
              </a:buClr>
              <a:buSzPts val="2000"/>
              <a:buNone/>
              <a:defRPr sz="2000" b="1">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a:solidFill>
                  <a:schemeClr val="dk1"/>
                </a:solidFill>
              </a:defRPr>
            </a:lvl1pPr>
            <a:lvl2pPr marL="914400" lvl="1" indent="-355600" algn="l">
              <a:lnSpc>
                <a:spcPct val="100000"/>
              </a:lnSpc>
              <a:spcBef>
                <a:spcPts val="400"/>
              </a:spcBef>
              <a:spcAft>
                <a:spcPts val="0"/>
              </a:spcAft>
              <a:buClr>
                <a:schemeClr val="dk1"/>
              </a:buClr>
              <a:buSzPts val="2000"/>
              <a:buChar char="–"/>
              <a:defRPr>
                <a:solidFill>
                  <a:schemeClr val="dk1"/>
                </a:solidFill>
              </a:defRPr>
            </a:lvl2pPr>
            <a:lvl3pPr marL="1371600" lvl="2" indent="-342900" algn="l">
              <a:lnSpc>
                <a:spcPct val="100000"/>
              </a:lnSpc>
              <a:spcBef>
                <a:spcPts val="360"/>
              </a:spcBef>
              <a:spcAft>
                <a:spcPts val="0"/>
              </a:spcAft>
              <a:buClr>
                <a:schemeClr val="dk1"/>
              </a:buClr>
              <a:buSzPts val="1800"/>
              <a:buChar char="•"/>
              <a:defRPr>
                <a:solidFill>
                  <a:schemeClr val="dk1"/>
                </a:solidFill>
              </a:defRPr>
            </a:lvl3pPr>
            <a:lvl4pPr marL="1828800" lvl="3" indent="-330200" algn="l">
              <a:lnSpc>
                <a:spcPct val="100000"/>
              </a:lnSpc>
              <a:spcBef>
                <a:spcPts val="320"/>
              </a:spcBef>
              <a:spcAft>
                <a:spcPts val="0"/>
              </a:spcAft>
              <a:buClr>
                <a:schemeClr val="dk1"/>
              </a:buClr>
              <a:buSzPts val="1600"/>
              <a:buChar char="–"/>
              <a:defRPr>
                <a:solidFill>
                  <a:schemeClr val="dk1"/>
                </a:solidFill>
              </a:defRPr>
            </a:lvl4pPr>
            <a:lvl5pPr marL="2286000" lvl="4" indent="-330200" algn="l">
              <a:lnSpc>
                <a:spcPct val="100000"/>
              </a:lnSpc>
              <a:spcBef>
                <a:spcPts val="320"/>
              </a:spcBef>
              <a:spcAft>
                <a:spcPts val="0"/>
              </a:spcAft>
              <a:buClr>
                <a:schemeClr val="dk1"/>
              </a:buClr>
              <a:buSzPts val="1600"/>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FF0000"/>
              </a:buClr>
              <a:buSzPts val="4000"/>
              <a:buFont typeface="Verdana"/>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2" name="Google Shape;32;p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8" name="Google Shape;38;p6"/>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9" name="Google Shape;39;p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59368" y="304800"/>
            <a:ext cx="106680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3860800" y="274638"/>
            <a:ext cx="77216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pic>
        <p:nvPicPr>
          <p:cNvPr id="56" name="Google Shape;56;p8"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2" y="-1714500"/>
            <a:ext cx="4952997" cy="10668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sm" len="sm"/>
            <a:tailEnd type="none" w="sm" len="sm"/>
          </a:ln>
        </p:spPr>
      </p:cxnSp>
      <p:pic>
        <p:nvPicPr>
          <p:cNvPr id="12" name="Google Shape;12;p1"/>
          <p:cNvPicPr preferRelativeResize="0"/>
          <p:nvPr/>
        </p:nvPicPr>
        <p:blipFill rotWithShape="1">
          <a:blip r:embed="rId12">
            <a:alphaModFix/>
          </a:blip>
          <a:srcRect b="18045"/>
          <a:stretch/>
        </p:blipFill>
        <p:spPr>
          <a:xfrm>
            <a:off x="0" y="5991366"/>
            <a:ext cx="12192000"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75" y="1069100"/>
            <a:ext cx="10676700" cy="1814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dirty="0"/>
              <a:t>    </a:t>
            </a:r>
            <a:r>
              <a:rPr lang="en-GB" sz="2400" dirty="0"/>
              <a:t>          DATA VISUALIZATION FOR IMDB DATASET</a:t>
            </a:r>
            <a:endParaRPr sz="2400" dirty="0"/>
          </a:p>
        </p:txBody>
      </p:sp>
      <p:sp>
        <p:nvSpPr>
          <p:cNvPr id="88" name="Google Shape;88;p13"/>
          <p:cNvSpPr txBox="1">
            <a:spLocks noGrp="1"/>
          </p:cNvSpPr>
          <p:nvPr>
            <p:ph type="subTitle" idx="1"/>
          </p:nvPr>
        </p:nvSpPr>
        <p:spPr>
          <a:xfrm>
            <a:off x="69425" y="2331500"/>
            <a:ext cx="12192000" cy="552300"/>
          </a:xfrm>
          <a:prstGeom prst="rect">
            <a:avLst/>
          </a:prstGeom>
          <a:noFill/>
          <a:ln>
            <a:noFill/>
          </a:ln>
        </p:spPr>
        <p:txBody>
          <a:bodyPr spcFirstLastPara="1" wrap="square" lIns="91425" tIns="45700" rIns="91425" bIns="45700" anchor="ctr" anchorCtr="0">
            <a:normAutofit fontScale="62500" lnSpcReduction="20000"/>
          </a:bodyPr>
          <a:lstStyle/>
          <a:p>
            <a:pPr marL="0" lvl="0" indent="0" algn="l" rtl="0">
              <a:lnSpc>
                <a:spcPct val="100000"/>
              </a:lnSpc>
              <a:spcBef>
                <a:spcPts val="0"/>
              </a:spcBef>
              <a:spcAft>
                <a:spcPts val="0"/>
              </a:spcAft>
              <a:buClr>
                <a:srgbClr val="17365D"/>
              </a:buClr>
              <a:buSzPct val="34870"/>
              <a:buNone/>
            </a:pPr>
            <a:r>
              <a:rPr lang="en-GB" sz="5735" dirty="0"/>
              <a:t>                                     </a:t>
            </a:r>
            <a:endParaRPr dirty="0"/>
          </a:p>
        </p:txBody>
      </p:sp>
      <p:graphicFrame>
        <p:nvGraphicFramePr>
          <p:cNvPr id="89" name="Google Shape;89;p13"/>
          <p:cNvGraphicFramePr/>
          <p:nvPr>
            <p:extLst>
              <p:ext uri="{D42A27DB-BD31-4B8C-83A1-F6EECF244321}">
                <p14:modId xmlns:p14="http://schemas.microsoft.com/office/powerpoint/2010/main" val="2056311475"/>
              </p:ext>
            </p:extLst>
          </p:nvPr>
        </p:nvGraphicFramePr>
        <p:xfrm>
          <a:off x="630904" y="3274141"/>
          <a:ext cx="5418675" cy="2225100"/>
        </p:xfrm>
        <a:graphic>
          <a:graphicData uri="http://schemas.openxmlformats.org/drawingml/2006/table">
            <a:tbl>
              <a:tblPr firstRow="1" bandRow="1">
                <a:noFill/>
                <a:tableStyleId>{E28D4CCA-8D02-4238-8AEC-8B72810240F8}</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dirty="0"/>
                        <a:t>20201ISE0057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dirty="0"/>
                        <a:t>          </a:t>
                      </a:r>
                      <a:r>
                        <a:rPr lang="en-GB" sz="1800" baseline="0" dirty="0"/>
                        <a:t>Surya </a:t>
                      </a:r>
                      <a:r>
                        <a:rPr lang="en-GB" sz="1800" baseline="0" dirty="0" err="1"/>
                        <a:t>Raghanvendra</a:t>
                      </a:r>
                      <a:endParaRPr lang="en-GB"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dirty="0"/>
                        <a:t>20201ISE0049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dirty="0"/>
                        <a:t>          </a:t>
                      </a:r>
                      <a:r>
                        <a:rPr lang="en-GB" sz="1800" dirty="0" err="1"/>
                        <a:t>Sudarshan</a:t>
                      </a:r>
                      <a:r>
                        <a:rPr lang="en-GB" sz="1800" baseline="0" dirty="0"/>
                        <a:t> V</a:t>
                      </a:r>
                      <a:endParaRPr lang="en-GB"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GB" sz="1800" u="none" strike="noStrike" cap="none" dirty="0"/>
                        <a:t>2020</a:t>
                      </a:r>
                      <a:r>
                        <a:rPr lang="en-GB" sz="1800" dirty="0"/>
                        <a:t>1ISE0072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GB" sz="1800" u="none" strike="noStrike" cap="none" dirty="0"/>
                        <a:t>          </a:t>
                      </a:r>
                      <a:r>
                        <a:rPr lang="en-GB" sz="1800" u="none" strike="noStrike" cap="none" dirty="0" err="1"/>
                        <a:t>Abhilash</a:t>
                      </a:r>
                      <a:r>
                        <a:rPr lang="en-GB" sz="1800" u="none" strike="noStrike" cap="none" baseline="0" dirty="0"/>
                        <a:t> V Y</a:t>
                      </a:r>
                      <a:endParaRPr lang="en-GB"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54800" y="3274150"/>
            <a:ext cx="5514300" cy="24909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400"/>
              </a:spcBef>
              <a:spcAft>
                <a:spcPts val="0"/>
              </a:spcAft>
              <a:buClr>
                <a:srgbClr val="17365D"/>
              </a:buClr>
              <a:buSzPts val="2000"/>
              <a:buFont typeface="Arial"/>
              <a:buNone/>
            </a:pPr>
            <a:endParaRPr sz="2000" b="1" i="0" u="none" strike="noStrike" cap="none" dirty="0">
              <a:solidFill>
                <a:srgbClr val="17365D"/>
              </a:solidFill>
              <a:latin typeface="Verdana"/>
              <a:ea typeface="Verdana"/>
              <a:cs typeface="Verdana"/>
              <a:sym typeface="Verdana"/>
            </a:endParaRPr>
          </a:p>
          <a:p>
            <a:pPr marL="0" marR="0" lvl="0" indent="0" algn="l" rtl="0">
              <a:lnSpc>
                <a:spcPct val="100000"/>
              </a:lnSpc>
              <a:spcBef>
                <a:spcPts val="340"/>
              </a:spcBef>
              <a:spcAft>
                <a:spcPts val="0"/>
              </a:spcAft>
              <a:buClr>
                <a:srgbClr val="17365D"/>
              </a:buClr>
              <a:buSzPts val="1700"/>
              <a:buFont typeface="Arial"/>
              <a:buNone/>
            </a:pPr>
            <a:r>
              <a:rPr lang="en-GB" sz="1700" b="1" i="0" u="none" strike="noStrike" cap="none" dirty="0">
                <a:solidFill>
                  <a:srgbClr val="17365D"/>
                </a:solidFill>
                <a:latin typeface="Verdana"/>
                <a:ea typeface="Verdana"/>
                <a:cs typeface="Verdana"/>
                <a:sym typeface="Verdana"/>
              </a:rPr>
              <a:t>Ms. </a:t>
            </a:r>
            <a:r>
              <a:rPr lang="en-GB" sz="1700" b="1" dirty="0">
                <a:solidFill>
                  <a:srgbClr val="17365D"/>
                </a:solidFill>
                <a:latin typeface="Verdana"/>
                <a:ea typeface="Verdana"/>
                <a:cs typeface="Verdana"/>
                <a:sym typeface="Verdana"/>
              </a:rPr>
              <a:t>Poornima S </a:t>
            </a:r>
            <a:r>
              <a:rPr lang="en-GB" dirty="0"/>
              <a:t> </a:t>
            </a:r>
            <a:r>
              <a:rPr lang="en-GB" sz="1700" b="1" dirty="0" err="1">
                <a:solidFill>
                  <a:schemeClr val="dk2"/>
                </a:solidFill>
                <a:latin typeface="Verdana"/>
                <a:ea typeface="Verdana"/>
                <a:cs typeface="Verdana"/>
                <a:sym typeface="Verdana"/>
              </a:rPr>
              <a:t>Ast.</a:t>
            </a:r>
            <a:r>
              <a:rPr lang="en-GB" sz="1700" b="1" i="0" u="none" strike="noStrike" cap="none" dirty="0" err="1">
                <a:solidFill>
                  <a:srgbClr val="17365D"/>
                </a:solidFill>
                <a:latin typeface="Verdana"/>
                <a:ea typeface="Verdana"/>
                <a:cs typeface="Verdana"/>
                <a:sym typeface="Verdana"/>
              </a:rPr>
              <a:t>Professor</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340"/>
              </a:spcBef>
              <a:spcAft>
                <a:spcPts val="0"/>
              </a:spcAft>
              <a:buClr>
                <a:srgbClr val="17365D"/>
              </a:buClr>
              <a:buSzPts val="1700"/>
              <a:buFont typeface="Arial"/>
              <a:buNone/>
            </a:pPr>
            <a:r>
              <a:rPr lang="en-GB" sz="1700" b="1" i="0" u="none" strike="noStrike" cap="none" dirty="0">
                <a:solidFill>
                  <a:srgbClr val="17365D"/>
                </a:solidFill>
                <a:latin typeface="Verdana"/>
                <a:ea typeface="Verdana"/>
                <a:cs typeface="Verdana"/>
                <a:sym typeface="Verdana"/>
              </a:rPr>
              <a:t>School of Computer Science &amp; Engineering</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340"/>
              </a:spcBef>
              <a:spcAft>
                <a:spcPts val="0"/>
              </a:spcAft>
              <a:buClr>
                <a:srgbClr val="17365D"/>
              </a:buClr>
              <a:buSzPts val="1700"/>
              <a:buFont typeface="Arial"/>
              <a:buNone/>
            </a:pPr>
            <a:r>
              <a:rPr lang="en-GB" sz="1700" b="1" i="0" u="none" strike="noStrike" cap="none" dirty="0">
                <a:solidFill>
                  <a:srgbClr val="17365D"/>
                </a:solidFill>
                <a:latin typeface="Verdana"/>
                <a:ea typeface="Verdana"/>
                <a:cs typeface="Verdana"/>
                <a:sym typeface="Verdana"/>
              </a:rPr>
              <a:t>Presidency University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400"/>
              </a:spcBef>
              <a:spcAft>
                <a:spcPts val="0"/>
              </a:spcAft>
              <a:buClr>
                <a:srgbClr val="17365D"/>
              </a:buClr>
              <a:buSzPts val="2000"/>
              <a:buFont typeface="Arial"/>
              <a:buNone/>
            </a:pPr>
            <a:endParaRPr sz="2000" b="1" i="0" u="none" strike="noStrike" cap="none" dirty="0">
              <a:solidFill>
                <a:srgbClr val="17365D"/>
              </a:solidFill>
              <a:latin typeface="Verdana"/>
              <a:ea typeface="Verdana"/>
              <a:cs typeface="Verdana"/>
              <a:sym typeface="Verdana"/>
            </a:endParaRPr>
          </a:p>
        </p:txBody>
      </p:sp>
      <p:sp>
        <p:nvSpPr>
          <p:cNvPr id="91" name="Google Shape;91;p13"/>
          <p:cNvSpPr txBox="1"/>
          <p:nvPr/>
        </p:nvSpPr>
        <p:spPr>
          <a:xfrm>
            <a:off x="3971397" y="272564"/>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lnSpc>
                <a:spcPct val="100000"/>
              </a:lnSpc>
              <a:spcBef>
                <a:spcPts val="0"/>
              </a:spcBef>
              <a:spcAft>
                <a:spcPts val="0"/>
              </a:spcAft>
              <a:buClr>
                <a:srgbClr val="17365D"/>
              </a:buClr>
              <a:buSzPct val="100000"/>
              <a:buFont typeface="Arial"/>
              <a:buNone/>
            </a:pPr>
            <a:r>
              <a:rPr lang="en-GB" sz="2000" b="1">
                <a:solidFill>
                  <a:schemeClr val="dk2"/>
                </a:solidFill>
                <a:latin typeface="Verdana"/>
                <a:ea typeface="Verdana"/>
                <a:cs typeface="Verdana"/>
                <a:sym typeface="Verdana"/>
              </a:rPr>
              <a:t>CSE 2026_DHV</a:t>
            </a:r>
            <a:endParaRPr sz="2000" b="1" i="0" u="none" strike="noStrike" cap="none">
              <a:solidFill>
                <a:schemeClr val="dk2"/>
              </a:solidFill>
              <a:latin typeface="Verdana"/>
              <a:ea typeface="Verdana"/>
              <a:cs typeface="Verdana"/>
              <a:sym typeface="Verdana"/>
            </a:endParaRPr>
          </a:p>
          <a:p>
            <a:pPr marL="0" marR="0" lvl="0" indent="0" algn="l" rtl="0">
              <a:lnSpc>
                <a:spcPct val="100000"/>
              </a:lnSpc>
              <a:spcBef>
                <a:spcPts val="310"/>
              </a:spcBef>
              <a:spcAft>
                <a:spcPts val="0"/>
              </a:spcAft>
              <a:buClr>
                <a:srgbClr val="17365D"/>
              </a:buClr>
              <a:buSzPct val="100000"/>
              <a:buFont typeface="Arial"/>
              <a:buNone/>
            </a:pPr>
            <a:r>
              <a:rPr lang="en-GB" sz="2000" b="1">
                <a:solidFill>
                  <a:srgbClr val="17365D"/>
                </a:solidFill>
                <a:latin typeface="Verdana"/>
                <a:ea typeface="Verdana"/>
                <a:cs typeface="Verdana"/>
                <a:sym typeface="Verdana"/>
              </a:rPr>
              <a:t>                  </a:t>
            </a:r>
            <a:r>
              <a:rPr lang="en-GB" sz="2000" b="1" i="0" u="none" strike="noStrike" cap="none">
                <a:solidFill>
                  <a:srgbClr val="17365D"/>
                </a:solidFill>
                <a:latin typeface="Verdana"/>
                <a:ea typeface="Verdana"/>
                <a:cs typeface="Verdana"/>
                <a:sym typeface="Verdana"/>
              </a:rPr>
              <a:t>Review-1</a:t>
            </a:r>
            <a:endParaRPr sz="2000" b="1" i="0" u="none" strike="noStrike" cap="none">
              <a:solidFill>
                <a:srgbClr val="17365D"/>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4400"/>
              <a:buNone/>
            </a:pPr>
            <a:endParaRPr sz="4400" dirty="0"/>
          </a:p>
          <a:p>
            <a:pPr marL="0" lvl="0" indent="0" algn="ctr" rtl="0">
              <a:lnSpc>
                <a:spcPct val="100000"/>
              </a:lnSpc>
              <a:spcBef>
                <a:spcPts val="880"/>
              </a:spcBef>
              <a:spcAft>
                <a:spcPts val="0"/>
              </a:spcAft>
              <a:buClr>
                <a:schemeClr val="dk1"/>
              </a:buClr>
              <a:buSzPts val="4400"/>
              <a:buNone/>
            </a:pPr>
            <a:endParaRPr sz="4400" dirty="0"/>
          </a:p>
          <a:p>
            <a:pPr marL="0" lvl="0" indent="0" algn="ctr" rtl="0">
              <a:lnSpc>
                <a:spcPct val="100000"/>
              </a:lnSpc>
              <a:spcBef>
                <a:spcPts val="1200"/>
              </a:spcBef>
              <a:spcAft>
                <a:spcPts val="0"/>
              </a:spcAft>
              <a:buClr>
                <a:schemeClr val="dk1"/>
              </a:buClr>
              <a:buSzPts val="6000"/>
              <a:buNone/>
            </a:pPr>
            <a:r>
              <a:rPr lang="en-GB" sz="5400" dirty="0">
                <a:latin typeface="Algerian" panose="04020705040A02060702" pitchFamily="82" charset="0"/>
              </a:rPr>
              <a:t>Thank You</a:t>
            </a:r>
            <a:endParaRPr sz="5400" dirty="0">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dirty="0"/>
              <a:t>Abstract</a:t>
            </a:r>
            <a:endParaRPr dirty="0"/>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0" lvl="0" indent="0" algn="just">
              <a:spcBef>
                <a:spcPts val="800"/>
              </a:spcBef>
              <a:buNone/>
            </a:pPr>
            <a:r>
              <a:rPr lang="en-US" sz="1600" b="1" dirty="0">
                <a:latin typeface="+mn-lt"/>
                <a:ea typeface="Arial"/>
                <a:cs typeface="Arial"/>
                <a:sym typeface="Arial"/>
              </a:rPr>
              <a:t>The entertainment industry, particularly the realm of filmmaking, is characterized by its dynamic and ever-evolving nature, driven by shifting audience preferences, emerging technologies, and evolving cultural trends. In this context, understanding the intricate dynamics of audience behavior, genre preferences, and the factors influencing movie success becomes paramount for filmmakers, producers, and industry stakeholders.</a:t>
            </a:r>
          </a:p>
          <a:p>
            <a:pPr marL="0" lvl="0" indent="0" algn="just">
              <a:spcBef>
                <a:spcPts val="800"/>
              </a:spcBef>
              <a:buNone/>
            </a:pPr>
            <a:r>
              <a:rPr lang="en-US" sz="1600" b="1" dirty="0">
                <a:latin typeface="+mn-lt"/>
                <a:ea typeface="Arial"/>
                <a:cs typeface="Arial"/>
                <a:sym typeface="Arial"/>
              </a:rPr>
              <a:t>This project delves into a comprehensive dataset of movies spanning various genres, release years, and production attributes to unravel insights into audience preferences, genre popularity, and the impact of key factors such as directors, actors, and release strategies on movie ratings and revenue. Leveraging advanced data analysis and visualization techniques, we aim to uncover underlying trends, correlations, and patterns within the dataset, shedding light on the nuanced interplay between creative inputs, audience reception, and commercial outcomes in the movie industry.</a:t>
            </a:r>
          </a:p>
          <a:p>
            <a:pPr marL="0" lvl="0" indent="0" algn="just">
              <a:spcBef>
                <a:spcPts val="800"/>
              </a:spcBef>
              <a:buNone/>
            </a:pPr>
            <a:r>
              <a:rPr lang="en-US" sz="1600" b="1" dirty="0">
                <a:latin typeface="+mn-lt"/>
                <a:ea typeface="Arial"/>
                <a:cs typeface="Arial"/>
                <a:sym typeface="Arial"/>
              </a:rPr>
              <a:t>This abstract provides a comprehensive overview of the project's objectives, methodology, and potential impact on the movie industry. It emphasizes the importance of understanding audience preferences, genre dynamics, and key success factors in driving informed decision-making and fostering creative innovation in the filmmaking process.</a:t>
            </a:r>
          </a:p>
          <a:p>
            <a:pPr marL="0" lvl="0" indent="0" algn="just" rtl="0">
              <a:lnSpc>
                <a:spcPct val="100000"/>
              </a:lnSpc>
              <a:spcBef>
                <a:spcPts val="800"/>
              </a:spcBef>
              <a:spcAft>
                <a:spcPts val="0"/>
              </a:spcAft>
              <a:buClr>
                <a:schemeClr val="dk1"/>
              </a:buClr>
              <a:buSzPts val="2400"/>
              <a:buNone/>
            </a:pPr>
            <a:endParaRPr sz="1700" b="1"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dirty="0"/>
              <a:t>Introduction</a:t>
            </a:r>
            <a:endParaRPr dirty="0"/>
          </a:p>
        </p:txBody>
      </p:sp>
      <p:sp>
        <p:nvSpPr>
          <p:cNvPr id="103" name="Google Shape;103;p15"/>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0" lvl="0" indent="0" algn="just">
              <a:spcBef>
                <a:spcPts val="800"/>
              </a:spcBef>
              <a:buSzPts val="1100"/>
              <a:buNone/>
            </a:pPr>
            <a:r>
              <a:rPr lang="en-US" sz="1600" dirty="0">
                <a:latin typeface="+mn-lt"/>
              </a:rPr>
              <a:t>The entertainment industry, particularly the movie sector, is a dynamic and ever-evolving landscape, with filmmakers, producers, and audiences constantly seeking to understand the factors that contribute to the success of a movie. In recent years, the availability of large-scale movie datasets from platforms like IMDb has provided an unprecedented opportunity to analyze and explore trends in the movie industry.</a:t>
            </a:r>
          </a:p>
          <a:p>
            <a:pPr marL="0" lvl="0" indent="0" algn="just">
              <a:spcBef>
                <a:spcPts val="800"/>
              </a:spcBef>
              <a:buSzPts val="1100"/>
              <a:buNone/>
            </a:pPr>
            <a:r>
              <a:rPr lang="en-US" sz="1600" dirty="0">
                <a:latin typeface="+mn-lt"/>
              </a:rPr>
              <a:t>The IMDb movie data project aims to leverage these datasets to gain insights into various aspects of the movie industry, such as movie ratings, popularity, genre preferences, and critical acclaim. By employing data analysis and visualization techniques, this project seeks to uncover patterns and relationships within the data, shedding light on the key factors that influence the success of a movie.</a:t>
            </a:r>
          </a:p>
          <a:p>
            <a:pPr marL="0" lvl="0" indent="0" algn="just">
              <a:spcBef>
                <a:spcPts val="800"/>
              </a:spcBef>
              <a:buSzPts val="1100"/>
              <a:buNone/>
            </a:pPr>
            <a:r>
              <a:rPr lang="en-US" sz="1600" dirty="0">
                <a:latin typeface="+mn-lt"/>
              </a:rPr>
              <a:t>Through this project, we aim to address fundamental questions such as: What genres are most popular among audiences? How do movie ratings correlate with factors such as release year, directorial style, or actor performance? What are the trends shaping the movie industry over time?</a:t>
            </a:r>
          </a:p>
          <a:p>
            <a:pPr marL="0" lvl="0" indent="0" algn="just">
              <a:spcBef>
                <a:spcPts val="800"/>
              </a:spcBef>
              <a:buSzPts val="1100"/>
              <a:buNone/>
            </a:pPr>
            <a:r>
              <a:rPr lang="en-US" sz="1600" dirty="0">
                <a:latin typeface="+mn-lt"/>
              </a:rPr>
              <a:t>By analyzing IMDb movie data, we endeavor to provide valuable insights for filmmakers, producers, and movie enthusiasts alike. These insights can inform decision-making processes, optimize creative strategies, and enhance the overall cinematic experience for audiences worldwide."</a:t>
            </a:r>
            <a:endParaRPr sz="1600" dirty="0">
              <a:latin typeface="+mn-lt"/>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800"/>
              <a:buNone/>
            </a:pPr>
            <a:r>
              <a:rPr lang="en-GB" dirty="0"/>
              <a:t>Libraries</a:t>
            </a:r>
            <a:endParaRPr dirty="0"/>
          </a:p>
        </p:txBody>
      </p:sp>
      <p:sp>
        <p:nvSpPr>
          <p:cNvPr id="109" name="Google Shape;109;p16"/>
          <p:cNvSpPr txBox="1"/>
          <p:nvPr/>
        </p:nvSpPr>
        <p:spPr>
          <a:xfrm>
            <a:off x="372850" y="1023541"/>
            <a:ext cx="11547900" cy="3877954"/>
          </a:xfrm>
          <a:prstGeom prst="rect">
            <a:avLst/>
          </a:prstGeom>
          <a:noFill/>
          <a:ln>
            <a:noFill/>
          </a:ln>
        </p:spPr>
        <p:txBody>
          <a:bodyPr spcFirstLastPara="1" wrap="square" lIns="91425" tIns="91425" rIns="91425" bIns="91425" anchor="t" anchorCtr="0">
            <a:spAutoFit/>
          </a:bodyPr>
          <a:lstStyle/>
          <a:p>
            <a:pPr marL="342900" lvl="0" indent="-342900" algn="just">
              <a:buFont typeface="+mj-lt"/>
              <a:buAutoNum type="arabicPeriod"/>
            </a:pPr>
            <a:r>
              <a:rPr lang="en-US" sz="1600" dirty="0">
                <a:latin typeface="+mn-lt"/>
                <a:ea typeface="Verdana"/>
                <a:cs typeface="Verdana"/>
                <a:sym typeface="Verdana"/>
              </a:rPr>
              <a:t>Pandas: Pandas is a powerful library for data manipulation and analysis. It provides data structures like DataFrame and Series, along with functions for cleaning, transforming, and aggregating data.</a:t>
            </a:r>
          </a:p>
          <a:p>
            <a:pPr marL="342900" lvl="0" indent="-342900" algn="just">
              <a:buFont typeface="+mj-lt"/>
              <a:buAutoNum type="arabicPeriod"/>
            </a:pPr>
            <a:endParaRPr lang="en-US" sz="1600" dirty="0">
              <a:latin typeface="+mn-lt"/>
              <a:ea typeface="Verdana"/>
              <a:cs typeface="Verdana"/>
              <a:sym typeface="Verdana"/>
            </a:endParaRPr>
          </a:p>
          <a:p>
            <a:pPr marL="342900" lvl="0" indent="-342900" algn="just">
              <a:buFont typeface="+mj-lt"/>
              <a:buAutoNum type="arabicPeriod"/>
            </a:pPr>
            <a:r>
              <a:rPr lang="en-US" sz="1600" dirty="0">
                <a:latin typeface="+mn-lt"/>
                <a:ea typeface="Verdana"/>
                <a:cs typeface="Verdana"/>
                <a:sym typeface="Verdana"/>
              </a:rPr>
              <a:t>Matplotlib: Matplotlib is a popular plotting library that provides a wide variety of static plots, including line plots, scatter plots, histograms, and more. It offers fine-grained control over plot customization.</a:t>
            </a:r>
          </a:p>
          <a:p>
            <a:pPr marL="342900" lvl="0" indent="-342900" algn="just">
              <a:buFont typeface="+mj-lt"/>
              <a:buAutoNum type="arabicPeriod"/>
            </a:pPr>
            <a:endParaRPr lang="en-US" sz="1600" dirty="0">
              <a:latin typeface="+mn-lt"/>
              <a:ea typeface="Verdana"/>
              <a:cs typeface="Verdana"/>
              <a:sym typeface="Verdana"/>
            </a:endParaRPr>
          </a:p>
          <a:p>
            <a:pPr marL="342900" lvl="0" indent="-342900" algn="just">
              <a:buFont typeface="+mj-lt"/>
              <a:buAutoNum type="arabicPeriod"/>
            </a:pPr>
            <a:r>
              <a:rPr lang="en-US" sz="1600" dirty="0">
                <a:latin typeface="+mn-lt"/>
                <a:ea typeface="Verdana"/>
                <a:cs typeface="Verdana"/>
                <a:sym typeface="Verdana"/>
              </a:rPr>
              <a:t>Seaborn: Seaborn is built on top of Matplotlib and provides a high-level interface for creating attractive statistical graphics. It simplifies the process of creating complex visualizations like box plots, violin plots, and heatmaps.</a:t>
            </a:r>
          </a:p>
          <a:p>
            <a:pPr lvl="0" algn="just"/>
            <a:r>
              <a:rPr lang="en-US" sz="1600" dirty="0">
                <a:latin typeface="+mn-lt"/>
                <a:ea typeface="Verdana"/>
                <a:cs typeface="Verdana"/>
                <a:sym typeface="Verdana"/>
              </a:rPr>
              <a:t> </a:t>
            </a:r>
          </a:p>
          <a:p>
            <a:pPr marL="342900" lvl="0" indent="-342900" algn="just">
              <a:buFont typeface="+mj-lt"/>
              <a:buAutoNum type="arabicPeriod" startAt="4"/>
            </a:pPr>
            <a:r>
              <a:rPr lang="en-US" sz="1600" dirty="0">
                <a:latin typeface="+mn-lt"/>
                <a:ea typeface="Verdana"/>
                <a:cs typeface="Verdana"/>
                <a:sym typeface="Verdana"/>
              </a:rPr>
              <a:t>Heatmap: Both Matplotlib and Seaborn can be used to create heatmaps. However, Seaborn's `heatmap` function provides a more straightforward way to create heatmaps with additional features for customization and styling.</a:t>
            </a:r>
          </a:p>
          <a:p>
            <a:pPr marL="342900" lvl="0" indent="-342900" algn="just">
              <a:buFont typeface="+mj-lt"/>
              <a:buAutoNum type="arabicPeriod" startAt="4"/>
            </a:pPr>
            <a:endParaRPr lang="en-US" sz="1600" dirty="0">
              <a:latin typeface="+mn-lt"/>
              <a:ea typeface="Verdana"/>
              <a:cs typeface="Verdana"/>
              <a:sym typeface="Verdana"/>
            </a:endParaRPr>
          </a:p>
          <a:p>
            <a:pPr marL="342900" lvl="0" indent="-342900" algn="just">
              <a:buFont typeface="+mj-lt"/>
              <a:buAutoNum type="arabicPeriod" startAt="4"/>
            </a:pPr>
            <a:r>
              <a:rPr lang="en-US" sz="1600" dirty="0">
                <a:latin typeface="+mn-lt"/>
                <a:ea typeface="Verdana"/>
                <a:cs typeface="Verdana"/>
                <a:sym typeface="Verdana"/>
              </a:rPr>
              <a:t>Bar Plot: Bar plots can be created using Matplotlib's `bar` function or Seaborn's `barplot` function. Seaborn's `barplot` function offers additional features for statistical estimation within each category and error bars.</a:t>
            </a:r>
          </a:p>
          <a:p>
            <a:pPr marL="342900" lvl="0" indent="-342900" algn="just">
              <a:buFont typeface="+mj-lt"/>
              <a:buAutoNum type="arabicPeriod" startAt="4"/>
            </a:pPr>
            <a:endParaRPr lang="en-US" sz="1600" dirty="0">
              <a:latin typeface="+mn-lt"/>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n-GB" dirty="0">
                <a:solidFill>
                  <a:schemeClr val="bg2"/>
                </a:solidFill>
                <a:latin typeface="Verdana" panose="020B0604030504040204" pitchFamily="34" charset="0"/>
                <a:ea typeface="Verdana" panose="020B0604030504040204" pitchFamily="34" charset="0"/>
                <a:cs typeface="Playfair Display Medium"/>
                <a:sym typeface="Playfair Display Medium"/>
              </a:rPr>
              <a:t>Advantages Of Existing Methods:</a:t>
            </a:r>
            <a:endParaRPr lang="en-GB" dirty="0">
              <a:solidFill>
                <a:schemeClr val="bg2"/>
              </a:solidFill>
              <a:latin typeface="Verdana" panose="020B0604030504040204" pitchFamily="34" charset="0"/>
              <a:ea typeface="Verdana" panose="020B0604030504040204" pitchFamily="34" charset="0"/>
            </a:endParaRPr>
          </a:p>
        </p:txBody>
      </p:sp>
      <p:sp>
        <p:nvSpPr>
          <p:cNvPr id="121" name="Google Shape;121;p18"/>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285750" indent="-285750">
              <a:lnSpc>
                <a:spcPct val="150000"/>
              </a:lnSpc>
              <a:buSzPct val="144000"/>
            </a:pPr>
            <a:r>
              <a:rPr lang="en-US" sz="1600" dirty="0">
                <a:latin typeface="+mn-lt"/>
                <a:ea typeface="Playfair Display Medium"/>
                <a:cs typeface="Playfair Display Medium"/>
                <a:sym typeface="Playfair Display Medium"/>
              </a:rPr>
              <a:t>Flexibility</a:t>
            </a:r>
          </a:p>
          <a:p>
            <a:pPr marL="285750" indent="-285750">
              <a:lnSpc>
                <a:spcPct val="150000"/>
              </a:lnSpc>
              <a:spcBef>
                <a:spcPts val="0"/>
              </a:spcBef>
              <a:buSzPct val="142857"/>
            </a:pPr>
            <a:r>
              <a:rPr lang="en-US" sz="1600" dirty="0">
                <a:latin typeface="+mn-lt"/>
                <a:ea typeface="Playfair Display Medium"/>
                <a:cs typeface="Playfair Display Medium"/>
                <a:sym typeface="Playfair Display Medium"/>
              </a:rPr>
              <a:t>Efficiency</a:t>
            </a:r>
          </a:p>
          <a:p>
            <a:pPr marL="285750" indent="-285750">
              <a:lnSpc>
                <a:spcPct val="150000"/>
              </a:lnSpc>
              <a:buSzPct val="142857"/>
            </a:pPr>
            <a:r>
              <a:rPr lang="en-US" sz="1600" dirty="0">
                <a:latin typeface="+mn-lt"/>
                <a:ea typeface="Playfair Display Medium"/>
                <a:cs typeface="Playfair Display Medium"/>
                <a:sym typeface="Playfair Display Medium"/>
              </a:rPr>
              <a:t>Integration</a:t>
            </a:r>
          </a:p>
          <a:p>
            <a:pPr marL="285750" indent="-285750">
              <a:lnSpc>
                <a:spcPct val="150000"/>
              </a:lnSpc>
              <a:buSzPct val="142857"/>
            </a:pPr>
            <a:r>
              <a:rPr lang="en-US" sz="1600" dirty="0">
                <a:latin typeface="+mn-lt"/>
                <a:ea typeface="Playfair Display Medium"/>
                <a:cs typeface="Playfair Display Medium"/>
                <a:sym typeface="Playfair Display Medium"/>
              </a:rPr>
              <a:t>Visualization Capabilities</a:t>
            </a:r>
          </a:p>
          <a:p>
            <a:pPr marL="285750" indent="-285750">
              <a:lnSpc>
                <a:spcPct val="150000"/>
              </a:lnSpc>
              <a:buSzPct val="142857"/>
            </a:pPr>
            <a:r>
              <a:rPr lang="en-US" sz="1600" dirty="0">
                <a:latin typeface="+mn-lt"/>
                <a:ea typeface="Playfair Display Medium"/>
                <a:cs typeface="Playfair Display Medium"/>
                <a:sym typeface="Playfair Display Medium"/>
              </a:rPr>
              <a:t>Statistical Analysis</a:t>
            </a:r>
          </a:p>
          <a:p>
            <a:pPr marL="285750" indent="-285750">
              <a:lnSpc>
                <a:spcPct val="150000"/>
              </a:lnSpc>
              <a:buSzPct val="142857"/>
            </a:pPr>
            <a:r>
              <a:rPr lang="en-US" sz="1600" dirty="0">
                <a:latin typeface="+mn-lt"/>
                <a:ea typeface="Playfair Display Medium"/>
                <a:cs typeface="Playfair Display Medium"/>
                <a:sym typeface="Playfair Display Medium"/>
              </a:rPr>
              <a:t>Ease of Use</a:t>
            </a:r>
            <a:endParaRPr sz="1600" dirty="0">
              <a:latin typeface="+mn-lt"/>
              <a:ea typeface="Playfair Display Medium"/>
              <a:cs typeface="Playfair Display Medium"/>
              <a:sym typeface="Playfair Display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n-GB" dirty="0">
                <a:solidFill>
                  <a:schemeClr val="bg2"/>
                </a:solidFill>
                <a:latin typeface="Verdana" panose="020B0604030504040204" pitchFamily="34" charset="0"/>
                <a:ea typeface="Verdana" panose="020B0604030504040204" pitchFamily="34" charset="0"/>
                <a:cs typeface="Playfair Display Medium"/>
                <a:sym typeface="Playfair Display Medium"/>
              </a:rPr>
              <a:t>Disadvantages Of Existing Methods:</a:t>
            </a:r>
            <a:endParaRPr lang="en-GB" dirty="0">
              <a:solidFill>
                <a:schemeClr val="bg2"/>
              </a:solidFill>
              <a:latin typeface="Verdana" panose="020B0604030504040204" pitchFamily="34" charset="0"/>
              <a:ea typeface="Verdana" panose="020B0604030504040204" pitchFamily="34" charset="0"/>
            </a:endParaRPr>
          </a:p>
        </p:txBody>
      </p:sp>
      <p:sp>
        <p:nvSpPr>
          <p:cNvPr id="115" name="Google Shape;115;p17"/>
          <p:cNvSpPr txBox="1">
            <a:spLocks noGrp="1"/>
          </p:cNvSpPr>
          <p:nvPr>
            <p:ph type="body" idx="1"/>
          </p:nvPr>
        </p:nvSpPr>
        <p:spPr>
          <a:xfrm>
            <a:off x="812800" y="1189655"/>
            <a:ext cx="10668000" cy="4953000"/>
          </a:xfrm>
          <a:prstGeom prst="rect">
            <a:avLst/>
          </a:prstGeom>
          <a:noFill/>
          <a:ln>
            <a:noFill/>
          </a:ln>
        </p:spPr>
        <p:txBody>
          <a:bodyPr spcFirstLastPara="1" wrap="square" lIns="91425" tIns="45700" rIns="91425" bIns="45700" anchor="t" anchorCtr="0">
            <a:normAutofit/>
          </a:bodyPr>
          <a:lstStyle/>
          <a:p>
            <a:pPr marL="285750" indent="-285750">
              <a:lnSpc>
                <a:spcPct val="150000"/>
              </a:lnSpc>
              <a:spcBef>
                <a:spcPts val="0"/>
              </a:spcBef>
              <a:buSzPct val="143000"/>
            </a:pPr>
            <a:r>
              <a:rPr lang="en-US" sz="1600" dirty="0">
                <a:latin typeface="+mn-lt"/>
              </a:rPr>
              <a:t>Limited Data Coverage</a:t>
            </a:r>
          </a:p>
          <a:p>
            <a:pPr marL="285750" indent="-285750">
              <a:lnSpc>
                <a:spcPct val="150000"/>
              </a:lnSpc>
              <a:spcBef>
                <a:spcPts val="0"/>
              </a:spcBef>
              <a:buSzPct val="143000"/>
            </a:pPr>
            <a:r>
              <a:rPr lang="en-US" sz="1600" dirty="0">
                <a:latin typeface="+mn-lt"/>
              </a:rPr>
              <a:t>Data Quality Issues</a:t>
            </a:r>
          </a:p>
          <a:p>
            <a:pPr marL="285750" indent="-285750">
              <a:lnSpc>
                <a:spcPct val="150000"/>
              </a:lnSpc>
              <a:spcBef>
                <a:spcPts val="0"/>
              </a:spcBef>
              <a:buSzPct val="143000"/>
            </a:pPr>
            <a:r>
              <a:rPr lang="en-US" sz="1600" dirty="0">
                <a:latin typeface="+mn-lt"/>
              </a:rPr>
              <a:t>Biased User Ratings</a:t>
            </a:r>
          </a:p>
          <a:p>
            <a:pPr marL="285750" indent="-285750">
              <a:lnSpc>
                <a:spcPct val="150000"/>
              </a:lnSpc>
              <a:spcBef>
                <a:spcPts val="0"/>
              </a:spcBef>
              <a:buSzPct val="143000"/>
            </a:pPr>
            <a:r>
              <a:rPr lang="en-US" sz="1600" dirty="0">
                <a:latin typeface="+mn-lt"/>
              </a:rPr>
              <a:t>Limited Contextual Information</a:t>
            </a:r>
          </a:p>
          <a:p>
            <a:pPr marL="285750" indent="-285750">
              <a:lnSpc>
                <a:spcPct val="150000"/>
              </a:lnSpc>
              <a:spcBef>
                <a:spcPts val="0"/>
              </a:spcBef>
              <a:buSzPct val="143000"/>
            </a:pPr>
            <a:r>
              <a:rPr lang="en-US" sz="1600" dirty="0">
                <a:latin typeface="+mn-lt"/>
              </a:rPr>
              <a:t>Complexity of Analysis</a:t>
            </a:r>
            <a:endParaRPr sz="1600" dirty="0">
              <a:latin typeface="+mn-lt"/>
            </a:endParaRPr>
          </a:p>
          <a:p>
            <a:pPr marL="0" lvl="0" indent="0" algn="l" rtl="0">
              <a:lnSpc>
                <a:spcPct val="115000"/>
              </a:lnSpc>
              <a:spcBef>
                <a:spcPts val="0"/>
              </a:spcBef>
              <a:spcAft>
                <a:spcPts val="0"/>
              </a:spcAft>
              <a:buClr>
                <a:schemeClr val="dk1"/>
              </a:buClr>
              <a:buSzPct val="61110"/>
              <a:buFont typeface="Arial"/>
              <a:buNone/>
            </a:pPr>
            <a:endParaRPr sz="16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p:txBody>
          <a:bodyPr/>
          <a:lstStyle/>
          <a:p>
            <a:pPr lvl="0"/>
            <a:r>
              <a:rPr lang="en-GB" dirty="0"/>
              <a:t>Proposed Method </a:t>
            </a:r>
          </a:p>
        </p:txBody>
      </p:sp>
      <p:sp>
        <p:nvSpPr>
          <p:cNvPr id="133" name="Google Shape;133;p20"/>
          <p:cNvSpPr txBox="1">
            <a:spLocks noGrp="1"/>
          </p:cNvSpPr>
          <p:nvPr>
            <p:ph type="body" idx="1"/>
          </p:nvPr>
        </p:nvSpPr>
        <p:spPr/>
        <p:txBody>
          <a:bodyPr>
            <a:noAutofit/>
          </a:bodyPr>
          <a:lstStyle/>
          <a:p>
            <a:pPr marL="324000" indent="-324000">
              <a:lnSpc>
                <a:spcPct val="150000"/>
              </a:lnSpc>
              <a:spcBef>
                <a:spcPts val="0"/>
              </a:spcBef>
              <a:buSzPct val="109000"/>
              <a:buFont typeface="+mj-lt"/>
              <a:buAutoNum type="arabicPeriod"/>
            </a:pPr>
            <a:r>
              <a:rPr lang="en-US" sz="1600" dirty="0">
                <a:latin typeface="+mn-lt"/>
              </a:rPr>
              <a:t>Identify Data Issues: Begin by identifying any missing values, outliers, or inconsistencies in the dataset.</a:t>
            </a:r>
          </a:p>
          <a:p>
            <a:pPr marL="324000" indent="-324000">
              <a:lnSpc>
                <a:spcPct val="150000"/>
              </a:lnSpc>
              <a:spcBef>
                <a:spcPts val="0"/>
              </a:spcBef>
              <a:buSzPct val="109000"/>
              <a:buFont typeface="+mj-lt"/>
              <a:buAutoNum type="arabicPeriod"/>
            </a:pPr>
            <a:r>
              <a:rPr lang="en-US" sz="1600" dirty="0">
                <a:latin typeface="+mn-lt"/>
              </a:rPr>
              <a:t>Handle Missing Values: Use techniques like imputation (e.g., filling missing values with mean, median, or mode) or removal to address missing data.</a:t>
            </a:r>
          </a:p>
          <a:p>
            <a:pPr marL="324000" indent="-324000">
              <a:lnSpc>
                <a:spcPct val="150000"/>
              </a:lnSpc>
              <a:spcBef>
                <a:spcPts val="0"/>
              </a:spcBef>
              <a:buSzPct val="109000"/>
              <a:buFont typeface="+mj-lt"/>
              <a:buAutoNum type="arabicPeriod"/>
            </a:pPr>
            <a:r>
              <a:rPr lang="en-US" sz="1600" dirty="0">
                <a:latin typeface="+mn-lt"/>
              </a:rPr>
              <a:t>Outlier Detection: Identify and handle outliers using statistical methods or domain knowledge.</a:t>
            </a:r>
          </a:p>
          <a:p>
            <a:pPr marL="324000" indent="-324000">
              <a:lnSpc>
                <a:spcPct val="150000"/>
              </a:lnSpc>
              <a:spcBef>
                <a:spcPts val="0"/>
              </a:spcBef>
              <a:buSzPct val="109000"/>
              <a:buFont typeface="+mj-lt"/>
              <a:buAutoNum type="arabicPeriod"/>
            </a:pPr>
            <a:r>
              <a:rPr lang="en-US" sz="1600" dirty="0">
                <a:latin typeface="+mn-lt"/>
              </a:rPr>
              <a:t>Standardization and Normalization: Standardize or normalize numerical features if necessary to ensure uniformity in scale.</a:t>
            </a:r>
          </a:p>
          <a:p>
            <a:pPr marL="324000" indent="-324000">
              <a:lnSpc>
                <a:spcPct val="150000"/>
              </a:lnSpc>
              <a:spcBef>
                <a:spcPts val="0"/>
              </a:spcBef>
              <a:buSzPct val="109000"/>
              <a:buFont typeface="+mj-lt"/>
              <a:buAutoNum type="arabicPeriod"/>
            </a:pPr>
            <a:r>
              <a:rPr lang="en-US" sz="1600" dirty="0">
                <a:latin typeface="+mn-lt"/>
              </a:rPr>
              <a:t>Data Validation: Validate the integrity of the cleaned data to ensure accuracy and reliability for further analysis.</a:t>
            </a:r>
          </a:p>
          <a:p>
            <a:pPr marL="324000" indent="-324000">
              <a:lnSpc>
                <a:spcPct val="150000"/>
              </a:lnSpc>
              <a:spcBef>
                <a:spcPts val="0"/>
              </a:spcBef>
              <a:buSzPct val="109000"/>
              <a:buFont typeface="+mj-lt"/>
              <a:buAutoNum type="arabicPeriod"/>
            </a:pPr>
            <a:r>
              <a:rPr lang="en-US" sz="1600" dirty="0">
                <a:latin typeface="+mn-lt"/>
              </a:rPr>
              <a:t>Heatmap: Create a heatmap using Seaborn's heatmap function to visualize the correlation matrix between different variables in the dataset, highlighting any significant correlations.</a:t>
            </a:r>
          </a:p>
          <a:p>
            <a:pPr marL="324000" indent="-324000">
              <a:lnSpc>
                <a:spcPct val="150000"/>
              </a:lnSpc>
              <a:spcBef>
                <a:spcPts val="0"/>
              </a:spcBef>
              <a:buSzPct val="109000"/>
              <a:buFont typeface="+mj-lt"/>
              <a:buAutoNum type="arabicPeriod"/>
            </a:pPr>
            <a:r>
              <a:rPr lang="en-US" sz="1600" dirty="0">
                <a:latin typeface="+mn-lt"/>
              </a:rPr>
              <a:t>Bar Plot: Generate bar plots using Matplotlib or Seaborn's barplot function to visualize categorical data, such as the distribution of movie genres or the average ratings of movies in each genre.</a:t>
            </a:r>
          </a:p>
          <a:p>
            <a:pPr marL="324000" lvl="0" indent="-324000">
              <a:lnSpc>
                <a:spcPct val="150000"/>
              </a:lnSpc>
              <a:spcBef>
                <a:spcPts val="0"/>
              </a:spcBef>
            </a:pPr>
            <a:endParaRPr lang="en-US" sz="16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body" idx="1"/>
          </p:nvPr>
        </p:nvSpPr>
        <p:spPr>
          <a:xfrm>
            <a:off x="812800" y="1143000"/>
            <a:ext cx="10890000" cy="4953000"/>
          </a:xfrm>
          <a:prstGeom prst="rect">
            <a:avLst/>
          </a:prstGeom>
          <a:noFill/>
          <a:ln>
            <a:noFill/>
          </a:ln>
        </p:spPr>
        <p:txBody>
          <a:bodyPr spcFirstLastPara="1" wrap="square" lIns="91425" tIns="45700" rIns="91425" bIns="45700" anchor="t" anchorCtr="0">
            <a:noAutofit/>
          </a:bodyPr>
          <a:lstStyle/>
          <a:p>
            <a:pPr marL="342900" lvl="0" indent="-342900">
              <a:spcBef>
                <a:spcPts val="0"/>
              </a:spcBef>
              <a:buSzPct val="110000"/>
              <a:buFont typeface="+mj-lt"/>
              <a:buAutoNum type="arabicPeriod"/>
            </a:pPr>
            <a:r>
              <a:rPr lang="en-US" sz="1600" dirty="0">
                <a:latin typeface="+mn-lt"/>
              </a:rPr>
              <a:t>Insights into Industrial Processes: Analysis of the dataset can provide valuable insights into industrial processes, machine performance, and production trends, even without real-time sensor data.</a:t>
            </a:r>
          </a:p>
          <a:p>
            <a:pPr marL="342900" lvl="0" indent="-342900">
              <a:spcBef>
                <a:spcPts val="0"/>
              </a:spcBef>
              <a:buSzPct val="110000"/>
              <a:buFont typeface="+mj-lt"/>
              <a:buAutoNum type="arabicPeriod"/>
            </a:pPr>
            <a:endParaRPr lang="en-US" sz="1600" dirty="0">
              <a:latin typeface="+mn-lt"/>
            </a:endParaRPr>
          </a:p>
          <a:p>
            <a:pPr marL="342900" lvl="0" indent="-342900">
              <a:spcBef>
                <a:spcPts val="0"/>
              </a:spcBef>
              <a:buSzPct val="110000"/>
              <a:buFont typeface="+mj-lt"/>
              <a:buAutoNum type="arabicPeriod"/>
            </a:pPr>
            <a:r>
              <a:rPr lang="en-US" sz="1600" dirty="0">
                <a:latin typeface="+mn-lt"/>
              </a:rPr>
              <a:t>Data-driven Decision Making: By visualizing and analyzing the dataset, stakeholders can make informed, data-driven decisions to optimize production processes, allocate resources efficiently, and improve overall productivity.</a:t>
            </a:r>
          </a:p>
          <a:p>
            <a:pPr marL="342900" lvl="0" indent="-342900">
              <a:spcBef>
                <a:spcPts val="0"/>
              </a:spcBef>
              <a:buSzPct val="110000"/>
              <a:buFont typeface="+mj-lt"/>
              <a:buAutoNum type="arabicPeriod"/>
            </a:pPr>
            <a:endParaRPr lang="en-US" sz="1600" dirty="0">
              <a:latin typeface="+mn-lt"/>
            </a:endParaRPr>
          </a:p>
          <a:p>
            <a:pPr marL="342900" lvl="0" indent="-342900">
              <a:spcBef>
                <a:spcPts val="0"/>
              </a:spcBef>
              <a:buSzPct val="110000"/>
              <a:buFont typeface="+mj-lt"/>
              <a:buAutoNum type="arabicPeriod"/>
            </a:pPr>
            <a:r>
              <a:rPr lang="en-US" sz="1600" dirty="0">
                <a:latin typeface="+mn-lt"/>
              </a:rPr>
              <a:t>Predictive Analytics: While not based on real-time sensor data, predictive analytics techniques can still be applied to historical data to forecast future trends, anticipate maintenance needs, and prevent downtime.</a:t>
            </a:r>
          </a:p>
          <a:p>
            <a:pPr marL="342900" lvl="0" indent="-342900">
              <a:spcBef>
                <a:spcPts val="0"/>
              </a:spcBef>
              <a:buSzPct val="110000"/>
              <a:buFont typeface="+mj-lt"/>
              <a:buAutoNum type="arabicPeriod"/>
            </a:pPr>
            <a:endParaRPr lang="en-US" sz="1600" dirty="0">
              <a:latin typeface="+mn-lt"/>
            </a:endParaRPr>
          </a:p>
          <a:p>
            <a:pPr marL="342900" lvl="0" indent="-342900">
              <a:spcBef>
                <a:spcPts val="0"/>
              </a:spcBef>
              <a:buSzPct val="110000"/>
              <a:buFont typeface="+mj-lt"/>
              <a:buAutoNum type="arabicPeriod"/>
            </a:pPr>
            <a:r>
              <a:rPr lang="en-US" sz="1600" dirty="0">
                <a:latin typeface="+mn-lt"/>
              </a:rPr>
              <a:t>Genre Popularity: Analysis reveals that "Drama" and "Action" are the most popular movie genres based on ratings and viewership.</a:t>
            </a:r>
          </a:p>
          <a:p>
            <a:pPr marL="342900" lvl="0" indent="-342900">
              <a:spcBef>
                <a:spcPts val="0"/>
              </a:spcBef>
              <a:buSzPct val="110000"/>
              <a:buFont typeface="+mj-lt"/>
              <a:buAutoNum type="arabicPeriod"/>
            </a:pPr>
            <a:endParaRPr lang="en-US" sz="1600" dirty="0">
              <a:latin typeface="+mn-lt"/>
            </a:endParaRPr>
          </a:p>
          <a:p>
            <a:pPr marL="342900" lvl="0" indent="-342900">
              <a:spcBef>
                <a:spcPts val="0"/>
              </a:spcBef>
              <a:buSzPct val="110000"/>
              <a:buFont typeface="+mj-lt"/>
              <a:buAutoNum type="arabicPeriod"/>
            </a:pPr>
            <a:r>
              <a:rPr lang="en-US" sz="1600" dirty="0">
                <a:latin typeface="+mn-lt"/>
              </a:rPr>
              <a:t>Director Influence: Certain directors consistently produce highly-rated movies, indicating their influence on audience preferences.</a:t>
            </a:r>
          </a:p>
          <a:p>
            <a:pPr marL="342900" lvl="0" indent="-342900">
              <a:spcBef>
                <a:spcPts val="0"/>
              </a:spcBef>
              <a:buSzPct val="110000"/>
              <a:buFont typeface="+mj-lt"/>
              <a:buAutoNum type="arabicPeriod"/>
            </a:pPr>
            <a:endParaRPr lang="en-US" sz="1600" dirty="0">
              <a:latin typeface="+mn-lt"/>
            </a:endParaRPr>
          </a:p>
          <a:p>
            <a:pPr marL="342900" lvl="0" indent="-342900">
              <a:spcBef>
                <a:spcPts val="0"/>
              </a:spcBef>
              <a:buSzPct val="110000"/>
              <a:buFont typeface="+mj-lt"/>
              <a:buAutoNum type="arabicPeriod"/>
            </a:pPr>
            <a:r>
              <a:rPr lang="en-US" sz="1600" dirty="0">
                <a:latin typeface="+mn-lt"/>
              </a:rPr>
              <a:t>Release Year Trends: Analysis shows an increasing trend in movie ratings over the years, suggesting an overall improvement in movie quality or changing audience tastes.</a:t>
            </a:r>
          </a:p>
          <a:p>
            <a:pPr marL="342900" lvl="0" indent="-342900">
              <a:spcBef>
                <a:spcPts val="0"/>
              </a:spcBef>
              <a:buSzPct val="110000"/>
              <a:buFont typeface="+mj-lt"/>
              <a:buAutoNum type="arabicPeriod"/>
            </a:pPr>
            <a:endParaRPr lang="en-US" sz="1600" dirty="0">
              <a:latin typeface="+mn-lt"/>
            </a:endParaRPr>
          </a:p>
          <a:p>
            <a:pPr marL="342900" lvl="0" indent="-342900">
              <a:spcBef>
                <a:spcPts val="0"/>
              </a:spcBef>
              <a:buSzPct val="110000"/>
              <a:buFont typeface="+mj-lt"/>
              <a:buAutoNum type="arabicPeriod"/>
            </a:pPr>
            <a:r>
              <a:rPr lang="en-US" sz="1600" dirty="0">
                <a:latin typeface="+mn-lt"/>
              </a:rPr>
              <a:t>Actor Performance: Certain actors consistently appear in top-rated movies, indicating their popularity and influence on movie success.</a:t>
            </a:r>
            <a:endParaRPr sz="1600" dirty="0">
              <a:latin typeface="+mn-lt"/>
            </a:endParaRPr>
          </a:p>
        </p:txBody>
      </p:sp>
      <p:sp>
        <p:nvSpPr>
          <p:cNvPr id="151" name="Google Shape;151;p23"/>
          <p:cNvSpPr txBox="1">
            <a:spLocks noGrp="1"/>
          </p:cNvSpPr>
          <p:nvPr>
            <p:ph type="title"/>
          </p:nvPr>
        </p:nvSpPr>
        <p:spPr>
          <a:xfrm>
            <a:off x="7366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dirty="0"/>
              <a:t>Result</a:t>
            </a:r>
            <a:r>
              <a:rPr lang="en-US" dirty="0"/>
              <a:t>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GB"/>
              <a:t>Conclusion</a:t>
            </a:r>
            <a:endParaRPr/>
          </a:p>
        </p:txBody>
      </p:sp>
      <p:sp>
        <p:nvSpPr>
          <p:cNvPr id="173" name="Google Shape;173;p26"/>
          <p:cNvSpPr txBox="1">
            <a:spLocks noGrp="1"/>
          </p:cNvSpPr>
          <p:nvPr>
            <p:ph type="body" idx="1"/>
          </p:nvPr>
        </p:nvSpPr>
        <p:spPr>
          <a:xfrm>
            <a:off x="812800" y="952500"/>
            <a:ext cx="10617300" cy="4953000"/>
          </a:xfrm>
          <a:prstGeom prst="rect">
            <a:avLst/>
          </a:prstGeom>
          <a:noFill/>
          <a:ln>
            <a:noFill/>
          </a:ln>
        </p:spPr>
        <p:txBody>
          <a:bodyPr spcFirstLastPara="1" wrap="square" lIns="91425" tIns="45700" rIns="91425" bIns="45700" anchor="t" anchorCtr="0">
            <a:normAutofit/>
          </a:bodyPr>
          <a:lstStyle/>
          <a:p>
            <a:pPr marL="0" lvl="0" indent="0">
              <a:lnSpc>
                <a:spcPct val="150000"/>
              </a:lnSpc>
              <a:spcBef>
                <a:spcPts val="0"/>
              </a:spcBef>
              <a:buSzPts val="1100"/>
              <a:buNone/>
            </a:pPr>
            <a:r>
              <a:rPr lang="en-US" sz="1600" dirty="0">
                <a:latin typeface="+mn-lt"/>
              </a:rPr>
              <a:t>"In conclusion, our analysis of the movie dataset has provided valuable insights into audience preferences, industry trends, and factors influencing movie success. We found that certain genres, directors, and actors consistently perform well in terms of ratings and revenue. </a:t>
            </a:r>
          </a:p>
          <a:p>
            <a:pPr marL="0" lvl="0" indent="0">
              <a:lnSpc>
                <a:spcPct val="150000"/>
              </a:lnSpc>
              <a:spcBef>
                <a:spcPts val="0"/>
              </a:spcBef>
              <a:buSzPts val="1100"/>
              <a:buNone/>
            </a:pPr>
            <a:r>
              <a:rPr lang="en-US" sz="1600" dirty="0">
                <a:latin typeface="+mn-lt"/>
              </a:rPr>
              <a:t>Additionally, there is a positive correlation between movie runtime and ratings, suggesting that longer movies tend to be better received by audiences. These findings can inform decision-making processes for filmmakers and producers, helping them to tailor their creative strategies and optimize their chances of success in the competitive movie industry."</a:t>
            </a:r>
            <a:endParaRPr sz="1600" dirty="0">
              <a:latin typeface="+mn-lt"/>
            </a:endParaRPr>
          </a:p>
          <a:p>
            <a:pPr marL="0" lvl="0" indent="0" algn="l" rtl="0">
              <a:lnSpc>
                <a:spcPct val="115000"/>
              </a:lnSpc>
              <a:spcBef>
                <a:spcPts val="0"/>
              </a:spcBef>
              <a:spcAft>
                <a:spcPts val="0"/>
              </a:spcAft>
              <a:buClr>
                <a:schemeClr val="dk1"/>
              </a:buClr>
              <a:buSzPts val="2400"/>
              <a:buNone/>
            </a:pPr>
            <a:endParaRPr sz="1600" dirty="0">
              <a:latin typeface="+mn-lt"/>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1162</Words>
  <Application>Microsoft Office PowerPoint</Application>
  <PresentationFormat>Widescreen</PresentationFormat>
  <Paragraphs>76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Algerian</vt:lpstr>
      <vt:lpstr>Verdana</vt:lpstr>
      <vt:lpstr>Bioinformatics</vt:lpstr>
      <vt:lpstr>              DATA VISUALIZATION FOR IMDB DATASET</vt:lpstr>
      <vt:lpstr>Abstract</vt:lpstr>
      <vt:lpstr>Introduction</vt:lpstr>
      <vt:lpstr>Libraries</vt:lpstr>
      <vt:lpstr>Advantages Of Existing Methods:</vt:lpstr>
      <vt:lpstr>Disadvantages Of Existing Methods:</vt:lpstr>
      <vt:lpstr>Proposed Method </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FOR COVID DATASET</dc:title>
  <dc:creator>Admin</dc:creator>
  <cp:lastModifiedBy>surya raghavendra</cp:lastModifiedBy>
  <cp:revision>10</cp:revision>
  <dcterms:modified xsi:type="dcterms:W3CDTF">2024-05-21T03:23:51Z</dcterms:modified>
</cp:coreProperties>
</file>