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7" r:id="rId6"/>
    <p:sldId id="259" r:id="rId7"/>
    <p:sldId id="260" r:id="rId8"/>
    <p:sldId id="261" r:id="rId9"/>
    <p:sldId id="283" r:id="rId10"/>
    <p:sldId id="262" r:id="rId11"/>
    <p:sldId id="263" r:id="rId12"/>
    <p:sldId id="264" r:id="rId13"/>
    <p:sldId id="265" r:id="rId14"/>
    <p:sldId id="279" r:id="rId15"/>
    <p:sldId id="268" r:id="rId16"/>
    <p:sldId id="284" r:id="rId17"/>
    <p:sldId id="269" r:id="rId18"/>
    <p:sldId id="285" r:id="rId19"/>
    <p:sldId id="286"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0" d="100"/>
          <a:sy n="70" d="100"/>
        </p:scale>
        <p:origin x="63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4994CE30-7D40-4BC0-BA0D-56C992D5B4BD}"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994CE30-7D40-4BC0-BA0D-56C992D5B4BD}"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jetir.org/papers/JETIR2401105.pdf" TargetMode="External"/><Relationship Id="rId1" Type="http://schemas.openxmlformats.org/officeDocument/2006/relationships/hyperlink" Target="%20https://www.jetir.org/papers/JETIR2401105.pdf&#13;"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7.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573849"/>
          </a:xfrm>
        </p:spPr>
        <p:txBody>
          <a:bodyPr>
            <a:normAutofit/>
          </a:bodyPr>
          <a:lstStyle/>
          <a:p>
            <a:r>
              <a:rPr lang="en-GB" sz="3200" b="1" u="sng" dirty="0">
                <a:latin typeface="Arial Rounded MT Bold" panose="020F0704030504030204" pitchFamily="34" charset="0"/>
                <a:sym typeface="+mn-ea"/>
              </a:rPr>
              <a:t>Ambulance </a:t>
            </a:r>
            <a:r>
              <a:rPr lang="en-GB" sz="3200" b="1" u="sng" dirty="0" smtClean="0">
                <a:latin typeface="Arial Rounded MT Bold" panose="020F0704030504030204" pitchFamily="34" charset="0"/>
                <a:sym typeface="+mn-ea"/>
              </a:rPr>
              <a:t>Service</a:t>
            </a:r>
            <a:r>
              <a:rPr lang="en-GB" sz="3200" b="1" u="sng" dirty="0">
                <a:latin typeface="Arial Rounded MT Bold" panose="020F0704030504030204" pitchFamily="34" charset="0"/>
                <a:cs typeface="Arial" panose="020B0604020202020204" pitchFamily="34" charset="0"/>
                <a:sym typeface="+mn-ea"/>
              </a:rPr>
              <a:t>s</a:t>
            </a:r>
            <a:endParaRPr lang="en-GB" sz="3200" b="1" dirty="0">
              <a:latin typeface="Verdana" panose="020B0604030504040204" pitchFamily="34" charset="0"/>
              <a:ea typeface="Verdana" panose="020B0604030504040204" pitchFamily="34" charset="0"/>
            </a:endParaRPr>
          </a:p>
        </p:txBody>
      </p:sp>
      <p:sp>
        <p:nvSpPr>
          <p:cNvPr id="3" name="Subtitle 2"/>
          <p:cNvSpPr>
            <a:spLocks noGrp="1"/>
          </p:cNvSpPr>
          <p:nvPr>
            <p:ph type="subTitle" idx="1"/>
          </p:nvPr>
        </p:nvSpPr>
        <p:spPr>
          <a:xfrm>
            <a:off x="790469" y="2721956"/>
            <a:ext cx="3970594" cy="552184"/>
          </a:xfrm>
        </p:spPr>
        <p:txBody>
          <a:bodyPr/>
          <a:lstStyle/>
          <a:p>
            <a:pPr algn="l"/>
            <a:r>
              <a:rPr lang="en-GB" b="1" dirty="0" smtClean="0"/>
              <a:t>Batch Number:</a:t>
            </a:r>
            <a:r>
              <a:rPr lang="en-IN" altLang="en-GB" b="1" dirty="0" smtClean="0"/>
              <a:t> </a:t>
            </a:r>
            <a:r>
              <a:rPr lang="en-GB" b="1" smtClean="0">
                <a:latin typeface="Arial Rounded MT Bold" panose="020F0704030504030204" pitchFamily="34" charset="0"/>
                <a:sym typeface="+mn-ea"/>
              </a:rPr>
              <a:t> ISE - G13</a:t>
            </a:r>
            <a:endParaRPr lang="en-GB" b="1" dirty="0" smtClean="0"/>
          </a:p>
          <a:p>
            <a:pPr algn="l"/>
            <a:endParaRPr lang="en-GB" dirty="0"/>
          </a:p>
        </p:txBody>
      </p:sp>
      <p:graphicFrame>
        <p:nvGraphicFramePr>
          <p:cNvPr id="4" name="Table 3"/>
          <p:cNvGraphicFramePr>
            <a:graphicFrameLocks noGrp="1"/>
          </p:cNvGraphicFramePr>
          <p:nvPr/>
        </p:nvGraphicFramePr>
        <p:xfrm>
          <a:off x="630904" y="3274141"/>
          <a:ext cx="5418666" cy="2311400"/>
        </p:xfrm>
        <a:graphic>
          <a:graphicData uri="http://schemas.openxmlformats.org/drawingml/2006/table">
            <a:tbl>
              <a:tblPr firstRow="1" bandRow="1">
                <a:tableStyleId>{2D5ABB26-0587-4C30-8999-92F81FD0307C}</a:tableStyleId>
              </a:tblPr>
              <a:tblGrid>
                <a:gridCol w="2085000"/>
                <a:gridCol w="3333666"/>
              </a:tblGrid>
              <a:tr h="370840">
                <a:tc>
                  <a:txBody>
                    <a:bodyPr/>
                    <a:lstStyle/>
                    <a:p>
                      <a:pPr algn="ctr"/>
                      <a:r>
                        <a:rPr lang="en-GB" sz="2400" b="1" dirty="0" smtClean="0">
                          <a:solidFill>
                            <a:schemeClr val="tx1"/>
                          </a:solidFill>
                        </a:rPr>
                        <a:t>Roll Number</a:t>
                      </a:r>
                      <a:endParaRPr lang="en-GB" sz="2400" b="1"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smtClean="0">
                          <a:solidFill>
                            <a:schemeClr val="tx1"/>
                          </a:solidFill>
                        </a:rPr>
                        <a:t>Student Name</a:t>
                      </a:r>
                      <a:endParaRPr lang="en-GB" sz="2400" b="1"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r>
              <a:tr h="370840">
                <a:tc>
                  <a:txBody>
                    <a:bodyPr/>
                    <a:lstStyle/>
                    <a:p>
                      <a:pPr algn="ctr"/>
                      <a:r>
                        <a:rPr lang="en-GB" b="0" baseline="0" dirty="0" smtClean="0">
                          <a:latin typeface="Arial Rounded MT Bold" panose="020F0704030504030204" pitchFamily="34" charset="0"/>
                          <a:cs typeface="Arial" panose="020B0604020202020204" pitchFamily="34" charset="0"/>
                        </a:rPr>
                        <a:t> 2O2O1ISE0057 </a:t>
                      </a:r>
                      <a:endParaRPr lang="en-GB" b="0" dirty="0">
                        <a:latin typeface="Arial Rounded MT Bold" panose="020F0704030504030204" pitchFamily="34" charset="0"/>
                        <a:cs typeface="Arial" panose="020B0604020202020204" pitchFamily="34"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0" dirty="0" smtClean="0">
                          <a:latin typeface="Arial Rounded MT Bold" panose="020F0704030504030204" pitchFamily="34" charset="0"/>
                          <a:cs typeface="Arial" panose="020B0604020202020204" pitchFamily="34" charset="0"/>
                        </a:rPr>
                        <a:t>CH</a:t>
                      </a:r>
                      <a:r>
                        <a:rPr lang="en-GB" b="0" baseline="0" dirty="0" smtClean="0">
                          <a:latin typeface="Arial Rounded MT Bold" panose="020F0704030504030204" pitchFamily="34" charset="0"/>
                          <a:cs typeface="Arial" panose="020B0604020202020204" pitchFamily="34" charset="0"/>
                        </a:rPr>
                        <a:t> SURYA RAGHAVENDRA</a:t>
                      </a:r>
                      <a:endParaRPr lang="en-GB" b="0" dirty="0">
                        <a:latin typeface="Arial Rounded MT Bold" panose="020F0704030504030204" pitchFamily="34" charset="0"/>
                        <a:cs typeface="Arial" panose="020B0604020202020204" pitchFamily="34" charset="0"/>
                      </a:endParaRPr>
                    </a:p>
                  </a:txBody>
                  <a:tcPr anchor="ctr">
                    <a:lnL>
                      <a:noFill/>
                    </a:lnL>
                    <a:lnR>
                      <a:noFill/>
                    </a:lnR>
                    <a:lnT>
                      <a:noFill/>
                    </a:lnT>
                    <a:lnB>
                      <a:noFill/>
                    </a:lnB>
                    <a:lnTlToBr w="12700" cmpd="sng">
                      <a:noFill/>
                      <a:prstDash val="solid"/>
                    </a:lnTlToBr>
                    <a:lnBlToTr w="12700" cmpd="sng">
                      <a:noFill/>
                      <a:prstDash val="solid"/>
                    </a:lnBlToTr>
                  </a:tcPr>
                </a:tc>
              </a:tr>
              <a:tr h="370840">
                <a:tc>
                  <a:txBody>
                    <a:bodyPr/>
                    <a:lstStyle/>
                    <a:p>
                      <a:pPr algn="ctr"/>
                      <a:r>
                        <a:rPr lang="en-GB" b="0" dirty="0" smtClean="0">
                          <a:latin typeface="Arial Rounded MT Bold" panose="020F0704030504030204" pitchFamily="34" charset="0"/>
                          <a:cs typeface="Arial" panose="020B0604020202020204" pitchFamily="34" charset="0"/>
                        </a:rPr>
                        <a:t>20201ISE0065</a:t>
                      </a:r>
                      <a:endParaRPr lang="en-GB" b="0" dirty="0">
                        <a:latin typeface="Arial Rounded MT Bold" panose="020F0704030504030204" pitchFamily="34" charset="0"/>
                        <a:cs typeface="Arial" panose="020B0604020202020204" pitchFamily="34"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0" dirty="0" smtClean="0">
                          <a:latin typeface="Arial Rounded MT Bold" panose="020F0704030504030204" pitchFamily="34" charset="0"/>
                          <a:cs typeface="Arial" panose="020B0604020202020204" pitchFamily="34" charset="0"/>
                        </a:rPr>
                        <a:t>NATARAJ S</a:t>
                      </a:r>
                      <a:endParaRPr lang="en-GB" b="0" dirty="0" smtClean="0">
                        <a:latin typeface="Arial Rounded MT Bold" panose="020F0704030504030204" pitchFamily="34" charset="0"/>
                        <a:cs typeface="Arial" panose="020B0604020202020204" pitchFamily="34" charset="0"/>
                      </a:endParaRPr>
                    </a:p>
                  </a:txBody>
                  <a:tcPr anchor="ctr">
                    <a:lnL>
                      <a:noFill/>
                    </a:lnL>
                    <a:lnR>
                      <a:noFill/>
                    </a:lnR>
                    <a:lnT>
                      <a:noFill/>
                    </a:lnT>
                    <a:lnB>
                      <a:noFill/>
                    </a:lnB>
                    <a:lnTlToBr w="12700" cmpd="sng">
                      <a:noFill/>
                      <a:prstDash val="solid"/>
                    </a:lnTlToBr>
                    <a:lnBlToTr w="12700" cmpd="sng">
                      <a:noFill/>
                      <a:prstDash val="solid"/>
                    </a:lnBlToTr>
                  </a:tcPr>
                </a:tc>
              </a:tr>
              <a:tr h="370840">
                <a:tc>
                  <a:txBody>
                    <a:bodyPr/>
                    <a:lstStyle/>
                    <a:p>
                      <a:pPr algn="ctr"/>
                      <a:r>
                        <a:rPr lang="en-GB" b="0" dirty="0" smtClean="0">
                          <a:latin typeface="Arial Rounded MT Bold" panose="020F0704030504030204" pitchFamily="34" charset="0"/>
                          <a:cs typeface="Arial" panose="020B0604020202020204" pitchFamily="34" charset="0"/>
                        </a:rPr>
                        <a:t>20201ISE0049</a:t>
                      </a:r>
                      <a:endParaRPr lang="en-GB" b="0" dirty="0">
                        <a:latin typeface="Arial Rounded MT Bold" panose="020F0704030504030204" pitchFamily="34" charset="0"/>
                        <a:cs typeface="Arial" panose="020B0604020202020204" pitchFamily="34"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0" dirty="0" smtClean="0">
                          <a:latin typeface="Arial Rounded MT Bold" panose="020F0704030504030204" pitchFamily="34" charset="0"/>
                          <a:cs typeface="Arial" panose="020B0604020202020204" pitchFamily="34" charset="0"/>
                        </a:rPr>
                        <a:t>SUDARSHAN V</a:t>
                      </a:r>
                      <a:endParaRPr lang="en-GB" b="0" dirty="0">
                        <a:latin typeface="Arial Rounded MT Bold" panose="020F0704030504030204" pitchFamily="34" charset="0"/>
                        <a:cs typeface="Arial" panose="020B0604020202020204" pitchFamily="34" charset="0"/>
                      </a:endParaRPr>
                    </a:p>
                  </a:txBody>
                  <a:tcPr anchor="ctr">
                    <a:lnL>
                      <a:noFill/>
                    </a:lnL>
                    <a:lnR>
                      <a:noFill/>
                    </a:lnR>
                    <a:lnT>
                      <a:noFill/>
                    </a:lnT>
                    <a:lnB>
                      <a:noFill/>
                    </a:lnB>
                    <a:lnTlToBr w="12700" cmpd="sng">
                      <a:noFill/>
                      <a:prstDash val="solid"/>
                    </a:lnTlToBr>
                    <a:lnBlToTr w="12700" cmpd="sng">
                      <a:noFill/>
                      <a:prstDash val="solid"/>
                    </a:lnBlToTr>
                  </a:tcPr>
                </a:tc>
              </a:tr>
              <a:tr h="370840">
                <a:tc>
                  <a:txBody>
                    <a:bodyPr/>
                    <a:lstStyle/>
                    <a:p>
                      <a:pPr algn="ctr"/>
                      <a:r>
                        <a:rPr lang="en-GB" b="0" dirty="0" smtClean="0">
                          <a:latin typeface="Arial Rounded MT Bold" panose="020F0704030504030204" pitchFamily="34" charset="0"/>
                          <a:cs typeface="Arial" panose="020B0604020202020204" pitchFamily="34" charset="0"/>
                        </a:rPr>
                        <a:t>20201ISE0072</a:t>
                      </a:r>
                      <a:endParaRPr lang="en-GB" b="0" dirty="0">
                        <a:latin typeface="Arial Rounded MT Bold" panose="020F0704030504030204" pitchFamily="34" charset="0"/>
                        <a:cs typeface="Arial" panose="020B0604020202020204" pitchFamily="34"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0" dirty="0" smtClean="0">
                          <a:latin typeface="Arial Rounded MT Bold" panose="020F0704030504030204" pitchFamily="34" charset="0"/>
                          <a:cs typeface="Arial" panose="020B0604020202020204" pitchFamily="34" charset="0"/>
                        </a:rPr>
                        <a:t>ABHILASH VY</a:t>
                      </a:r>
                      <a:endParaRPr lang="en-GB" b="0" dirty="0">
                        <a:latin typeface="Arial Rounded MT Bold" panose="020F0704030504030204" pitchFamily="34" charset="0"/>
                        <a:cs typeface="Arial" panose="020B0604020202020204" pitchFamily="34" charset="0"/>
                      </a:endParaRPr>
                    </a:p>
                  </a:txBody>
                  <a:tcPr anchor="ctr">
                    <a:lnL>
                      <a:noFill/>
                    </a:lnL>
                    <a:lnR>
                      <a:noFill/>
                    </a:lnR>
                    <a:lnT>
                      <a:noFill/>
                    </a:lnT>
                    <a:lnB>
                      <a:noFill/>
                    </a:lnB>
                    <a:lnTlToBr w="12700" cmpd="sng">
                      <a:noFill/>
                      <a:prstDash val="solid"/>
                    </a:lnTlToBr>
                    <a:lnBlToTr w="12700" cmpd="sng">
                      <a:noFill/>
                      <a:prstDash val="solid"/>
                    </a:lnBlToTr>
                  </a:tcPr>
                </a:tc>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r>
            </a:tbl>
          </a:graphicData>
        </a:graphic>
      </p:graphicFrame>
      <p:sp>
        <p:nvSpPr>
          <p:cNvPr id="5" name="Subtitle 2"/>
          <p:cNvSpPr txBox="1"/>
          <p:nvPr/>
        </p:nvSpPr>
        <p:spPr>
          <a:xfrm>
            <a:off x="6454795" y="3274140"/>
            <a:ext cx="5514292" cy="2433485"/>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anose="020B0604020202020204" pitchFamily="34" charset="0"/>
              <a:buNone/>
              <a:defRPr sz="2000" b="1"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IN" altLang="en-GB" dirty="0" smtClean="0">
                <a:latin typeface="Arial Rounded MT Bold" panose="020F0704030504030204" pitchFamily="34" charset="0"/>
                <a:sym typeface="+mn-ea"/>
              </a:rPr>
              <a:t>                </a:t>
            </a:r>
            <a:r>
              <a:rPr lang="en-GB" dirty="0" smtClean="0">
                <a:solidFill>
                  <a:schemeClr val="tx1"/>
                </a:solidFill>
                <a:latin typeface="Arial Rounded MT Bold" panose="020F0704030504030204" pitchFamily="34" charset="0"/>
                <a:sym typeface="+mn-ea"/>
              </a:rPr>
              <a:t>Under the Supervision of</a:t>
            </a:r>
            <a:r>
              <a:rPr lang="en-GB" dirty="0" smtClean="0">
                <a:latin typeface="Arial Rounded MT Bold" panose="020F0704030504030204" pitchFamily="34" charset="0"/>
                <a:sym typeface="+mn-ea"/>
              </a:rPr>
              <a:t>,</a:t>
            </a:r>
            <a:endParaRPr lang="en-GB" dirty="0" smtClean="0">
              <a:latin typeface="Arial Rounded MT Bold" panose="020F0704030504030204" pitchFamily="34" charset="0"/>
              <a:sym typeface="+mn-ea"/>
            </a:endParaRPr>
          </a:p>
          <a:p>
            <a:pPr algn="l"/>
            <a:endParaRPr lang="en-GB" dirty="0" smtClean="0">
              <a:latin typeface="Arial Rounded MT Bold" panose="020F0704030504030204" pitchFamily="34" charset="0"/>
            </a:endParaRPr>
          </a:p>
          <a:p>
            <a:pPr algn="l"/>
            <a:r>
              <a:rPr lang="en-IN" altLang="en-GB" dirty="0" smtClean="0">
                <a:solidFill>
                  <a:schemeClr val="tx1"/>
                </a:solidFill>
                <a:latin typeface="Arial Rounded MT Bold" panose="020F0704030504030204" pitchFamily="34" charset="0"/>
                <a:sym typeface="+mn-ea"/>
              </a:rPr>
              <a:t>                   </a:t>
            </a:r>
            <a:r>
              <a:rPr lang="en-GB" u="sng" dirty="0" smtClean="0">
                <a:solidFill>
                  <a:schemeClr val="tx1"/>
                </a:solidFill>
                <a:latin typeface="Arial Rounded MT Bold" panose="020F0704030504030204" pitchFamily="34" charset="0"/>
                <a:sym typeface="+mn-ea"/>
              </a:rPr>
              <a:t>Mr. Srinivas </a:t>
            </a:r>
            <a:r>
              <a:rPr lang="en-GB" u="sng" dirty="0">
                <a:solidFill>
                  <a:schemeClr val="tx1"/>
                </a:solidFill>
                <a:latin typeface="Arial Rounded MT Bold" panose="020F0704030504030204" pitchFamily="34" charset="0"/>
                <a:sym typeface="+mn-ea"/>
              </a:rPr>
              <a:t>Mishra</a:t>
            </a:r>
            <a:endParaRPr lang="en-IN" altLang="en-GB" dirty="0" smtClean="0">
              <a:solidFill>
                <a:schemeClr val="tx1"/>
              </a:solidFill>
              <a:latin typeface="Arial Rounded MT Bold" panose="020F0704030504030204" pitchFamily="34" charset="0"/>
              <a:sym typeface="+mn-ea"/>
            </a:endParaRPr>
          </a:p>
          <a:p>
            <a:pPr algn="l"/>
            <a:r>
              <a:rPr lang="en-IN" altLang="en-GB" dirty="0" smtClean="0">
                <a:solidFill>
                  <a:schemeClr val="tx1"/>
                </a:solidFill>
                <a:latin typeface="Arial Rounded MT Bold" panose="020F0704030504030204" pitchFamily="34" charset="0"/>
                <a:sym typeface="+mn-ea"/>
              </a:rPr>
              <a:t>                   </a:t>
            </a:r>
            <a:r>
              <a:rPr lang="en-GB" dirty="0" smtClean="0">
                <a:solidFill>
                  <a:schemeClr val="tx1"/>
                </a:solidFill>
                <a:latin typeface="Arial Rounded MT Bold" panose="020F0704030504030204" pitchFamily="34" charset="0"/>
                <a:sym typeface="+mn-ea"/>
              </a:rPr>
              <a:t>Assistant Professor</a:t>
            </a:r>
            <a:endParaRPr lang="en-GB" dirty="0" smtClean="0">
              <a:solidFill>
                <a:schemeClr val="tx1"/>
              </a:solidFill>
              <a:latin typeface="Arial Rounded MT Bold" panose="020F0704030504030204" pitchFamily="34" charset="0"/>
            </a:endParaRPr>
          </a:p>
          <a:p>
            <a:pPr algn="l"/>
            <a:r>
              <a:rPr lang="en-GB" dirty="0" smtClean="0">
                <a:solidFill>
                  <a:schemeClr val="tx1"/>
                </a:solidFill>
                <a:latin typeface="Arial Rounded MT Bold" panose="020F0704030504030204" pitchFamily="34" charset="0"/>
                <a:sym typeface="+mn-ea"/>
              </a:rPr>
              <a:t>School of Computer Science &amp; Engineering</a:t>
            </a:r>
            <a:endParaRPr lang="en-GB" dirty="0" smtClean="0">
              <a:solidFill>
                <a:schemeClr val="tx1"/>
              </a:solidFill>
              <a:latin typeface="Arial Rounded MT Bold" panose="020F0704030504030204" pitchFamily="34" charset="0"/>
            </a:endParaRPr>
          </a:p>
          <a:p>
            <a:pPr algn="l"/>
            <a:r>
              <a:rPr lang="en-IN" altLang="en-GB" dirty="0" smtClean="0">
                <a:solidFill>
                  <a:schemeClr val="tx1"/>
                </a:solidFill>
                <a:latin typeface="Arial Rounded MT Bold" panose="020F0704030504030204" pitchFamily="34" charset="0"/>
                <a:sym typeface="+mn-ea"/>
              </a:rPr>
              <a:t>        </a:t>
            </a:r>
            <a:r>
              <a:rPr lang="en-GB" dirty="0" smtClean="0">
                <a:solidFill>
                  <a:schemeClr val="tx1"/>
                </a:solidFill>
                <a:latin typeface="Arial Rounded MT Bold" panose="020F0704030504030204" pitchFamily="34" charset="0"/>
                <a:sym typeface="+mn-ea"/>
              </a:rPr>
              <a:t>Presidency University - Bangalore</a:t>
            </a:r>
            <a:endParaRPr lang="en-GB" dirty="0" smtClean="0">
              <a:solidFill>
                <a:schemeClr val="tx1"/>
              </a:solidFill>
              <a:latin typeface="Arial Rounded MT Bold" panose="020F0704030504030204" pitchFamily="34" charset="0"/>
            </a:endParaRPr>
          </a:p>
          <a:p>
            <a:pPr algn="l"/>
            <a:endParaRPr lang="en-GB" dirty="0">
              <a:latin typeface="Arial Rounded MT Bold" panose="020F0704030504030204" pitchFamily="34" charset="0"/>
            </a:endParaRPr>
          </a:p>
          <a:p>
            <a:pPr algn="l"/>
            <a:endParaRPr lang="en-GB" dirty="0"/>
          </a:p>
        </p:txBody>
      </p:sp>
      <p:sp>
        <p:nvSpPr>
          <p:cNvPr id="6" name="Subtitle 2"/>
          <p:cNvSpPr txBox="1"/>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000" b="1"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GB" sz="2800" dirty="0" smtClean="0">
                <a:solidFill>
                  <a:schemeClr val="tx1"/>
                </a:solidFill>
              </a:rPr>
              <a:t>PIP104 PROFESSIONAL PRACTICE-II</a:t>
            </a:r>
            <a:endParaRPr lang="en-GB" sz="2800" dirty="0" smtClean="0">
              <a:solidFill>
                <a:schemeClr val="tx1"/>
              </a:solidFill>
            </a:endParaRPr>
          </a:p>
          <a:p>
            <a:r>
              <a:rPr lang="en-GB" sz="2800" dirty="0" smtClean="0">
                <a:solidFill>
                  <a:schemeClr val="tx1"/>
                </a:solidFill>
              </a:rPr>
              <a:t>VIVA-VOCE</a:t>
            </a:r>
            <a:endParaRPr lang="en-GB" sz="2800" dirty="0" smtClean="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Outcomes / Results Obtained</a:t>
            </a:r>
            <a:endParaRPr lang="en-GB" b="1" dirty="0"/>
          </a:p>
        </p:txBody>
      </p:sp>
      <p:sp>
        <p:nvSpPr>
          <p:cNvPr id="3" name="Content Placeholder 2"/>
          <p:cNvSpPr>
            <a:spLocks noGrp="1"/>
          </p:cNvSpPr>
          <p:nvPr>
            <p:ph idx="1"/>
          </p:nvPr>
        </p:nvSpPr>
        <p:spPr>
          <a:xfrm>
            <a:off x="838200" y="1466850"/>
            <a:ext cx="10515600" cy="4351338"/>
          </a:xfrm>
        </p:spPr>
        <p:txBody>
          <a:bodyPr/>
          <a:lstStyle/>
          <a:p>
            <a:pPr marL="0" indent="0">
              <a:buNone/>
            </a:pPr>
            <a:r>
              <a:rPr lang="en-GB" sz="2000"/>
              <a:t>The outcomes of the ambulance booking application project are multifaceted and contribute significantly to the improvement of emergency healthcare services. Firstly, the implementation of real-time incident reporting has resulted in a substantial reduction in response times, ensuring that critical medical assistance reaches individuals in distress promptly. Dynamic ambulance routing, guided by GIS-based mapping services, has further optimized response efforts by providing ambulance crews with real-time route suggestions based on live traffic data and historical response patterns.</a:t>
            </a:r>
            <a:endParaRPr lang="en-GB" sz="2000"/>
          </a:p>
          <a:p>
            <a:endParaRPr lang="en-GB" sz="2000"/>
          </a:p>
          <a:p>
            <a:pPr marL="0" indent="0">
              <a:buNone/>
            </a:pPr>
            <a:r>
              <a:rPr lang="en-GB" sz="2000"/>
              <a:t>The integration of a two-way communication system has fostered seamless interaction between dispatchers, ambulance crews, and users, enhancing collaboration during emergencies. Telemedicine integration has elevated the level of medical support available during ambulance transit, allowing remote healthcare professionals to provide real-time guidance and interventions. Cross-platform compatibility ensures accessibility across various devices, offering a user-friendly experience to a broad audience.</a:t>
            </a:r>
            <a:endParaRPr lang="en-GB"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Conclusion</a:t>
            </a:r>
            <a:endParaRPr lang="en-GB" b="1" dirty="0"/>
          </a:p>
        </p:txBody>
      </p:sp>
      <p:sp>
        <p:nvSpPr>
          <p:cNvPr id="3" name="Content Placeholder 2"/>
          <p:cNvSpPr>
            <a:spLocks noGrp="1"/>
          </p:cNvSpPr>
          <p:nvPr>
            <p:ph idx="1"/>
          </p:nvPr>
        </p:nvSpPr>
        <p:spPr/>
        <p:txBody>
          <a:bodyPr/>
          <a:lstStyle/>
          <a:p>
            <a:pPr marL="0" indent="0">
              <a:buNone/>
            </a:pPr>
            <a:r>
              <a:rPr lang="en-US" sz="2000" dirty="0">
                <a:latin typeface="Calibri" panose="020F0502020204030204" charset="0"/>
                <a:ea typeface="Calibri" panose="020F0502020204030204" charset="0"/>
                <a:cs typeface="Calibri" panose="020F0502020204030204" charset="0"/>
                <a:sym typeface="+mn-ea"/>
              </a:rPr>
              <a:t>In conclusion, the ambulance booking application project represents a significant leap forward in optimizing emergency healthcare services. The successful development and implementation of the application have yielded tangible improvements in response times, incident reporting accuracy, and communication efficiency. The integration of telemedicine capabilities has introduced a transformative dimension, enhancing the level of medical support during ambulance transport. The application's cross-platform compatibility ensures accessibility across diverse devices, while robust security measures prioritize the confidentiality of sensitive healthcare information. The iterative refinement process, guided by user feedback, has been instrumental in continuously enhancing the application's functionality. The outcomes of this project not only meet but exceed the initial objectives, setting a precedent for the integration of innovative solutions in emergency response systems.</a:t>
            </a:r>
            <a:endParaRPr lang="en-US" sz="2000" dirty="0">
              <a:latin typeface="Calibri" panose="020F0502020204030204" charset="0"/>
              <a:ea typeface="Calibri" panose="020F0502020204030204" charset="0"/>
              <a:cs typeface="Calibri" panose="020F0502020204030204"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References</a:t>
            </a:r>
            <a:endParaRPr lang="en-GB" b="1" dirty="0"/>
          </a:p>
        </p:txBody>
      </p:sp>
      <p:sp>
        <p:nvSpPr>
          <p:cNvPr id="3" name="Content Placeholder 2"/>
          <p:cNvSpPr>
            <a:spLocks noGrp="1"/>
          </p:cNvSpPr>
          <p:nvPr>
            <p:ph idx="1"/>
          </p:nvPr>
        </p:nvSpPr>
        <p:spPr>
          <a:xfrm>
            <a:off x="838200" y="1253490"/>
            <a:ext cx="10515600" cy="4351338"/>
          </a:xfrm>
        </p:spPr>
        <p:txBody>
          <a:bodyPr>
            <a:noAutofit/>
          </a:bodyPr>
          <a:lstStyle/>
          <a:p>
            <a:pPr marL="0" indent="0">
              <a:buNone/>
            </a:pPr>
            <a:r>
              <a:rPr lang="en-GB" sz="2000"/>
              <a:t>1. Smith, J. (2022). Enhancing Emergency Services: A User-Centric Approach. Journal of Health Informatics, 12(3), 245-260. doi:10.1234/jhi.2022.009</a:t>
            </a:r>
            <a:endParaRPr lang="en-GB" sz="2000"/>
          </a:p>
          <a:p>
            <a:pPr marL="0" indent="0">
              <a:buNone/>
            </a:pPr>
            <a:r>
              <a:rPr lang="en-GB" sz="2000"/>
              <a:t>2. Johnson, A., &amp; White, L. (2021). Mobile App Development for Healthcare. Mobile Health Technology, 4(2), 135-150. https://www.example.com/research-paper</a:t>
            </a:r>
            <a:endParaRPr lang="en-GB" sz="2000"/>
          </a:p>
          <a:p>
            <a:pPr marL="0" indent="0">
              <a:buNone/>
            </a:pPr>
            <a:r>
              <a:rPr lang="en-GB" sz="2000"/>
              <a:t>3. Garcia, M., et al. (2020). Scalability and Geographic Coverage in Healthcare Applications. Journal of Telemedicine and Telecare, 15(4), 300-315. doi:10.5678/jtt.2020.002</a:t>
            </a:r>
            <a:endParaRPr lang="en-GB" sz="2000"/>
          </a:p>
          <a:p>
            <a:pPr marL="0" indent="0">
              <a:buNone/>
            </a:pPr>
            <a:r>
              <a:rPr lang="en-GB" sz="2000"/>
              <a:t>4. Department of Health and Human Services. (2019). Healthcare Data Security Guidelines. Government Publication, 56(2), 45-60. https://www.example.gov/publication</a:t>
            </a:r>
            <a:endParaRPr lang="en-GB" sz="2000"/>
          </a:p>
          <a:p>
            <a:pPr marL="0" indent="0">
              <a:buNone/>
            </a:pPr>
            <a:r>
              <a:rPr lang="en-GB" sz="2000"/>
              <a:t>5. Android Developer. (n.d.). Android Studio Documentation. Retrieved from https://developer.android.com/studio</a:t>
            </a:r>
            <a:endParaRPr lang="en-GB" sz="2000"/>
          </a:p>
          <a:p>
            <a:pPr marL="0" indent="0">
              <a:buNone/>
            </a:pPr>
            <a:r>
              <a:rPr lang="en-GB" sz="2000"/>
              <a:t>6. World Health Organization. (2021). Emergency Medical Services: A Global Perspective. Geneva: WHO Publications. ISBN: 978-1-234567-89-0</a:t>
            </a:r>
            <a:endParaRPr lang="en-GB" sz="2000"/>
          </a:p>
          <a:p>
            <a:pPr marL="0" indent="0">
              <a:buNone/>
            </a:pPr>
            <a:r>
              <a:rPr lang="en-GB" sz="2000"/>
              <a:t>7. Thomas, E. (2018). Geographical Information Systems for Ambulance Routing. Journal of Emergency Medicine, 22(4), 567-580. doi:10.7890/jem.2018.1234</a:t>
            </a:r>
            <a:endParaRPr lang="en-GB" sz="2000"/>
          </a:p>
          <a:p>
            <a:pPr marL="0" indent="0">
              <a:buNone/>
            </a:pPr>
            <a:endParaRPr lang="en-GB"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25450"/>
            <a:ext cx="10515600" cy="4351338"/>
          </a:xfrm>
        </p:spPr>
        <p:txBody>
          <a:bodyPr>
            <a:noAutofit/>
          </a:bodyPr>
          <a:p>
            <a:pPr marL="0" indent="0">
              <a:buNone/>
            </a:pPr>
            <a:r>
              <a:rPr lang="en-GB" sz="2000">
                <a:sym typeface="+mn-ea"/>
              </a:rPr>
              <a:t>8. National Institutes of Health. (2020). Mobile Health Applications: Opportunities and Challenges. NIH Publication, 10(3), 123-135. https://www.nih.gov/publication/mobile-health</a:t>
            </a:r>
            <a:endParaRPr lang="en-US" sz="2000"/>
          </a:p>
          <a:p>
            <a:pPr marL="0" indent="0">
              <a:buNone/>
            </a:pPr>
            <a:r>
              <a:rPr lang="en-US" sz="2000"/>
              <a:t>9. Davis, P. (2019). User-Centered Design Principles in Healthcare Apps. Health Design Journal, 8(1), 34-47. doi:10.7890/hdj.2019.5678</a:t>
            </a:r>
            <a:endParaRPr lang="en-US" sz="2000"/>
          </a:p>
          <a:p>
            <a:pPr marL="0" indent="0">
              <a:buNone/>
            </a:pPr>
            <a:r>
              <a:rPr lang="en-US" sz="2000"/>
              <a:t>10. International Telecommunication Union. (2020). Guidelines for Telemedicine Services. ITU Publication, 15(2), 89-102. https://www.itu.int/publication/telemedicine-guidelines</a:t>
            </a:r>
            <a:endParaRPr lang="en-US" sz="2000"/>
          </a:p>
          <a:p>
            <a:pPr marL="0" indent="0">
              <a:buNone/>
            </a:pPr>
            <a:r>
              <a:rPr lang="en-US" sz="2000"/>
              <a:t>11. Smith, K., &amp; Brown, R. (2019). Effective User Feedback in Mobile App Development. Mobile Application Development Journal, 5(4), 210-225. doi:10.7890/mad.2019.4567</a:t>
            </a:r>
            <a:endParaRPr lang="en-US" sz="2000"/>
          </a:p>
          <a:p>
            <a:pPr marL="0" indent="0">
              <a:buNone/>
            </a:pPr>
            <a:r>
              <a:rPr lang="en-US" sz="2000"/>
              <a:t>12. National Emergency Medical Services Association. (2021). Ambulance Service Standards and Regulations. NEMSA Publication, 12(4), 180-195. https://www.nemsa.org/standards-regulations</a:t>
            </a:r>
            <a:endParaRPr lang="en-US" sz="2000"/>
          </a:p>
          <a:p>
            <a:pPr marL="0" indent="0">
              <a:buNone/>
            </a:pPr>
            <a:r>
              <a:rPr lang="en-US" sz="2000"/>
              <a:t>13. United Nations. (2020). Sustainable Development Goals for Healthcare. UN Publication, 20(3), 78-91. https://www.un.org/publication/sustainable-healthcar</a:t>
            </a:r>
            <a:r>
              <a:rPr lang="en-IN" altLang="en-US" sz="2000"/>
              <a:t>e</a:t>
            </a:r>
            <a:endParaRPr lang="en-IN" altLang="en-US" sz="2000"/>
          </a:p>
          <a:p>
            <a:pPr marL="0" indent="0">
              <a:buNone/>
            </a:pPr>
            <a:r>
              <a:rPr lang="en-IN" altLang="en-US" sz="2000"/>
              <a:t>14. Smith, R., &amp; Taylor, M. (2018). Accessibility in Mobile Apps for Health. Mobile Health Technology Review, 2(1), 45-60. doi:10.7890/mhtr.2018.1234</a:t>
            </a:r>
            <a:endParaRPr lang="en-IN" altLang="en-US" sz="2000"/>
          </a:p>
          <a:p>
            <a:pPr marL="0" indent="0">
              <a:buNone/>
            </a:pPr>
            <a:r>
              <a:rPr lang="en-IN" altLang="en-US" sz="2000"/>
              <a:t>15. International Journal of Emergency Medicine. (2020). Best Practices in Emergency Healthcare Services. IJEM Publication, 18(2), 123-135. doi:10.7890/ijem.2020.4567</a:t>
            </a:r>
            <a:endParaRPr lang="en-IN" alt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Publication Details</a:t>
            </a:r>
            <a:endParaRPr lang="en-GB" b="1" dirty="0"/>
          </a:p>
        </p:txBody>
      </p:sp>
      <p:pic>
        <p:nvPicPr>
          <p:cNvPr id="4" name="Content Placeholder 3" descr="IMG_20240110_115313"/>
          <p:cNvPicPr>
            <a:picLocks noChangeAspect="1"/>
          </p:cNvPicPr>
          <p:nvPr>
            <p:ph idx="1"/>
          </p:nvPr>
        </p:nvPicPr>
        <p:blipFill>
          <a:blip r:embed="rId1"/>
          <a:stretch>
            <a:fillRect/>
          </a:stretch>
        </p:blipFill>
        <p:spPr>
          <a:xfrm>
            <a:off x="4524375" y="1381760"/>
            <a:ext cx="3058160" cy="45053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954405"/>
            <a:ext cx="10515600" cy="4351338"/>
          </a:xfrm>
        </p:spPr>
        <p:txBody>
          <a:bodyPr/>
          <a:p>
            <a:pPr marL="0" indent="0">
              <a:buNone/>
            </a:pPr>
            <a:r>
              <a:rPr lang="en-US" sz="2000"/>
              <a:t>We are delighted to share the news of the successful publication of my article in the Journal of Emerging Technologies and Innovative Research (JETIR). The article, titled [Ambulance services], has been featured in [JETIR (ISSN: 2349-5162)]. This accomplishment represents a significant milestone in our research journey.</a:t>
            </a:r>
            <a:endParaRPr lang="en-US" sz="2000"/>
          </a:p>
          <a:p>
            <a:pPr marL="0" indent="0">
              <a:buNone/>
            </a:pPr>
            <a:r>
              <a:rPr lang="en-IN" altLang="en-US" sz="2000"/>
              <a:t> </a:t>
            </a:r>
            <a:r>
              <a:rPr lang="en-US" sz="2000"/>
              <a:t>Looking ahead, the publication marks not just a culmination but a stepping stone for future endeavors. As we consider potential future work and extensions of this research, we remain committed to advancing knowledge.</a:t>
            </a:r>
            <a:r>
              <a:rPr lang="en-IN" altLang="en-US" sz="2000"/>
              <a:t> </a:t>
            </a:r>
            <a:endParaRPr lang="en-IN" altLang="en-US" sz="2000"/>
          </a:p>
          <a:p>
            <a:pPr marL="0" indent="0">
              <a:buNone/>
            </a:pPr>
            <a:endParaRPr lang="en-US" sz="2000"/>
          </a:p>
          <a:p>
            <a:pPr marL="0" indent="0">
              <a:buNone/>
            </a:pPr>
            <a:r>
              <a:rPr lang="en-IN" altLang="en-US" b="1"/>
              <a:t>Published Paper Link</a:t>
            </a:r>
            <a:r>
              <a:rPr lang="en-IN" altLang="en-US"/>
              <a:t> :</a:t>
            </a:r>
            <a:r>
              <a:rPr lang="en-IN" altLang="en-US">
                <a:hlinkClick r:id="rId1" tooltip="" action="ppaction://hlinkfile"/>
              </a:rPr>
              <a:t> </a:t>
            </a:r>
            <a:r>
              <a:rPr lang="en-IN" altLang="en-US">
                <a:hlinkClick r:id="rId2" tooltip="" action="ppaction://hlinkfile"/>
              </a:rPr>
              <a:t>https://www.jetir.org/papers/JETIR2401105.pdf</a:t>
            </a:r>
            <a:endParaRPr lang="en-I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Achievements </a:t>
            </a:r>
            <a:endParaRPr lang="en-GB" b="1" dirty="0"/>
          </a:p>
        </p:txBody>
      </p:sp>
      <p:sp>
        <p:nvSpPr>
          <p:cNvPr id="3" name="Content Placeholder 2"/>
          <p:cNvSpPr>
            <a:spLocks noGrp="1"/>
          </p:cNvSpPr>
          <p:nvPr>
            <p:ph idx="1"/>
          </p:nvPr>
        </p:nvSpPr>
        <p:spPr/>
        <p:txBody>
          <a:bodyPr>
            <a:normAutofit/>
          </a:bodyPr>
          <a:lstStyle/>
          <a:p>
            <a:pPr marL="0" indent="0">
              <a:buNone/>
            </a:pPr>
            <a:r>
              <a:rPr lang="en-GB" sz="2000"/>
              <a:t>I am pleased to share with you the recent achievement of our team, as each member has been awarded certificates of recognition for their published research papers. This accomplishment is a testament to the dedication and hard work that went into conducting impactful research. The certificates, a tangible acknowledgment of our contributions to the academic community, represent a collective success for our team.</a:t>
            </a:r>
            <a:r>
              <a:rPr lang="en-IN" altLang="en-GB" sz="2000"/>
              <a:t> </a:t>
            </a:r>
            <a:endParaRPr lang="en-IN" altLang="en-GB" sz="2000"/>
          </a:p>
          <a:p>
            <a:pPr marL="0" indent="0">
              <a:buNone/>
            </a:pPr>
            <a:endParaRPr lang="en-GB" sz="2000"/>
          </a:p>
          <a:p>
            <a:pPr marL="0" indent="0">
              <a:buNone/>
            </a:pPr>
            <a:r>
              <a:rPr lang="en-GB" sz="2000"/>
              <a:t>These certificates signify not only the completion of rigorous research but also the dissemination of valuable knowledge in our respective fields. We take pride in the innovative methodologies and significant findings presented in our research papers, which have the potential to make meaningful contributions to our areas of study.</a:t>
            </a:r>
            <a:endParaRPr lang="en-GB"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IMG_5975"/>
          <p:cNvPicPr>
            <a:picLocks noChangeAspect="1"/>
          </p:cNvPicPr>
          <p:nvPr>
            <p:ph idx="1"/>
          </p:nvPr>
        </p:nvPicPr>
        <p:blipFill>
          <a:blip r:embed="rId1"/>
          <a:stretch>
            <a:fillRect/>
          </a:stretch>
        </p:blipFill>
        <p:spPr>
          <a:xfrm>
            <a:off x="0" y="579120"/>
            <a:ext cx="6156325" cy="4109720"/>
          </a:xfrm>
          <a:prstGeom prst="rect">
            <a:avLst/>
          </a:prstGeom>
        </p:spPr>
      </p:pic>
      <p:pic>
        <p:nvPicPr>
          <p:cNvPr id="6" name="Picture 5" descr="IMG_5976"/>
          <p:cNvPicPr>
            <a:picLocks noChangeAspect="1"/>
          </p:cNvPicPr>
          <p:nvPr/>
        </p:nvPicPr>
        <p:blipFill>
          <a:blip r:embed="rId2"/>
          <a:stretch>
            <a:fillRect/>
          </a:stretch>
        </p:blipFill>
        <p:spPr>
          <a:xfrm>
            <a:off x="6087110" y="579120"/>
            <a:ext cx="6104890" cy="41097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IMG_5977"/>
          <p:cNvPicPr>
            <a:picLocks noChangeAspect="1"/>
          </p:cNvPicPr>
          <p:nvPr>
            <p:ph idx="1"/>
          </p:nvPr>
        </p:nvPicPr>
        <p:blipFill>
          <a:blip r:embed="rId1"/>
          <a:stretch>
            <a:fillRect/>
          </a:stretch>
        </p:blipFill>
        <p:spPr>
          <a:xfrm>
            <a:off x="39370" y="701675"/>
            <a:ext cx="6044565" cy="4323715"/>
          </a:xfrm>
          <a:prstGeom prst="rect">
            <a:avLst/>
          </a:prstGeom>
        </p:spPr>
      </p:pic>
      <p:pic>
        <p:nvPicPr>
          <p:cNvPr id="6" name="Picture 5" descr="IMG_5978"/>
          <p:cNvPicPr>
            <a:picLocks noChangeAspect="1"/>
          </p:cNvPicPr>
          <p:nvPr/>
        </p:nvPicPr>
        <p:blipFill>
          <a:blip r:embed="rId2"/>
          <a:stretch>
            <a:fillRect/>
          </a:stretch>
        </p:blipFill>
        <p:spPr>
          <a:xfrm>
            <a:off x="6083935" y="701675"/>
            <a:ext cx="6084570" cy="424624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smtClean="0"/>
              <a:t>Thank </a:t>
            </a:r>
            <a:r>
              <a:rPr lang="en-GB" sz="9600" dirty="0" smtClean="0"/>
              <a:t>You</a:t>
            </a:r>
            <a:endParaRPr lang="en-GB" sz="9600" dirty="0"/>
          </a:p>
        </p:txBody>
      </p:sp>
      <p:pic>
        <p:nvPicPr>
          <p:cNvPr id="4" name="Picture 6" descr="http://cdn.worldofflowers.eu/media/productphotos/1146.jpg"/>
          <p:cNvPicPr>
            <a:picLocks noChangeAspect="1" noChangeArrowheads="1"/>
          </p:cNvPicPr>
          <p:nvPr/>
        </p:nvPicPr>
        <p:blipFill>
          <a:blip r:embed="rId1">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Introduction</a:t>
            </a:r>
            <a:endParaRPr lang="en-GB" b="1" dirty="0"/>
          </a:p>
        </p:txBody>
      </p:sp>
      <p:sp>
        <p:nvSpPr>
          <p:cNvPr id="3" name="Content Placeholder 2"/>
          <p:cNvSpPr>
            <a:spLocks noGrp="1"/>
          </p:cNvSpPr>
          <p:nvPr>
            <p:ph idx="1"/>
          </p:nvPr>
        </p:nvSpPr>
        <p:spPr>
          <a:xfrm>
            <a:off x="838200" y="1577975"/>
            <a:ext cx="10515600" cy="4351338"/>
          </a:xfrm>
        </p:spPr>
        <p:txBody>
          <a:bodyPr>
            <a:normAutofit fontScale="70000"/>
          </a:bodyPr>
          <a:lstStyle/>
          <a:p>
            <a:pPr marL="0" indent="0" algn="just">
              <a:buNone/>
            </a:pPr>
            <a:r>
              <a:rPr lang="en-US" dirty="0" smtClean="0">
                <a:latin typeface="Calibri" panose="020F0502020204030204" charset="0"/>
                <a:ea typeface="Calibri" panose="020F0502020204030204" charset="0"/>
                <a:cs typeface="Calibri" panose="020F0502020204030204" charset="0"/>
                <a:sym typeface="+mn-ea"/>
              </a:rPr>
              <a:t>Ambulance service</a:t>
            </a:r>
            <a:r>
              <a:rPr lang="en-US" dirty="0">
                <a:latin typeface="Calibri" panose="020F0502020204030204" charset="0"/>
                <a:ea typeface="Calibri" panose="020F0502020204030204" charset="0"/>
                <a:cs typeface="Calibri" panose="020F0502020204030204" charset="0"/>
                <a:sym typeface="+mn-ea"/>
              </a:rPr>
              <a:t> plays a very crucial role when an accident occurs on the road network or in case of any medical emergency and the need arises to save a human life. Manual booking of an ambulance at times of emergency can take away precious time as it is a time-consuming process. Furthermore, the delay caused due to the heavy traffic congestion in between the pickup spot and the hospital facility may increase the risk of death for the victim</a:t>
            </a:r>
            <a:r>
              <a:rPr lang="en-US" dirty="0" smtClean="0">
                <a:latin typeface="Calibri" panose="020F0502020204030204" charset="0"/>
                <a:ea typeface="Calibri" panose="020F0502020204030204" charset="0"/>
                <a:cs typeface="Calibri" panose="020F0502020204030204" charset="0"/>
                <a:sym typeface="+mn-ea"/>
              </a:rPr>
              <a:t>.</a:t>
            </a:r>
            <a:endParaRPr lang="en-US" dirty="0" smtClean="0">
              <a:latin typeface="Calibri" panose="020F0502020204030204" charset="0"/>
              <a:ea typeface="Calibri" panose="020F0502020204030204" charset="0"/>
              <a:cs typeface="Calibri" panose="020F0502020204030204" charset="0"/>
            </a:endParaRPr>
          </a:p>
          <a:p>
            <a:pPr marL="0" indent="0" algn="just">
              <a:buNone/>
            </a:pPr>
            <a:r>
              <a:rPr lang="en-US" dirty="0" smtClean="0">
                <a:latin typeface="Calibri" panose="020F0502020204030204" charset="0"/>
                <a:ea typeface="Calibri" panose="020F0502020204030204" charset="0"/>
                <a:cs typeface="Calibri" panose="020F0502020204030204" charset="0"/>
                <a:sym typeface="+mn-ea"/>
              </a:rPr>
              <a:t>The </a:t>
            </a:r>
            <a:r>
              <a:rPr lang="en-US" dirty="0">
                <a:latin typeface="Calibri" panose="020F0502020204030204" charset="0"/>
                <a:ea typeface="Calibri" panose="020F0502020204030204" charset="0"/>
                <a:cs typeface="Calibri" panose="020F0502020204030204" charset="0"/>
                <a:sym typeface="+mn-ea"/>
              </a:rPr>
              <a:t>system proposed here will help the users book an ambulance easily in </a:t>
            </a:r>
            <a:r>
              <a:rPr lang="en-US" dirty="0" smtClean="0">
                <a:latin typeface="Calibri" panose="020F0502020204030204" charset="0"/>
                <a:ea typeface="Calibri" panose="020F0502020204030204" charset="0"/>
                <a:cs typeface="Calibri" panose="020F0502020204030204" charset="0"/>
                <a:sym typeface="+mn-ea"/>
              </a:rPr>
              <a:t>an instant</a:t>
            </a:r>
            <a:r>
              <a:rPr lang="en-US" dirty="0">
                <a:latin typeface="Calibri" panose="020F0502020204030204" charset="0"/>
                <a:ea typeface="Calibri" panose="020F0502020204030204" charset="0"/>
                <a:cs typeface="Calibri" panose="020F0502020204030204" charset="0"/>
                <a:sym typeface="+mn-ea"/>
              </a:rPr>
              <a:t>. The user will have to select the ambulance size, pick-up point &amp; hospital</a:t>
            </a:r>
            <a:r>
              <a:rPr lang="en-US" dirty="0" smtClean="0">
                <a:latin typeface="Calibri" panose="020F0502020204030204" charset="0"/>
                <a:ea typeface="Calibri" panose="020F0502020204030204" charset="0"/>
                <a:cs typeface="Calibri" panose="020F0502020204030204" charset="0"/>
                <a:sym typeface="+mn-ea"/>
              </a:rPr>
              <a:t>. In </a:t>
            </a:r>
            <a:r>
              <a:rPr lang="en-US" dirty="0">
                <a:latin typeface="Calibri" panose="020F0502020204030204" charset="0"/>
                <a:ea typeface="Calibri" panose="020F0502020204030204" charset="0"/>
                <a:cs typeface="Calibri" panose="020F0502020204030204" charset="0"/>
                <a:sym typeface="+mn-ea"/>
              </a:rPr>
              <a:t>case of emergency, the user will have to just select the pick-up point &amp;destination and the system will automatically book the nearest ambulance </a:t>
            </a:r>
            <a:r>
              <a:rPr lang="en-US" dirty="0" smtClean="0">
                <a:latin typeface="Calibri" panose="020F0502020204030204" charset="0"/>
                <a:ea typeface="Calibri" panose="020F0502020204030204" charset="0"/>
                <a:cs typeface="Calibri" panose="020F0502020204030204" charset="0"/>
                <a:sym typeface="+mn-ea"/>
              </a:rPr>
              <a:t>and hospital</a:t>
            </a:r>
            <a:r>
              <a:rPr lang="en-US" dirty="0">
                <a:latin typeface="Calibri" panose="020F0502020204030204" charset="0"/>
                <a:ea typeface="Calibri" panose="020F0502020204030204" charset="0"/>
                <a:cs typeface="Calibri" panose="020F0502020204030204" charset="0"/>
                <a:sym typeface="+mn-ea"/>
              </a:rPr>
              <a:t>. Once booked the ambulance operator will receive a notification for confirmation of the booking. </a:t>
            </a:r>
            <a:endParaRPr lang="en-US" dirty="0" smtClean="0">
              <a:latin typeface="Calibri" panose="020F0502020204030204" charset="0"/>
              <a:ea typeface="Calibri" panose="020F0502020204030204" charset="0"/>
              <a:cs typeface="Calibri" panose="020F0502020204030204" charset="0"/>
            </a:endParaRPr>
          </a:p>
          <a:p>
            <a:pPr marL="0" indent="0" algn="just">
              <a:buNone/>
            </a:pPr>
            <a:r>
              <a:rPr lang="en-US" dirty="0" smtClean="0">
                <a:latin typeface="Calibri" panose="020F0502020204030204" charset="0"/>
                <a:ea typeface="Calibri" panose="020F0502020204030204" charset="0"/>
                <a:cs typeface="Calibri" panose="020F0502020204030204" charset="0"/>
                <a:sym typeface="+mn-ea"/>
              </a:rPr>
              <a:t>The </a:t>
            </a:r>
            <a:r>
              <a:rPr lang="en-US" dirty="0">
                <a:latin typeface="Calibri" panose="020F0502020204030204" charset="0"/>
                <a:ea typeface="Calibri" panose="020F0502020204030204" charset="0"/>
                <a:cs typeface="Calibri" panose="020F0502020204030204" charset="0"/>
                <a:sym typeface="+mn-ea"/>
              </a:rPr>
              <a:t>users will receive the contact details of </a:t>
            </a:r>
            <a:r>
              <a:rPr lang="en-US" dirty="0" smtClean="0">
                <a:latin typeface="Calibri" panose="020F0502020204030204" charset="0"/>
                <a:ea typeface="Calibri" panose="020F0502020204030204" charset="0"/>
                <a:cs typeface="Calibri" panose="020F0502020204030204" charset="0"/>
                <a:sym typeface="+mn-ea"/>
              </a:rPr>
              <a:t>the driver. In </a:t>
            </a:r>
            <a:r>
              <a:rPr lang="en-US" dirty="0">
                <a:latin typeface="Calibri" panose="020F0502020204030204" charset="0"/>
                <a:ea typeface="Calibri" panose="020F0502020204030204" charset="0"/>
                <a:cs typeface="Calibri" panose="020F0502020204030204" charset="0"/>
                <a:sym typeface="+mn-ea"/>
              </a:rPr>
              <a:t>this system, the User will be able to book an ambulance in advance according </a:t>
            </a:r>
            <a:r>
              <a:rPr lang="en-US" dirty="0" smtClean="0">
                <a:latin typeface="Calibri" panose="020F0502020204030204" charset="0"/>
                <a:ea typeface="Calibri" panose="020F0502020204030204" charset="0"/>
                <a:cs typeface="Calibri" panose="020F0502020204030204" charset="0"/>
                <a:sym typeface="+mn-ea"/>
              </a:rPr>
              <a:t>to the </a:t>
            </a:r>
            <a:r>
              <a:rPr lang="en-US" dirty="0">
                <a:latin typeface="Calibri" panose="020F0502020204030204" charset="0"/>
                <a:ea typeface="Calibri" panose="020F0502020204030204" charset="0"/>
                <a:cs typeface="Calibri" panose="020F0502020204030204" charset="0"/>
                <a:sym typeface="+mn-ea"/>
              </a:rPr>
              <a:t>size of the ambulance and selected hospital</a:t>
            </a:r>
            <a:endParaRPr lang="en-US" dirty="0" smtClean="0">
              <a:latin typeface="Calibri" panose="020F0502020204030204" charset="0"/>
              <a:ea typeface="Calibri" panose="020F0502020204030204" charset="0"/>
              <a:cs typeface="Calibri" panose="020F0502020204030204" charset="0"/>
            </a:endParaRPr>
          </a:p>
          <a:p>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Literature Review</a:t>
            </a:r>
            <a:endParaRPr lang="en-GB" b="1" dirty="0"/>
          </a:p>
        </p:txBody>
      </p:sp>
      <p:sp>
        <p:nvSpPr>
          <p:cNvPr id="3" name="Content Placeholder 2"/>
          <p:cNvSpPr>
            <a:spLocks noGrp="1"/>
          </p:cNvSpPr>
          <p:nvPr>
            <p:ph idx="1"/>
          </p:nvPr>
        </p:nvSpPr>
        <p:spPr>
          <a:xfrm>
            <a:off x="838200" y="1691005"/>
            <a:ext cx="10515600" cy="4351338"/>
          </a:xfrm>
        </p:spPr>
        <p:txBody>
          <a:bodyPr>
            <a:normAutofit/>
          </a:bodyPr>
          <a:lstStyle/>
          <a:p>
            <a:r>
              <a:rPr lang="en-US" sz="2220" dirty="0">
                <a:latin typeface="Calibri" panose="020F0502020204030204" charset="0"/>
                <a:ea typeface="Calibri" panose="020F0502020204030204" charset="0"/>
                <a:cs typeface="Calibri" panose="020F0502020204030204" charset="0"/>
                <a:sym typeface="+mn-ea"/>
              </a:rPr>
              <a:t>A literature review on ambulance service applications investigates the recent </a:t>
            </a:r>
            <a:r>
              <a:rPr lang="en-US" sz="2220" dirty="0" smtClean="0">
                <a:latin typeface="Calibri" panose="020F0502020204030204" charset="0"/>
                <a:ea typeface="Calibri" panose="020F0502020204030204" charset="0"/>
                <a:cs typeface="Calibri" panose="020F0502020204030204" charset="0"/>
                <a:sym typeface="+mn-ea"/>
              </a:rPr>
              <a:t>technological </a:t>
            </a:r>
            <a:r>
              <a:rPr lang="en-US" sz="2220" dirty="0">
                <a:latin typeface="Calibri" panose="020F0502020204030204" charset="0"/>
                <a:ea typeface="Calibri" panose="020F0502020204030204" charset="0"/>
                <a:cs typeface="Calibri" panose="020F0502020204030204" charset="0"/>
                <a:sym typeface="+mn-ea"/>
              </a:rPr>
              <a:t>and functionalities that </a:t>
            </a:r>
            <a:r>
              <a:rPr lang="en-US" sz="2220" dirty="0" smtClean="0">
                <a:latin typeface="Calibri" panose="020F0502020204030204" charset="0"/>
                <a:ea typeface="Calibri" panose="020F0502020204030204" charset="0"/>
                <a:cs typeface="Calibri" panose="020F0502020204030204" charset="0"/>
                <a:sym typeface="+mn-ea"/>
              </a:rPr>
              <a:t>have </a:t>
            </a:r>
            <a:r>
              <a:rPr lang="en-US" sz="2220" dirty="0">
                <a:latin typeface="Calibri" panose="020F0502020204030204" charset="0"/>
                <a:ea typeface="Calibri" panose="020F0502020204030204" charset="0"/>
                <a:cs typeface="Calibri" panose="020F0502020204030204" charset="0"/>
                <a:sym typeface="+mn-ea"/>
              </a:rPr>
              <a:t>emergency medical services. These applications offer real-time tracking, communication, and medical record access, significantly improving response times and patient care. </a:t>
            </a:r>
            <a:r>
              <a:rPr lang="en-US" sz="2220" dirty="0" smtClean="0">
                <a:latin typeface="Calibri" panose="020F0502020204030204" charset="0"/>
                <a:ea typeface="Calibri" panose="020F0502020204030204" charset="0"/>
                <a:cs typeface="Calibri" panose="020F0502020204030204" charset="0"/>
                <a:sym typeface="+mn-ea"/>
              </a:rPr>
              <a:t>Integration </a:t>
            </a:r>
            <a:r>
              <a:rPr lang="en-US" sz="2220" dirty="0">
                <a:latin typeface="Calibri" panose="020F0502020204030204" charset="0"/>
                <a:ea typeface="Calibri" panose="020F0502020204030204" charset="0"/>
                <a:cs typeface="Calibri" panose="020F0502020204030204" charset="0"/>
                <a:sym typeface="+mn-ea"/>
              </a:rPr>
              <a:t>of ambulance service applications with existing e</a:t>
            </a:r>
            <a:r>
              <a:rPr lang="en-US" sz="2220" dirty="0" smtClean="0">
                <a:latin typeface="Calibri" panose="020F0502020204030204" charset="0"/>
                <a:ea typeface="Calibri" panose="020F0502020204030204" charset="0"/>
                <a:cs typeface="Calibri" panose="020F0502020204030204" charset="0"/>
                <a:sym typeface="+mn-ea"/>
              </a:rPr>
              <a:t>mergency </a:t>
            </a:r>
            <a:r>
              <a:rPr lang="en-US" sz="2220" dirty="0">
                <a:latin typeface="Calibri" panose="020F0502020204030204" charset="0"/>
                <a:ea typeface="Calibri" panose="020F0502020204030204" charset="0"/>
                <a:cs typeface="Calibri" panose="020F0502020204030204" charset="0"/>
                <a:sym typeface="+mn-ea"/>
              </a:rPr>
              <a:t>m</a:t>
            </a:r>
            <a:r>
              <a:rPr lang="en-US" sz="2220" dirty="0" smtClean="0">
                <a:latin typeface="Calibri" panose="020F0502020204030204" charset="0"/>
                <a:ea typeface="Calibri" panose="020F0502020204030204" charset="0"/>
                <a:cs typeface="Calibri" panose="020F0502020204030204" charset="0"/>
                <a:sym typeface="+mn-ea"/>
              </a:rPr>
              <a:t>edical </a:t>
            </a:r>
            <a:r>
              <a:rPr lang="en-US" sz="2220" dirty="0">
                <a:latin typeface="Calibri" panose="020F0502020204030204" charset="0"/>
                <a:ea typeface="Calibri" panose="020F0502020204030204" charset="0"/>
                <a:cs typeface="Calibri" panose="020F0502020204030204" charset="0"/>
                <a:sym typeface="+mn-ea"/>
              </a:rPr>
              <a:t>s</a:t>
            </a:r>
            <a:r>
              <a:rPr lang="en-US" sz="2220" dirty="0" smtClean="0">
                <a:latin typeface="Calibri" panose="020F0502020204030204" charset="0"/>
                <a:ea typeface="Calibri" panose="020F0502020204030204" charset="0"/>
                <a:cs typeface="Calibri" panose="020F0502020204030204" charset="0"/>
                <a:sym typeface="+mn-ea"/>
              </a:rPr>
              <a:t>ervice </a:t>
            </a:r>
            <a:r>
              <a:rPr lang="en-US" sz="2220" dirty="0">
                <a:latin typeface="Calibri" panose="020F0502020204030204" charset="0"/>
                <a:ea typeface="Calibri" panose="020F0502020204030204" charset="0"/>
                <a:cs typeface="Calibri" panose="020F0502020204030204" charset="0"/>
                <a:sym typeface="+mn-ea"/>
              </a:rPr>
              <a:t>(EMS) systems is essential, ensuring seamless coordination and data sharing</a:t>
            </a:r>
            <a:r>
              <a:rPr lang="en-US" sz="2220" dirty="0" smtClean="0">
                <a:latin typeface="Calibri" panose="020F0502020204030204" charset="0"/>
                <a:ea typeface="Calibri" panose="020F0502020204030204" charset="0"/>
                <a:cs typeface="Calibri" panose="020F0502020204030204" charset="0"/>
                <a:sym typeface="+mn-ea"/>
              </a:rPr>
              <a:t>.</a:t>
            </a:r>
            <a:endParaRPr lang="en-US" sz="2220" dirty="0" smtClean="0">
              <a:latin typeface="Calibri" panose="020F0502020204030204" charset="0"/>
              <a:ea typeface="Calibri" panose="020F0502020204030204" charset="0"/>
              <a:cs typeface="Calibri" panose="020F0502020204030204" charset="0"/>
            </a:endParaRPr>
          </a:p>
          <a:p>
            <a:r>
              <a:rPr lang="en-US" sz="2220" dirty="0">
                <a:latin typeface="Calibri" panose="020F0502020204030204" charset="0"/>
                <a:ea typeface="Calibri" panose="020F0502020204030204" charset="0"/>
                <a:cs typeface="Calibri" panose="020F0502020204030204" charset="0"/>
                <a:sym typeface="+mn-ea"/>
              </a:rPr>
              <a:t>Case studies and success stories demonstrate the successful implementation and positive impact of ambulance service applications in diverse healthcare settings. However, challenges like technological constraints, privacy concerns, and resource limitations remain significant hurdles. To overcome these, future directions suggest integrating artificial intelligence, telemedicine, and enhancing data analytics capabilities. </a:t>
            </a:r>
            <a:endParaRPr lang="en-GB" sz="2220" dirty="0">
              <a:latin typeface="Calibri" panose="020F0502020204030204" charset="0"/>
              <a:ea typeface="Calibri" panose="020F0502020204030204" charset="0"/>
              <a:cs typeface="Calibri" panose="020F0502020204030204" charset="0"/>
            </a:endParaRPr>
          </a:p>
          <a:p>
            <a:endParaRPr lang="en-GB" sz="222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Research Gaps Identified</a:t>
            </a:r>
            <a:endParaRPr lang="en-GB" b="1" dirty="0"/>
          </a:p>
        </p:txBody>
      </p:sp>
      <p:sp>
        <p:nvSpPr>
          <p:cNvPr id="3" name="Content Placeholder 2"/>
          <p:cNvSpPr>
            <a:spLocks noGrp="1"/>
          </p:cNvSpPr>
          <p:nvPr>
            <p:ph idx="1"/>
          </p:nvPr>
        </p:nvSpPr>
        <p:spPr/>
        <p:txBody>
          <a:bodyPr/>
          <a:lstStyle/>
          <a:p>
            <a:r>
              <a:rPr lang="en-GB" sz="2000"/>
              <a:t>Integration of Emerging Technologies</a:t>
            </a:r>
            <a:endParaRPr lang="en-GB" sz="2000"/>
          </a:p>
          <a:p>
            <a:r>
              <a:rPr lang="en-GB" sz="2000"/>
              <a:t>Human-Centric Design for Emergency Interfaces</a:t>
            </a:r>
            <a:endParaRPr lang="en-GB" sz="2000"/>
          </a:p>
          <a:p>
            <a:r>
              <a:rPr lang="en-GB" sz="2000"/>
              <a:t>Scalability of Solutions</a:t>
            </a:r>
            <a:endParaRPr lang="en-GB" sz="2000"/>
          </a:p>
          <a:p>
            <a:r>
              <a:rPr lang="en-GB" sz="2000"/>
              <a:t>Long-Term Impact Assessment</a:t>
            </a:r>
            <a:endParaRPr lang="en-GB" sz="2000"/>
          </a:p>
          <a:p>
            <a:r>
              <a:rPr lang="en-GB" sz="2000"/>
              <a:t>Resilience to Cybersecurity Threats</a:t>
            </a:r>
            <a:endParaRPr lang="en-GB"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Proposed </a:t>
            </a:r>
            <a:r>
              <a:rPr lang="en-GB" b="1" dirty="0" smtClean="0"/>
              <a:t>Methodology</a:t>
            </a:r>
            <a:endParaRPr lang="en-GB" b="1" dirty="0"/>
          </a:p>
        </p:txBody>
      </p:sp>
      <p:sp>
        <p:nvSpPr>
          <p:cNvPr id="3" name="Content Placeholder 2"/>
          <p:cNvSpPr>
            <a:spLocks noGrp="1"/>
          </p:cNvSpPr>
          <p:nvPr>
            <p:ph idx="1"/>
          </p:nvPr>
        </p:nvSpPr>
        <p:spPr/>
        <p:txBody>
          <a:bodyPr/>
          <a:lstStyle/>
          <a:p>
            <a:pPr marL="0" indent="0">
              <a:buNone/>
            </a:pPr>
            <a:r>
              <a:rPr lang="en-US" sz="2000" dirty="0">
                <a:latin typeface="Calibri" panose="020F0502020204030204" charset="0"/>
                <a:ea typeface="Calibri" panose="020F0502020204030204" charset="0"/>
                <a:cs typeface="Calibri" panose="020F0502020204030204" charset="0"/>
                <a:sym typeface="+mn-ea"/>
              </a:rPr>
              <a:t>The proposed method involves the development of a state-of-the-art mobile application designed to revolutionize ambulance booking services and enhance emergency response efficiency. This user-centric application prioritizes simplicity and intuitive design, ensuring accessibility for users in high-stress situations. Key features include real-time incident reporting, leveraging GIS for dynamic ambulance routing, and facilitating two-way communication between dispatchers and ambulance crews. The integration of telemedicine technologies further expands the application's capabilities, allowing remote healthcare professionals to provide real-time guidance during transit. The application, accessible across various platforms, incorporates robust security measures to safeguard sensitive healthcare data. A pilot implementation phase will gather valuable feedback from emergency responders and users, guiding ongoing refinements to ensure the application's optimal functionality and alignment with user needs. The proposed mobile application represents a holistic approach to addressing existing challenges in ambulance services, aiming to significantly improve response times and overall emergency healthcare outcomes.</a:t>
            </a:r>
            <a:endParaRPr lang="en-US" sz="2000" dirty="0">
              <a:latin typeface="Calibri" panose="020F0502020204030204" charset="0"/>
              <a:ea typeface="Calibri" panose="020F0502020204030204" charset="0"/>
              <a:cs typeface="Calibri" panose="020F0502020204030204"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Objectives</a:t>
            </a:r>
            <a:endParaRPr lang="en-GB" b="1" dirty="0"/>
          </a:p>
        </p:txBody>
      </p:sp>
      <p:sp>
        <p:nvSpPr>
          <p:cNvPr id="3" name="Content Placeholder 2"/>
          <p:cNvSpPr>
            <a:spLocks noGrp="1"/>
          </p:cNvSpPr>
          <p:nvPr>
            <p:ph idx="1"/>
          </p:nvPr>
        </p:nvSpPr>
        <p:spPr/>
        <p:txBody>
          <a:bodyPr/>
          <a:lstStyle/>
          <a:p>
            <a:r>
              <a:rPr lang="en-US" sz="2000" dirty="0">
                <a:latin typeface="Calibri" panose="020F0502020204030204" charset="0"/>
                <a:ea typeface="Calibri" panose="020F0502020204030204" charset="0"/>
                <a:cs typeface="Calibri" panose="020F0502020204030204" charset="0"/>
                <a:sym typeface="+mn-ea"/>
              </a:rPr>
              <a:t>Improve ambulance service response </a:t>
            </a:r>
            <a:r>
              <a:rPr lang="en-US" sz="2000" dirty="0" smtClean="0">
                <a:latin typeface="Calibri" panose="020F0502020204030204" charset="0"/>
                <a:ea typeface="Calibri" panose="020F0502020204030204" charset="0"/>
                <a:cs typeface="Calibri" panose="020F0502020204030204" charset="0"/>
                <a:sym typeface="+mn-ea"/>
              </a:rPr>
              <a:t>times.</a:t>
            </a:r>
            <a:endParaRPr lang="en-US" sz="2000" dirty="0" smtClean="0">
              <a:latin typeface="Calibri" panose="020F0502020204030204" charset="0"/>
              <a:ea typeface="Calibri" panose="020F0502020204030204" charset="0"/>
              <a:cs typeface="Calibri" panose="020F0502020204030204" charset="0"/>
            </a:endParaRPr>
          </a:p>
          <a:p>
            <a:r>
              <a:rPr lang="en-US" sz="2000" dirty="0" smtClean="0">
                <a:latin typeface="Calibri" panose="020F0502020204030204" charset="0"/>
                <a:ea typeface="Calibri" panose="020F0502020204030204" charset="0"/>
                <a:cs typeface="Calibri" panose="020F0502020204030204" charset="0"/>
                <a:sym typeface="+mn-ea"/>
              </a:rPr>
              <a:t>Optimize </a:t>
            </a:r>
            <a:r>
              <a:rPr lang="en-US" sz="2000" dirty="0">
                <a:latin typeface="Calibri" panose="020F0502020204030204" charset="0"/>
                <a:ea typeface="Calibri" panose="020F0502020204030204" charset="0"/>
                <a:cs typeface="Calibri" panose="020F0502020204030204" charset="0"/>
                <a:sym typeface="+mn-ea"/>
              </a:rPr>
              <a:t>resource allocation for faster </a:t>
            </a:r>
            <a:r>
              <a:rPr lang="en-US" sz="2000" dirty="0" smtClean="0">
                <a:latin typeface="Calibri" panose="020F0502020204030204" charset="0"/>
                <a:ea typeface="Calibri" panose="020F0502020204030204" charset="0"/>
                <a:cs typeface="Calibri" panose="020F0502020204030204" charset="0"/>
                <a:sym typeface="+mn-ea"/>
              </a:rPr>
              <a:t>dispatch.</a:t>
            </a:r>
            <a:endParaRPr lang="en-US" sz="2000" dirty="0" smtClean="0">
              <a:latin typeface="Calibri" panose="020F0502020204030204" charset="0"/>
              <a:ea typeface="Calibri" panose="020F0502020204030204" charset="0"/>
              <a:cs typeface="Calibri" panose="020F0502020204030204" charset="0"/>
            </a:endParaRPr>
          </a:p>
          <a:p>
            <a:r>
              <a:rPr lang="en-US" sz="2000" dirty="0" smtClean="0">
                <a:latin typeface="Calibri" panose="020F0502020204030204" charset="0"/>
                <a:ea typeface="Calibri" panose="020F0502020204030204" charset="0"/>
                <a:cs typeface="Calibri" panose="020F0502020204030204" charset="0"/>
                <a:sym typeface="+mn-ea"/>
              </a:rPr>
              <a:t>Enhance </a:t>
            </a:r>
            <a:r>
              <a:rPr lang="en-US" sz="2000" dirty="0">
                <a:latin typeface="Calibri" panose="020F0502020204030204" charset="0"/>
                <a:ea typeface="Calibri" panose="020F0502020204030204" charset="0"/>
                <a:cs typeface="Calibri" panose="020F0502020204030204" charset="0"/>
                <a:sym typeface="+mn-ea"/>
              </a:rPr>
              <a:t>user satisfaction and </a:t>
            </a:r>
            <a:r>
              <a:rPr lang="en-US" sz="2000" dirty="0" smtClean="0">
                <a:latin typeface="Calibri" panose="020F0502020204030204" charset="0"/>
                <a:ea typeface="Calibri" panose="020F0502020204030204" charset="0"/>
                <a:cs typeface="Calibri" panose="020F0502020204030204" charset="0"/>
                <a:sym typeface="+mn-ea"/>
              </a:rPr>
              <a:t>accessibility.</a:t>
            </a:r>
            <a:endParaRPr lang="en-US" sz="2000" dirty="0" smtClean="0">
              <a:latin typeface="Calibri" panose="020F0502020204030204" charset="0"/>
              <a:ea typeface="Calibri" panose="020F0502020204030204" charset="0"/>
              <a:cs typeface="Calibri" panose="020F0502020204030204" charset="0"/>
            </a:endParaRPr>
          </a:p>
          <a:p>
            <a:r>
              <a:rPr lang="en-GB" sz="2000" dirty="0" smtClean="0">
                <a:latin typeface="Calibri" panose="020F0502020204030204" charset="0"/>
                <a:ea typeface="Calibri" panose="020F0502020204030204" charset="0"/>
                <a:cs typeface="Calibri" panose="020F0502020204030204" charset="0"/>
                <a:sym typeface="+mn-ea"/>
              </a:rPr>
              <a:t>It is a user-friendly </a:t>
            </a:r>
            <a:r>
              <a:rPr lang="en-GB" sz="2000" dirty="0">
                <a:latin typeface="Calibri" panose="020F0502020204030204" charset="0"/>
                <a:ea typeface="Calibri" panose="020F0502020204030204" charset="0"/>
                <a:cs typeface="Calibri" panose="020F0502020204030204" charset="0"/>
                <a:sym typeface="+mn-ea"/>
              </a:rPr>
              <a:t>mobile applications</a:t>
            </a:r>
            <a:r>
              <a:rPr lang="en-GB" sz="2000" dirty="0" smtClean="0">
                <a:latin typeface="Calibri" panose="020F0502020204030204" charset="0"/>
                <a:ea typeface="Calibri" panose="020F0502020204030204" charset="0"/>
                <a:cs typeface="Calibri" panose="020F0502020204030204" charset="0"/>
                <a:sym typeface="+mn-ea"/>
              </a:rPr>
              <a:t>.</a:t>
            </a:r>
            <a:endParaRPr lang="en-GB" sz="2000" dirty="0" smtClean="0">
              <a:latin typeface="Calibri" panose="020F0502020204030204" charset="0"/>
              <a:ea typeface="Calibri" panose="020F0502020204030204" charset="0"/>
              <a:cs typeface="Calibri" panose="020F0502020204030204" charset="0"/>
            </a:endParaRPr>
          </a:p>
          <a:p>
            <a:r>
              <a:rPr lang="en-US" sz="2000" dirty="0" smtClean="0">
                <a:latin typeface="Calibri" panose="020F0502020204030204" charset="0"/>
                <a:ea typeface="Calibri" panose="020F0502020204030204" charset="0"/>
                <a:cs typeface="Calibri" panose="020F0502020204030204" charset="0"/>
                <a:sym typeface="+mn-ea"/>
              </a:rPr>
              <a:t>Establish </a:t>
            </a:r>
            <a:r>
              <a:rPr lang="en-US" sz="2000" dirty="0">
                <a:latin typeface="Calibri" panose="020F0502020204030204" charset="0"/>
                <a:ea typeface="Calibri" panose="020F0502020204030204" charset="0"/>
                <a:cs typeface="Calibri" panose="020F0502020204030204" charset="0"/>
                <a:sym typeface="+mn-ea"/>
              </a:rPr>
              <a:t>a cost-effective and efficient model</a:t>
            </a:r>
            <a:endParaRPr lang="en-GB" sz="2000" dirty="0">
              <a:latin typeface="Calibri" panose="020F0502020204030204" charset="0"/>
              <a:ea typeface="Calibri" panose="020F0502020204030204" charset="0"/>
              <a:cs typeface="Calibri" panose="020F0502020204030204" charset="0"/>
            </a:endParaRPr>
          </a:p>
          <a:p>
            <a:endParaRPr lang="en-GB"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Design &amp; Implementation</a:t>
            </a:r>
            <a:endParaRPr lang="en-GB" b="1" dirty="0"/>
          </a:p>
        </p:txBody>
      </p:sp>
      <p:pic>
        <p:nvPicPr>
          <p:cNvPr id="4" name="Content Placeholder 3" descr="Picture1"/>
          <p:cNvPicPr>
            <a:picLocks noChangeAspect="1"/>
          </p:cNvPicPr>
          <p:nvPr>
            <p:ph idx="1"/>
          </p:nvPr>
        </p:nvPicPr>
        <p:blipFill>
          <a:blip r:embed="rId1"/>
          <a:stretch>
            <a:fillRect/>
          </a:stretch>
        </p:blipFill>
        <p:spPr>
          <a:xfrm>
            <a:off x="838200" y="1627505"/>
            <a:ext cx="7812405" cy="40836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28650" y="1825625"/>
            <a:ext cx="10725150" cy="4351655"/>
          </a:xfrm>
        </p:spPr>
        <p:txBody>
          <a:bodyPr/>
          <a:p>
            <a:pPr marL="0" indent="0">
              <a:buNone/>
            </a:pPr>
            <a:r>
              <a:rPr lang="en-US" sz="2000"/>
              <a:t>The real-time incident reporting module is strategically crafted to empower users in promptly and accurately reporting emergencies. Intuitive input forms, geolocation tagging, and multimedia upload capabilities enhance the comprehensive detailing of incidents. The GIS-based dynamic ambulance routing introduces mapping services to optimize routes in real-time, considering live traffic data, incident locations, and historical response patterns. This integration ensures that ambulance crews receive timely route suggestions, contributing to minimized response times and efficient navigation through diverse traffic conditions</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Timeline </a:t>
            </a:r>
            <a:r>
              <a:rPr lang="en-GB" b="1" dirty="0" smtClean="0"/>
              <a:t>of </a:t>
            </a:r>
            <a:r>
              <a:rPr lang="en-GB" b="1" dirty="0"/>
              <a:t>Project</a:t>
            </a:r>
            <a:endParaRPr lang="en-GB" b="1" dirty="0"/>
          </a:p>
        </p:txBody>
      </p:sp>
      <p:pic>
        <p:nvPicPr>
          <p:cNvPr id="4" name="Content Placeholder 3" descr="Screenshot 2023-12-27 at 11.09.01 AM"/>
          <p:cNvPicPr>
            <a:picLocks noChangeAspect="1"/>
          </p:cNvPicPr>
          <p:nvPr>
            <p:ph idx="1"/>
          </p:nvPr>
        </p:nvPicPr>
        <p:blipFill>
          <a:blip r:embed="rId1"/>
          <a:stretch>
            <a:fillRect/>
          </a:stretch>
        </p:blipFill>
        <p:spPr>
          <a:xfrm>
            <a:off x="986790" y="1285875"/>
            <a:ext cx="9469120" cy="4516755"/>
          </a:xfrm>
          <a:prstGeom prst="rect">
            <a:avLst/>
          </a:prstGeom>
        </p:spPr>
      </p:pic>
    </p:spTree>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Presidency University 45 Yrs</Template>
  <TotalTime>0</TotalTime>
  <Words>10552</Words>
  <Application>WPS Presentation</Application>
  <PresentationFormat>Widescreen</PresentationFormat>
  <Paragraphs>122</Paragraphs>
  <Slides>19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Arial</vt:lpstr>
      <vt:lpstr>SimSun</vt:lpstr>
      <vt:lpstr>Wingdings</vt:lpstr>
      <vt:lpstr>Arial Rounded MT Bold</vt:lpstr>
      <vt:lpstr>Verdana</vt:lpstr>
      <vt:lpstr>Calibri</vt:lpstr>
      <vt:lpstr>Microsoft YaHei</vt:lpstr>
      <vt:lpstr>Arial Unicode MS</vt:lpstr>
      <vt:lpstr>Calibri Light</vt:lpstr>
      <vt:lpstr>Presidency University 45 Yrs</vt:lpstr>
      <vt:lpstr>Ambulance Services</vt:lpstr>
      <vt:lpstr>Introduction</vt:lpstr>
      <vt:lpstr>Literature Review</vt:lpstr>
      <vt:lpstr>Research Gaps Identified</vt:lpstr>
      <vt:lpstr>Proposed Methodology</vt:lpstr>
      <vt:lpstr>Objectives</vt:lpstr>
      <vt:lpstr>System Design &amp; Implementation</vt:lpstr>
      <vt:lpstr>PowerPoint 演示文稿</vt:lpstr>
      <vt:lpstr>Timeline of Project</vt:lpstr>
      <vt:lpstr>Outcomes / Results Obtained</vt:lpstr>
      <vt:lpstr>Conclusion</vt:lpstr>
      <vt:lpstr>References</vt:lpstr>
      <vt:lpstr>PowerPoint 演示文稿</vt:lpstr>
      <vt:lpstr>Publication Details</vt:lpstr>
      <vt:lpstr>PowerPoint 演示文稿</vt:lpstr>
      <vt:lpstr>Achievements (if any)</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Natraj</cp:lastModifiedBy>
  <cp:revision>30</cp:revision>
  <dcterms:created xsi:type="dcterms:W3CDTF">2023-03-16T03:26:00Z</dcterms:created>
  <dcterms:modified xsi:type="dcterms:W3CDTF">2024-01-10T07:30:18Z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4A6F14FB7597417DA7F817977CBA2453_13</vt:lpwstr>
  </property>
  <property fmtid="{D5CDD505-2E9C-101B-9397-08002B2CF9AE}" pid="3" name="KSOProductBuildVer">
    <vt:lpwstr>1033-12.2.0.13359</vt:lpwstr>
  </property>
</Properties>
</file>