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256" r:id="rId2"/>
    <p:sldId id="258" r:id="rId3"/>
    <p:sldId id="257" r:id="rId4"/>
    <p:sldId id="259" r:id="rId5"/>
    <p:sldId id="260" r:id="rId6"/>
    <p:sldId id="261" r:id="rId7"/>
    <p:sldId id="262" r:id="rId8"/>
    <p:sldId id="281" r:id="rId9"/>
    <p:sldId id="283" r:id="rId10"/>
    <p:sldId id="263" r:id="rId11"/>
    <p:sldId id="264" r:id="rId12"/>
    <p:sldId id="266" r:id="rId13"/>
    <p:sldId id="285" r:id="rId14"/>
    <p:sldId id="286" r:id="rId15"/>
    <p:sldId id="265" r:id="rId16"/>
    <p:sldId id="267" r:id="rId17"/>
    <p:sldId id="268" r:id="rId18"/>
    <p:sldId id="269" r:id="rId19"/>
    <p:sldId id="270" r:id="rId20"/>
    <p:sldId id="271" r:id="rId21"/>
    <p:sldId id="288" r:id="rId22"/>
    <p:sldId id="289" r:id="rId23"/>
    <p:sldId id="272" r:id="rId24"/>
    <p:sldId id="273" r:id="rId25"/>
    <p:sldId id="274" r:id="rId26"/>
    <p:sldId id="275" r:id="rId27"/>
    <p:sldId id="276" r:id="rId28"/>
    <p:sldId id="277" r:id="rId29"/>
    <p:sldId id="278" r:id="rId30"/>
    <p:sldId id="279" r:id="rId31"/>
    <p:sldId id="291" r:id="rId32"/>
    <p:sldId id="292" r:id="rId33"/>
    <p:sldId id="293" r:id="rId34"/>
    <p:sldId id="294" r:id="rId35"/>
    <p:sldId id="295" r:id="rId36"/>
    <p:sldId id="296" r:id="rId37"/>
    <p:sldId id="297" r:id="rId38"/>
    <p:sldId id="299" r:id="rId39"/>
    <p:sldId id="300" r:id="rId40"/>
    <p:sldId id="301" r:id="rId41"/>
    <p:sldId id="302" r:id="rId42"/>
    <p:sldId id="303" r:id="rId43"/>
    <p:sldId id="304" r:id="rId44"/>
    <p:sldId id="305" r:id="rId45"/>
    <p:sldId id="307" r:id="rId46"/>
    <p:sldId id="308" r:id="rId47"/>
    <p:sldId id="309" r:id="rId48"/>
    <p:sldId id="310" r:id="rId49"/>
    <p:sldId id="311" r:id="rId50"/>
    <p:sldId id="312" r:id="rId51"/>
    <p:sldId id="313" r:id="rId52"/>
    <p:sldId id="314" r:id="rId53"/>
    <p:sldId id="315" r:id="rId54"/>
    <p:sldId id="316" r:id="rId55"/>
    <p:sldId id="317" r:id="rId56"/>
    <p:sldId id="319"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3" r:id="rId70"/>
    <p:sldId id="334" r:id="rId71"/>
    <p:sldId id="335" r:id="rId72"/>
    <p:sldId id="336" r:id="rId73"/>
    <p:sldId id="338" r:id="rId74"/>
    <p:sldId id="339"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353" r:id="rId88"/>
    <p:sldId id="354" r:id="rId89"/>
    <p:sldId id="355" r:id="rId90"/>
    <p:sldId id="356" r:id="rId91"/>
    <p:sldId id="357" r:id="rId92"/>
    <p:sldId id="358" r:id="rId93"/>
    <p:sldId id="359" r:id="rId94"/>
    <p:sldId id="361" r:id="rId95"/>
    <p:sldId id="362" r:id="rId96"/>
    <p:sldId id="363" r:id="rId97"/>
    <p:sldId id="364" r:id="rId98"/>
    <p:sldId id="365" r:id="rId99"/>
    <p:sldId id="366" r:id="rId100"/>
    <p:sldId id="367" r:id="rId101"/>
    <p:sldId id="368" r:id="rId102"/>
    <p:sldId id="371" r:id="rId103"/>
    <p:sldId id="372" r:id="rId104"/>
    <p:sldId id="369" r:id="rId105"/>
    <p:sldId id="373" r:id="rId106"/>
    <p:sldId id="374" r:id="rId107"/>
    <p:sldId id="375" r:id="rId108"/>
    <p:sldId id="376"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7BD93-E8C9-4017-9006-0E92C7EF337F}" type="datetimeFigureOut">
              <a:rPr lang="en-IN" smtClean="0"/>
              <a:pPr/>
              <a:t>28-01-2019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37D92-A37B-48D7-A26E-BB9EDD6811A9}" type="slidenum">
              <a:rPr lang="en-IN" smtClean="0"/>
              <a:pPr/>
              <a:t>‹#›</a:t>
            </a:fld>
            <a:endParaRPr lang="en-IN"/>
          </a:p>
        </p:txBody>
      </p:sp>
    </p:spTree>
    <p:extLst>
      <p:ext uri="{BB962C8B-B14F-4D97-AF65-F5344CB8AC3E}">
        <p14:creationId xmlns:p14="http://schemas.microsoft.com/office/powerpoint/2010/main" xmlns="" val="65994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4537D92-A37B-48D7-A26E-BB9EDD6811A9}" type="slidenum">
              <a:rPr lang="en-IN" smtClean="0"/>
              <a:pPr/>
              <a:t>65</a:t>
            </a:fld>
            <a:endParaRPr lang="en-IN"/>
          </a:p>
        </p:txBody>
      </p:sp>
    </p:spTree>
    <p:extLst>
      <p:ext uri="{BB962C8B-B14F-4D97-AF65-F5344CB8AC3E}">
        <p14:creationId xmlns:p14="http://schemas.microsoft.com/office/powerpoint/2010/main" xmlns="" val="366858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4537D92-A37B-48D7-A26E-BB9EDD6811A9}" type="slidenum">
              <a:rPr lang="en-IN" smtClean="0"/>
              <a:pPr/>
              <a:t>97</a:t>
            </a:fld>
            <a:endParaRPr lang="en-IN"/>
          </a:p>
        </p:txBody>
      </p:sp>
    </p:spTree>
    <p:extLst>
      <p:ext uri="{BB962C8B-B14F-4D97-AF65-F5344CB8AC3E}">
        <p14:creationId xmlns:p14="http://schemas.microsoft.com/office/powerpoint/2010/main" xmlns="" val="954318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785D502-278A-4088-A87A-7759FEC1C631}"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a:t>
            </a:fld>
            <a:endParaRPr lang="en-IN"/>
          </a:p>
        </p:txBody>
      </p:sp>
    </p:spTree>
    <p:extLst>
      <p:ext uri="{BB962C8B-B14F-4D97-AF65-F5344CB8AC3E}">
        <p14:creationId xmlns:p14="http://schemas.microsoft.com/office/powerpoint/2010/main" xmlns="" val="3468017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EAB9DE-7B72-4621-B533-3A7470F24AD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a:t>
            </a:fld>
            <a:endParaRPr lang="en-IN"/>
          </a:p>
        </p:txBody>
      </p:sp>
    </p:spTree>
    <p:extLst>
      <p:ext uri="{BB962C8B-B14F-4D97-AF65-F5344CB8AC3E}">
        <p14:creationId xmlns:p14="http://schemas.microsoft.com/office/powerpoint/2010/main" xmlns="" val="3897203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9640D0-7840-46EC-AE1E-64B8D8F483F4}"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a:t>
            </a:fld>
            <a:endParaRPr lang="en-IN"/>
          </a:p>
        </p:txBody>
      </p:sp>
    </p:spTree>
    <p:extLst>
      <p:ext uri="{BB962C8B-B14F-4D97-AF65-F5344CB8AC3E}">
        <p14:creationId xmlns:p14="http://schemas.microsoft.com/office/powerpoint/2010/main" xmlns="" val="62837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a:t>
            </a:fld>
            <a:endParaRPr lang="en-IN"/>
          </a:p>
        </p:txBody>
      </p:sp>
    </p:spTree>
    <p:extLst>
      <p:ext uri="{BB962C8B-B14F-4D97-AF65-F5344CB8AC3E}">
        <p14:creationId xmlns:p14="http://schemas.microsoft.com/office/powerpoint/2010/main" xmlns="" val="2522533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43F73C-4C4B-4BAD-907F-5CCBB9D80A23}"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a:t>
            </a:fld>
            <a:endParaRPr lang="en-IN"/>
          </a:p>
        </p:txBody>
      </p:sp>
    </p:spTree>
    <p:extLst>
      <p:ext uri="{BB962C8B-B14F-4D97-AF65-F5344CB8AC3E}">
        <p14:creationId xmlns:p14="http://schemas.microsoft.com/office/powerpoint/2010/main" xmlns="" val="3481531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24AF673-7DCF-4E31-A145-628F966B2AE8}" type="datetime1">
              <a:rPr lang="en-IN" smtClean="0"/>
              <a:pPr/>
              <a:t>28-01-2019</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pPr/>
              <a:t>‹#›</a:t>
            </a:fld>
            <a:endParaRPr lang="en-IN"/>
          </a:p>
        </p:txBody>
      </p:sp>
    </p:spTree>
    <p:extLst>
      <p:ext uri="{BB962C8B-B14F-4D97-AF65-F5344CB8AC3E}">
        <p14:creationId xmlns:p14="http://schemas.microsoft.com/office/powerpoint/2010/main" xmlns="" val="258190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9C2265B-D443-46D3-90E3-D6C189980328}" type="datetime1">
              <a:rPr lang="en-IN" smtClean="0"/>
              <a:pPr/>
              <a:t>28-01-2019</a:t>
            </a:fld>
            <a:endParaRPr lang="en-IN"/>
          </a:p>
        </p:txBody>
      </p:sp>
      <p:sp>
        <p:nvSpPr>
          <p:cNvPr id="8" name="Footer Placeholder 7"/>
          <p:cNvSpPr>
            <a:spLocks noGrp="1"/>
          </p:cNvSpPr>
          <p:nvPr>
            <p:ph type="ftr" sz="quarter" idx="11"/>
          </p:nvPr>
        </p:nvSpPr>
        <p:spPr/>
        <p:txBody>
          <a:bodyPr/>
          <a:lstStyle/>
          <a:p>
            <a:r>
              <a:rPr lang="en-IN" smtClean="0"/>
              <a:t>8051 by Shriram K Vasudevan </a:t>
            </a:r>
            <a:endParaRPr lang="en-IN"/>
          </a:p>
        </p:txBody>
      </p:sp>
      <p:sp>
        <p:nvSpPr>
          <p:cNvPr id="9" name="Slide Number Placeholder 8"/>
          <p:cNvSpPr>
            <a:spLocks noGrp="1"/>
          </p:cNvSpPr>
          <p:nvPr>
            <p:ph type="sldNum" sz="quarter" idx="12"/>
          </p:nvPr>
        </p:nvSpPr>
        <p:spPr/>
        <p:txBody>
          <a:bodyPr/>
          <a:lstStyle/>
          <a:p>
            <a:fld id="{53EA4D28-556F-4D2B-81B9-67F7FC4D3BBB}" type="slidenum">
              <a:rPr lang="en-IN" smtClean="0"/>
              <a:pPr/>
              <a:t>‹#›</a:t>
            </a:fld>
            <a:endParaRPr lang="en-IN"/>
          </a:p>
        </p:txBody>
      </p:sp>
    </p:spTree>
    <p:extLst>
      <p:ext uri="{BB962C8B-B14F-4D97-AF65-F5344CB8AC3E}">
        <p14:creationId xmlns:p14="http://schemas.microsoft.com/office/powerpoint/2010/main" xmlns="" val="2208615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D114058-E15A-4E95-89B5-D89128ADC7D6}" type="datetime1">
              <a:rPr lang="en-IN" smtClean="0"/>
              <a:pPr/>
              <a:t>28-01-2019</a:t>
            </a:fld>
            <a:endParaRPr lang="en-IN"/>
          </a:p>
        </p:txBody>
      </p:sp>
      <p:sp>
        <p:nvSpPr>
          <p:cNvPr id="4" name="Footer Placeholder 3"/>
          <p:cNvSpPr>
            <a:spLocks noGrp="1"/>
          </p:cNvSpPr>
          <p:nvPr>
            <p:ph type="ftr" sz="quarter" idx="11"/>
          </p:nvPr>
        </p:nvSpPr>
        <p:spPr/>
        <p:txBody>
          <a:bodyPr/>
          <a:lstStyle/>
          <a:p>
            <a:r>
              <a:rPr lang="en-IN" smtClean="0"/>
              <a:t>8051 by Shriram K Vasudevan </a:t>
            </a:r>
            <a:endParaRPr lang="en-IN"/>
          </a:p>
        </p:txBody>
      </p:sp>
      <p:sp>
        <p:nvSpPr>
          <p:cNvPr id="5" name="Slide Number Placeholder 4"/>
          <p:cNvSpPr>
            <a:spLocks noGrp="1"/>
          </p:cNvSpPr>
          <p:nvPr>
            <p:ph type="sldNum" sz="quarter" idx="12"/>
          </p:nvPr>
        </p:nvSpPr>
        <p:spPr/>
        <p:txBody>
          <a:bodyPr/>
          <a:lstStyle/>
          <a:p>
            <a:fld id="{53EA4D28-556F-4D2B-81B9-67F7FC4D3BBB}" type="slidenum">
              <a:rPr lang="en-IN" smtClean="0"/>
              <a:pPr/>
              <a:t>‹#›</a:t>
            </a:fld>
            <a:endParaRPr lang="en-IN"/>
          </a:p>
        </p:txBody>
      </p:sp>
    </p:spTree>
    <p:extLst>
      <p:ext uri="{BB962C8B-B14F-4D97-AF65-F5344CB8AC3E}">
        <p14:creationId xmlns:p14="http://schemas.microsoft.com/office/powerpoint/2010/main" xmlns="" val="361242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8DABBD-8D75-43D9-BD0A-34A248052C7D}" type="datetime1">
              <a:rPr lang="en-IN" smtClean="0"/>
              <a:pPr/>
              <a:t>28-01-2019</a:t>
            </a:fld>
            <a:endParaRPr lang="en-IN"/>
          </a:p>
        </p:txBody>
      </p:sp>
      <p:sp>
        <p:nvSpPr>
          <p:cNvPr id="3" name="Footer Placeholder 2"/>
          <p:cNvSpPr>
            <a:spLocks noGrp="1"/>
          </p:cNvSpPr>
          <p:nvPr>
            <p:ph type="ftr" sz="quarter" idx="11"/>
          </p:nvPr>
        </p:nvSpPr>
        <p:spPr/>
        <p:txBody>
          <a:bodyPr/>
          <a:lstStyle/>
          <a:p>
            <a:r>
              <a:rPr lang="en-IN" smtClean="0"/>
              <a:t>8051 by Shriram K Vasudevan </a:t>
            </a:r>
            <a:endParaRPr lang="en-IN"/>
          </a:p>
        </p:txBody>
      </p:sp>
      <p:sp>
        <p:nvSpPr>
          <p:cNvPr id="4" name="Slide Number Placeholder 3"/>
          <p:cNvSpPr>
            <a:spLocks noGrp="1"/>
          </p:cNvSpPr>
          <p:nvPr>
            <p:ph type="sldNum" sz="quarter" idx="12"/>
          </p:nvPr>
        </p:nvSpPr>
        <p:spPr/>
        <p:txBody>
          <a:bodyPr/>
          <a:lstStyle/>
          <a:p>
            <a:fld id="{53EA4D28-556F-4D2B-81B9-67F7FC4D3BBB}" type="slidenum">
              <a:rPr lang="en-IN" smtClean="0"/>
              <a:pPr/>
              <a:t>‹#›</a:t>
            </a:fld>
            <a:endParaRPr lang="en-IN"/>
          </a:p>
        </p:txBody>
      </p:sp>
    </p:spTree>
    <p:extLst>
      <p:ext uri="{BB962C8B-B14F-4D97-AF65-F5344CB8AC3E}">
        <p14:creationId xmlns:p14="http://schemas.microsoft.com/office/powerpoint/2010/main" xmlns="" val="903711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9E8634-9BC4-4443-A2F9-201AD02A8037}" type="datetime1">
              <a:rPr lang="en-IN" smtClean="0"/>
              <a:pPr/>
              <a:t>28-01-2019</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pPr/>
              <a:t>‹#›</a:t>
            </a:fld>
            <a:endParaRPr lang="en-IN"/>
          </a:p>
        </p:txBody>
      </p:sp>
    </p:spTree>
    <p:extLst>
      <p:ext uri="{BB962C8B-B14F-4D97-AF65-F5344CB8AC3E}">
        <p14:creationId xmlns:p14="http://schemas.microsoft.com/office/powerpoint/2010/main" xmlns="" val="394158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C293DA-D5A0-445F-9662-4D4081B38AAD}" type="datetime1">
              <a:rPr lang="en-IN" smtClean="0"/>
              <a:pPr/>
              <a:t>28-01-2019</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pPr/>
              <a:t>‹#›</a:t>
            </a:fld>
            <a:endParaRPr lang="en-IN"/>
          </a:p>
        </p:txBody>
      </p:sp>
    </p:spTree>
    <p:extLst>
      <p:ext uri="{BB962C8B-B14F-4D97-AF65-F5344CB8AC3E}">
        <p14:creationId xmlns:p14="http://schemas.microsoft.com/office/powerpoint/2010/main" xmlns="" val="216666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7A3FA-5817-4AF3-BD89-5DE017E87439}" type="datetime1">
              <a:rPr lang="en-IN" smtClean="0"/>
              <a:pPr/>
              <a:t>28-01-2019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8051 by Shriram K Vasudevan </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A4D28-556F-4D2B-81B9-67F7FC4D3BBB}" type="slidenum">
              <a:rPr lang="en-IN" smtClean="0"/>
              <a:pPr/>
              <a:t>‹#›</a:t>
            </a:fld>
            <a:endParaRPr lang="en-IN"/>
          </a:p>
        </p:txBody>
      </p:sp>
    </p:spTree>
    <p:extLst>
      <p:ext uri="{BB962C8B-B14F-4D97-AF65-F5344CB8AC3E}">
        <p14:creationId xmlns:p14="http://schemas.microsoft.com/office/powerpoint/2010/main" xmlns="" val="260943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user/master4hereev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Learn 8051 Microcontroller with me.</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a:t>
            </a:r>
            <a:r>
              <a:rPr lang="en-IN" dirty="0"/>
              <a:t>1</a:t>
            </a:r>
          </a:p>
        </p:txBody>
      </p:sp>
      <p:sp>
        <p:nvSpPr>
          <p:cNvPr id="4" name="Date Placeholder 3"/>
          <p:cNvSpPr>
            <a:spLocks noGrp="1"/>
          </p:cNvSpPr>
          <p:nvPr>
            <p:ph type="dt" sz="half" idx="10"/>
          </p:nvPr>
        </p:nvSpPr>
        <p:spPr>
          <a:xfrm>
            <a:off x="856488" y="6374638"/>
            <a:ext cx="2743200" cy="365125"/>
          </a:xfrm>
        </p:spPr>
        <p:txBody>
          <a:bodyPr/>
          <a:lstStyle/>
          <a:p>
            <a:fld id="{44A5E149-C52B-4D65-9CAC-3A6536D3A1D9}"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1</a:t>
            </a:fld>
            <a:endParaRPr lang="en-IN"/>
          </a:p>
        </p:txBody>
      </p:sp>
      <p:sp>
        <p:nvSpPr>
          <p:cNvPr id="7" name="Rectangle 6"/>
          <p:cNvSpPr/>
          <p:nvPr/>
        </p:nvSpPr>
        <p:spPr>
          <a:xfrm>
            <a:off x="2937163" y="5839691"/>
            <a:ext cx="8866909" cy="646331"/>
          </a:xfrm>
          <a:prstGeom prst="rect">
            <a:avLst/>
          </a:prstGeom>
        </p:spPr>
        <p:txBody>
          <a:bodyPr wrap="square">
            <a:spAutoFit/>
          </a:bodyPr>
          <a:lstStyle/>
          <a:p>
            <a:r>
              <a:rPr lang="en-IN" b="1" dirty="0" smtClean="0">
                <a:solidFill>
                  <a:srgbClr val="0070C0"/>
                </a:solidFill>
                <a:hlinkClick r:id="rId2"/>
              </a:rPr>
              <a:t>YouTube Channel: https</a:t>
            </a:r>
            <a:r>
              <a:rPr lang="en-IN" b="1" dirty="0">
                <a:solidFill>
                  <a:srgbClr val="0070C0"/>
                </a:solidFill>
                <a:hlinkClick r:id="rId2"/>
              </a:rPr>
              <a:t>://</a:t>
            </a:r>
            <a:r>
              <a:rPr lang="en-IN" b="1" dirty="0" smtClean="0">
                <a:solidFill>
                  <a:srgbClr val="0070C0"/>
                </a:solidFill>
                <a:hlinkClick r:id="rId2"/>
              </a:rPr>
              <a:t>www.youtube.com/user/master4hereever</a:t>
            </a:r>
            <a:r>
              <a:rPr lang="en-IN" b="1" dirty="0" smtClean="0">
                <a:solidFill>
                  <a:srgbClr val="0070C0"/>
                </a:solidFill>
              </a:rPr>
              <a:t> </a:t>
            </a:r>
          </a:p>
          <a:p>
            <a:r>
              <a:rPr lang="en-IN" b="1" dirty="0">
                <a:solidFill>
                  <a:srgbClr val="0070C0"/>
                </a:solidFill>
              </a:rPr>
              <a:t>	</a:t>
            </a:r>
            <a:r>
              <a:rPr lang="en-IN" b="1" dirty="0" smtClean="0">
                <a:solidFill>
                  <a:srgbClr val="0070C0"/>
                </a:solidFill>
              </a:rPr>
              <a:t>(You can search as Shriram Vasudevan as well) </a:t>
            </a:r>
            <a:endParaRPr lang="en-IN" dirty="0">
              <a:solidFill>
                <a:srgbClr val="0070C0"/>
              </a:solidFill>
            </a:endParaRPr>
          </a:p>
        </p:txBody>
      </p:sp>
    </p:spTree>
    <p:extLst>
      <p:ext uri="{BB962C8B-B14F-4D97-AF65-F5344CB8AC3E}">
        <p14:creationId xmlns:p14="http://schemas.microsoft.com/office/powerpoint/2010/main" xmlns="" val="4009469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Pinout Details</a:t>
            </a:r>
            <a:endParaRPr lang="en-IN"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8016" y="1462088"/>
            <a:ext cx="3703320" cy="4551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p:cNvPicPr>
            <a:picLocks noChangeAspect="1"/>
          </p:cNvPicPr>
          <p:nvPr/>
        </p:nvPicPr>
        <p:blipFill>
          <a:blip r:embed="rId3" cstate="print"/>
          <a:stretch>
            <a:fillRect/>
          </a:stretch>
        </p:blipFill>
        <p:spPr>
          <a:xfrm>
            <a:off x="4482280" y="1980503"/>
            <a:ext cx="7196248" cy="4118545"/>
          </a:xfrm>
          <a:prstGeom prst="rect">
            <a:avLst/>
          </a:prstGeom>
        </p:spPr>
      </p:pic>
      <p:sp>
        <p:nvSpPr>
          <p:cNvPr id="3" name="Date Placeholder 2"/>
          <p:cNvSpPr>
            <a:spLocks noGrp="1"/>
          </p:cNvSpPr>
          <p:nvPr>
            <p:ph type="dt" sz="half" idx="10"/>
          </p:nvPr>
        </p:nvSpPr>
        <p:spPr/>
        <p:txBody>
          <a:bodyPr/>
          <a:lstStyle/>
          <a:p>
            <a:fld id="{7B62A252-3CE1-4A6B-8178-F9714B7DDCD8}"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10</a:t>
            </a:fld>
            <a:endParaRPr lang="en-IN"/>
          </a:p>
        </p:txBody>
      </p:sp>
    </p:spTree>
    <p:extLst>
      <p:ext uri="{BB962C8B-B14F-4D97-AF65-F5344CB8AC3E}">
        <p14:creationId xmlns:p14="http://schemas.microsoft.com/office/powerpoint/2010/main" xmlns="" val="336181448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dirty="0"/>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100</a:t>
            </a:fld>
            <a:endParaRPr lang="en-IN"/>
          </a:p>
        </p:txBody>
      </p:sp>
      <p:sp>
        <p:nvSpPr>
          <p:cNvPr id="7" name="Rectangle 6"/>
          <p:cNvSpPr/>
          <p:nvPr/>
        </p:nvSpPr>
        <p:spPr>
          <a:xfrm>
            <a:off x="1051560" y="2358166"/>
            <a:ext cx="10088880" cy="3760773"/>
          </a:xfrm>
          <a:prstGeom prst="rect">
            <a:avLst/>
          </a:prstGeom>
        </p:spPr>
        <p:txBody>
          <a:bodyPr wrap="square">
            <a:spAutoFit/>
          </a:bodyPr>
          <a:lstStyle/>
          <a:p>
            <a:pPr algn="just">
              <a:lnSpc>
                <a:spcPct val="150000"/>
              </a:lnSpc>
              <a:spcAft>
                <a:spcPts val="0"/>
              </a:spcAft>
            </a:pPr>
            <a:r>
              <a:rPr lang="en-US" sz="1000" dirty="0">
                <a:latin typeface="Arial" panose="020B0604020202020204" pitchFamily="34" charset="0"/>
                <a:ea typeface="Calibri" panose="020F0502020204030204" pitchFamily="34" charset="0"/>
                <a:cs typeface="Times New Roman" panose="02020603050405020304" pitchFamily="18" charset="0"/>
              </a:rPr>
              <a:t>Signals for DB9 have to be learnt in clear in order to understand the interface. </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00" b="1" dirty="0">
                <a:solidFill>
                  <a:schemeClr val="accent2">
                    <a:lumMod val="75000"/>
                  </a:schemeClr>
                </a:solidFill>
                <a:latin typeface="Arial" panose="020B0604020202020204" pitchFamily="34" charset="0"/>
                <a:ea typeface="Calibri" panose="020F0502020204030204" pitchFamily="34" charset="0"/>
                <a:cs typeface="Times New Roman" panose="02020603050405020304" pitchFamily="18" charset="0"/>
              </a:rPr>
              <a:t>DCD – Data Carrier Detect – It is a signal triggered by Modem (DCE) to PC (DTE), stating that the connection has been established between the DCE and DTE.</a:t>
            </a:r>
            <a:endParaRPr lang="en-IN" sz="1000"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00" b="1" dirty="0" err="1">
                <a:solidFill>
                  <a:srgbClr val="0070C0"/>
                </a:solidFill>
                <a:latin typeface="Arial" panose="020B0604020202020204" pitchFamily="34" charset="0"/>
                <a:ea typeface="Calibri" panose="020F0502020204030204" pitchFamily="34" charset="0"/>
                <a:cs typeface="Times New Roman" panose="02020603050405020304" pitchFamily="18" charset="0"/>
              </a:rPr>
              <a:t>RxD</a:t>
            </a:r>
            <a:r>
              <a:rPr lang="en-US" sz="1000" b="1" dirty="0">
                <a:solidFill>
                  <a:srgbClr val="0070C0"/>
                </a:solidFill>
                <a:latin typeface="Arial" panose="020B0604020202020204" pitchFamily="34" charset="0"/>
                <a:ea typeface="Calibri" panose="020F0502020204030204" pitchFamily="34" charset="0"/>
                <a:cs typeface="Times New Roman" panose="02020603050405020304" pitchFamily="18" charset="0"/>
              </a:rPr>
              <a:t> - Receive Data – Transmission of data will happen with this signal.</a:t>
            </a:r>
            <a:endParaRPr lang="en-IN" sz="1000"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00" b="1" dirty="0" err="1">
                <a:solidFill>
                  <a:srgbClr val="0070C0"/>
                </a:solidFill>
                <a:latin typeface="Arial" panose="020B0604020202020204" pitchFamily="34" charset="0"/>
                <a:ea typeface="Calibri" panose="020F0502020204030204" pitchFamily="34" charset="0"/>
                <a:cs typeface="Times New Roman" panose="02020603050405020304" pitchFamily="18" charset="0"/>
              </a:rPr>
              <a:t>TxD</a:t>
            </a:r>
            <a:r>
              <a:rPr lang="en-US" sz="1000" b="1" dirty="0">
                <a:solidFill>
                  <a:srgbClr val="0070C0"/>
                </a:solidFill>
                <a:latin typeface="Arial" panose="020B0604020202020204" pitchFamily="34" charset="0"/>
                <a:ea typeface="Calibri" panose="020F0502020204030204" pitchFamily="34" charset="0"/>
                <a:cs typeface="Times New Roman" panose="02020603050405020304" pitchFamily="18" charset="0"/>
              </a:rPr>
              <a:t> – Transmit Data – As name indicated, receive action will happen with this signal. </a:t>
            </a:r>
            <a:endParaRPr lang="en-IN" sz="1000"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00" b="1" dirty="0">
                <a:solidFill>
                  <a:srgbClr val="0070C0"/>
                </a:solidFill>
                <a:latin typeface="Arial" panose="020B0604020202020204" pitchFamily="34" charset="0"/>
                <a:ea typeface="Calibri" panose="020F0502020204030204" pitchFamily="34" charset="0"/>
                <a:cs typeface="Times New Roman" panose="02020603050405020304" pitchFamily="18" charset="0"/>
              </a:rPr>
              <a:t>DTR – Data Terminal Ready – When the DTE is turned on, it has to indicate that it is ready for the communication. DTR is the signal to indicate that the DTE is on and it is ready of the communication. This will be acting as intimation for the DCE. And in case of a problem with the DTE this signal would not be triggered and it can act as an alarm and the problem can be found out.</a:t>
            </a:r>
            <a:endParaRPr lang="en-IN" sz="1000"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00" b="1" dirty="0">
                <a:solidFill>
                  <a:srgbClr val="0070C0"/>
                </a:solidFill>
                <a:latin typeface="Arial" panose="020B0604020202020204" pitchFamily="34" charset="0"/>
                <a:ea typeface="Calibri" panose="020F0502020204030204" pitchFamily="34" charset="0"/>
                <a:cs typeface="Times New Roman" panose="02020603050405020304" pitchFamily="18" charset="0"/>
              </a:rPr>
              <a:t>Ground – The common ground for establishing proper grounding. </a:t>
            </a:r>
            <a:endParaRPr lang="en-IN" sz="1000"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00" b="1" dirty="0">
                <a:solidFill>
                  <a:srgbClr val="0070C0"/>
                </a:solidFill>
                <a:latin typeface="Arial" panose="020B0604020202020204" pitchFamily="34" charset="0"/>
                <a:ea typeface="Calibri" panose="020F0502020204030204" pitchFamily="34" charset="0"/>
                <a:cs typeface="Times New Roman" panose="02020603050405020304" pitchFamily="18" charset="0"/>
              </a:rPr>
              <a:t>DSR – Data Set Ready – And it is just like DTR. But this signal is triggered from DCE. As mentioned already it is nothing other than modem. It is fed to DTE and it will inform DTE that DCE is ready for communication.</a:t>
            </a:r>
            <a:endParaRPr lang="en-IN" sz="1000"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00" b="1" dirty="0">
                <a:solidFill>
                  <a:srgbClr val="0070C0"/>
                </a:solidFill>
                <a:latin typeface="Arial" panose="020B0604020202020204" pitchFamily="34" charset="0"/>
                <a:ea typeface="Calibri" panose="020F0502020204030204" pitchFamily="34" charset="0"/>
                <a:cs typeface="Times New Roman" panose="02020603050405020304" pitchFamily="18" charset="0"/>
              </a:rPr>
              <a:t>RTS – Request To Send – When some data has to be sent from DTE to DCE, RTS will be sent and it will inform DCE that some data is about to be sent and it has to be ready to receive the same. DTE here raises a request to the DCE to be prepared to receive the data. </a:t>
            </a:r>
            <a:endParaRPr lang="en-IN" sz="1000"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00" b="1" dirty="0">
                <a:solidFill>
                  <a:srgbClr val="0070C0"/>
                </a:solidFill>
                <a:latin typeface="Arial" panose="020B0604020202020204" pitchFamily="34" charset="0"/>
                <a:ea typeface="Calibri" panose="020F0502020204030204" pitchFamily="34" charset="0"/>
                <a:cs typeface="Times New Roman" panose="02020603050405020304" pitchFamily="18" charset="0"/>
              </a:rPr>
              <a:t>CTS – Clear To Send – When the RTS is received, if the DCE has got enough space to have the data received from DTE and to store it. it will send CTS (Clear to send) to make DTE understand that, data transmission can be started. It will serve as an input to DTE from DCE. It says that it is ready to accept the data. </a:t>
            </a:r>
            <a:endParaRPr lang="en-IN" sz="1000"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00" b="1" dirty="0">
                <a:solidFill>
                  <a:srgbClr val="0070C0"/>
                </a:solidFill>
                <a:latin typeface="Arial" panose="020B0604020202020204" pitchFamily="34" charset="0"/>
                <a:ea typeface="Calibri" panose="020F0502020204030204" pitchFamily="34" charset="0"/>
                <a:cs typeface="Times New Roman" panose="02020603050405020304" pitchFamily="18" charset="0"/>
              </a:rPr>
              <a:t>RI – Ring Indicator – It is an output from modem and it serves as an input to the PC which serves as an indication for telephone ring. It will go on and off with ringing sound accordingly</a:t>
            </a:r>
            <a:r>
              <a:rPr lang="en-US" sz="1000" b="1" dirty="0" smtClean="0">
                <a:solidFill>
                  <a:srgbClr val="0070C0"/>
                </a:solidFill>
                <a:latin typeface="Arial" panose="020B0604020202020204" pitchFamily="34" charset="0"/>
                <a:ea typeface="Calibri" panose="020F0502020204030204" pitchFamily="34" charset="0"/>
                <a:cs typeface="Times New Roman" panose="02020603050405020304" pitchFamily="18" charset="0"/>
              </a:rPr>
              <a:t>.</a:t>
            </a:r>
            <a:endParaRPr lang="en-IN" sz="1000"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cstate="print"/>
          <a:stretch>
            <a:fillRect/>
          </a:stretch>
        </p:blipFill>
        <p:spPr>
          <a:xfrm>
            <a:off x="4144380" y="55211"/>
            <a:ext cx="3110759" cy="1874173"/>
          </a:xfrm>
          <a:prstGeom prst="rect">
            <a:avLst/>
          </a:prstGeom>
        </p:spPr>
      </p:pic>
    </p:spTree>
    <p:extLst>
      <p:ext uri="{BB962C8B-B14F-4D97-AF65-F5344CB8AC3E}">
        <p14:creationId xmlns:p14="http://schemas.microsoft.com/office/powerpoint/2010/main" xmlns="" val="114328380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92" y="-170957"/>
            <a:ext cx="10515600" cy="1325563"/>
          </a:xfrm>
        </p:spPr>
        <p:txBody>
          <a:bodyPr/>
          <a:lstStyle/>
          <a:p>
            <a:r>
              <a:rPr lang="en-IN" dirty="0" smtClean="0"/>
              <a:t>Null Modem Configuration</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101</a:t>
            </a:fld>
            <a:endParaRPr lang="en-IN"/>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43958" y="996696"/>
            <a:ext cx="8418028" cy="2971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p:nvPr/>
        </p:nvSpPr>
        <p:spPr>
          <a:xfrm>
            <a:off x="1603248" y="4077154"/>
            <a:ext cx="9299448" cy="2169825"/>
          </a:xfrm>
          <a:prstGeom prst="rect">
            <a:avLst/>
          </a:prstGeom>
        </p:spPr>
        <p:txBody>
          <a:bodyPr wrap="square">
            <a:spAutoFit/>
          </a:bodyPr>
          <a:lstStyle/>
          <a:p>
            <a:pPr marL="285750" indent="-285750" algn="just">
              <a:lnSpc>
                <a:spcPct val="150000"/>
              </a:lnSpc>
              <a:spcAft>
                <a:spcPts val="0"/>
              </a:spcAft>
              <a:buFont typeface="Arial" panose="020B0604020202020204" pitchFamily="34" charset="0"/>
              <a:buChar char="•"/>
            </a:pPr>
            <a:r>
              <a:rPr lang="en-US" dirty="0">
                <a:latin typeface="Arial" panose="020B0604020202020204" pitchFamily="34" charset="0"/>
                <a:ea typeface="Calibri" panose="020F0502020204030204" pitchFamily="34" charset="0"/>
                <a:cs typeface="Times New Roman" panose="02020603050405020304" pitchFamily="18" charset="0"/>
              </a:rPr>
              <a:t>The purpose of a null-modem cable is to permit two RS-232 "DTE" devices to communicate with each other without modems or other communication devices (i.e., "DCE"s) between them.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en-US" dirty="0">
                <a:latin typeface="Arial" panose="020B0604020202020204" pitchFamily="34" charset="0"/>
                <a:ea typeface="Calibri" panose="020F0502020204030204" pitchFamily="34" charset="0"/>
                <a:cs typeface="Times New Roman" panose="02020603050405020304" pitchFamily="18" charset="0"/>
              </a:rPr>
              <a:t>To achieve this, the most obvious connection is that the TD signal of one device must be connected to the RD input of the other device (and vice versa).</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21648629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12</a:t>
            </a:r>
            <a:endParaRPr lang="en-IN" dirty="0"/>
          </a:p>
        </p:txBody>
      </p:sp>
      <p:sp>
        <p:nvSpPr>
          <p:cNvPr id="4" name="Date Placeholder 3"/>
          <p:cNvSpPr>
            <a:spLocks noGrp="1"/>
          </p:cNvSpPr>
          <p:nvPr>
            <p:ph type="dt" sz="half" idx="10"/>
          </p:nvPr>
        </p:nvSpPr>
        <p:spPr/>
        <p:txBody>
          <a:bodyPr/>
          <a:lstStyle/>
          <a:p>
            <a:fld id="{BDE0C75F-0066-44EC-93A6-BACC1E0F2135}"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102</a:t>
            </a:fld>
            <a:endParaRPr lang="en-IN"/>
          </a:p>
        </p:txBody>
      </p:sp>
    </p:spTree>
    <p:extLst>
      <p:ext uri="{BB962C8B-B14F-4D97-AF65-F5344CB8AC3E}">
        <p14:creationId xmlns:p14="http://schemas.microsoft.com/office/powerpoint/2010/main" xmlns="" val="55416342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Architecture</a:t>
            </a:r>
          </a:p>
          <a:p>
            <a:r>
              <a:rPr lang="en-IN" dirty="0" smtClean="0"/>
              <a:t>Features </a:t>
            </a:r>
          </a:p>
          <a:p>
            <a:r>
              <a:rPr lang="en-IN" dirty="0" smtClean="0"/>
              <a:t>Family </a:t>
            </a:r>
          </a:p>
          <a:p>
            <a:r>
              <a:rPr lang="en-IN" dirty="0" smtClean="0"/>
              <a:t>Pinout </a:t>
            </a:r>
          </a:p>
          <a:p>
            <a:r>
              <a:rPr lang="en-IN" dirty="0"/>
              <a:t>Registers and Organization – A complete understanding. </a:t>
            </a:r>
          </a:p>
          <a:p>
            <a:r>
              <a:rPr lang="en-IN" dirty="0"/>
              <a:t>A and B registers </a:t>
            </a:r>
          </a:p>
          <a:p>
            <a:r>
              <a:rPr lang="en-IN" dirty="0" smtClean="0"/>
              <a:t>PSW </a:t>
            </a:r>
          </a:p>
          <a:p>
            <a:r>
              <a:rPr lang="en-IN" dirty="0" smtClean="0"/>
              <a:t>Register Bank and Stack (Memory Organization)</a:t>
            </a:r>
          </a:p>
          <a:p>
            <a:r>
              <a:rPr lang="en-IN" dirty="0"/>
              <a:t>Stack Programming </a:t>
            </a:r>
          </a:p>
          <a:p>
            <a:pPr marL="685800" lvl="2">
              <a:spcBef>
                <a:spcPts val="1000"/>
              </a:spcBef>
            </a:pPr>
            <a:r>
              <a:rPr lang="en-IN" dirty="0"/>
              <a:t>Stack and RB1 clash </a:t>
            </a:r>
            <a:endParaRPr lang="en-IN" dirty="0" smtClean="0"/>
          </a:p>
          <a:p>
            <a:pPr marL="228600" lvl="1">
              <a:spcBef>
                <a:spcPts val="1000"/>
              </a:spcBef>
            </a:pPr>
            <a:r>
              <a:rPr lang="en-IN" dirty="0" smtClean="0"/>
              <a:t>8051 and peripherals  (i.e. ports) </a:t>
            </a:r>
          </a:p>
          <a:p>
            <a:pPr marL="228600" lvl="1">
              <a:spcBef>
                <a:spcPts val="1000"/>
              </a:spcBef>
            </a:pPr>
            <a:r>
              <a:rPr lang="en-IN" dirty="0" smtClean="0"/>
              <a:t>8051 and Timer </a:t>
            </a:r>
          </a:p>
          <a:p>
            <a:pPr marL="228600" lvl="1">
              <a:spcBef>
                <a:spcPts val="1000"/>
              </a:spcBef>
            </a:pPr>
            <a:r>
              <a:rPr lang="en-IN" dirty="0" smtClean="0"/>
              <a:t>Magic Number – 11.0592 </a:t>
            </a:r>
            <a:endParaRPr lang="en-IN" dirty="0"/>
          </a:p>
          <a:p>
            <a:pPr marL="228600" lvl="1">
              <a:spcBef>
                <a:spcPts val="1000"/>
              </a:spcBef>
            </a:pPr>
            <a:r>
              <a:rPr lang="en-IN" dirty="0"/>
              <a:t>TCON and Counter Operations </a:t>
            </a:r>
          </a:p>
          <a:p>
            <a:pPr marL="228600" lvl="1">
              <a:spcBef>
                <a:spcPts val="1000"/>
              </a:spcBef>
            </a:pPr>
            <a:r>
              <a:rPr lang="en-IN" dirty="0" smtClean="0"/>
              <a:t>8051 and interrupts. </a:t>
            </a:r>
          </a:p>
          <a:p>
            <a:pPr marL="228600" lvl="1">
              <a:spcBef>
                <a:spcPts val="1000"/>
              </a:spcBef>
            </a:pPr>
            <a:r>
              <a:rPr lang="en-IN" sz="2300" dirty="0">
                <a:solidFill>
                  <a:srgbClr val="FF0000"/>
                </a:solidFill>
              </a:rPr>
              <a:t>RS 232 – Serial Communication </a:t>
            </a: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C54D67E1-F306-4597-A3EA-8A2D178778A4}"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103</a:t>
            </a:fld>
            <a:endParaRPr lang="en-IN"/>
          </a:p>
        </p:txBody>
      </p:sp>
    </p:spTree>
    <p:extLst>
      <p:ext uri="{BB962C8B-B14F-4D97-AF65-F5344CB8AC3E}">
        <p14:creationId xmlns:p14="http://schemas.microsoft.com/office/powerpoint/2010/main" xmlns="" val="341448016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Serial communication programming with 8051</a:t>
            </a:r>
            <a:r>
              <a:rPr lang="en-IN" b="1" dirty="0"/>
              <a:t/>
            </a:r>
            <a:br>
              <a:rPr lang="en-IN" b="1" dirty="0"/>
            </a:br>
            <a:endParaRPr lang="en-IN" dirty="0"/>
          </a:p>
        </p:txBody>
      </p:sp>
      <p:sp>
        <p:nvSpPr>
          <p:cNvPr id="3" name="Content Placeholder 2"/>
          <p:cNvSpPr>
            <a:spLocks noGrp="1"/>
          </p:cNvSpPr>
          <p:nvPr>
            <p:ph idx="1"/>
          </p:nvPr>
        </p:nvSpPr>
        <p:spPr/>
        <p:txBody>
          <a:bodyPr/>
          <a:lstStyle/>
          <a:p>
            <a:r>
              <a:rPr lang="en-IN" dirty="0"/>
              <a:t>“The baud rate is the rate used for the communication purpose and it is used to identify that how much of the data had been transferred but at how much speed</a:t>
            </a:r>
            <a:r>
              <a:rPr lang="en-IN" dirty="0" smtClean="0"/>
              <a:t>.”</a:t>
            </a:r>
          </a:p>
          <a:p>
            <a:r>
              <a:rPr lang="en-US" u="sng" dirty="0"/>
              <a:t>The permissible and allowed baud rates are varying the range and very frequently used baud rates are to be taken into consideration here. 9600 is the most frequently used baud </a:t>
            </a:r>
            <a:r>
              <a:rPr lang="en-US" u="sng" dirty="0" smtClean="0"/>
              <a:t>rate</a:t>
            </a:r>
          </a:p>
          <a:p>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dirty="0" smtClean="0"/>
              <a:t>8051 by Shriram K Vasudevan </a:t>
            </a:r>
            <a:endParaRPr lang="en-IN" dirty="0"/>
          </a:p>
        </p:txBody>
      </p:sp>
      <p:sp>
        <p:nvSpPr>
          <p:cNvPr id="6" name="Slide Number Placeholder 5"/>
          <p:cNvSpPr>
            <a:spLocks noGrp="1"/>
          </p:cNvSpPr>
          <p:nvPr>
            <p:ph type="sldNum" sz="quarter" idx="12"/>
          </p:nvPr>
        </p:nvSpPr>
        <p:spPr/>
        <p:txBody>
          <a:bodyPr/>
          <a:lstStyle/>
          <a:p>
            <a:fld id="{53EA4D28-556F-4D2B-81B9-67F7FC4D3BBB}" type="slidenum">
              <a:rPr lang="en-IN" smtClean="0"/>
              <a:pPr/>
              <a:t>104</a:t>
            </a:fld>
            <a:endParaRPr lang="en-IN"/>
          </a:p>
        </p:txBody>
      </p:sp>
      <p:pic>
        <p:nvPicPr>
          <p:cNvPr id="7" name="Picture 6"/>
          <p:cNvPicPr>
            <a:picLocks noChangeAspect="1"/>
          </p:cNvPicPr>
          <p:nvPr/>
        </p:nvPicPr>
        <p:blipFill>
          <a:blip r:embed="rId2" cstate="print"/>
          <a:stretch>
            <a:fillRect/>
          </a:stretch>
        </p:blipFill>
        <p:spPr>
          <a:xfrm>
            <a:off x="0" y="0"/>
            <a:ext cx="11887200" cy="6858000"/>
          </a:xfrm>
          <a:prstGeom prst="rect">
            <a:avLst/>
          </a:prstGeom>
        </p:spPr>
      </p:pic>
    </p:spTree>
    <p:extLst>
      <p:ext uri="{BB962C8B-B14F-4D97-AF65-F5344CB8AC3E}">
        <p14:creationId xmlns:p14="http://schemas.microsoft.com/office/powerpoint/2010/main" xmlns="" val="238522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Serial Programming – Steps </a:t>
            </a:r>
            <a:r>
              <a:rPr lang="en-IN" b="1" dirty="0"/>
              <a:t/>
            </a:r>
            <a:br>
              <a:rPr lang="en-IN" b="1" dirty="0"/>
            </a:b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105</a:t>
            </a:fld>
            <a:endParaRPr lang="en-IN"/>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59407" y="1123815"/>
            <a:ext cx="8546465" cy="5597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4411977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r>
              <a:rPr lang="en-US" dirty="0"/>
              <a:t>One more important thing to note has to be mentioned. </a:t>
            </a:r>
            <a:endParaRPr lang="en-US" dirty="0" smtClean="0"/>
          </a:p>
          <a:p>
            <a:r>
              <a:rPr lang="en-US" dirty="0" smtClean="0"/>
              <a:t>SBUF </a:t>
            </a:r>
            <a:r>
              <a:rPr lang="en-US" dirty="0"/>
              <a:t>is a serial communication buffer which is used specially for serial communication operations done with 8051. </a:t>
            </a:r>
            <a:endParaRPr lang="en-US" dirty="0" smtClean="0"/>
          </a:p>
          <a:p>
            <a:r>
              <a:rPr lang="en-US" dirty="0" smtClean="0"/>
              <a:t>For </a:t>
            </a:r>
            <a:r>
              <a:rPr lang="en-US" dirty="0"/>
              <a:t>both transfer of data and receive action of date SBUF is the boss. </a:t>
            </a:r>
            <a:endParaRPr lang="en-US" dirty="0" smtClean="0"/>
          </a:p>
          <a:p>
            <a:r>
              <a:rPr lang="en-US" dirty="0" smtClean="0"/>
              <a:t>Data </a:t>
            </a:r>
            <a:r>
              <a:rPr lang="en-US" dirty="0"/>
              <a:t>when transferred will be sent via this with adding Start and Stop bits and when receiving it will unpack the data by removing Start and Stop bits. </a:t>
            </a:r>
            <a:endParaRPr lang="en-IN" dirty="0"/>
          </a:p>
          <a:p>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106</a:t>
            </a:fld>
            <a:endParaRPr lang="en-IN"/>
          </a:p>
        </p:txBody>
      </p:sp>
    </p:spTree>
    <p:extLst>
      <p:ext uri="{BB962C8B-B14F-4D97-AF65-F5344CB8AC3E}">
        <p14:creationId xmlns:p14="http://schemas.microsoft.com/office/powerpoint/2010/main" xmlns="" val="396342768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stretch>
            <a:fillRect/>
          </a:stretch>
        </p:blipFill>
        <p:spPr>
          <a:xfrm>
            <a:off x="748309" y="194871"/>
            <a:ext cx="5804891" cy="6161479"/>
          </a:xfrm>
          <a:prstGeom prst="rect">
            <a:avLst/>
          </a:prstGeom>
        </p:spPr>
      </p:pic>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107</a:t>
            </a:fld>
            <a:endParaRPr lang="en-IN"/>
          </a:p>
        </p:txBody>
      </p:sp>
      <p:pic>
        <p:nvPicPr>
          <p:cNvPr id="2050" name="Picture 2" descr="Image result for scon register in 8051"/>
          <p:cNvPicPr>
            <a:picLocks noChangeAspect="1" noChangeArrowheads="1"/>
          </p:cNvPicPr>
          <p:nvPr/>
        </p:nvPicPr>
        <p:blipFill>
          <a:blip r:embed="rId3" cstate="print"/>
          <a:srcRect/>
          <a:stretch>
            <a:fillRect/>
          </a:stretch>
        </p:blipFill>
        <p:spPr bwMode="auto">
          <a:xfrm>
            <a:off x="7397623" y="2484437"/>
            <a:ext cx="4438650" cy="1028701"/>
          </a:xfrm>
          <a:prstGeom prst="rect">
            <a:avLst/>
          </a:prstGeom>
          <a:noFill/>
        </p:spPr>
      </p:pic>
    </p:spTree>
    <p:extLst>
      <p:ext uri="{BB962C8B-B14F-4D97-AF65-F5344CB8AC3E}">
        <p14:creationId xmlns:p14="http://schemas.microsoft.com/office/powerpoint/2010/main" xmlns="" val="264481105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smtClean="0"/>
              <a:t>Thank You!</a:t>
            </a:r>
            <a:endParaRPr lang="en-IN" dirty="0"/>
          </a:p>
        </p:txBody>
      </p:sp>
      <p:sp>
        <p:nvSpPr>
          <p:cNvPr id="8" name="Subtitle 7"/>
          <p:cNvSpPr>
            <a:spLocks noGrp="1"/>
          </p:cNvSpPr>
          <p:nvPr>
            <p:ph type="subTitle" idx="1"/>
          </p:nvPr>
        </p:nvSpPr>
        <p:spPr/>
        <p:txBody>
          <a:bodyPr/>
          <a:lstStyle/>
          <a:p>
            <a:r>
              <a:rPr lang="en-IN" dirty="0" smtClean="0"/>
              <a:t>Shriram K Vasudevan</a:t>
            </a:r>
          </a:p>
          <a:p>
            <a:r>
              <a:rPr lang="en-IN" dirty="0" smtClean="0"/>
              <a:t>Meet you soon with programming exercises and instruction set details</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108</a:t>
            </a:fld>
            <a:endParaRPr lang="en-IN"/>
          </a:p>
        </p:txBody>
      </p:sp>
    </p:spTree>
    <p:extLst>
      <p:ext uri="{BB962C8B-B14F-4D97-AF65-F5344CB8AC3E}">
        <p14:creationId xmlns:p14="http://schemas.microsoft.com/office/powerpoint/2010/main" xmlns="" val="2666320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89888" y="1494662"/>
            <a:ext cx="3703320" cy="4551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p:cNvPicPr>
          <p:nvPr/>
        </p:nvPicPr>
        <p:blipFill>
          <a:blip r:embed="rId3" cstate="print"/>
          <a:stretch>
            <a:fillRect/>
          </a:stretch>
        </p:blipFill>
        <p:spPr>
          <a:xfrm>
            <a:off x="6220320" y="174625"/>
            <a:ext cx="4702839" cy="6345936"/>
          </a:xfrm>
          <a:prstGeom prst="rect">
            <a:avLst/>
          </a:prstGeom>
        </p:spPr>
      </p:pic>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212725" cy="174625"/>
          </a:xfrm>
          <a:prstGeom prst="rect">
            <a:avLst/>
          </a:prstGeom>
          <a:noFill/>
          <a:extLst>
            <a:ext uri="{909E8E84-426E-40DD-AFC4-6F175D3DCCD1}">
              <a14:hiddenFill xmlns:a14="http://schemas.microsoft.com/office/drawing/2010/main" xmlns="">
                <a:solidFill>
                  <a:srgbClr val="FFFFFF"/>
                </a:solidFill>
              </a14:hiddenFill>
            </a:ext>
          </a:extLst>
        </p:spPr>
      </p:pic>
      <p:pic>
        <p:nvPicPr>
          <p:cNvPr id="4097" name="Picture 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0"/>
            <a:ext cx="381000" cy="17462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Date Placeholder 2"/>
          <p:cNvSpPr>
            <a:spLocks noGrp="1"/>
          </p:cNvSpPr>
          <p:nvPr>
            <p:ph type="dt" sz="half" idx="10"/>
          </p:nvPr>
        </p:nvSpPr>
        <p:spPr/>
        <p:txBody>
          <a:bodyPr/>
          <a:lstStyle/>
          <a:p>
            <a:fld id="{20C0CD81-9FDC-4C39-9E80-3A8F4886D6F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11</a:t>
            </a:fld>
            <a:endParaRPr lang="en-IN"/>
          </a:p>
        </p:txBody>
      </p:sp>
    </p:spTree>
    <p:extLst>
      <p:ext uri="{BB962C8B-B14F-4D97-AF65-F5344CB8AC3E}">
        <p14:creationId xmlns:p14="http://schemas.microsoft.com/office/powerpoint/2010/main" xmlns="" val="3528938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89888" y="1494662"/>
            <a:ext cx="3703320" cy="4551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p:cNvPicPr>
            <a:picLocks noChangeAspect="1"/>
          </p:cNvPicPr>
          <p:nvPr/>
        </p:nvPicPr>
        <p:blipFill>
          <a:blip r:embed="rId3" cstate="print"/>
          <a:stretch>
            <a:fillRect/>
          </a:stretch>
        </p:blipFill>
        <p:spPr>
          <a:xfrm>
            <a:off x="5577916" y="2788252"/>
            <a:ext cx="6075812" cy="2368963"/>
          </a:xfrm>
          <a:prstGeom prst="rect">
            <a:avLst/>
          </a:prstGeom>
        </p:spPr>
      </p:pic>
      <p:sp>
        <p:nvSpPr>
          <p:cNvPr id="3" name="Date Placeholder 2"/>
          <p:cNvSpPr>
            <a:spLocks noGrp="1"/>
          </p:cNvSpPr>
          <p:nvPr>
            <p:ph type="dt" sz="half" idx="10"/>
          </p:nvPr>
        </p:nvSpPr>
        <p:spPr/>
        <p:txBody>
          <a:bodyPr/>
          <a:lstStyle/>
          <a:p>
            <a:fld id="{DCEAE9C4-5B55-427B-8D07-066A67CA3068}"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pPr/>
              <a:t>12</a:t>
            </a:fld>
            <a:endParaRPr lang="en-IN"/>
          </a:p>
        </p:txBody>
      </p:sp>
    </p:spTree>
    <p:extLst>
      <p:ext uri="{BB962C8B-B14F-4D97-AF65-F5344CB8AC3E}">
        <p14:creationId xmlns:p14="http://schemas.microsoft.com/office/powerpoint/2010/main" xmlns="" val="2093510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3</a:t>
            </a:r>
            <a:endParaRPr lang="en-IN" dirty="0"/>
          </a:p>
        </p:txBody>
      </p:sp>
      <p:sp>
        <p:nvSpPr>
          <p:cNvPr id="4" name="Date Placeholder 3"/>
          <p:cNvSpPr>
            <a:spLocks noGrp="1"/>
          </p:cNvSpPr>
          <p:nvPr>
            <p:ph type="dt" sz="half" idx="10"/>
          </p:nvPr>
        </p:nvSpPr>
        <p:spPr/>
        <p:txBody>
          <a:bodyPr/>
          <a:lstStyle/>
          <a:p>
            <a:fld id="{F0A11D50-2F09-4F64-83DD-92371340749C}"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13</a:t>
            </a:fld>
            <a:endParaRPr lang="en-IN"/>
          </a:p>
        </p:txBody>
      </p:sp>
    </p:spTree>
    <p:extLst>
      <p:ext uri="{BB962C8B-B14F-4D97-AF65-F5344CB8AC3E}">
        <p14:creationId xmlns:p14="http://schemas.microsoft.com/office/powerpoint/2010/main" xmlns="" val="1034374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Architecture</a:t>
            </a:r>
          </a:p>
          <a:p>
            <a:r>
              <a:rPr lang="en-IN" dirty="0" smtClean="0"/>
              <a:t>Features </a:t>
            </a:r>
          </a:p>
          <a:p>
            <a:r>
              <a:rPr lang="en-IN" dirty="0" smtClean="0"/>
              <a:t>Family </a:t>
            </a:r>
          </a:p>
          <a:p>
            <a:r>
              <a:rPr lang="en-IN" dirty="0" smtClean="0"/>
              <a:t>Pinout </a:t>
            </a:r>
          </a:p>
          <a:p>
            <a:r>
              <a:rPr lang="en-IN" dirty="0" smtClean="0">
                <a:solidFill>
                  <a:srgbClr val="FF0000"/>
                </a:solidFill>
              </a:rPr>
              <a:t>Registers and Organization – A complete understanding. </a:t>
            </a:r>
          </a:p>
          <a:p>
            <a:r>
              <a:rPr lang="en-IN" dirty="0" smtClean="0">
                <a:solidFill>
                  <a:srgbClr val="FF0000"/>
                </a:solidFill>
              </a:rPr>
              <a:t>A and B registers </a:t>
            </a:r>
          </a:p>
          <a:p>
            <a:r>
              <a:rPr lang="en-IN" dirty="0" smtClean="0"/>
              <a:t>PSW </a:t>
            </a:r>
          </a:p>
          <a:p>
            <a:r>
              <a:rPr lang="en-IN" dirty="0" smtClean="0"/>
              <a:t>Register Bank and Stack (Memory Organization)</a:t>
            </a:r>
          </a:p>
          <a:p>
            <a:r>
              <a:rPr lang="en-IN" dirty="0" smtClean="0"/>
              <a:t>Stack Programming </a:t>
            </a:r>
          </a:p>
          <a:p>
            <a:pPr marL="228600" lvl="1">
              <a:spcBef>
                <a:spcPts val="1000"/>
              </a:spcBef>
            </a:pPr>
            <a:r>
              <a:rPr lang="en-IN" dirty="0"/>
              <a:t>8051 and peripherals  (i.e. ports) </a:t>
            </a:r>
          </a:p>
          <a:p>
            <a:r>
              <a:rPr lang="en-IN" dirty="0"/>
              <a:t>8051 and Timer </a:t>
            </a:r>
            <a:endParaRPr lang="en-IN" dirty="0" smtClean="0"/>
          </a:p>
          <a:p>
            <a:r>
              <a:rPr lang="en-IN" dirty="0"/>
              <a:t>Magic Number – 11.0592 </a:t>
            </a:r>
            <a:endParaRPr lang="en-IN" dirty="0" smtClean="0"/>
          </a:p>
          <a:p>
            <a:r>
              <a:rPr lang="en-IN" dirty="0"/>
              <a:t>TCON and Counter Operations </a:t>
            </a:r>
            <a:endParaRPr lang="en-IN" dirty="0" smtClean="0"/>
          </a:p>
          <a:p>
            <a:pPr marL="228600" lvl="1">
              <a:spcBef>
                <a:spcPts val="1000"/>
              </a:spcBef>
            </a:pPr>
            <a:r>
              <a:rPr lang="en-IN" sz="2000" dirty="0"/>
              <a:t>8051 and interrupts. </a:t>
            </a:r>
          </a:p>
          <a:p>
            <a:pPr marL="228600" lvl="1">
              <a:spcBef>
                <a:spcPts val="1000"/>
              </a:spcBef>
            </a:pPr>
            <a:r>
              <a:rPr lang="en-IN" dirty="0"/>
              <a:t>RS 232 – Serial Communication </a:t>
            </a:r>
          </a:p>
          <a:p>
            <a:endParaRPr lang="en-IN" dirty="0"/>
          </a:p>
          <a:p>
            <a:endParaRPr lang="en-IN" dirty="0"/>
          </a:p>
          <a:p>
            <a:endParaRPr lang="en-IN" dirty="0"/>
          </a:p>
          <a:p>
            <a:endParaRPr lang="en-IN" dirty="0" smtClean="0"/>
          </a:p>
          <a:p>
            <a:endParaRPr lang="en-IN" dirty="0" smtClean="0"/>
          </a:p>
          <a:p>
            <a:endParaRPr lang="en-IN" dirty="0" smtClean="0"/>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81E9C84F-D93A-4DBC-993A-B226A810B6AA}"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14</a:t>
            </a:fld>
            <a:endParaRPr lang="en-IN"/>
          </a:p>
        </p:txBody>
      </p:sp>
    </p:spTree>
    <p:extLst>
      <p:ext uri="{BB962C8B-B14F-4D97-AF65-F5344CB8AC3E}">
        <p14:creationId xmlns:p14="http://schemas.microsoft.com/office/powerpoint/2010/main" xmlns="" val="17354456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Register Organization</a:t>
            </a:r>
            <a:endParaRPr lang="en-IN" dirty="0"/>
          </a:p>
        </p:txBody>
      </p:sp>
      <p:sp>
        <p:nvSpPr>
          <p:cNvPr id="3" name="Content Placeholder 2"/>
          <p:cNvSpPr>
            <a:spLocks noGrp="1"/>
          </p:cNvSpPr>
          <p:nvPr>
            <p:ph idx="1"/>
          </p:nvPr>
        </p:nvSpPr>
        <p:spPr/>
        <p:txBody>
          <a:bodyPr/>
          <a:lstStyle/>
          <a:p>
            <a:r>
              <a:rPr lang="en-US" dirty="0"/>
              <a:t>In 8051 almost all the registers are 8 </a:t>
            </a:r>
            <a:r>
              <a:rPr lang="en-US" dirty="0" smtClean="0"/>
              <a:t>bits </a:t>
            </a:r>
            <a:r>
              <a:rPr lang="en-US" dirty="0"/>
              <a:t>wide. </a:t>
            </a:r>
            <a:endParaRPr lang="en-US" dirty="0" smtClean="0"/>
          </a:p>
          <a:p>
            <a:r>
              <a:rPr lang="en-US" dirty="0" smtClean="0"/>
              <a:t>Special </a:t>
            </a:r>
            <a:r>
              <a:rPr lang="en-US" dirty="0"/>
              <a:t>Function Register (SFR) is the term used to denote the most important set of registers being used in 8051. </a:t>
            </a:r>
            <a:endParaRPr lang="en-US" dirty="0" smtClean="0"/>
          </a:p>
          <a:p>
            <a:r>
              <a:rPr lang="en-US" dirty="0" smtClean="0"/>
              <a:t>Let us first see the SFRs!!!</a:t>
            </a:r>
            <a:endParaRPr lang="en-IN" dirty="0"/>
          </a:p>
        </p:txBody>
      </p:sp>
      <p:sp>
        <p:nvSpPr>
          <p:cNvPr id="4" name="Date Placeholder 3"/>
          <p:cNvSpPr>
            <a:spLocks noGrp="1"/>
          </p:cNvSpPr>
          <p:nvPr>
            <p:ph type="dt" sz="half" idx="10"/>
          </p:nvPr>
        </p:nvSpPr>
        <p:spPr/>
        <p:txBody>
          <a:bodyPr/>
          <a:lstStyle/>
          <a:p>
            <a:fld id="{2317982F-BC6E-4C8C-8AD8-7501FAC7534E}"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15</a:t>
            </a:fld>
            <a:endParaRPr lang="en-IN"/>
          </a:p>
        </p:txBody>
      </p:sp>
    </p:spTree>
    <p:extLst>
      <p:ext uri="{BB962C8B-B14F-4D97-AF65-F5344CB8AC3E}">
        <p14:creationId xmlns:p14="http://schemas.microsoft.com/office/powerpoint/2010/main" xmlns="" val="4148758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Special Function Registers</a:t>
            </a:r>
            <a:endParaRPr lang="en-IN" dirty="0"/>
          </a:p>
        </p:txBody>
      </p:sp>
      <p:sp>
        <p:nvSpPr>
          <p:cNvPr id="3" name="Content Placeholder 2"/>
          <p:cNvSpPr>
            <a:spLocks noGrp="1"/>
          </p:cNvSpPr>
          <p:nvPr>
            <p:ph sz="half" idx="1"/>
          </p:nvPr>
        </p:nvSpPr>
        <p:spPr/>
        <p:txBody>
          <a:bodyPr/>
          <a:lstStyle/>
          <a:p>
            <a:r>
              <a:rPr lang="en-US" dirty="0"/>
              <a:t>There are 21 special function registers available with 8051 </a:t>
            </a:r>
            <a:r>
              <a:rPr lang="en-US" dirty="0" smtClean="0"/>
              <a:t>microcontroller.</a:t>
            </a:r>
          </a:p>
          <a:p>
            <a:r>
              <a:rPr lang="en-US" dirty="0" smtClean="0"/>
              <a:t> </a:t>
            </a:r>
            <a:r>
              <a:rPr lang="en-US" dirty="0"/>
              <a:t>For an instance address of ACC is E0h and SBUF is </a:t>
            </a:r>
            <a:r>
              <a:rPr lang="en-US" dirty="0" smtClean="0"/>
              <a:t>99h.</a:t>
            </a:r>
          </a:p>
          <a:p>
            <a:r>
              <a:rPr lang="en-US" dirty="0" smtClean="0"/>
              <a:t>Some </a:t>
            </a:r>
            <a:r>
              <a:rPr lang="en-US" dirty="0"/>
              <a:t>of these registers are bit wise accessible while some are byte addressable only.  </a:t>
            </a:r>
            <a:endParaRPr lang="en-IN"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80544" y="1578736"/>
            <a:ext cx="4473256" cy="3871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7F389DA2-ED86-4B95-A558-4BAB16A28B3E}"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16</a:t>
            </a:fld>
            <a:endParaRPr lang="en-IN"/>
          </a:p>
        </p:txBody>
      </p:sp>
    </p:spTree>
    <p:extLst>
      <p:ext uri="{BB962C8B-B14F-4D97-AF65-F5344CB8AC3E}">
        <p14:creationId xmlns:p14="http://schemas.microsoft.com/office/powerpoint/2010/main" xmlns="" val="1783001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SFR – A Register (ACC)</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This is one of the most important registers in the entirety. </a:t>
            </a:r>
            <a:endParaRPr lang="en-US" dirty="0" smtClean="0"/>
          </a:p>
          <a:p>
            <a:r>
              <a:rPr lang="en-US" dirty="0" smtClean="0"/>
              <a:t>Perhaps</a:t>
            </a:r>
            <a:r>
              <a:rPr lang="en-US" dirty="0"/>
              <a:t>, without this one, 8051 is almost non usable. </a:t>
            </a:r>
            <a:endParaRPr lang="en-US" dirty="0" smtClean="0"/>
          </a:p>
          <a:p>
            <a:r>
              <a:rPr lang="en-US" dirty="0" smtClean="0"/>
              <a:t>It </a:t>
            </a:r>
            <a:r>
              <a:rPr lang="en-US" dirty="0"/>
              <a:t>is an 8-bit register and is like heart of the microcontroller</a:t>
            </a:r>
            <a:r>
              <a:rPr lang="en-US" dirty="0" smtClean="0"/>
              <a:t>.</a:t>
            </a:r>
          </a:p>
          <a:p>
            <a:r>
              <a:rPr lang="en-US" dirty="0" smtClean="0"/>
              <a:t>It </a:t>
            </a:r>
            <a:r>
              <a:rPr lang="en-US" dirty="0"/>
              <a:t>is used in all mathematical and arithmetical operations. By default it would have 0 in all its bits. And it is bit addressable. </a:t>
            </a:r>
            <a:endParaRPr lang="en-IN" dirty="0"/>
          </a:p>
          <a:p>
            <a:r>
              <a:rPr lang="en-US" dirty="0"/>
              <a:t>The importance of Accumulator A is because of the following reasons: </a:t>
            </a:r>
            <a:endParaRPr lang="en-IN" dirty="0"/>
          </a:p>
          <a:p>
            <a:pPr lvl="1"/>
            <a:r>
              <a:rPr lang="en-US" dirty="0">
                <a:solidFill>
                  <a:srgbClr val="002060"/>
                </a:solidFill>
              </a:rPr>
              <a:t>All the results obtained as a result of mathematical or arithmetical operations will be stored only in this register. </a:t>
            </a:r>
            <a:endParaRPr lang="en-IN" dirty="0">
              <a:solidFill>
                <a:srgbClr val="002060"/>
              </a:solidFill>
            </a:endParaRPr>
          </a:p>
          <a:p>
            <a:pPr lvl="1"/>
            <a:r>
              <a:rPr lang="en-US" dirty="0">
                <a:solidFill>
                  <a:srgbClr val="002060"/>
                </a:solidFill>
              </a:rPr>
              <a:t>Operations like addition, subtraction, division and multiplication, one of the operands will have to sit in the accumulator A. </a:t>
            </a:r>
            <a:endParaRPr lang="en-IN" dirty="0">
              <a:solidFill>
                <a:srgbClr val="002060"/>
              </a:solidFill>
            </a:endParaRPr>
          </a:p>
          <a:p>
            <a:pPr lvl="1"/>
            <a:r>
              <a:rPr lang="en-US" dirty="0">
                <a:solidFill>
                  <a:srgbClr val="002060"/>
                </a:solidFill>
              </a:rPr>
              <a:t>Many of the instructions that are being used will involve A. In short without A register 8051 is almost dead. </a:t>
            </a:r>
            <a:endParaRPr lang="en-IN" dirty="0">
              <a:solidFill>
                <a:srgbClr val="002060"/>
              </a:solidFill>
            </a:endParaRPr>
          </a:p>
          <a:p>
            <a:endParaRPr lang="en-IN" dirty="0"/>
          </a:p>
        </p:txBody>
      </p:sp>
      <p:pic>
        <p:nvPicPr>
          <p:cNvPr id="5" name="Picture 4"/>
          <p:cNvPicPr>
            <a:picLocks noChangeAspect="1"/>
          </p:cNvPicPr>
          <p:nvPr/>
        </p:nvPicPr>
        <p:blipFill>
          <a:blip r:embed="rId2" cstate="print"/>
          <a:stretch>
            <a:fillRect/>
          </a:stretch>
        </p:blipFill>
        <p:spPr>
          <a:xfrm>
            <a:off x="9534525" y="365125"/>
            <a:ext cx="1819275" cy="1562100"/>
          </a:xfrm>
          <a:prstGeom prst="rect">
            <a:avLst/>
          </a:prstGeom>
        </p:spPr>
      </p:pic>
      <p:sp>
        <p:nvSpPr>
          <p:cNvPr id="4" name="Date Placeholder 3"/>
          <p:cNvSpPr>
            <a:spLocks noGrp="1"/>
          </p:cNvSpPr>
          <p:nvPr>
            <p:ph type="dt" sz="half" idx="10"/>
          </p:nvPr>
        </p:nvSpPr>
        <p:spPr/>
        <p:txBody>
          <a:bodyPr/>
          <a:lstStyle/>
          <a:p>
            <a:fld id="{6F12E8C2-5857-4546-8DB3-E848102AD76B}" type="datetime1">
              <a:rPr lang="en-IN" smtClean="0"/>
              <a:pPr/>
              <a:t>28-01-2019</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pPr/>
              <a:t>17</a:t>
            </a:fld>
            <a:endParaRPr lang="en-IN"/>
          </a:p>
        </p:txBody>
      </p:sp>
    </p:spTree>
    <p:extLst>
      <p:ext uri="{BB962C8B-B14F-4D97-AF65-F5344CB8AC3E}">
        <p14:creationId xmlns:p14="http://schemas.microsoft.com/office/powerpoint/2010/main" xmlns="" val="272282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838200" y="1441577"/>
            <a:ext cx="10515600" cy="4351338"/>
          </a:xfrm>
        </p:spPr>
        <p:txBody>
          <a:bodyPr/>
          <a:lstStyle/>
          <a:p>
            <a:r>
              <a:rPr lang="en-US" dirty="0"/>
              <a:t>ACC.0 is the Least Significant Bit and ACC.7 is the Most Significant Bit.  </a:t>
            </a:r>
            <a:endParaRPr lang="en-US" dirty="0" smtClean="0"/>
          </a:p>
          <a:p>
            <a:r>
              <a:rPr lang="en-US" dirty="0" smtClean="0"/>
              <a:t>And </a:t>
            </a:r>
            <a:r>
              <a:rPr lang="en-US" dirty="0"/>
              <a:t>in the instruction, say MOV A,#06h (this instruction will be explained in instruction set at </a:t>
            </a:r>
            <a:r>
              <a:rPr lang="en-US" dirty="0" smtClean="0"/>
              <a:t>later.) </a:t>
            </a:r>
            <a:r>
              <a:rPr lang="en-US" dirty="0"/>
              <a:t>it can be mentioned as A which will denote Accumulator or it can be mentioned as E0. </a:t>
            </a:r>
            <a:endParaRPr lang="en-US" dirty="0" smtClean="0"/>
          </a:p>
          <a:p>
            <a:r>
              <a:rPr lang="en-US" dirty="0" smtClean="0"/>
              <a:t>E0 </a:t>
            </a:r>
            <a:r>
              <a:rPr lang="en-US" dirty="0"/>
              <a:t>is the address of the </a:t>
            </a:r>
            <a:r>
              <a:rPr lang="en-US" dirty="0" smtClean="0"/>
              <a:t>Accumulator. </a:t>
            </a:r>
          </a:p>
          <a:p>
            <a:r>
              <a:rPr lang="en-US" dirty="0" smtClean="0"/>
              <a:t>There </a:t>
            </a:r>
            <a:r>
              <a:rPr lang="en-US" dirty="0"/>
              <a:t>is one more special function register which is more or less equally important as A. It is B register. </a:t>
            </a:r>
            <a:endParaRPr lang="en-IN" dirty="0"/>
          </a:p>
          <a:p>
            <a:endParaRPr lang="en-IN" dirty="0"/>
          </a:p>
        </p:txBody>
      </p:sp>
      <p:pic>
        <p:nvPicPr>
          <p:cNvPr id="819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34347" y="4840351"/>
            <a:ext cx="4427537" cy="166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D616F5B5-F6A8-4334-8273-A2665C34E322}"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18</a:t>
            </a:fld>
            <a:endParaRPr lang="en-IN"/>
          </a:p>
        </p:txBody>
      </p:sp>
    </p:spTree>
    <p:extLst>
      <p:ext uri="{BB962C8B-B14F-4D97-AF65-F5344CB8AC3E}">
        <p14:creationId xmlns:p14="http://schemas.microsoft.com/office/powerpoint/2010/main" xmlns="" val="8630863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SFR – B Register</a:t>
            </a:r>
            <a:endParaRPr lang="en-IN" dirty="0"/>
          </a:p>
        </p:txBody>
      </p:sp>
      <p:sp>
        <p:nvSpPr>
          <p:cNvPr id="3" name="Content Placeholder 2"/>
          <p:cNvSpPr>
            <a:spLocks noGrp="1"/>
          </p:cNvSpPr>
          <p:nvPr>
            <p:ph idx="1"/>
          </p:nvPr>
        </p:nvSpPr>
        <p:spPr>
          <a:xfrm>
            <a:off x="1267968" y="1822450"/>
            <a:ext cx="10515600" cy="4351338"/>
          </a:xfrm>
        </p:spPr>
        <p:txBody>
          <a:bodyPr/>
          <a:lstStyle/>
          <a:p>
            <a:r>
              <a:rPr lang="en-US" dirty="0"/>
              <a:t>This is yet another register which is not negligible when the Multiplication or Division is done. </a:t>
            </a:r>
            <a:endParaRPr lang="en-US" dirty="0" smtClean="0"/>
          </a:p>
          <a:p>
            <a:r>
              <a:rPr lang="en-US" dirty="0" smtClean="0"/>
              <a:t>B </a:t>
            </a:r>
            <a:r>
              <a:rPr lang="en-US" dirty="0"/>
              <a:t>must be one of the operands in the multiplication and division operations. </a:t>
            </a:r>
            <a:endParaRPr lang="en-US" dirty="0" smtClean="0"/>
          </a:p>
          <a:p>
            <a:r>
              <a:rPr lang="en-US" dirty="0" smtClean="0"/>
              <a:t>It </a:t>
            </a:r>
            <a:r>
              <a:rPr lang="en-US" dirty="0"/>
              <a:t>is also an 8 bit register and can be accessed bit </a:t>
            </a:r>
            <a:r>
              <a:rPr lang="en-US" dirty="0" smtClean="0"/>
              <a:t>wise. </a:t>
            </a:r>
          </a:p>
          <a:p>
            <a:r>
              <a:rPr lang="en-US" dirty="0" smtClean="0"/>
              <a:t>Addressed </a:t>
            </a:r>
            <a:r>
              <a:rPr lang="en-US" dirty="0"/>
              <a:t>with F0. </a:t>
            </a:r>
            <a:endParaRPr lang="en-IN" dirty="0"/>
          </a:p>
          <a:p>
            <a:endParaRPr lang="en-IN" dirty="0"/>
          </a:p>
        </p:txBody>
      </p:sp>
      <p:pic>
        <p:nvPicPr>
          <p:cNvPr id="9218"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99103" y="4827587"/>
            <a:ext cx="4678363" cy="1477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EB017561-1CD6-427E-8586-7920C3B5CBA8}"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19</a:t>
            </a:fld>
            <a:endParaRPr lang="en-IN"/>
          </a:p>
        </p:txBody>
      </p:sp>
    </p:spTree>
    <p:extLst>
      <p:ext uri="{BB962C8B-B14F-4D97-AF65-F5344CB8AC3E}">
        <p14:creationId xmlns:p14="http://schemas.microsoft.com/office/powerpoint/2010/main" xmlns="" val="2415146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solidFill>
                  <a:srgbClr val="FF0000"/>
                </a:solidFill>
              </a:rPr>
              <a:t>Architecture</a:t>
            </a:r>
          </a:p>
          <a:p>
            <a:r>
              <a:rPr lang="en-IN" dirty="0" smtClean="0">
                <a:solidFill>
                  <a:srgbClr val="FF0000"/>
                </a:solidFill>
              </a:rPr>
              <a:t>Features </a:t>
            </a:r>
          </a:p>
          <a:p>
            <a:r>
              <a:rPr lang="en-IN" dirty="0" smtClean="0">
                <a:solidFill>
                  <a:srgbClr val="FF0000"/>
                </a:solidFill>
              </a:rPr>
              <a:t>Family </a:t>
            </a:r>
          </a:p>
          <a:p>
            <a:r>
              <a:rPr lang="en-IN" dirty="0" smtClean="0"/>
              <a:t>Pinout </a:t>
            </a:r>
          </a:p>
          <a:p>
            <a:r>
              <a:rPr lang="en-IN" dirty="0" smtClean="0"/>
              <a:t>Registers and Organization – A complete understanding. </a:t>
            </a:r>
          </a:p>
          <a:p>
            <a:r>
              <a:rPr lang="en-IN" dirty="0" smtClean="0"/>
              <a:t>A and B registers </a:t>
            </a:r>
          </a:p>
          <a:p>
            <a:r>
              <a:rPr lang="en-IN" dirty="0" smtClean="0"/>
              <a:t>PSW </a:t>
            </a:r>
          </a:p>
          <a:p>
            <a:r>
              <a:rPr lang="en-IN" dirty="0" smtClean="0"/>
              <a:t>Register Bank and Stack (Memory Organization)</a:t>
            </a:r>
          </a:p>
          <a:p>
            <a:r>
              <a:rPr lang="en-IN" dirty="0" smtClean="0"/>
              <a:t>Stack Programming </a:t>
            </a:r>
          </a:p>
          <a:p>
            <a:pPr marL="228600" lvl="1">
              <a:spcBef>
                <a:spcPts val="1000"/>
              </a:spcBef>
            </a:pPr>
            <a:r>
              <a:rPr lang="en-IN" dirty="0"/>
              <a:t>8051 and peripherals  (i.e. ports) </a:t>
            </a:r>
          </a:p>
          <a:p>
            <a:r>
              <a:rPr lang="en-IN" dirty="0"/>
              <a:t>8051 and Timer </a:t>
            </a:r>
            <a:endParaRPr lang="en-IN" dirty="0" smtClean="0"/>
          </a:p>
          <a:p>
            <a:r>
              <a:rPr lang="en-IN" dirty="0"/>
              <a:t>Magic Number – 11.0592 </a:t>
            </a:r>
            <a:endParaRPr lang="en-IN" dirty="0" smtClean="0"/>
          </a:p>
          <a:p>
            <a:r>
              <a:rPr lang="en-IN" dirty="0"/>
              <a:t>TCON and Counter Operations </a:t>
            </a:r>
            <a:endParaRPr lang="en-IN" dirty="0" smtClean="0"/>
          </a:p>
          <a:p>
            <a:pPr marL="228600" lvl="1">
              <a:spcBef>
                <a:spcPts val="1000"/>
              </a:spcBef>
            </a:pPr>
            <a:r>
              <a:rPr lang="en-IN" sz="2000" dirty="0"/>
              <a:t>8051 and interrupts. </a:t>
            </a:r>
          </a:p>
          <a:p>
            <a:pPr marL="228600" lvl="1">
              <a:spcBef>
                <a:spcPts val="1000"/>
              </a:spcBef>
            </a:pPr>
            <a:r>
              <a:rPr lang="en-IN" dirty="0"/>
              <a:t>RS 232 – Serial Communication </a:t>
            </a:r>
          </a:p>
          <a:p>
            <a:endParaRPr lang="en-IN" dirty="0"/>
          </a:p>
          <a:p>
            <a:endParaRPr lang="en-IN" dirty="0"/>
          </a:p>
          <a:p>
            <a:endParaRPr lang="en-IN" dirty="0"/>
          </a:p>
          <a:p>
            <a:endParaRPr lang="en-IN" dirty="0" smtClean="0"/>
          </a:p>
          <a:p>
            <a:endParaRPr lang="en-IN" dirty="0" smtClean="0"/>
          </a:p>
          <a:p>
            <a:endParaRPr lang="en-IN" dirty="0" smtClean="0"/>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B900FF32-769C-4AB5-93E3-D9BEBD318A95}"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2</a:t>
            </a:fld>
            <a:endParaRPr lang="en-IN"/>
          </a:p>
        </p:txBody>
      </p:sp>
    </p:spTree>
    <p:extLst>
      <p:ext uri="{BB962C8B-B14F-4D97-AF65-F5344CB8AC3E}">
        <p14:creationId xmlns:p14="http://schemas.microsoft.com/office/powerpoint/2010/main" xmlns="" val="29510649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 example with A and B registers</a:t>
            </a:r>
            <a:endParaRPr lang="en-IN" dirty="0"/>
          </a:p>
        </p:txBody>
      </p:sp>
      <p:sp>
        <p:nvSpPr>
          <p:cNvPr id="3" name="Content Placeholder 2"/>
          <p:cNvSpPr>
            <a:spLocks noGrp="1"/>
          </p:cNvSpPr>
          <p:nvPr>
            <p:ph idx="1"/>
          </p:nvPr>
        </p:nvSpPr>
        <p:spPr/>
        <p:txBody>
          <a:bodyPr>
            <a:normAutofit fontScale="85000" lnSpcReduction="20000"/>
          </a:bodyPr>
          <a:lstStyle/>
          <a:p>
            <a:pPr marL="0" lvl="0" indent="0">
              <a:buNone/>
            </a:pPr>
            <a:r>
              <a:rPr lang="en-US" dirty="0"/>
              <a:t>MOV A, R1; </a:t>
            </a:r>
            <a:r>
              <a:rPr lang="en-US" i="1" dirty="0"/>
              <a:t>// Will move the content of R1 to Accumulator</a:t>
            </a:r>
            <a:endParaRPr lang="en-IN" dirty="0"/>
          </a:p>
          <a:p>
            <a:pPr marL="0" lvl="0" indent="0">
              <a:buNone/>
            </a:pPr>
            <a:r>
              <a:rPr lang="en-US" dirty="0"/>
              <a:t>MOV R5, A;</a:t>
            </a:r>
            <a:r>
              <a:rPr lang="en-US" i="1" dirty="0"/>
              <a:t> // Will move the content of A to R5</a:t>
            </a:r>
            <a:endParaRPr lang="en-IN" dirty="0"/>
          </a:p>
          <a:p>
            <a:pPr marL="0" lvl="0" indent="0">
              <a:buNone/>
            </a:pPr>
            <a:r>
              <a:rPr lang="en-US" dirty="0"/>
              <a:t>MOV A, #10H; </a:t>
            </a:r>
            <a:r>
              <a:rPr lang="en-US" i="1" dirty="0"/>
              <a:t>// # is a mark of data and not address. 10H will be moved to A</a:t>
            </a:r>
            <a:endParaRPr lang="en-IN" dirty="0"/>
          </a:p>
          <a:p>
            <a:pPr marL="0" lvl="0" indent="0">
              <a:buNone/>
            </a:pPr>
            <a:r>
              <a:rPr lang="en-US" dirty="0"/>
              <a:t>ADD A, #10H </a:t>
            </a:r>
            <a:r>
              <a:rPr lang="en-US" i="1" dirty="0"/>
              <a:t>// same as previous, where 10H will be added with value present in A.</a:t>
            </a:r>
            <a:r>
              <a:rPr lang="en-US" dirty="0"/>
              <a:t> </a:t>
            </a:r>
            <a:endParaRPr lang="en-IN" dirty="0"/>
          </a:p>
          <a:p>
            <a:pPr marL="0" lvl="0" indent="0">
              <a:buNone/>
            </a:pPr>
            <a:r>
              <a:rPr lang="en-US" dirty="0"/>
              <a:t>MOV A,#01H</a:t>
            </a:r>
            <a:endParaRPr lang="en-IN" dirty="0"/>
          </a:p>
          <a:p>
            <a:pPr marL="0" indent="0">
              <a:buNone/>
            </a:pPr>
            <a:r>
              <a:rPr lang="en-US" dirty="0" smtClean="0"/>
              <a:t>MOV </a:t>
            </a:r>
            <a:r>
              <a:rPr lang="en-US" dirty="0"/>
              <a:t>B, #02H</a:t>
            </a:r>
            <a:endParaRPr lang="en-IN" dirty="0"/>
          </a:p>
          <a:p>
            <a:pPr marL="0" indent="0">
              <a:buNone/>
            </a:pPr>
            <a:r>
              <a:rPr lang="en-US" dirty="0">
                <a:solidFill>
                  <a:srgbClr val="FF6600"/>
                </a:solidFill>
              </a:rPr>
              <a:t>MUL AB // </a:t>
            </a:r>
            <a:r>
              <a:rPr lang="en-US" i="1" dirty="0">
                <a:solidFill>
                  <a:srgbClr val="FF6600"/>
                </a:solidFill>
              </a:rPr>
              <a:t>Usage of B register. Multiplication is not possible without A and B duo registers</a:t>
            </a:r>
            <a:r>
              <a:rPr lang="en-US" dirty="0">
                <a:solidFill>
                  <a:srgbClr val="FF6600"/>
                </a:solidFill>
              </a:rPr>
              <a:t>.</a:t>
            </a:r>
            <a:endParaRPr lang="en-IN" dirty="0">
              <a:solidFill>
                <a:srgbClr val="FF6600"/>
              </a:solidFill>
            </a:endParaRPr>
          </a:p>
          <a:p>
            <a:pPr marL="0" lvl="0" indent="0">
              <a:buNone/>
            </a:pPr>
            <a:r>
              <a:rPr lang="en-US" dirty="0"/>
              <a:t>MOV A,#01H</a:t>
            </a:r>
            <a:endParaRPr lang="en-IN" dirty="0"/>
          </a:p>
          <a:p>
            <a:pPr marL="0" indent="0">
              <a:buNone/>
            </a:pPr>
            <a:r>
              <a:rPr lang="en-US" dirty="0" smtClean="0"/>
              <a:t>MOV </a:t>
            </a:r>
            <a:r>
              <a:rPr lang="en-US" dirty="0"/>
              <a:t>B, #02H</a:t>
            </a:r>
            <a:endParaRPr lang="en-IN" dirty="0"/>
          </a:p>
          <a:p>
            <a:pPr marL="0" indent="0">
              <a:buNone/>
            </a:pPr>
            <a:r>
              <a:rPr lang="en-US" dirty="0">
                <a:solidFill>
                  <a:srgbClr val="FF6600"/>
                </a:solidFill>
              </a:rPr>
              <a:t>DIV AB // Usage of B register. Division is not possible without A and B duo registers.</a:t>
            </a:r>
            <a:endParaRPr lang="en-IN" dirty="0">
              <a:solidFill>
                <a:srgbClr val="FF6600"/>
              </a:solidFill>
            </a:endParaRPr>
          </a:p>
          <a:p>
            <a:endParaRPr lang="en-IN" dirty="0"/>
          </a:p>
        </p:txBody>
      </p:sp>
      <p:sp>
        <p:nvSpPr>
          <p:cNvPr id="4" name="Date Placeholder 3"/>
          <p:cNvSpPr>
            <a:spLocks noGrp="1"/>
          </p:cNvSpPr>
          <p:nvPr>
            <p:ph type="dt" sz="half" idx="10"/>
          </p:nvPr>
        </p:nvSpPr>
        <p:spPr/>
        <p:txBody>
          <a:bodyPr/>
          <a:lstStyle/>
          <a:p>
            <a:fld id="{693A0365-18AA-4C1A-A8EC-960A874301AF}"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20</a:t>
            </a:fld>
            <a:endParaRPr lang="en-IN"/>
          </a:p>
        </p:txBody>
      </p:sp>
    </p:spTree>
    <p:extLst>
      <p:ext uri="{BB962C8B-B14F-4D97-AF65-F5344CB8AC3E}">
        <p14:creationId xmlns:p14="http://schemas.microsoft.com/office/powerpoint/2010/main" xmlns="" val="31209701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4</a:t>
            </a:r>
            <a:endParaRPr lang="en-IN" dirty="0"/>
          </a:p>
        </p:txBody>
      </p:sp>
      <p:sp>
        <p:nvSpPr>
          <p:cNvPr id="4" name="Date Placeholder 3"/>
          <p:cNvSpPr>
            <a:spLocks noGrp="1"/>
          </p:cNvSpPr>
          <p:nvPr>
            <p:ph type="dt" sz="half" idx="10"/>
          </p:nvPr>
        </p:nvSpPr>
        <p:spPr/>
        <p:txBody>
          <a:bodyPr/>
          <a:lstStyle/>
          <a:p>
            <a:fld id="{FC9660EA-0CB4-4FDB-BF0E-A5CEEFDE76C2}"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21</a:t>
            </a:fld>
            <a:endParaRPr lang="en-IN"/>
          </a:p>
        </p:txBody>
      </p:sp>
    </p:spTree>
    <p:extLst>
      <p:ext uri="{BB962C8B-B14F-4D97-AF65-F5344CB8AC3E}">
        <p14:creationId xmlns:p14="http://schemas.microsoft.com/office/powerpoint/2010/main" xmlns="" val="41551562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Architecture</a:t>
            </a:r>
          </a:p>
          <a:p>
            <a:r>
              <a:rPr lang="en-IN" dirty="0" smtClean="0"/>
              <a:t>Features </a:t>
            </a:r>
          </a:p>
          <a:p>
            <a:r>
              <a:rPr lang="en-IN" dirty="0" smtClean="0"/>
              <a:t>Family </a:t>
            </a:r>
          </a:p>
          <a:p>
            <a:r>
              <a:rPr lang="en-IN" dirty="0" smtClean="0"/>
              <a:t>Pinout </a:t>
            </a:r>
          </a:p>
          <a:p>
            <a:r>
              <a:rPr lang="en-IN" dirty="0"/>
              <a:t>Registers and Organization – A complete understanding. </a:t>
            </a:r>
          </a:p>
          <a:p>
            <a:r>
              <a:rPr lang="en-IN" dirty="0"/>
              <a:t>A and B registers </a:t>
            </a:r>
          </a:p>
          <a:p>
            <a:r>
              <a:rPr lang="en-IN" dirty="0" smtClean="0">
                <a:solidFill>
                  <a:srgbClr val="FF0000"/>
                </a:solidFill>
              </a:rPr>
              <a:t>PSW </a:t>
            </a:r>
          </a:p>
          <a:p>
            <a:r>
              <a:rPr lang="en-IN" dirty="0" smtClean="0"/>
              <a:t>Register Bank and Stack (Memory Organization)</a:t>
            </a:r>
          </a:p>
          <a:p>
            <a:r>
              <a:rPr lang="en-IN" dirty="0" smtClean="0"/>
              <a:t>Stack Programming </a:t>
            </a:r>
          </a:p>
          <a:p>
            <a:pPr marL="228600" lvl="1">
              <a:spcBef>
                <a:spcPts val="1000"/>
              </a:spcBef>
            </a:pPr>
            <a:r>
              <a:rPr lang="en-IN" dirty="0"/>
              <a:t>8051 and peripherals  (i.e. ports) </a:t>
            </a:r>
          </a:p>
          <a:p>
            <a:r>
              <a:rPr lang="en-IN" dirty="0"/>
              <a:t>8051 and Timer </a:t>
            </a:r>
            <a:endParaRPr lang="en-IN" dirty="0" smtClean="0"/>
          </a:p>
          <a:p>
            <a:r>
              <a:rPr lang="en-IN" dirty="0"/>
              <a:t>Magic Number – 11.0592 </a:t>
            </a:r>
            <a:endParaRPr lang="en-IN" dirty="0" smtClean="0"/>
          </a:p>
          <a:p>
            <a:r>
              <a:rPr lang="en-IN" dirty="0"/>
              <a:t>TCON and Counter Operations </a:t>
            </a:r>
            <a:endParaRPr lang="en-IN" dirty="0" smtClean="0"/>
          </a:p>
          <a:p>
            <a:pPr marL="228600" lvl="1">
              <a:spcBef>
                <a:spcPts val="1000"/>
              </a:spcBef>
            </a:pPr>
            <a:r>
              <a:rPr lang="en-IN" sz="2000" dirty="0"/>
              <a:t>8051 and interrupts. </a:t>
            </a:r>
          </a:p>
          <a:p>
            <a:pPr marL="228600" lvl="1">
              <a:spcBef>
                <a:spcPts val="1000"/>
              </a:spcBef>
            </a:pPr>
            <a:r>
              <a:rPr lang="en-IN" dirty="0"/>
              <a:t>RS 232 – Serial Communication </a:t>
            </a:r>
          </a:p>
          <a:p>
            <a:endParaRPr lang="en-IN" dirty="0"/>
          </a:p>
          <a:p>
            <a:endParaRPr lang="en-IN" dirty="0"/>
          </a:p>
          <a:p>
            <a:endParaRPr lang="en-IN" dirty="0"/>
          </a:p>
          <a:p>
            <a:endParaRPr lang="en-IN" dirty="0" smtClean="0"/>
          </a:p>
          <a:p>
            <a:endParaRPr lang="en-IN" dirty="0" smtClean="0">
              <a:solidFill>
                <a:srgbClr val="FF0000"/>
              </a:solidFill>
            </a:endParaRP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1DB56B75-6705-445A-8935-CD60C35380C9}"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22</a:t>
            </a:fld>
            <a:endParaRPr lang="en-IN"/>
          </a:p>
        </p:txBody>
      </p:sp>
    </p:spTree>
    <p:extLst>
      <p:ext uri="{BB962C8B-B14F-4D97-AF65-F5344CB8AC3E}">
        <p14:creationId xmlns:p14="http://schemas.microsoft.com/office/powerpoint/2010/main" xmlns="" val="15894188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Program Status Word register (PSW)</a:t>
            </a:r>
            <a:endParaRPr lang="en-IN" dirty="0"/>
          </a:p>
        </p:txBody>
      </p:sp>
      <p:sp>
        <p:nvSpPr>
          <p:cNvPr id="3" name="Content Placeholder 2"/>
          <p:cNvSpPr>
            <a:spLocks noGrp="1"/>
          </p:cNvSpPr>
          <p:nvPr>
            <p:ph idx="1"/>
          </p:nvPr>
        </p:nvSpPr>
        <p:spPr/>
        <p:txBody>
          <a:bodyPr>
            <a:normAutofit/>
          </a:bodyPr>
          <a:lstStyle/>
          <a:p>
            <a:r>
              <a:rPr lang="en-US" dirty="0"/>
              <a:t>It would be always better to keep an indicator for knowing if something is going wrong. </a:t>
            </a:r>
            <a:endParaRPr lang="en-US" dirty="0" smtClean="0"/>
          </a:p>
          <a:p>
            <a:r>
              <a:rPr lang="en-US" dirty="0" smtClean="0"/>
              <a:t>Microcontrollers </a:t>
            </a:r>
            <a:r>
              <a:rPr lang="en-US" dirty="0"/>
              <a:t>have a provision for this and they are called FLAGS. </a:t>
            </a:r>
            <a:endParaRPr lang="en-US" dirty="0" smtClean="0"/>
          </a:p>
          <a:p>
            <a:r>
              <a:rPr lang="en-US" dirty="0" smtClean="0"/>
              <a:t>There </a:t>
            </a:r>
            <a:r>
              <a:rPr lang="en-US" dirty="0"/>
              <a:t>are few flags which will help the user to know if the operations are happening as expected. </a:t>
            </a:r>
            <a:endParaRPr lang="en-US" dirty="0" smtClean="0"/>
          </a:p>
          <a:p>
            <a:r>
              <a:rPr lang="en-US" dirty="0" smtClean="0"/>
              <a:t>And </a:t>
            </a:r>
            <a:r>
              <a:rPr lang="en-US" dirty="0"/>
              <a:t>all these flags are accommodated in a special function register called program status word. </a:t>
            </a:r>
            <a:endParaRPr lang="en-US" dirty="0" smtClean="0"/>
          </a:p>
          <a:p>
            <a:r>
              <a:rPr lang="en-US" dirty="0" smtClean="0"/>
              <a:t>It </a:t>
            </a:r>
            <a:r>
              <a:rPr lang="en-US" dirty="0"/>
              <a:t>is bit accessible. </a:t>
            </a:r>
            <a:endParaRPr lang="en-US" dirty="0" smtClean="0"/>
          </a:p>
          <a:p>
            <a:endParaRPr lang="en-IN" dirty="0"/>
          </a:p>
        </p:txBody>
      </p:sp>
      <p:pic>
        <p:nvPicPr>
          <p:cNvPr id="4" name="Picture 3"/>
          <p:cNvPicPr>
            <a:picLocks noChangeAspect="1"/>
          </p:cNvPicPr>
          <p:nvPr/>
        </p:nvPicPr>
        <p:blipFill>
          <a:blip r:embed="rId2" cstate="print"/>
          <a:stretch>
            <a:fillRect/>
          </a:stretch>
        </p:blipFill>
        <p:spPr>
          <a:xfrm>
            <a:off x="9786176" y="49212"/>
            <a:ext cx="2313276" cy="1957387"/>
          </a:xfrm>
          <a:prstGeom prst="rect">
            <a:avLst/>
          </a:prstGeom>
        </p:spPr>
      </p:pic>
      <p:sp>
        <p:nvSpPr>
          <p:cNvPr id="5" name="Date Placeholder 4"/>
          <p:cNvSpPr>
            <a:spLocks noGrp="1"/>
          </p:cNvSpPr>
          <p:nvPr>
            <p:ph type="dt" sz="half" idx="10"/>
          </p:nvPr>
        </p:nvSpPr>
        <p:spPr/>
        <p:txBody>
          <a:bodyPr/>
          <a:lstStyle/>
          <a:p>
            <a:fld id="{F533DCF7-CC08-436D-B55C-79CA7794011D}" type="datetime1">
              <a:rPr lang="en-IN" smtClean="0"/>
              <a:pPr/>
              <a:t>28-01-2019</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pPr/>
              <a:t>23</a:t>
            </a:fld>
            <a:endParaRPr lang="en-IN"/>
          </a:p>
        </p:txBody>
      </p:sp>
    </p:spTree>
    <p:extLst>
      <p:ext uri="{BB962C8B-B14F-4D97-AF65-F5344CB8AC3E}">
        <p14:creationId xmlns:p14="http://schemas.microsoft.com/office/powerpoint/2010/main" xmlns="" val="42685439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a:xfrm>
            <a:off x="984504" y="2328545"/>
            <a:ext cx="10515600" cy="4351338"/>
          </a:xfrm>
        </p:spPr>
        <p:txBody>
          <a:bodyPr/>
          <a:lstStyle/>
          <a:p>
            <a:pPr lvl="0"/>
            <a:r>
              <a:rPr lang="en-US" b="1" dirty="0"/>
              <a:t>P – Parity flag</a:t>
            </a:r>
            <a:r>
              <a:rPr lang="en-US" dirty="0"/>
              <a:t> –PSW.0 - it will be set or reset based on the value (numeric) present in the accumulator. If it has odd number of 1s then it is set and otherwise it is set to 0. So it serves just as an indicator. </a:t>
            </a:r>
            <a:endParaRPr lang="en-IN" dirty="0"/>
          </a:p>
          <a:p>
            <a:pPr lvl="0"/>
            <a:r>
              <a:rPr lang="en-US" b="1" dirty="0"/>
              <a:t>PSW.1</a:t>
            </a:r>
            <a:r>
              <a:rPr lang="en-US" dirty="0"/>
              <a:t> – This field is not used and reserved for future usage. </a:t>
            </a:r>
            <a:endParaRPr lang="en-IN" dirty="0"/>
          </a:p>
          <a:p>
            <a:pPr lvl="0"/>
            <a:r>
              <a:rPr lang="en-US" b="1" dirty="0"/>
              <a:t>OV</a:t>
            </a:r>
            <a:r>
              <a:rPr lang="en-US" dirty="0"/>
              <a:t> – Overflow flag – PSW.2 – When result of a signed operation is very large, OV flag is used. It will be set in that case. Else will remain unset. </a:t>
            </a:r>
            <a:endParaRPr lang="en-IN" dirty="0"/>
          </a:p>
          <a:p>
            <a:endParaRPr lang="en-IN" dirty="0"/>
          </a:p>
        </p:txBody>
      </p:sp>
      <p:pic>
        <p:nvPicPr>
          <p:cNvPr id="10242" name="Picture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93115" y="131191"/>
            <a:ext cx="4427537" cy="211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BFCF4A0D-0C33-40D9-A027-B93D7467585A}"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24</a:t>
            </a:fld>
            <a:endParaRPr lang="en-IN"/>
          </a:p>
        </p:txBody>
      </p:sp>
    </p:spTree>
    <p:extLst>
      <p:ext uri="{BB962C8B-B14F-4D97-AF65-F5344CB8AC3E}">
        <p14:creationId xmlns:p14="http://schemas.microsoft.com/office/powerpoint/2010/main" xmlns="" val="12091342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US" b="1" dirty="0"/>
              <a:t>RS0 and RS1</a:t>
            </a:r>
            <a:r>
              <a:rPr lang="en-US" dirty="0"/>
              <a:t> – PSW.3 and PSW.4 – Register Bank Select. There are four register banks supported in 8051 and each of them has 8 registers from R0 to R7. The user has a flexibility of selecting one of those banks with using the register bank select options. </a:t>
            </a:r>
            <a:endParaRPr lang="en-IN" dirty="0"/>
          </a:p>
          <a:p>
            <a:endParaRPr lang="en-IN" dirty="0"/>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93115" y="131191"/>
            <a:ext cx="4427537" cy="211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p:cNvPicPr>
            <a:picLocks noChangeAspect="1"/>
          </p:cNvPicPr>
          <p:nvPr/>
        </p:nvPicPr>
        <p:blipFill>
          <a:blip r:embed="rId3" cstate="print"/>
          <a:stretch>
            <a:fillRect/>
          </a:stretch>
        </p:blipFill>
        <p:spPr>
          <a:xfrm>
            <a:off x="4408741" y="3618166"/>
            <a:ext cx="3209925" cy="1743075"/>
          </a:xfrm>
          <a:prstGeom prst="rect">
            <a:avLst/>
          </a:prstGeom>
        </p:spPr>
      </p:pic>
      <p:sp>
        <p:nvSpPr>
          <p:cNvPr id="5" name="Date Placeholder 4"/>
          <p:cNvSpPr>
            <a:spLocks noGrp="1"/>
          </p:cNvSpPr>
          <p:nvPr>
            <p:ph type="dt" sz="half" idx="10"/>
          </p:nvPr>
        </p:nvSpPr>
        <p:spPr/>
        <p:txBody>
          <a:bodyPr/>
          <a:lstStyle/>
          <a:p>
            <a:fld id="{7E0B208C-3073-497E-BF5A-F158BF7D268A}" type="datetime1">
              <a:rPr lang="en-IN" smtClean="0"/>
              <a:pPr/>
              <a:t>28-01-2019</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pPr/>
              <a:t>25</a:t>
            </a:fld>
            <a:endParaRPr lang="en-IN"/>
          </a:p>
        </p:txBody>
      </p:sp>
    </p:spTree>
    <p:extLst>
      <p:ext uri="{BB962C8B-B14F-4D97-AF65-F5344CB8AC3E}">
        <p14:creationId xmlns:p14="http://schemas.microsoft.com/office/powerpoint/2010/main" xmlns="" val="548091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US" dirty="0"/>
              <a:t>One important thing the programmer should remember. It is the clash between Stack memory and Register Bank -1. </a:t>
            </a:r>
            <a:endParaRPr lang="en-US" dirty="0" smtClean="0"/>
          </a:p>
          <a:p>
            <a:r>
              <a:rPr lang="en-US" dirty="0" smtClean="0"/>
              <a:t>Example </a:t>
            </a:r>
            <a:r>
              <a:rPr lang="en-US" dirty="0"/>
              <a:t>instruction to get the register bank selected: </a:t>
            </a:r>
            <a:endParaRPr lang="en-IN" dirty="0"/>
          </a:p>
          <a:p>
            <a:pPr marL="0" indent="0">
              <a:buNone/>
            </a:pPr>
            <a:r>
              <a:rPr lang="en-US" dirty="0"/>
              <a:t>	</a:t>
            </a:r>
            <a:r>
              <a:rPr lang="en-US" b="1" dirty="0"/>
              <a:t>SETB PSW.X</a:t>
            </a:r>
            <a:r>
              <a:rPr lang="en-US" dirty="0"/>
              <a:t>; where x can be used for selecting the bank. </a:t>
            </a:r>
            <a:endParaRPr lang="en-IN" dirty="0"/>
          </a:p>
          <a:p>
            <a:pPr marL="0" indent="0">
              <a:buNone/>
            </a:pPr>
            <a:r>
              <a:rPr lang="en-US" dirty="0"/>
              <a:t> </a:t>
            </a:r>
            <a:r>
              <a:rPr lang="en-US" dirty="0" smtClean="0"/>
              <a:t>   i.e</a:t>
            </a:r>
            <a:r>
              <a:rPr lang="en-US" dirty="0"/>
              <a:t>., </a:t>
            </a:r>
            <a:r>
              <a:rPr lang="en-US" b="1" dirty="0"/>
              <a:t>SETB PSW.4</a:t>
            </a:r>
            <a:r>
              <a:rPr lang="en-US" dirty="0"/>
              <a:t>; will get the register bank 2 selected. </a:t>
            </a:r>
            <a:endParaRPr lang="en-IN" dirty="0"/>
          </a:p>
          <a:p>
            <a:r>
              <a:rPr lang="en-US" dirty="0"/>
              <a:t>By default the register bank 0 will be selected. </a:t>
            </a:r>
            <a:endParaRPr lang="en-IN" dirty="0"/>
          </a:p>
          <a:p>
            <a:endParaRPr lang="en-IN" dirty="0"/>
          </a:p>
        </p:txBody>
      </p:sp>
      <p:sp>
        <p:nvSpPr>
          <p:cNvPr id="4" name="Rectangle 3"/>
          <p:cNvSpPr/>
          <p:nvPr/>
        </p:nvSpPr>
        <p:spPr>
          <a:xfrm>
            <a:off x="2819400" y="4689741"/>
            <a:ext cx="6096000" cy="1973232"/>
          </a:xfrm>
          <a:prstGeom prst="rect">
            <a:avLst/>
          </a:prstGeom>
        </p:spPr>
        <p:txBody>
          <a:bodyPr>
            <a:spAutoFit/>
          </a:bodyPr>
          <a:lstStyle/>
          <a:p>
            <a:pPr marL="171450" algn="just">
              <a:lnSpc>
                <a:spcPct val="150000"/>
              </a:lnSpc>
              <a:spcAft>
                <a:spcPts val="0"/>
              </a:spcAft>
            </a:pPr>
            <a:r>
              <a:rPr lang="en-US" sz="1100" b="1" i="1" u="sng" dirty="0" smtClean="0">
                <a:effectLst/>
                <a:latin typeface="Arial" panose="020B0604020202020204" pitchFamily="34" charset="0"/>
                <a:ea typeface="Calibri" panose="020F0502020204030204" pitchFamily="34" charset="0"/>
                <a:cs typeface="Times New Roman" panose="02020603050405020304" pitchFamily="18" charset="0"/>
              </a:rPr>
              <a:t>An example program:</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71450" algn="just">
              <a:lnSpc>
                <a:spcPct val="150000"/>
              </a:lnSpc>
              <a:spcAft>
                <a:spcPts val="0"/>
              </a:spcAft>
            </a:pPr>
            <a:r>
              <a:rPr lang="en-US" sz="1100" b="1" i="1" u="sng" dirty="0" smtClean="0">
                <a:effectLst/>
                <a:latin typeface="Arial" panose="020B0604020202020204" pitchFamily="34" charset="0"/>
                <a:ea typeface="Calibri" panose="020F0502020204030204" pitchFamily="34" charset="0"/>
                <a:cs typeface="Times New Roman" panose="02020603050405020304" pitchFamily="18" charset="0"/>
              </a:rPr>
              <a:t>Program 2.1 </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71450" algn="just">
              <a:lnSpc>
                <a:spcPct val="150000"/>
              </a:lnSpc>
              <a:spcAft>
                <a:spcPts val="1000"/>
              </a:spcAft>
            </a:pPr>
            <a:r>
              <a:rPr lang="en-US" sz="1100" b="1" i="1" dirty="0" smtClean="0">
                <a:effectLst/>
                <a:latin typeface="Arial" panose="020B0604020202020204" pitchFamily="34" charset="0"/>
                <a:ea typeface="Calibri" panose="020F0502020204030204" pitchFamily="34" charset="0"/>
                <a:cs typeface="Times New Roman" panose="02020603050405020304" pitchFamily="18" charset="0"/>
              </a:rPr>
              <a:t>What are the instructions needed to select register bank 3?</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257300" indent="285750" algn="just">
              <a:lnSpc>
                <a:spcPct val="150000"/>
              </a:lnSpc>
              <a:spcAft>
                <a:spcPts val="1000"/>
              </a:spcAft>
            </a:pPr>
            <a:r>
              <a:rPr lang="en-US" sz="1100" i="1"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b="1" i="1" dirty="0" smtClean="0">
                <a:effectLst/>
                <a:latin typeface="Arial" panose="020B0604020202020204" pitchFamily="34" charset="0"/>
                <a:ea typeface="Calibri" panose="020F0502020204030204" pitchFamily="34" charset="0"/>
                <a:cs typeface="Times New Roman" panose="02020603050405020304" pitchFamily="18" charset="0"/>
              </a:rPr>
              <a:t>SETB PSW.3 </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257300" indent="285750" algn="just">
              <a:lnSpc>
                <a:spcPct val="150000"/>
              </a:lnSpc>
              <a:spcAft>
                <a:spcPts val="1000"/>
              </a:spcAft>
            </a:pPr>
            <a:r>
              <a:rPr lang="en-US" sz="1100" b="1" i="1" dirty="0" smtClean="0">
                <a:effectLst/>
                <a:latin typeface="Arial" panose="020B0604020202020204" pitchFamily="34" charset="0"/>
                <a:ea typeface="Calibri" panose="020F0502020204030204" pitchFamily="34" charset="0"/>
                <a:cs typeface="Times New Roman" panose="02020603050405020304" pitchFamily="18" charset="0"/>
              </a:rPr>
              <a:t>    SETB PSW.4 </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100" i="1"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i="1" u="sng" dirty="0" smtClean="0">
                <a:effectLst/>
                <a:latin typeface="Arial" panose="020B0604020202020204" pitchFamily="34" charset="0"/>
                <a:ea typeface="Calibri" panose="020F0502020204030204" pitchFamily="34" charset="0"/>
                <a:cs typeface="Times New Roman" panose="02020603050405020304" pitchFamily="18" charset="0"/>
              </a:rPr>
              <a:t>Note: Both these instructions are needed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2007D78D-3FEC-4AF3-9DB3-B83E6DBC679B}" type="datetime1">
              <a:rPr lang="en-IN" smtClean="0"/>
              <a:pPr/>
              <a:t>28-01-2019</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pPr/>
              <a:t>26</a:t>
            </a:fld>
            <a:endParaRPr lang="en-IN"/>
          </a:p>
        </p:txBody>
      </p:sp>
    </p:spTree>
    <p:extLst>
      <p:ext uri="{BB962C8B-B14F-4D97-AF65-F5344CB8AC3E}">
        <p14:creationId xmlns:p14="http://schemas.microsoft.com/office/powerpoint/2010/main" xmlns="" val="433328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pPr lvl="0"/>
            <a:r>
              <a:rPr lang="en-US" b="1" dirty="0"/>
              <a:t>FO</a:t>
            </a:r>
            <a:r>
              <a:rPr lang="en-US" dirty="0"/>
              <a:t> – PSW.5 – general purpose bit which can be used by programmer as per his wish. </a:t>
            </a:r>
            <a:endParaRPr lang="en-IN" dirty="0"/>
          </a:p>
          <a:p>
            <a:pPr lvl="0"/>
            <a:r>
              <a:rPr lang="en-US" b="1" dirty="0"/>
              <a:t>Auxiliary Carry</a:t>
            </a:r>
            <a:r>
              <a:rPr lang="en-US" dirty="0"/>
              <a:t> – PSW.6 – Used in the case of BCD related operations alone. And when there is a carry from D3 to D4 this will be set. </a:t>
            </a:r>
            <a:endParaRPr lang="en-IN" dirty="0"/>
          </a:p>
          <a:p>
            <a:pPr lvl="0"/>
            <a:r>
              <a:rPr lang="en-US" b="1" dirty="0"/>
              <a:t>Carry </a:t>
            </a:r>
            <a:r>
              <a:rPr lang="en-US" dirty="0"/>
              <a:t>– PSW.7 – As all other processors have 8051 has also got a carry flag. This will be used frequently by the processor for Arithmetic and shift operations. </a:t>
            </a:r>
            <a:endParaRPr lang="en-IN" dirty="0"/>
          </a:p>
          <a:p>
            <a:endParaRPr lang="en-IN" dirty="0"/>
          </a:p>
        </p:txBody>
      </p:sp>
      <p:sp>
        <p:nvSpPr>
          <p:cNvPr id="4" name="Date Placeholder 3"/>
          <p:cNvSpPr>
            <a:spLocks noGrp="1"/>
          </p:cNvSpPr>
          <p:nvPr>
            <p:ph type="dt" sz="half" idx="10"/>
          </p:nvPr>
        </p:nvSpPr>
        <p:spPr/>
        <p:txBody>
          <a:bodyPr/>
          <a:lstStyle/>
          <a:p>
            <a:fld id="{F3D49D8A-AE93-4D08-AB91-8D442B7B42F6}"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27</a:t>
            </a:fld>
            <a:endParaRPr lang="en-IN"/>
          </a:p>
        </p:txBody>
      </p:sp>
    </p:spTree>
    <p:extLst>
      <p:ext uri="{BB962C8B-B14F-4D97-AF65-F5344CB8AC3E}">
        <p14:creationId xmlns:p14="http://schemas.microsoft.com/office/powerpoint/2010/main" xmlns="" val="32489573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SFRs – Few More. </a:t>
            </a:r>
            <a:endParaRPr lang="en-IN" dirty="0"/>
          </a:p>
        </p:txBody>
      </p:sp>
      <p:sp>
        <p:nvSpPr>
          <p:cNvPr id="3" name="Content Placeholder 2"/>
          <p:cNvSpPr>
            <a:spLocks noGrp="1"/>
          </p:cNvSpPr>
          <p:nvPr>
            <p:ph idx="1"/>
          </p:nvPr>
        </p:nvSpPr>
        <p:spPr/>
        <p:txBody>
          <a:bodyPr>
            <a:normAutofit fontScale="85000" lnSpcReduction="20000"/>
          </a:bodyPr>
          <a:lstStyle/>
          <a:p>
            <a:pPr lvl="0"/>
            <a:r>
              <a:rPr lang="en-US" b="1" i="1" u="sng" dirty="0"/>
              <a:t>TCON, TMOD, TL1, TL0, TH1, TH0 Special Function Registers.</a:t>
            </a:r>
            <a:endParaRPr lang="en-IN" b="1" i="1" u="sng" dirty="0"/>
          </a:p>
          <a:p>
            <a:pPr marL="0" indent="0">
              <a:buNone/>
            </a:pPr>
            <a:r>
              <a:rPr lang="en-US" dirty="0"/>
              <a:t>These special function registers are all related to timer </a:t>
            </a:r>
            <a:r>
              <a:rPr lang="en-US" dirty="0" smtClean="0"/>
              <a:t>operations. We shall see this later when we discuss timer!</a:t>
            </a:r>
          </a:p>
          <a:p>
            <a:pPr lvl="0"/>
            <a:r>
              <a:rPr lang="en-US" b="1" i="1" u="sng" dirty="0"/>
              <a:t>PO, P1, P2 and P3 Special Function Registers</a:t>
            </a:r>
            <a:endParaRPr lang="en-IN" b="1" i="1" u="sng" dirty="0"/>
          </a:p>
          <a:p>
            <a:pPr marL="0" indent="0">
              <a:buNone/>
            </a:pPr>
            <a:r>
              <a:rPr lang="en-US" dirty="0"/>
              <a:t>All these are meant for accessing the available ports of </a:t>
            </a:r>
            <a:r>
              <a:rPr lang="en-US" dirty="0" smtClean="0"/>
              <a:t>8051.  </a:t>
            </a:r>
            <a:r>
              <a:rPr lang="en-IN" dirty="0" smtClean="0"/>
              <a:t> </a:t>
            </a:r>
            <a:endParaRPr lang="en-IN" dirty="0"/>
          </a:p>
          <a:p>
            <a:pPr lvl="0"/>
            <a:r>
              <a:rPr lang="en-US" b="1" i="1" u="sng" dirty="0"/>
              <a:t>IP and IE Special Function Registers</a:t>
            </a:r>
            <a:endParaRPr lang="en-IN" b="1" i="1" u="sng" dirty="0"/>
          </a:p>
          <a:p>
            <a:pPr marL="0" indent="0">
              <a:buNone/>
            </a:pPr>
            <a:r>
              <a:rPr lang="en-US" dirty="0"/>
              <a:t>These two plays a vital role in interrupt programming </a:t>
            </a:r>
            <a:r>
              <a:rPr lang="en-US" dirty="0" smtClean="0"/>
              <a:t> </a:t>
            </a:r>
            <a:endParaRPr lang="en-IN" dirty="0"/>
          </a:p>
          <a:p>
            <a:pPr lvl="0"/>
            <a:r>
              <a:rPr lang="en-US" b="1" i="1" u="sng" dirty="0"/>
              <a:t>PCON Special Function Register</a:t>
            </a:r>
            <a:endParaRPr lang="en-IN" b="1" i="1" u="sng" dirty="0"/>
          </a:p>
          <a:p>
            <a:pPr marL="0" indent="0">
              <a:buNone/>
            </a:pPr>
            <a:r>
              <a:rPr lang="en-US" dirty="0"/>
              <a:t>Power consumption can be controlled with this register and this saves enormous power. </a:t>
            </a:r>
            <a:r>
              <a:rPr lang="en-IN" dirty="0" smtClean="0"/>
              <a:t> </a:t>
            </a:r>
            <a:endParaRPr lang="en-IN" dirty="0"/>
          </a:p>
          <a:p>
            <a:pPr lvl="0"/>
            <a:r>
              <a:rPr lang="en-US" b="1" i="1" u="sng" dirty="0"/>
              <a:t>SCON and SBUF Special Function Register</a:t>
            </a:r>
            <a:endParaRPr lang="en-IN" b="1" i="1" u="sng" dirty="0"/>
          </a:p>
          <a:p>
            <a:pPr marL="0" indent="0">
              <a:buNone/>
            </a:pPr>
            <a:r>
              <a:rPr lang="en-US" dirty="0"/>
              <a:t>SCON and SBUF helps in serial communications. </a:t>
            </a:r>
            <a:endParaRPr lang="en-IN" dirty="0"/>
          </a:p>
          <a:p>
            <a:endParaRPr lang="en-IN" dirty="0"/>
          </a:p>
        </p:txBody>
      </p:sp>
      <p:sp>
        <p:nvSpPr>
          <p:cNvPr id="4" name="Date Placeholder 3"/>
          <p:cNvSpPr>
            <a:spLocks noGrp="1"/>
          </p:cNvSpPr>
          <p:nvPr>
            <p:ph type="dt" sz="half" idx="10"/>
          </p:nvPr>
        </p:nvSpPr>
        <p:spPr/>
        <p:txBody>
          <a:bodyPr/>
          <a:lstStyle/>
          <a:p>
            <a:fld id="{E75D4978-3BD8-4F2F-AE58-6940889E3270}"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28</a:t>
            </a:fld>
            <a:endParaRPr lang="en-IN"/>
          </a:p>
        </p:txBody>
      </p:sp>
    </p:spTree>
    <p:extLst>
      <p:ext uri="{BB962C8B-B14F-4D97-AF65-F5344CB8AC3E}">
        <p14:creationId xmlns:p14="http://schemas.microsoft.com/office/powerpoint/2010/main" xmlns="" val="25901216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pPr lvl="0"/>
            <a:r>
              <a:rPr lang="en-US" b="1" i="1" u="sng" dirty="0"/>
              <a:t>Data Pointer (DPH and DPL)</a:t>
            </a:r>
            <a:endParaRPr lang="en-IN" b="1" i="1" u="sng" dirty="0"/>
          </a:p>
          <a:p>
            <a:r>
              <a:rPr lang="en-US" dirty="0"/>
              <a:t>Data pointer register is imaginary one. It is actually nonexistent one. It is a combo of DPH and DPL registers. DPH and DPL are 8 bits each and can be combined together or can be used alone as well. </a:t>
            </a:r>
            <a:endParaRPr lang="en-IN" dirty="0"/>
          </a:p>
          <a:p>
            <a:r>
              <a:rPr lang="en-US" dirty="0"/>
              <a:t>When a 16-bit data needs to be stored DPTR can be used as one register and the instructions are provided for the same. Few instructions are provided here for the reference of the reader. </a:t>
            </a:r>
            <a:endParaRPr lang="en-IN" dirty="0"/>
          </a:p>
          <a:p>
            <a:pPr lvl="0"/>
            <a:r>
              <a:rPr lang="en-US" b="1" dirty="0"/>
              <a:t>MOV DPTR, #DATA; </a:t>
            </a:r>
            <a:r>
              <a:rPr lang="en-US" dirty="0"/>
              <a:t>This will move the 16 bit date to DPTR. </a:t>
            </a:r>
            <a:endParaRPr lang="en-IN" dirty="0"/>
          </a:p>
          <a:p>
            <a:pPr lvl="0"/>
            <a:r>
              <a:rPr lang="en-US" b="1" dirty="0"/>
              <a:t>INC DPTR; I</a:t>
            </a:r>
            <a:r>
              <a:rPr lang="en-US" dirty="0"/>
              <a:t>ncrements the DPTR by 1. </a:t>
            </a:r>
            <a:endParaRPr lang="en-IN" dirty="0"/>
          </a:p>
          <a:p>
            <a:endParaRPr lang="en-IN" dirty="0"/>
          </a:p>
        </p:txBody>
      </p:sp>
      <p:sp>
        <p:nvSpPr>
          <p:cNvPr id="4" name="Date Placeholder 3"/>
          <p:cNvSpPr>
            <a:spLocks noGrp="1"/>
          </p:cNvSpPr>
          <p:nvPr>
            <p:ph type="dt" sz="half" idx="10"/>
          </p:nvPr>
        </p:nvSpPr>
        <p:spPr/>
        <p:txBody>
          <a:bodyPr/>
          <a:lstStyle/>
          <a:p>
            <a:fld id="{7C816BAA-30B3-4379-AB39-6C9B89F56D4D}"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29</a:t>
            </a:fld>
            <a:endParaRPr lang="en-IN"/>
          </a:p>
        </p:txBody>
      </p:sp>
    </p:spTree>
    <p:extLst>
      <p:ext uri="{BB962C8B-B14F-4D97-AF65-F5344CB8AC3E}">
        <p14:creationId xmlns:p14="http://schemas.microsoft.com/office/powerpoint/2010/main" xmlns="" val="3002426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592824" y="1973516"/>
            <a:ext cx="5455920" cy="36638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a:off x="377952" y="1973516"/>
            <a:ext cx="6096000" cy="3785652"/>
          </a:xfrm>
          <a:prstGeom prst="rect">
            <a:avLst/>
          </a:prstGeom>
        </p:spPr>
        <p:txBody>
          <a:bodyPr>
            <a:spAutoFit/>
          </a:bodyPr>
          <a:lstStyle/>
          <a:p>
            <a:pPr marL="285750" indent="-285750">
              <a:buFont typeface="Arial" panose="020B0604020202020204" pitchFamily="34" charset="0"/>
              <a:buChar char="•"/>
            </a:pPr>
            <a:r>
              <a:rPr lang="en-US" sz="2400" dirty="0" smtClean="0">
                <a:effectLst/>
                <a:latin typeface="Arial" panose="020B0604020202020204" pitchFamily="34" charset="0"/>
                <a:ea typeface="Calibri" panose="020F0502020204030204" pitchFamily="34" charset="0"/>
              </a:rPr>
              <a:t>8051 has got everything inbuilt, in fact that is the feature which distinguishes 8051 from a microprocessor. </a:t>
            </a:r>
          </a:p>
          <a:p>
            <a:pPr marL="285750" indent="-285750">
              <a:buFont typeface="Arial" panose="020B0604020202020204" pitchFamily="34" charset="0"/>
              <a:buChar char="•"/>
            </a:pPr>
            <a:r>
              <a:rPr lang="en-US" sz="2400" dirty="0" smtClean="0">
                <a:effectLst/>
                <a:latin typeface="Arial" panose="020B0604020202020204" pitchFamily="34" charset="0"/>
                <a:ea typeface="Calibri" panose="020F0502020204030204" pitchFamily="34" charset="0"/>
              </a:rPr>
              <a:t>Intel is the organization that came up with this idea of 8051 and it is a big hit. </a:t>
            </a:r>
          </a:p>
          <a:p>
            <a:pPr marL="285750" indent="-285750">
              <a:buFont typeface="Arial" panose="020B0604020202020204" pitchFamily="34" charset="0"/>
              <a:buChar char="•"/>
            </a:pPr>
            <a:r>
              <a:rPr lang="en-US" sz="2400" dirty="0" smtClean="0">
                <a:effectLst/>
                <a:latin typeface="Arial" panose="020B0604020202020204" pitchFamily="34" charset="0"/>
                <a:ea typeface="Calibri" panose="020F0502020204030204" pitchFamily="34" charset="0"/>
              </a:rPr>
              <a:t>Though Intel were the starting point of 8051, many other manufacturers are also permitted to make 8051 with same set of features and instruction set being compatible.</a:t>
            </a:r>
            <a:endParaRPr lang="en-IN" sz="2400" dirty="0"/>
          </a:p>
        </p:txBody>
      </p:sp>
      <p:sp>
        <p:nvSpPr>
          <p:cNvPr id="3" name="Date Placeholder 2"/>
          <p:cNvSpPr>
            <a:spLocks noGrp="1"/>
          </p:cNvSpPr>
          <p:nvPr>
            <p:ph type="dt" sz="half" idx="10"/>
          </p:nvPr>
        </p:nvSpPr>
        <p:spPr/>
        <p:txBody>
          <a:bodyPr/>
          <a:lstStyle/>
          <a:p>
            <a:fld id="{24EACD83-11AC-45EB-9E7C-CB7A888FC5FE}"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3</a:t>
            </a:fld>
            <a:endParaRPr lang="en-IN"/>
          </a:p>
        </p:txBody>
      </p:sp>
    </p:spTree>
    <p:extLst>
      <p:ext uri="{BB962C8B-B14F-4D97-AF65-F5344CB8AC3E}">
        <p14:creationId xmlns:p14="http://schemas.microsoft.com/office/powerpoint/2010/main" xmlns="" val="10213266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Stack Pointer and PC SFRs</a:t>
            </a:r>
            <a:endParaRPr lang="en-IN" dirty="0"/>
          </a:p>
        </p:txBody>
      </p:sp>
      <p:sp>
        <p:nvSpPr>
          <p:cNvPr id="3" name="Content Placeholder 2"/>
          <p:cNvSpPr>
            <a:spLocks noGrp="1"/>
          </p:cNvSpPr>
          <p:nvPr>
            <p:ph idx="1"/>
          </p:nvPr>
        </p:nvSpPr>
        <p:spPr/>
        <p:txBody>
          <a:bodyPr>
            <a:normAutofit fontScale="77500" lnSpcReduction="20000"/>
          </a:bodyPr>
          <a:lstStyle/>
          <a:p>
            <a:pPr lvl="0"/>
            <a:r>
              <a:rPr lang="en-US" b="1" i="1" u="sng" dirty="0"/>
              <a:t>Stack Pointer (SP)</a:t>
            </a:r>
            <a:endParaRPr lang="en-IN" b="1" i="1" u="sng" dirty="0"/>
          </a:p>
          <a:p>
            <a:r>
              <a:rPr lang="en-US" dirty="0"/>
              <a:t>Every microcontroller or a processor will have a stack area for temporary storage purpose.  </a:t>
            </a:r>
            <a:endParaRPr lang="en-US" dirty="0" smtClean="0"/>
          </a:p>
          <a:p>
            <a:r>
              <a:rPr lang="en-US" dirty="0" smtClean="0"/>
              <a:t>One </a:t>
            </a:r>
            <a:r>
              <a:rPr lang="en-US" dirty="0"/>
              <a:t>can access the stack through the stack pointer. The stack pointer is an 8 bit register and it is referred to be as stack pointer register. </a:t>
            </a:r>
            <a:endParaRPr lang="en-US" dirty="0" smtClean="0"/>
          </a:p>
          <a:p>
            <a:r>
              <a:rPr lang="en-US" dirty="0" smtClean="0"/>
              <a:t>There </a:t>
            </a:r>
            <a:r>
              <a:rPr lang="en-US" dirty="0"/>
              <a:t>are instructions related to stack and they are POP, PUSH and MOV SP, #XX. Where in the MOV SP, #XX, XX is the address where stack pointer should point to. </a:t>
            </a:r>
            <a:endParaRPr lang="en-US" dirty="0" smtClean="0"/>
          </a:p>
          <a:p>
            <a:pPr lvl="0"/>
            <a:r>
              <a:rPr lang="en-US" b="1" i="1" u="sng" dirty="0"/>
              <a:t>Program Counter (PC)</a:t>
            </a:r>
            <a:endParaRPr lang="en-IN" b="1" i="1" u="sng" dirty="0"/>
          </a:p>
          <a:p>
            <a:r>
              <a:rPr lang="en-US" dirty="0">
                <a:solidFill>
                  <a:srgbClr val="002060"/>
                </a:solidFill>
              </a:rPr>
              <a:t>It is born special register. It has got no address. </a:t>
            </a:r>
          </a:p>
          <a:p>
            <a:r>
              <a:rPr lang="en-US" dirty="0" smtClean="0"/>
              <a:t>The </a:t>
            </a:r>
            <a:r>
              <a:rPr lang="en-US" dirty="0"/>
              <a:t>purpose of PC is to keep a paper mark. Simple, where should the control go next is the idea; </a:t>
            </a:r>
            <a:endParaRPr lang="en-US" dirty="0" smtClean="0"/>
          </a:p>
          <a:p>
            <a:r>
              <a:rPr lang="en-US" dirty="0" smtClean="0"/>
              <a:t>The </a:t>
            </a:r>
            <a:r>
              <a:rPr lang="en-US" dirty="0"/>
              <a:t>address of next instruction to be executed will be kept in PC. It is one of the two 16 bit registers available in 8051. It makes job of the processor easier to navigate.</a:t>
            </a:r>
            <a:endParaRPr lang="en-IN" dirty="0"/>
          </a:p>
          <a:p>
            <a:endParaRPr lang="en-IN" dirty="0"/>
          </a:p>
        </p:txBody>
      </p:sp>
      <p:sp>
        <p:nvSpPr>
          <p:cNvPr id="4" name="Date Placeholder 3"/>
          <p:cNvSpPr>
            <a:spLocks noGrp="1"/>
          </p:cNvSpPr>
          <p:nvPr>
            <p:ph type="dt" sz="half" idx="10"/>
          </p:nvPr>
        </p:nvSpPr>
        <p:spPr/>
        <p:txBody>
          <a:bodyPr/>
          <a:lstStyle/>
          <a:p>
            <a:fld id="{2A77D834-D0A3-4DE7-AF48-0BA0933EBD4E}"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30</a:t>
            </a:fld>
            <a:endParaRPr lang="en-IN"/>
          </a:p>
        </p:txBody>
      </p:sp>
    </p:spTree>
    <p:extLst>
      <p:ext uri="{BB962C8B-B14F-4D97-AF65-F5344CB8AC3E}">
        <p14:creationId xmlns:p14="http://schemas.microsoft.com/office/powerpoint/2010/main" xmlns="" val="234259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5</a:t>
            </a:r>
            <a:endParaRPr lang="en-IN" dirty="0"/>
          </a:p>
        </p:txBody>
      </p:sp>
      <p:sp>
        <p:nvSpPr>
          <p:cNvPr id="4" name="Date Placeholder 3"/>
          <p:cNvSpPr>
            <a:spLocks noGrp="1"/>
          </p:cNvSpPr>
          <p:nvPr>
            <p:ph type="dt" sz="half" idx="10"/>
          </p:nvPr>
        </p:nvSpPr>
        <p:spPr/>
        <p:txBody>
          <a:bodyPr/>
          <a:lstStyle/>
          <a:p>
            <a:fld id="{4707F1F1-8363-4494-8E88-07CD11C0314D}"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31</a:t>
            </a:fld>
            <a:endParaRPr lang="en-IN"/>
          </a:p>
        </p:txBody>
      </p:sp>
    </p:spTree>
    <p:extLst>
      <p:ext uri="{BB962C8B-B14F-4D97-AF65-F5344CB8AC3E}">
        <p14:creationId xmlns:p14="http://schemas.microsoft.com/office/powerpoint/2010/main" xmlns="" val="5583860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Architecture</a:t>
            </a:r>
          </a:p>
          <a:p>
            <a:r>
              <a:rPr lang="en-IN" dirty="0" smtClean="0"/>
              <a:t>Features </a:t>
            </a:r>
          </a:p>
          <a:p>
            <a:r>
              <a:rPr lang="en-IN" dirty="0" smtClean="0"/>
              <a:t>Family </a:t>
            </a:r>
          </a:p>
          <a:p>
            <a:r>
              <a:rPr lang="en-IN" dirty="0" smtClean="0"/>
              <a:t>Pinout </a:t>
            </a:r>
          </a:p>
          <a:p>
            <a:r>
              <a:rPr lang="en-IN" dirty="0"/>
              <a:t>Registers and Organization – A complete understanding. </a:t>
            </a:r>
          </a:p>
          <a:p>
            <a:r>
              <a:rPr lang="en-IN" dirty="0"/>
              <a:t>A and B registers </a:t>
            </a:r>
          </a:p>
          <a:p>
            <a:r>
              <a:rPr lang="en-IN" dirty="0" smtClean="0"/>
              <a:t>PSW </a:t>
            </a:r>
          </a:p>
          <a:p>
            <a:r>
              <a:rPr lang="en-IN" dirty="0" smtClean="0">
                <a:solidFill>
                  <a:srgbClr val="FF0000"/>
                </a:solidFill>
              </a:rPr>
              <a:t>Register Bank and Stack (Memory Organization)</a:t>
            </a:r>
          </a:p>
          <a:p>
            <a:r>
              <a:rPr lang="en-IN" dirty="0" smtClean="0"/>
              <a:t>Stack Programming </a:t>
            </a:r>
          </a:p>
          <a:p>
            <a:pPr marL="228600" lvl="1">
              <a:spcBef>
                <a:spcPts val="1000"/>
              </a:spcBef>
            </a:pPr>
            <a:r>
              <a:rPr lang="en-IN" dirty="0"/>
              <a:t>8051 and peripherals  (i.e. ports) </a:t>
            </a:r>
          </a:p>
          <a:p>
            <a:r>
              <a:rPr lang="en-IN" dirty="0"/>
              <a:t>8051 and Timer </a:t>
            </a:r>
            <a:endParaRPr lang="en-IN" dirty="0" smtClean="0"/>
          </a:p>
          <a:p>
            <a:r>
              <a:rPr lang="en-IN" dirty="0"/>
              <a:t>Magic Number – 11.0592 </a:t>
            </a:r>
            <a:endParaRPr lang="en-IN" dirty="0" smtClean="0"/>
          </a:p>
          <a:p>
            <a:r>
              <a:rPr lang="en-IN" dirty="0"/>
              <a:t>TCON and Counter Operations </a:t>
            </a:r>
          </a:p>
          <a:p>
            <a:pPr marL="228600" lvl="1">
              <a:spcBef>
                <a:spcPts val="1000"/>
              </a:spcBef>
            </a:pPr>
            <a:r>
              <a:rPr lang="en-IN" sz="2000" dirty="0"/>
              <a:t>8051 and interrupts. </a:t>
            </a:r>
          </a:p>
          <a:p>
            <a:pPr marL="228600" lvl="1">
              <a:spcBef>
                <a:spcPts val="1000"/>
              </a:spcBef>
            </a:pPr>
            <a:r>
              <a:rPr lang="en-IN" dirty="0"/>
              <a:t>RS 232 – Serial Communication </a:t>
            </a:r>
          </a:p>
          <a:p>
            <a:endParaRPr lang="en-IN" dirty="0"/>
          </a:p>
          <a:p>
            <a:endParaRPr lang="en-IN" dirty="0"/>
          </a:p>
          <a:p>
            <a:endParaRPr lang="en-IN" dirty="0" smtClean="0">
              <a:solidFill>
                <a:srgbClr val="FF0000"/>
              </a:solidFill>
            </a:endParaRP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EDC53E2E-E6F4-4084-A731-61FBFD3B6920}"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32</a:t>
            </a:fld>
            <a:endParaRPr lang="en-IN"/>
          </a:p>
        </p:txBody>
      </p:sp>
    </p:spTree>
    <p:extLst>
      <p:ext uri="{BB962C8B-B14F-4D97-AF65-F5344CB8AC3E}">
        <p14:creationId xmlns:p14="http://schemas.microsoft.com/office/powerpoint/2010/main" xmlns="" val="8312495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Register Bank and Stack </a:t>
            </a:r>
            <a:endParaRPr lang="en-IN" dirty="0"/>
          </a:p>
        </p:txBody>
      </p:sp>
      <p:sp>
        <p:nvSpPr>
          <p:cNvPr id="3" name="Content Placeholder 2"/>
          <p:cNvSpPr>
            <a:spLocks noGrp="1"/>
          </p:cNvSpPr>
          <p:nvPr>
            <p:ph idx="1"/>
          </p:nvPr>
        </p:nvSpPr>
        <p:spPr/>
        <p:txBody>
          <a:bodyPr>
            <a:normAutofit fontScale="92500" lnSpcReduction="20000"/>
          </a:bodyPr>
          <a:lstStyle/>
          <a:p>
            <a:r>
              <a:rPr lang="en-US" dirty="0"/>
              <a:t>There are two broad categories and they are </a:t>
            </a:r>
            <a:r>
              <a:rPr lang="en-US" dirty="0">
                <a:solidFill>
                  <a:srgbClr val="00B050"/>
                </a:solidFill>
              </a:rPr>
              <a:t>Program memory </a:t>
            </a:r>
            <a:r>
              <a:rPr lang="en-US" dirty="0"/>
              <a:t>and</a:t>
            </a:r>
            <a:r>
              <a:rPr lang="en-US" dirty="0">
                <a:solidFill>
                  <a:srgbClr val="00B050"/>
                </a:solidFill>
              </a:rPr>
              <a:t> data memory. </a:t>
            </a:r>
            <a:endParaRPr lang="en-US" dirty="0" smtClean="0">
              <a:solidFill>
                <a:srgbClr val="00B050"/>
              </a:solidFill>
            </a:endParaRPr>
          </a:p>
          <a:p>
            <a:r>
              <a:rPr lang="en-US" b="1" i="1" dirty="0"/>
              <a:t>Program memory</a:t>
            </a:r>
            <a:r>
              <a:rPr lang="en-US" dirty="0"/>
              <a:t> is normally referred to be ROM which is non volatile memory and read only in nature. It is used store </a:t>
            </a:r>
            <a:endParaRPr lang="en-IN" dirty="0"/>
          </a:p>
          <a:p>
            <a:pPr lvl="2"/>
            <a:r>
              <a:rPr lang="en-US" dirty="0"/>
              <a:t>Boot up programs. </a:t>
            </a:r>
            <a:endParaRPr lang="en-IN" dirty="0"/>
          </a:p>
          <a:p>
            <a:pPr lvl="2"/>
            <a:r>
              <a:rPr lang="en-US" dirty="0"/>
              <a:t>ISR (Interrupt service routines)</a:t>
            </a:r>
            <a:endParaRPr lang="en-IN" dirty="0"/>
          </a:p>
          <a:p>
            <a:pPr lvl="2"/>
            <a:r>
              <a:rPr lang="en-US" dirty="0"/>
              <a:t>Macro </a:t>
            </a:r>
            <a:r>
              <a:rPr lang="en-US" dirty="0" smtClean="0"/>
              <a:t>functions</a:t>
            </a:r>
          </a:p>
          <a:p>
            <a:r>
              <a:rPr lang="en-US" b="1" i="1" dirty="0"/>
              <a:t>Data memory </a:t>
            </a:r>
            <a:r>
              <a:rPr lang="en-US" dirty="0"/>
              <a:t>is useful in the case of storage of data temporarily, say during context switching. 8051 is organized so neatly with 256 bytes of memory and they are split as follows. </a:t>
            </a:r>
            <a:endParaRPr lang="en-IN" dirty="0"/>
          </a:p>
          <a:p>
            <a:pPr lvl="2"/>
            <a:r>
              <a:rPr lang="en-US" dirty="0"/>
              <a:t>First 128 bytes:  00h to 1Fh Register Banks </a:t>
            </a:r>
            <a:endParaRPr lang="en-IN" dirty="0"/>
          </a:p>
          <a:p>
            <a:pPr lvl="2"/>
            <a:r>
              <a:rPr lang="en-US" dirty="0"/>
              <a:t>20h to 2Fh Bit Addressable RAM </a:t>
            </a:r>
            <a:endParaRPr lang="en-IN" dirty="0"/>
          </a:p>
          <a:p>
            <a:pPr lvl="2"/>
            <a:r>
              <a:rPr lang="en-US" dirty="0"/>
              <a:t>30 to 7Fh General Purpose RAM </a:t>
            </a:r>
            <a:endParaRPr lang="en-IN" dirty="0"/>
          </a:p>
          <a:p>
            <a:pPr lvl="2"/>
            <a:r>
              <a:rPr lang="en-US" dirty="0"/>
              <a:t>Next 128 bytes:  80h to </a:t>
            </a:r>
            <a:r>
              <a:rPr lang="en-US" dirty="0" err="1"/>
              <a:t>FFh</a:t>
            </a:r>
            <a:r>
              <a:rPr lang="en-US" dirty="0"/>
              <a:t> Special Function Registers</a:t>
            </a:r>
            <a:endParaRPr lang="en-IN" dirty="0"/>
          </a:p>
          <a:p>
            <a:pPr lvl="2"/>
            <a:endParaRPr lang="en-IN" dirty="0"/>
          </a:p>
          <a:p>
            <a:endParaRPr lang="en-IN" dirty="0"/>
          </a:p>
        </p:txBody>
      </p:sp>
      <p:pic>
        <p:nvPicPr>
          <p:cNvPr id="12290"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202166" y="4642358"/>
            <a:ext cx="2151634" cy="2151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37504DA1-D3F5-4BC8-BCB8-CD7FAB72A4BC}"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33</a:t>
            </a:fld>
            <a:endParaRPr lang="en-IN"/>
          </a:p>
        </p:txBody>
      </p:sp>
    </p:spTree>
    <p:extLst>
      <p:ext uri="{BB962C8B-B14F-4D97-AF65-F5344CB8AC3E}">
        <p14:creationId xmlns:p14="http://schemas.microsoft.com/office/powerpoint/2010/main" xmlns="" val="4699831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a:xfrm>
            <a:off x="243840" y="1825625"/>
            <a:ext cx="6431280" cy="4351338"/>
          </a:xfrm>
        </p:spPr>
        <p:txBody>
          <a:bodyPr>
            <a:normAutofit fontScale="85000" lnSpcReduction="20000"/>
          </a:bodyPr>
          <a:lstStyle/>
          <a:p>
            <a:r>
              <a:rPr lang="en-US" dirty="0"/>
              <a:t>Taking the internal ram ranging from 00H-7FH (128bytes) </a:t>
            </a:r>
            <a:r>
              <a:rPr lang="en-US" dirty="0" smtClean="0"/>
              <a:t>, we proceed now. </a:t>
            </a:r>
          </a:p>
          <a:p>
            <a:r>
              <a:rPr lang="en-US" dirty="0"/>
              <a:t>There are 4 register banks as follows </a:t>
            </a:r>
            <a:endParaRPr lang="en-IN" dirty="0"/>
          </a:p>
          <a:p>
            <a:pPr lvl="4"/>
            <a:r>
              <a:rPr lang="en-US" dirty="0"/>
              <a:t>Register bank 0 </a:t>
            </a:r>
            <a:endParaRPr lang="en-IN" dirty="0"/>
          </a:p>
          <a:p>
            <a:pPr lvl="4"/>
            <a:r>
              <a:rPr lang="en-US" dirty="0"/>
              <a:t>Register bank 1</a:t>
            </a:r>
            <a:endParaRPr lang="en-IN" dirty="0"/>
          </a:p>
          <a:p>
            <a:pPr lvl="4"/>
            <a:r>
              <a:rPr lang="en-US" dirty="0"/>
              <a:t>Register bank 3</a:t>
            </a:r>
            <a:endParaRPr lang="en-IN" dirty="0"/>
          </a:p>
          <a:p>
            <a:pPr lvl="4"/>
            <a:r>
              <a:rPr lang="en-US" dirty="0"/>
              <a:t>Register bank 4</a:t>
            </a:r>
            <a:endParaRPr lang="en-IN" dirty="0"/>
          </a:p>
          <a:p>
            <a:r>
              <a:rPr lang="en-US" dirty="0"/>
              <a:t>With 8 registers each and the default bank is 0. If the programmer wants to navigate to different bank other than default it is possible with having PSW set </a:t>
            </a:r>
            <a:r>
              <a:rPr lang="en-US" dirty="0" smtClean="0"/>
              <a:t>accordingly.</a:t>
            </a:r>
          </a:p>
          <a:p>
            <a:r>
              <a:rPr lang="en-US" dirty="0">
                <a:solidFill>
                  <a:schemeClr val="accent5"/>
                </a:solidFill>
              </a:rPr>
              <a:t>Programmer should be very careful with one thing, Register bank 1 is not meant for general purpose usage. It is dedicated space for </a:t>
            </a:r>
            <a:r>
              <a:rPr lang="en-US" dirty="0" smtClean="0">
                <a:solidFill>
                  <a:schemeClr val="accent5"/>
                </a:solidFill>
              </a:rPr>
              <a:t>stack.</a:t>
            </a:r>
            <a:endParaRPr lang="en-US" dirty="0">
              <a:solidFill>
                <a:schemeClr val="accent5"/>
              </a:solidFill>
            </a:endParaRPr>
          </a:p>
          <a:p>
            <a:endParaRPr lang="en-IN" dirty="0"/>
          </a:p>
        </p:txBody>
      </p:sp>
      <p:pic>
        <p:nvPicPr>
          <p:cNvPr id="1331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00" y="109619"/>
            <a:ext cx="11716512" cy="660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15"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81455" y="365125"/>
            <a:ext cx="4533127" cy="2266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6" name="Straight Connector 5"/>
          <p:cNvCxnSpPr/>
          <p:nvPr/>
        </p:nvCxnSpPr>
        <p:spPr>
          <a:xfrm flipV="1">
            <a:off x="4128655" y="557784"/>
            <a:ext cx="3574472" cy="4453128"/>
          </a:xfrm>
          <a:prstGeom prst="line">
            <a:avLst/>
          </a:prstGeom>
          <a:ln>
            <a:solidFill>
              <a:schemeClr val="accent2"/>
            </a:solidFill>
            <a:prstDash val="dash"/>
          </a:ln>
        </p:spPr>
        <p:style>
          <a:lnRef idx="3">
            <a:schemeClr val="accent4"/>
          </a:lnRef>
          <a:fillRef idx="0">
            <a:schemeClr val="accent4"/>
          </a:fillRef>
          <a:effectRef idx="2">
            <a:schemeClr val="accent4"/>
          </a:effectRef>
          <a:fontRef idx="minor">
            <a:schemeClr val="tx1"/>
          </a:fontRef>
        </p:style>
      </p:cxnSp>
      <p:cxnSp>
        <p:nvCxnSpPr>
          <p:cNvPr id="8" name="Straight Connector 7"/>
          <p:cNvCxnSpPr/>
          <p:nvPr/>
        </p:nvCxnSpPr>
        <p:spPr>
          <a:xfrm flipV="1">
            <a:off x="4128655" y="2479964"/>
            <a:ext cx="7592290" cy="3902548"/>
          </a:xfrm>
          <a:prstGeom prst="line">
            <a:avLst/>
          </a:prstGeom>
          <a:ln w="28575">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5582D6B5-D9B3-48D4-89CE-64DCDC1DBB7A}"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pPr/>
              <a:t>34</a:t>
            </a:fld>
            <a:endParaRPr lang="en-IN"/>
          </a:p>
        </p:txBody>
      </p:sp>
    </p:spTree>
    <p:extLst>
      <p:ext uri="{BB962C8B-B14F-4D97-AF65-F5344CB8AC3E}">
        <p14:creationId xmlns:p14="http://schemas.microsoft.com/office/powerpoint/2010/main" xmlns="" val="25257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 calcmode="lin" valueType="num">
                                      <p:cBhvr additive="base">
                                        <p:cTn id="12" dur="500" fill="hold"/>
                                        <p:tgtEl>
                                          <p:spTgt spid="13315"/>
                                        </p:tgtEl>
                                        <p:attrNameLst>
                                          <p:attrName>ppt_x</p:attrName>
                                        </p:attrNameLst>
                                      </p:cBhvr>
                                      <p:tavLst>
                                        <p:tav tm="0">
                                          <p:val>
                                            <p:strVal val="#ppt_x"/>
                                          </p:val>
                                        </p:tav>
                                        <p:tav tm="100000">
                                          <p:val>
                                            <p:strVal val="#ppt_x"/>
                                          </p:val>
                                        </p:tav>
                                      </p:tavLst>
                                    </p:anim>
                                    <p:anim calcmode="lin" valueType="num">
                                      <p:cBhvr additive="base">
                                        <p:cTn id="13"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Register Bank Switching</a:t>
            </a:r>
            <a:endParaRPr lang="en-IN" dirty="0"/>
          </a:p>
        </p:txBody>
      </p:sp>
      <p:sp>
        <p:nvSpPr>
          <p:cNvPr id="3" name="Content Placeholder 2"/>
          <p:cNvSpPr>
            <a:spLocks noGrp="1"/>
          </p:cNvSpPr>
          <p:nvPr>
            <p:ph idx="1"/>
          </p:nvPr>
        </p:nvSpPr>
        <p:spPr/>
        <p:txBody>
          <a:bodyPr/>
          <a:lstStyle/>
          <a:p>
            <a:r>
              <a:rPr lang="en-US" dirty="0"/>
              <a:t>This has been dealt already, but would be better to learn again. With PSW one can change the register bank. Default bank is register bank 0. </a:t>
            </a:r>
            <a:endParaRPr lang="en-US" dirty="0" smtClean="0"/>
          </a:p>
          <a:p>
            <a:endParaRPr lang="en-IN" dirty="0"/>
          </a:p>
        </p:txBody>
      </p:sp>
      <p:pic>
        <p:nvPicPr>
          <p:cNvPr id="5" name="Picture 4"/>
          <p:cNvPicPr>
            <a:picLocks noChangeAspect="1"/>
          </p:cNvPicPr>
          <p:nvPr/>
        </p:nvPicPr>
        <p:blipFill>
          <a:blip r:embed="rId2" cstate="print"/>
          <a:stretch>
            <a:fillRect/>
          </a:stretch>
        </p:blipFill>
        <p:spPr>
          <a:xfrm>
            <a:off x="2206180" y="2810163"/>
            <a:ext cx="3152775" cy="1743075"/>
          </a:xfrm>
          <a:prstGeom prst="rect">
            <a:avLst/>
          </a:prstGeom>
        </p:spPr>
      </p:pic>
      <p:sp>
        <p:nvSpPr>
          <p:cNvPr id="6" name="Rectangle 5"/>
          <p:cNvSpPr/>
          <p:nvPr/>
        </p:nvSpPr>
        <p:spPr>
          <a:xfrm>
            <a:off x="1223772" y="4688175"/>
            <a:ext cx="9744456" cy="2169825"/>
          </a:xfrm>
          <a:prstGeom prst="rect">
            <a:avLst/>
          </a:prstGeom>
        </p:spPr>
        <p:txBody>
          <a:bodyPr wrap="square">
            <a:spAutoFit/>
          </a:bodyPr>
          <a:lstStyle/>
          <a:p>
            <a:pPr marL="285750" indent="-285750" algn="just">
              <a:lnSpc>
                <a:spcPct val="150000"/>
              </a:lnSpc>
              <a:spcAft>
                <a:spcPts val="0"/>
              </a:spcAft>
              <a:buFont typeface="Arial" panose="020B0604020202020204" pitchFamily="34" charset="0"/>
              <a:buChar char="•"/>
            </a:pPr>
            <a:r>
              <a:rPr lang="en-US"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One important thing the programmer should remember. It is the clash between Stack memory and Register Bank -1. This clash will be discussed in detail in the area of stack memory. Example instruction to get the register bank selected: </a:t>
            </a:r>
            <a:endParaRPr lang="en-IN" dirty="0" smtClean="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en-US"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a:t>
            </a:r>
            <a:r>
              <a:rPr lang="en-US" b="1"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SETB PSW.X</a:t>
            </a:r>
            <a:r>
              <a:rPr lang="en-US"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where x can be used for selecting the bank. </a:t>
            </a:r>
            <a:endParaRPr lang="en-IN" dirty="0" smtClean="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Arial" panose="020B0604020202020204" pitchFamily="34" charset="0"/>
              <a:buChar char="•"/>
            </a:pPr>
            <a:r>
              <a:rPr lang="en-US"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i.e., 	  </a:t>
            </a:r>
            <a:r>
              <a:rPr lang="en-US" b="1"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SETB PSW.4</a:t>
            </a:r>
            <a:r>
              <a:rPr lang="en-US"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will get the register bank 2 selected. </a:t>
            </a:r>
            <a:endParaRPr lang="en-IN"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18595" y="2741709"/>
            <a:ext cx="4427537" cy="211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05D6504B-F4D1-4BD2-97A9-91EFF87D3BEF}" type="datetime1">
              <a:rPr lang="en-IN" smtClean="0"/>
              <a:pPr/>
              <a:t>28-01-2019</a:t>
            </a:fld>
            <a:endParaRPr lang="en-IN"/>
          </a:p>
        </p:txBody>
      </p:sp>
      <p:sp>
        <p:nvSpPr>
          <p:cNvPr id="8" name="Footer Placeholder 7"/>
          <p:cNvSpPr>
            <a:spLocks noGrp="1"/>
          </p:cNvSpPr>
          <p:nvPr>
            <p:ph type="ftr" sz="quarter" idx="11"/>
          </p:nvPr>
        </p:nvSpPr>
        <p:spPr/>
        <p:txBody>
          <a:bodyPr/>
          <a:lstStyle/>
          <a:p>
            <a:r>
              <a:rPr lang="en-IN" smtClean="0"/>
              <a:t>8051 by Shriram K Vasudevan </a:t>
            </a:r>
            <a:endParaRPr lang="en-IN"/>
          </a:p>
        </p:txBody>
      </p:sp>
      <p:sp>
        <p:nvSpPr>
          <p:cNvPr id="9" name="Slide Number Placeholder 8"/>
          <p:cNvSpPr>
            <a:spLocks noGrp="1"/>
          </p:cNvSpPr>
          <p:nvPr>
            <p:ph type="sldNum" sz="quarter" idx="12"/>
          </p:nvPr>
        </p:nvSpPr>
        <p:spPr/>
        <p:txBody>
          <a:bodyPr/>
          <a:lstStyle/>
          <a:p>
            <a:fld id="{53EA4D28-556F-4D2B-81B9-67F7FC4D3BBB}" type="slidenum">
              <a:rPr lang="en-IN" smtClean="0"/>
              <a:pPr/>
              <a:t>35</a:t>
            </a:fld>
            <a:endParaRPr lang="en-IN"/>
          </a:p>
        </p:txBody>
      </p:sp>
    </p:spTree>
    <p:extLst>
      <p:ext uri="{BB962C8B-B14F-4D97-AF65-F5344CB8AC3E}">
        <p14:creationId xmlns:p14="http://schemas.microsoft.com/office/powerpoint/2010/main" xmlns="" val="21162278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616" y="126734"/>
            <a:ext cx="10515600" cy="1325563"/>
          </a:xfrm>
        </p:spPr>
        <p:txBody>
          <a:bodyPr/>
          <a:lstStyle/>
          <a:p>
            <a:r>
              <a:rPr lang="en-US" b="1" dirty="0"/>
              <a:t>Bit addressable area</a:t>
            </a:r>
            <a:r>
              <a:rPr lang="en-IN" dirty="0"/>
              <a:t/>
            </a:r>
            <a:br>
              <a:rPr lang="en-IN" dirty="0"/>
            </a:br>
            <a:endParaRPr lang="en-IN" dirty="0"/>
          </a:p>
        </p:txBody>
      </p:sp>
      <p:sp>
        <p:nvSpPr>
          <p:cNvPr id="3" name="Content Placeholder 2"/>
          <p:cNvSpPr>
            <a:spLocks noGrp="1"/>
          </p:cNvSpPr>
          <p:nvPr>
            <p:ph idx="1"/>
          </p:nvPr>
        </p:nvSpPr>
        <p:spPr>
          <a:xfrm>
            <a:off x="737616" y="1025334"/>
            <a:ext cx="10515600" cy="4351338"/>
          </a:xfrm>
        </p:spPr>
        <p:txBody>
          <a:bodyPr/>
          <a:lstStyle/>
          <a:p>
            <a:r>
              <a:rPr lang="en-US" dirty="0"/>
              <a:t>With this feature a programmer can set or clear individual memory bits in Internal RAM. There are 128 bits numbered 00h to 7Fh. SETB and CLR are available instructions to set or clear the bits.</a:t>
            </a:r>
            <a:endParaRPr lang="en-IN" dirty="0"/>
          </a:p>
          <a:p>
            <a:r>
              <a:rPr lang="en-US" dirty="0" smtClean="0"/>
              <a:t>Example :</a:t>
            </a:r>
            <a:endParaRPr lang="en-IN" dirty="0"/>
          </a:p>
          <a:p>
            <a:pPr lvl="1"/>
            <a:r>
              <a:rPr lang="en-US" b="1" dirty="0"/>
              <a:t>SETB 07h</a:t>
            </a:r>
            <a:r>
              <a:rPr lang="en-US" dirty="0"/>
              <a:t> ; sets the bit 07h (becomes 1)</a:t>
            </a:r>
            <a:endParaRPr lang="en-IN" dirty="0"/>
          </a:p>
          <a:p>
            <a:endParaRPr lang="en-IN" dirty="0"/>
          </a:p>
        </p:txBody>
      </p:sp>
      <p:sp>
        <p:nvSpPr>
          <p:cNvPr id="4" name="Rectangle 3"/>
          <p:cNvSpPr/>
          <p:nvPr/>
        </p:nvSpPr>
        <p:spPr>
          <a:xfrm>
            <a:off x="926592" y="3393968"/>
            <a:ext cx="10326624" cy="3026470"/>
          </a:xfrm>
          <a:prstGeom prst="rect">
            <a:avLst/>
          </a:prstGeom>
        </p:spPr>
        <p:txBody>
          <a:bodyPr wrap="square">
            <a:spAutoFit/>
          </a:bodyPr>
          <a:lstStyle/>
          <a:p>
            <a:pPr algn="just">
              <a:lnSpc>
                <a:spcPct val="150000"/>
              </a:lnSpc>
              <a:spcAft>
                <a:spcPts val="1000"/>
              </a:spcAft>
            </a:pPr>
            <a:r>
              <a:rPr lang="en-US" sz="4400" b="1" dirty="0">
                <a:solidFill>
                  <a:srgbClr val="0070C0"/>
                </a:solidFill>
                <a:latin typeface="+mj-lt"/>
                <a:ea typeface="+mj-ea"/>
                <a:cs typeface="+mj-cs"/>
              </a:rPr>
              <a:t>General purpose RAM area</a:t>
            </a:r>
            <a:endParaRPr lang="en-IN" sz="4400" b="1" dirty="0">
              <a:solidFill>
                <a:srgbClr val="0070C0"/>
              </a:solidFill>
              <a:latin typeface="+mj-lt"/>
              <a:ea typeface="+mj-ea"/>
              <a:cs typeface="+mj-cs"/>
            </a:endParaRPr>
          </a:p>
          <a:p>
            <a:pPr algn="just">
              <a:lnSpc>
                <a:spcPct val="150000"/>
              </a:lnSpc>
              <a:spcAft>
                <a:spcPts val="1000"/>
              </a:spcAft>
            </a:pPr>
            <a:r>
              <a:rPr lang="en-US"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As the name mentions, it is meant for general purpose programming. Also when the stack space is not sufficient, programmer can move the stack pointer to general purpose area and can avoid congestion. One sample instruction is presented as follows. </a:t>
            </a:r>
            <a:endParaRPr lang="en-IN" dirty="0" smtClean="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1000"/>
              </a:spcAft>
            </a:pPr>
            <a:r>
              <a:rPr lang="en-US"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MOV A, 6Bh; reads contents of address 6BH to accumulator</a:t>
            </a:r>
            <a:endParaRPr lang="en-IN"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520DDD82-0F90-489C-A515-8218A9CF9709}" type="datetime1">
              <a:rPr lang="en-IN" smtClean="0"/>
              <a:pPr/>
              <a:t>28-01-2019</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pPr/>
              <a:t>36</a:t>
            </a:fld>
            <a:endParaRPr lang="en-IN"/>
          </a:p>
        </p:txBody>
      </p:sp>
    </p:spTree>
    <p:extLst>
      <p:ext uri="{BB962C8B-B14F-4D97-AF65-F5344CB8AC3E}">
        <p14:creationId xmlns:p14="http://schemas.microsoft.com/office/powerpoint/2010/main" xmlns="" val="38748181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SFR and Memory </a:t>
            </a:r>
            <a:endParaRPr lang="en-IN" dirty="0"/>
          </a:p>
        </p:txBody>
      </p:sp>
      <p:pic>
        <p:nvPicPr>
          <p:cNvPr id="15362"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24418" y="2053019"/>
            <a:ext cx="8132561" cy="39728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09962771-28B9-4514-9D7F-52068EB46CE4}" type="datetime1">
              <a:rPr lang="en-IN" smtClean="0"/>
              <a:pPr/>
              <a:t>28-01-2019</a:t>
            </a:fld>
            <a:endParaRPr lang="en-IN"/>
          </a:p>
        </p:txBody>
      </p:sp>
      <p:sp>
        <p:nvSpPr>
          <p:cNvPr id="4" name="Footer Placeholder 3"/>
          <p:cNvSpPr>
            <a:spLocks noGrp="1"/>
          </p:cNvSpPr>
          <p:nvPr>
            <p:ph type="ftr" sz="quarter" idx="11"/>
          </p:nvPr>
        </p:nvSpPr>
        <p:spPr/>
        <p:txBody>
          <a:bodyPr/>
          <a:lstStyle/>
          <a:p>
            <a:r>
              <a:rPr lang="en-IN" smtClean="0"/>
              <a:t>8051 by Shriram K Vasudevan </a:t>
            </a:r>
            <a:endParaRPr lang="en-IN"/>
          </a:p>
        </p:txBody>
      </p:sp>
      <p:sp>
        <p:nvSpPr>
          <p:cNvPr id="5" name="Slide Number Placeholder 4"/>
          <p:cNvSpPr>
            <a:spLocks noGrp="1"/>
          </p:cNvSpPr>
          <p:nvPr>
            <p:ph type="sldNum" sz="quarter" idx="12"/>
          </p:nvPr>
        </p:nvSpPr>
        <p:spPr/>
        <p:txBody>
          <a:bodyPr/>
          <a:lstStyle/>
          <a:p>
            <a:fld id="{53EA4D28-556F-4D2B-81B9-67F7FC4D3BBB}" type="slidenum">
              <a:rPr lang="en-IN" smtClean="0"/>
              <a:pPr/>
              <a:t>37</a:t>
            </a:fld>
            <a:endParaRPr lang="en-IN"/>
          </a:p>
        </p:txBody>
      </p:sp>
    </p:spTree>
    <p:extLst>
      <p:ext uri="{BB962C8B-B14F-4D97-AF65-F5344CB8AC3E}">
        <p14:creationId xmlns:p14="http://schemas.microsoft.com/office/powerpoint/2010/main" xmlns="" val="7095542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6</a:t>
            </a:r>
            <a:endParaRPr lang="en-IN" dirty="0"/>
          </a:p>
        </p:txBody>
      </p:sp>
      <p:sp>
        <p:nvSpPr>
          <p:cNvPr id="4" name="Date Placeholder 3"/>
          <p:cNvSpPr>
            <a:spLocks noGrp="1"/>
          </p:cNvSpPr>
          <p:nvPr>
            <p:ph type="dt" sz="half" idx="10"/>
          </p:nvPr>
        </p:nvSpPr>
        <p:spPr/>
        <p:txBody>
          <a:bodyPr/>
          <a:lstStyle/>
          <a:p>
            <a:fld id="{C2E65065-17EA-4FF0-BD1A-1F79978EA1DD}"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38</a:t>
            </a:fld>
            <a:endParaRPr lang="en-IN"/>
          </a:p>
        </p:txBody>
      </p:sp>
    </p:spTree>
    <p:extLst>
      <p:ext uri="{BB962C8B-B14F-4D97-AF65-F5344CB8AC3E}">
        <p14:creationId xmlns:p14="http://schemas.microsoft.com/office/powerpoint/2010/main" xmlns="" val="34489967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Architecture</a:t>
            </a:r>
          </a:p>
          <a:p>
            <a:r>
              <a:rPr lang="en-IN" dirty="0" smtClean="0"/>
              <a:t>Features </a:t>
            </a:r>
          </a:p>
          <a:p>
            <a:r>
              <a:rPr lang="en-IN" dirty="0" smtClean="0"/>
              <a:t>Family </a:t>
            </a:r>
          </a:p>
          <a:p>
            <a:r>
              <a:rPr lang="en-IN" dirty="0" smtClean="0"/>
              <a:t>Pinout </a:t>
            </a:r>
          </a:p>
          <a:p>
            <a:r>
              <a:rPr lang="en-IN" dirty="0"/>
              <a:t>Registers and Organization – A complete understanding. </a:t>
            </a:r>
          </a:p>
          <a:p>
            <a:r>
              <a:rPr lang="en-IN" dirty="0"/>
              <a:t>A and B registers </a:t>
            </a:r>
          </a:p>
          <a:p>
            <a:r>
              <a:rPr lang="en-IN" dirty="0" smtClean="0"/>
              <a:t>PSW </a:t>
            </a:r>
          </a:p>
          <a:p>
            <a:r>
              <a:rPr lang="en-IN" dirty="0" smtClean="0"/>
              <a:t>Register Bank and Stack (Memory Organization)</a:t>
            </a:r>
          </a:p>
          <a:p>
            <a:r>
              <a:rPr lang="en-IN" dirty="0" smtClean="0">
                <a:solidFill>
                  <a:srgbClr val="FF0000"/>
                </a:solidFill>
              </a:rPr>
              <a:t>Stack Programming </a:t>
            </a:r>
          </a:p>
          <a:p>
            <a:pPr lvl="1"/>
            <a:r>
              <a:rPr lang="en-IN" dirty="0" smtClean="0">
                <a:solidFill>
                  <a:srgbClr val="FF0000"/>
                </a:solidFill>
              </a:rPr>
              <a:t>Stack and RB1 clash </a:t>
            </a:r>
          </a:p>
          <a:p>
            <a:pPr marL="228600" lvl="1">
              <a:spcBef>
                <a:spcPts val="1000"/>
              </a:spcBef>
            </a:pPr>
            <a:r>
              <a:rPr lang="en-IN" dirty="0"/>
              <a:t>8051 and peripherals  (i.e. ports) </a:t>
            </a:r>
          </a:p>
          <a:p>
            <a:r>
              <a:rPr lang="en-IN" dirty="0"/>
              <a:t>8051 and Timer </a:t>
            </a:r>
            <a:endParaRPr lang="en-IN" dirty="0" smtClean="0"/>
          </a:p>
          <a:p>
            <a:r>
              <a:rPr lang="en-IN" dirty="0"/>
              <a:t>Magic Number – 11.0592 </a:t>
            </a:r>
            <a:endParaRPr lang="en-IN" dirty="0" smtClean="0"/>
          </a:p>
          <a:p>
            <a:r>
              <a:rPr lang="en-IN" dirty="0"/>
              <a:t>TCON and Counter Operations </a:t>
            </a:r>
            <a:endParaRPr lang="en-IN" dirty="0" smtClean="0"/>
          </a:p>
          <a:p>
            <a:pPr marL="228600" lvl="1">
              <a:spcBef>
                <a:spcPts val="1000"/>
              </a:spcBef>
            </a:pPr>
            <a:r>
              <a:rPr lang="en-IN" sz="2000" dirty="0"/>
              <a:t>8051 and interrupts. </a:t>
            </a:r>
          </a:p>
          <a:p>
            <a:pPr marL="228600" lvl="1">
              <a:spcBef>
                <a:spcPts val="1000"/>
              </a:spcBef>
            </a:pPr>
            <a:r>
              <a:rPr lang="en-IN" dirty="0"/>
              <a:t>RS 232 – Serial Communication </a:t>
            </a:r>
          </a:p>
          <a:p>
            <a:endParaRPr lang="en-IN" dirty="0"/>
          </a:p>
          <a:p>
            <a:endParaRPr lang="en-IN" dirty="0"/>
          </a:p>
          <a:p>
            <a:endParaRPr lang="en-IN" dirty="0"/>
          </a:p>
          <a:p>
            <a:pPr lvl="1"/>
            <a:endParaRPr lang="en-IN" dirty="0">
              <a:solidFill>
                <a:srgbClr val="FF0000"/>
              </a:solidFill>
            </a:endParaRPr>
          </a:p>
          <a:p>
            <a:pPr lvl="1"/>
            <a:endParaRPr lang="en-IN" dirty="0" smtClean="0">
              <a:solidFill>
                <a:srgbClr val="FF0000"/>
              </a:solidFill>
            </a:endParaRP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B4493A40-F5BF-4915-9988-F70D07B8FF2A}"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39</a:t>
            </a:fld>
            <a:endParaRPr lang="en-IN"/>
          </a:p>
        </p:txBody>
      </p:sp>
    </p:spTree>
    <p:extLst>
      <p:ext uri="{BB962C8B-B14F-4D97-AF65-F5344CB8AC3E}">
        <p14:creationId xmlns:p14="http://schemas.microsoft.com/office/powerpoint/2010/main" xmlns="" val="3792132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a:t>
            </a:r>
            <a:endParaRPr lang="en-IN" dirty="0"/>
          </a:p>
        </p:txBody>
      </p:sp>
      <p:sp>
        <p:nvSpPr>
          <p:cNvPr id="3" name="Content Placeholder 2"/>
          <p:cNvSpPr>
            <a:spLocks noGrp="1"/>
          </p:cNvSpPr>
          <p:nvPr>
            <p:ph idx="1"/>
          </p:nvPr>
        </p:nvSpPr>
        <p:spPr>
          <a:xfrm>
            <a:off x="838200" y="1825625"/>
            <a:ext cx="10271760" cy="4351338"/>
          </a:xfrm>
        </p:spPr>
        <p:txBody>
          <a:bodyPr/>
          <a:lstStyle/>
          <a:p>
            <a:pPr lvl="0"/>
            <a:r>
              <a:rPr lang="en-US" dirty="0"/>
              <a:t>8 bit microcontroller supporting 8 bit operations. </a:t>
            </a:r>
            <a:endParaRPr lang="en-IN" dirty="0"/>
          </a:p>
          <a:p>
            <a:pPr lvl="0"/>
            <a:r>
              <a:rPr lang="en-US" dirty="0"/>
              <a:t>Much general purpose and few special function registers. </a:t>
            </a:r>
            <a:endParaRPr lang="en-IN" dirty="0"/>
          </a:p>
          <a:p>
            <a:pPr lvl="1"/>
            <a:r>
              <a:rPr lang="en-US" dirty="0"/>
              <a:t>2 major 8 bit registers for arithmetical and other operations, A and B. A is accumulator and is bit addressable. </a:t>
            </a:r>
            <a:endParaRPr lang="en-IN" dirty="0"/>
          </a:p>
          <a:p>
            <a:pPr lvl="1"/>
            <a:r>
              <a:rPr lang="en-US" dirty="0"/>
              <a:t>21 Special function registers, SFRs. They do lot of dedicated functions which makes life of programmers very easy. </a:t>
            </a:r>
            <a:endParaRPr lang="en-IN" dirty="0"/>
          </a:p>
          <a:p>
            <a:pPr lvl="1"/>
            <a:r>
              <a:rPr lang="en-US" dirty="0"/>
              <a:t>Few registers are bit addressable and few are not.</a:t>
            </a:r>
            <a:endParaRPr lang="en-IN" dirty="0"/>
          </a:p>
          <a:p>
            <a:pPr lvl="1"/>
            <a:r>
              <a:rPr lang="en-US" dirty="0"/>
              <a:t>Control registers for Timer, Serial communication and interrupts will fall under SFR category.</a:t>
            </a:r>
            <a:endParaRPr lang="en-IN" dirty="0"/>
          </a:p>
          <a:p>
            <a:endParaRPr lang="en-IN" dirty="0"/>
          </a:p>
        </p:txBody>
      </p:sp>
      <p:pic>
        <p:nvPicPr>
          <p:cNvPr id="5122" name="Picture 2" descr="Image result for 8051 architecture"/>
          <p:cNvPicPr>
            <a:picLocks noChangeAspect="1" noChangeArrowheads="1"/>
          </p:cNvPicPr>
          <p:nvPr/>
        </p:nvPicPr>
        <p:blipFill>
          <a:blip r:embed="rId2" cstate="print">
            <a:grayscl/>
            <a:extLst>
              <a:ext uri="{28A0092B-C50C-407E-A947-70E740481C1C}">
                <a14:useLocalDpi xmlns:a14="http://schemas.microsoft.com/office/drawing/2010/main" xmlns="" val="0"/>
              </a:ext>
            </a:extLst>
          </a:blip>
          <a:srcRect/>
          <a:stretch>
            <a:fillRect/>
          </a:stretch>
        </p:blipFill>
        <p:spPr bwMode="auto">
          <a:xfrm>
            <a:off x="838200" y="164592"/>
            <a:ext cx="10171176" cy="650945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Date Placeholder 3"/>
          <p:cNvSpPr>
            <a:spLocks noGrp="1"/>
          </p:cNvSpPr>
          <p:nvPr>
            <p:ph type="dt" sz="half" idx="10"/>
          </p:nvPr>
        </p:nvSpPr>
        <p:spPr/>
        <p:txBody>
          <a:bodyPr/>
          <a:lstStyle/>
          <a:p>
            <a:fld id="{E7B29BCF-3A56-4C8B-9D1B-C8B2B64BF2D7}"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4</a:t>
            </a:fld>
            <a:endParaRPr lang="en-IN"/>
          </a:p>
        </p:txBody>
      </p:sp>
    </p:spTree>
    <p:extLst>
      <p:ext uri="{BB962C8B-B14F-4D97-AF65-F5344CB8AC3E}">
        <p14:creationId xmlns:p14="http://schemas.microsoft.com/office/powerpoint/2010/main" xmlns="" val="298529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Stack Programming </a:t>
            </a:r>
            <a:endParaRPr lang="en-IN" dirty="0"/>
          </a:p>
        </p:txBody>
      </p:sp>
      <p:sp>
        <p:nvSpPr>
          <p:cNvPr id="3" name="Content Placeholder 2"/>
          <p:cNvSpPr>
            <a:spLocks noGrp="1"/>
          </p:cNvSpPr>
          <p:nvPr>
            <p:ph idx="1"/>
          </p:nvPr>
        </p:nvSpPr>
        <p:spPr>
          <a:xfrm>
            <a:off x="0" y="1973517"/>
            <a:ext cx="10515600" cy="4351338"/>
          </a:xfrm>
        </p:spPr>
        <p:txBody>
          <a:bodyPr>
            <a:normAutofit fontScale="92500"/>
          </a:bodyPr>
          <a:lstStyle/>
          <a:p>
            <a:r>
              <a:rPr lang="en-IN" dirty="0" smtClean="0"/>
              <a:t>Context Switching – Learn that! </a:t>
            </a:r>
          </a:p>
          <a:p>
            <a:r>
              <a:rPr lang="en-US" dirty="0" smtClean="0"/>
              <a:t>Where </a:t>
            </a:r>
            <a:r>
              <a:rPr lang="en-US" dirty="0"/>
              <a:t>is the stack located? </a:t>
            </a:r>
            <a:r>
              <a:rPr lang="en-US" dirty="0" smtClean="0"/>
              <a:t>how </a:t>
            </a:r>
            <a:r>
              <a:rPr lang="en-US" dirty="0"/>
              <a:t>can it be </a:t>
            </a:r>
            <a:r>
              <a:rPr lang="en-US" dirty="0" smtClean="0"/>
              <a:t>used?  </a:t>
            </a:r>
            <a:endParaRPr lang="en-IN" dirty="0"/>
          </a:p>
          <a:p>
            <a:r>
              <a:rPr lang="en-US" dirty="0"/>
              <a:t>Register bank -1 is the area being utilized as stack and that is the reason that one should not select the register bank 1 for general purpose usage. </a:t>
            </a:r>
            <a:endParaRPr lang="en-US" dirty="0" smtClean="0"/>
          </a:p>
          <a:p>
            <a:pPr lvl="1"/>
            <a:r>
              <a:rPr lang="en-US" dirty="0" smtClean="0"/>
              <a:t>Stack </a:t>
            </a:r>
            <a:r>
              <a:rPr lang="en-US" dirty="0"/>
              <a:t>starts from 08H and ends at 0FH. When the controller is switched on the stack pointer will be holding the value 07 which means the stack is starting from 08H. </a:t>
            </a:r>
            <a:endParaRPr lang="en-US" dirty="0" smtClean="0"/>
          </a:p>
          <a:p>
            <a:pPr lvl="1"/>
            <a:r>
              <a:rPr lang="en-US" dirty="0"/>
              <a:t>PUSH and POP are the commands available with 8051 for loading the content into stack as well to move the content out of stack. </a:t>
            </a:r>
            <a:endParaRPr lang="en-US" dirty="0" smtClean="0"/>
          </a:p>
          <a:p>
            <a:pPr lvl="1"/>
            <a:r>
              <a:rPr lang="en-US" dirty="0"/>
              <a:t>initially the stack pointer will be loaded with 07H which means that a PUSH will make it point to the first location 08H. Stack will grow upwards as shown in the figure with an arrow mark</a:t>
            </a:r>
            <a:endParaRPr lang="en-IN" dirty="0"/>
          </a:p>
          <a:p>
            <a:endParaRPr lang="en-IN" dirty="0"/>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97496" y="82296"/>
            <a:ext cx="4535424" cy="2267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440924" y="3587624"/>
            <a:ext cx="1751076" cy="18773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7FEC1FB7-D694-4688-AF26-7F9EA826910A}" type="datetime1">
              <a:rPr lang="en-IN" smtClean="0"/>
              <a:pPr/>
              <a:t>28-01-2019</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pPr/>
              <a:t>40</a:t>
            </a:fld>
            <a:endParaRPr lang="en-IN"/>
          </a:p>
        </p:txBody>
      </p:sp>
    </p:spTree>
    <p:extLst>
      <p:ext uri="{BB962C8B-B14F-4D97-AF65-F5344CB8AC3E}">
        <p14:creationId xmlns:p14="http://schemas.microsoft.com/office/powerpoint/2010/main" xmlns="" val="40112076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pPr marL="0" indent="0">
              <a:buNone/>
            </a:pPr>
            <a:r>
              <a:rPr lang="en-US" b="1" dirty="0" smtClean="0"/>
              <a:t>MOV R1, #01H</a:t>
            </a:r>
            <a:r>
              <a:rPr lang="en-US" dirty="0" smtClean="0"/>
              <a:t>; // Loading register R1 with 01.</a:t>
            </a:r>
            <a:endParaRPr lang="en-IN" dirty="0" smtClean="0"/>
          </a:p>
          <a:p>
            <a:pPr marL="0" indent="0">
              <a:buNone/>
            </a:pPr>
            <a:r>
              <a:rPr lang="en-US" b="1" dirty="0" smtClean="0"/>
              <a:t>MOV R2, #02H</a:t>
            </a:r>
            <a:r>
              <a:rPr lang="en-US" dirty="0" smtClean="0"/>
              <a:t>; // Loading register R1 with 02.</a:t>
            </a:r>
            <a:endParaRPr lang="en-IN" dirty="0" smtClean="0"/>
          </a:p>
          <a:p>
            <a:pPr marL="0" indent="0">
              <a:buNone/>
            </a:pPr>
            <a:r>
              <a:rPr lang="en-US" b="1" dirty="0" smtClean="0"/>
              <a:t>PUSH </a:t>
            </a:r>
            <a:r>
              <a:rPr lang="en-US" b="1" dirty="0"/>
              <a:t>1</a:t>
            </a:r>
            <a:r>
              <a:rPr lang="en-US" dirty="0"/>
              <a:t>; // </a:t>
            </a:r>
            <a:r>
              <a:rPr lang="en-US" dirty="0" err="1"/>
              <a:t>PUSHing</a:t>
            </a:r>
            <a:r>
              <a:rPr lang="en-US" dirty="0"/>
              <a:t> onto the stack, content of R1 will be moved to 08. SP will now point to 08, i.e. incremented from 07 to 08H.</a:t>
            </a:r>
            <a:endParaRPr lang="en-IN" dirty="0"/>
          </a:p>
          <a:p>
            <a:pPr marL="0" indent="0">
              <a:buNone/>
            </a:pPr>
            <a:r>
              <a:rPr lang="en-US" b="1" dirty="0" smtClean="0"/>
              <a:t>PUSH </a:t>
            </a:r>
            <a:r>
              <a:rPr lang="en-US" b="1" dirty="0"/>
              <a:t>2</a:t>
            </a:r>
            <a:r>
              <a:rPr lang="en-US" dirty="0"/>
              <a:t>; // </a:t>
            </a:r>
            <a:r>
              <a:rPr lang="en-US" dirty="0" err="1"/>
              <a:t>PUSHing</a:t>
            </a:r>
            <a:r>
              <a:rPr lang="en-US" dirty="0"/>
              <a:t> onto the stack, content of R2 will be moved to 08. SP will now point to 08, i.e. incremented from 08 to 09H.</a:t>
            </a:r>
            <a:endParaRPr lang="en-IN" dirty="0"/>
          </a:p>
          <a:p>
            <a:endParaRPr lang="en-IN" dirty="0"/>
          </a:p>
        </p:txBody>
      </p:sp>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69171" y="4651874"/>
            <a:ext cx="3223069" cy="1954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CBD23A03-F0FD-46BD-9953-C7032BC91B6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41</a:t>
            </a:fld>
            <a:endParaRPr lang="en-IN"/>
          </a:p>
        </p:txBody>
      </p:sp>
    </p:spTree>
    <p:extLst>
      <p:ext uri="{BB962C8B-B14F-4D97-AF65-F5344CB8AC3E}">
        <p14:creationId xmlns:p14="http://schemas.microsoft.com/office/powerpoint/2010/main" xmlns="" val="15742448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r>
              <a:rPr lang="en-US" dirty="0"/>
              <a:t>The following piece of code will be handy to understand </a:t>
            </a:r>
            <a:r>
              <a:rPr lang="en-US" dirty="0" err="1"/>
              <a:t>POPing</a:t>
            </a:r>
            <a:r>
              <a:rPr lang="en-US" dirty="0"/>
              <a:t> better. </a:t>
            </a:r>
            <a:endParaRPr lang="en-IN" dirty="0"/>
          </a:p>
          <a:p>
            <a:r>
              <a:rPr lang="en-US" b="1" dirty="0"/>
              <a:t>POP 1;</a:t>
            </a:r>
            <a:r>
              <a:rPr lang="en-US" dirty="0"/>
              <a:t> // Moves the content from top of the stack to Register 1. POP 1 is similar to POP </a:t>
            </a:r>
            <a:r>
              <a:rPr lang="en-US" dirty="0" smtClean="0"/>
              <a:t>R1</a:t>
            </a:r>
            <a:r>
              <a:rPr lang="en-IN" dirty="0" smtClean="0"/>
              <a:t> </a:t>
            </a:r>
            <a:endParaRPr lang="en-IN" dirty="0"/>
          </a:p>
          <a:p>
            <a:r>
              <a:rPr lang="en-US" b="1" dirty="0"/>
              <a:t>POP 2;</a:t>
            </a:r>
            <a:r>
              <a:rPr lang="en-US" dirty="0"/>
              <a:t>// Moves the content from top of the stack to Register 2. </a:t>
            </a:r>
            <a:r>
              <a:rPr lang="en-IN" dirty="0" smtClean="0"/>
              <a:t> </a:t>
            </a:r>
            <a:endParaRPr lang="en-IN" dirty="0"/>
          </a:p>
          <a:p>
            <a:endParaRPr lang="en-IN" dirty="0"/>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92095" y="4225734"/>
            <a:ext cx="4321937" cy="2503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A6DEA0EE-64CE-4977-A474-FCABEE74E250}"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42</a:t>
            </a:fld>
            <a:endParaRPr lang="en-IN"/>
          </a:p>
        </p:txBody>
      </p:sp>
    </p:spTree>
    <p:extLst>
      <p:ext uri="{BB962C8B-B14F-4D97-AF65-F5344CB8AC3E}">
        <p14:creationId xmlns:p14="http://schemas.microsoft.com/office/powerpoint/2010/main" xmlns="" val="12406735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Stack and Register bank 1 clash </a:t>
            </a:r>
            <a:endParaRPr lang="en-IN" dirty="0"/>
          </a:p>
        </p:txBody>
      </p:sp>
      <p:sp>
        <p:nvSpPr>
          <p:cNvPr id="3" name="Content Placeholder 2"/>
          <p:cNvSpPr>
            <a:spLocks noGrp="1"/>
          </p:cNvSpPr>
          <p:nvPr>
            <p:ph idx="1"/>
          </p:nvPr>
        </p:nvSpPr>
        <p:spPr/>
        <p:txBody>
          <a:bodyPr/>
          <a:lstStyle/>
          <a:p>
            <a:r>
              <a:rPr lang="en-US" dirty="0"/>
              <a:t>When there is need for PUSHING more than the available stack storage area, which is found to be very limited from 08H-0FH, Programmer will be in a mess. </a:t>
            </a:r>
            <a:endParaRPr lang="en-US" dirty="0" smtClean="0"/>
          </a:p>
          <a:p>
            <a:r>
              <a:rPr lang="en-US" dirty="0" smtClean="0"/>
              <a:t>Also </a:t>
            </a:r>
            <a:r>
              <a:rPr lang="en-US" dirty="0"/>
              <a:t>it is very clearly noted that register bank-1 is the stack area</a:t>
            </a:r>
            <a:r>
              <a:rPr lang="en-US" dirty="0" smtClean="0"/>
              <a:t>.</a:t>
            </a:r>
          </a:p>
          <a:p>
            <a:r>
              <a:rPr lang="en-US" dirty="0" smtClean="0"/>
              <a:t>If </a:t>
            </a:r>
            <a:r>
              <a:rPr lang="en-US" dirty="0"/>
              <a:t>the programmer wishes to use the register bank -1 specifically, how can this be done? </a:t>
            </a:r>
            <a:endParaRPr lang="en-US" dirty="0" smtClean="0"/>
          </a:p>
          <a:p>
            <a:r>
              <a:rPr lang="en-US" dirty="0" smtClean="0"/>
              <a:t>Both </a:t>
            </a:r>
            <a:r>
              <a:rPr lang="en-US" dirty="0"/>
              <a:t>have same answers. </a:t>
            </a:r>
            <a:endParaRPr lang="en-US" dirty="0" smtClean="0"/>
          </a:p>
          <a:p>
            <a:r>
              <a:rPr lang="en-US" dirty="0" smtClean="0"/>
              <a:t>Transfer </a:t>
            </a:r>
            <a:r>
              <a:rPr lang="en-US" dirty="0"/>
              <a:t>the stack to a different area and use register bank-1 freely. </a:t>
            </a:r>
            <a:endParaRPr lang="en-IN" dirty="0"/>
          </a:p>
          <a:p>
            <a:endParaRPr lang="en-IN" dirty="0"/>
          </a:p>
        </p:txBody>
      </p:sp>
      <p:sp>
        <p:nvSpPr>
          <p:cNvPr id="4" name="Date Placeholder 3"/>
          <p:cNvSpPr>
            <a:spLocks noGrp="1"/>
          </p:cNvSpPr>
          <p:nvPr>
            <p:ph type="dt" sz="half" idx="10"/>
          </p:nvPr>
        </p:nvSpPr>
        <p:spPr/>
        <p:txBody>
          <a:bodyPr/>
          <a:lstStyle/>
          <a:p>
            <a:fld id="{054C0A0A-0894-4261-9619-060D6FAC9C8F}"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43</a:t>
            </a:fld>
            <a:endParaRPr lang="en-IN"/>
          </a:p>
        </p:txBody>
      </p:sp>
    </p:spTree>
    <p:extLst>
      <p:ext uri="{BB962C8B-B14F-4D97-AF65-F5344CB8AC3E}">
        <p14:creationId xmlns:p14="http://schemas.microsoft.com/office/powerpoint/2010/main" xmlns="" val="37823615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a:xfrm>
            <a:off x="838200" y="1368425"/>
            <a:ext cx="5617464" cy="4351338"/>
          </a:xfrm>
        </p:spPr>
        <p:txBody>
          <a:bodyPr/>
          <a:lstStyle/>
          <a:p>
            <a:r>
              <a:rPr lang="en-US" dirty="0"/>
              <a:t>Where SP be moved? Simple.  </a:t>
            </a:r>
            <a:endParaRPr lang="en-US" dirty="0" smtClean="0"/>
          </a:p>
          <a:p>
            <a:r>
              <a:rPr lang="en-US" dirty="0" smtClean="0"/>
              <a:t>The </a:t>
            </a:r>
            <a:r>
              <a:rPr lang="en-US" dirty="0"/>
              <a:t>programmer can move the SP to point the general purpose RAM area available from 30 to 7FH. </a:t>
            </a:r>
            <a:r>
              <a:rPr lang="en-IN" dirty="0" smtClean="0"/>
              <a:t> </a:t>
            </a:r>
          </a:p>
          <a:p>
            <a:endParaRPr lang="en-IN" dirty="0" smtClean="0"/>
          </a:p>
          <a:p>
            <a:endParaRPr lang="en-IN" dirty="0"/>
          </a:p>
          <a:p>
            <a:endParaRPr lang="en-IN" dirty="0"/>
          </a:p>
        </p:txBody>
      </p:sp>
      <p:pic>
        <p:nvPicPr>
          <p:cNvPr id="19458"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50735" y="1615313"/>
            <a:ext cx="4681601" cy="4837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a:off x="838200" y="3115922"/>
            <a:ext cx="6096000" cy="3607141"/>
          </a:xfrm>
          <a:prstGeom prst="rect">
            <a:avLst/>
          </a:prstGeom>
        </p:spPr>
        <p:txBody>
          <a:bodyPr>
            <a:spAutoFit/>
          </a:bodyPr>
          <a:lstStyle/>
          <a:p>
            <a:pPr>
              <a:lnSpc>
                <a:spcPct val="150000"/>
              </a:lnSpc>
              <a:spcAft>
                <a:spcPts val="1000"/>
              </a:spcAft>
            </a:pPr>
            <a:r>
              <a:rPr lang="en-US" b="1" u="sng" dirty="0" smtClean="0">
                <a:solidFill>
                  <a:schemeClr val="accent1">
                    <a:lumMod val="50000"/>
                  </a:schemeClr>
                </a:solidFill>
                <a:effectLst/>
                <a:latin typeface="Arial" panose="020B0604020202020204" pitchFamily="34" charset="0"/>
                <a:ea typeface="Calibri" panose="020F0502020204030204" pitchFamily="34" charset="0"/>
                <a:cs typeface="Times New Roman" panose="02020603050405020304" pitchFamily="18" charset="0"/>
              </a:rPr>
              <a:t>Write a program in such a way that one can use register bank -1 freely. Make sure SP is moved to a different area. </a:t>
            </a:r>
            <a:endParaRPr lang="en-IN" dirty="0" smtClean="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smtClean="0">
                <a:solidFill>
                  <a:schemeClr val="accent1">
                    <a:lumMod val="50000"/>
                  </a:schemeClr>
                </a:solidFill>
                <a:effectLst/>
                <a:latin typeface="Arial" panose="020B0604020202020204" pitchFamily="34" charset="0"/>
                <a:ea typeface="Calibri" panose="020F0502020204030204" pitchFamily="34" charset="0"/>
                <a:cs typeface="Times New Roman" panose="02020603050405020304" pitchFamily="18" charset="0"/>
              </a:rPr>
              <a:t>With reference to figure 2.7 the code can be written easily. </a:t>
            </a:r>
            <a:endParaRPr lang="en-IN" dirty="0" smtClean="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b="1" i="1" dirty="0" smtClean="0">
                <a:solidFill>
                  <a:schemeClr val="accent1">
                    <a:lumMod val="50000"/>
                  </a:schemeClr>
                </a:solidFill>
                <a:effectLst/>
                <a:latin typeface="Arial" panose="020B0604020202020204" pitchFamily="34" charset="0"/>
                <a:ea typeface="Calibri" panose="020F0502020204030204" pitchFamily="34" charset="0"/>
                <a:cs typeface="Times New Roman" panose="02020603050405020304" pitchFamily="18" charset="0"/>
              </a:rPr>
              <a:t>MOV SP, # 61H;</a:t>
            </a:r>
            <a:r>
              <a:rPr lang="en-US" dirty="0" smtClean="0">
                <a:solidFill>
                  <a:schemeClr val="accent1">
                    <a:lumMod val="50000"/>
                  </a:schemeClr>
                </a:solidFill>
                <a:effectLst/>
                <a:latin typeface="Arial" panose="020B0604020202020204" pitchFamily="34" charset="0"/>
                <a:ea typeface="Calibri" panose="020F0502020204030204" pitchFamily="34" charset="0"/>
                <a:cs typeface="Times New Roman" panose="02020603050405020304" pitchFamily="18" charset="0"/>
              </a:rPr>
              <a:t> // Making SP to point 62H and it is the new stack area. Next to select the register bank with PSW. </a:t>
            </a:r>
            <a:endParaRPr lang="en-IN" dirty="0" smtClean="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b="1" i="1" dirty="0" smtClean="0">
                <a:solidFill>
                  <a:schemeClr val="accent1">
                    <a:lumMod val="50000"/>
                  </a:schemeClr>
                </a:solidFill>
                <a:effectLst/>
                <a:latin typeface="Arial" panose="020B0604020202020204" pitchFamily="34" charset="0"/>
                <a:ea typeface="Calibri" panose="020F0502020204030204" pitchFamily="34" charset="0"/>
                <a:cs typeface="Times New Roman" panose="02020603050405020304" pitchFamily="18" charset="0"/>
              </a:rPr>
              <a:t>SETB PSW.3;</a:t>
            </a:r>
            <a:r>
              <a:rPr lang="en-US" b="1" dirty="0" smtClean="0">
                <a:solidFill>
                  <a:schemeClr val="accent1">
                    <a:lumMod val="50000"/>
                  </a:schemeClr>
                </a:solidFill>
                <a:effectLst/>
                <a:latin typeface="Arial" panose="020B0604020202020204" pitchFamily="34" charset="0"/>
                <a:ea typeface="Calibri" panose="020F0502020204030204" pitchFamily="34" charset="0"/>
                <a:cs typeface="Times New Roman" panose="02020603050405020304" pitchFamily="18" charset="0"/>
              </a:rPr>
              <a:t> </a:t>
            </a:r>
            <a:r>
              <a:rPr lang="en-US" dirty="0" smtClean="0">
                <a:solidFill>
                  <a:schemeClr val="accent1">
                    <a:lumMod val="50000"/>
                  </a:schemeClr>
                </a:solidFill>
                <a:effectLst/>
                <a:latin typeface="Arial" panose="020B0604020202020204" pitchFamily="34" charset="0"/>
                <a:ea typeface="Calibri" panose="020F0502020204030204" pitchFamily="34" charset="0"/>
                <a:cs typeface="Times New Roman" panose="02020603050405020304" pitchFamily="18" charset="0"/>
              </a:rPr>
              <a:t>// Select the register bank-1. </a:t>
            </a:r>
            <a:endParaRPr lang="en-IN"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1134C40F-7AE3-4208-A03B-DD87CB0F8825}" type="datetime1">
              <a:rPr lang="en-IN" smtClean="0"/>
              <a:pPr/>
              <a:t>28-01-2019</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pPr/>
              <a:t>44</a:t>
            </a:fld>
            <a:endParaRPr lang="en-IN"/>
          </a:p>
        </p:txBody>
      </p:sp>
    </p:spTree>
    <p:extLst>
      <p:ext uri="{BB962C8B-B14F-4D97-AF65-F5344CB8AC3E}">
        <p14:creationId xmlns:p14="http://schemas.microsoft.com/office/powerpoint/2010/main" xmlns="" val="39920743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7</a:t>
            </a:r>
            <a:endParaRPr lang="en-IN" dirty="0"/>
          </a:p>
        </p:txBody>
      </p:sp>
      <p:sp>
        <p:nvSpPr>
          <p:cNvPr id="4" name="Date Placeholder 3"/>
          <p:cNvSpPr>
            <a:spLocks noGrp="1"/>
          </p:cNvSpPr>
          <p:nvPr>
            <p:ph type="dt" sz="half" idx="10"/>
          </p:nvPr>
        </p:nvSpPr>
        <p:spPr/>
        <p:txBody>
          <a:bodyPr/>
          <a:lstStyle/>
          <a:p>
            <a:fld id="{4BDB739F-93B2-4601-9AB8-7D21568E0082}"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45</a:t>
            </a:fld>
            <a:endParaRPr lang="en-IN"/>
          </a:p>
        </p:txBody>
      </p:sp>
    </p:spTree>
    <p:extLst>
      <p:ext uri="{BB962C8B-B14F-4D97-AF65-F5344CB8AC3E}">
        <p14:creationId xmlns:p14="http://schemas.microsoft.com/office/powerpoint/2010/main" xmlns="" val="7767232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Architecture</a:t>
            </a:r>
          </a:p>
          <a:p>
            <a:r>
              <a:rPr lang="en-IN" dirty="0" smtClean="0"/>
              <a:t>Features </a:t>
            </a:r>
          </a:p>
          <a:p>
            <a:r>
              <a:rPr lang="en-IN" dirty="0" smtClean="0"/>
              <a:t>Family </a:t>
            </a:r>
          </a:p>
          <a:p>
            <a:r>
              <a:rPr lang="en-IN" dirty="0" smtClean="0"/>
              <a:t>Pinout </a:t>
            </a:r>
          </a:p>
          <a:p>
            <a:r>
              <a:rPr lang="en-IN" dirty="0"/>
              <a:t>Registers and Organization – A complete understanding. </a:t>
            </a:r>
          </a:p>
          <a:p>
            <a:r>
              <a:rPr lang="en-IN" dirty="0"/>
              <a:t>A and B registers </a:t>
            </a:r>
          </a:p>
          <a:p>
            <a:r>
              <a:rPr lang="en-IN" dirty="0" smtClean="0"/>
              <a:t>PSW </a:t>
            </a:r>
          </a:p>
          <a:p>
            <a:r>
              <a:rPr lang="en-IN" dirty="0" smtClean="0"/>
              <a:t>Register Bank and Stack (Memory Organization)</a:t>
            </a:r>
          </a:p>
          <a:p>
            <a:r>
              <a:rPr lang="en-IN" dirty="0"/>
              <a:t>Stack Programming </a:t>
            </a:r>
          </a:p>
          <a:p>
            <a:pPr marL="685800" lvl="2">
              <a:spcBef>
                <a:spcPts val="1000"/>
              </a:spcBef>
            </a:pPr>
            <a:r>
              <a:rPr lang="en-IN" dirty="0"/>
              <a:t>Stack and RB1 clash </a:t>
            </a:r>
            <a:endParaRPr lang="en-IN" dirty="0" smtClean="0"/>
          </a:p>
          <a:p>
            <a:pPr marL="228600" lvl="1">
              <a:spcBef>
                <a:spcPts val="1000"/>
              </a:spcBef>
            </a:pPr>
            <a:r>
              <a:rPr lang="en-IN" dirty="0" smtClean="0">
                <a:solidFill>
                  <a:srgbClr val="FF0000"/>
                </a:solidFill>
              </a:rPr>
              <a:t>8051 and peripherals  (i.e. ports) </a:t>
            </a:r>
            <a:endParaRPr lang="en-IN" dirty="0">
              <a:solidFill>
                <a:srgbClr val="FF0000"/>
              </a:solidFill>
            </a:endParaRPr>
          </a:p>
          <a:p>
            <a:r>
              <a:rPr lang="en-IN" dirty="0"/>
              <a:t>8051 and Timer </a:t>
            </a:r>
            <a:endParaRPr lang="en-IN" dirty="0" smtClean="0"/>
          </a:p>
          <a:p>
            <a:r>
              <a:rPr lang="en-IN" dirty="0"/>
              <a:t>Magic Number – 11.0592 </a:t>
            </a:r>
            <a:endParaRPr lang="en-IN" dirty="0" smtClean="0"/>
          </a:p>
          <a:p>
            <a:r>
              <a:rPr lang="en-IN" dirty="0"/>
              <a:t>TCON and Counter Operations </a:t>
            </a:r>
            <a:endParaRPr lang="en-IN" dirty="0" smtClean="0"/>
          </a:p>
          <a:p>
            <a:pPr marL="228600" lvl="1">
              <a:spcBef>
                <a:spcPts val="1000"/>
              </a:spcBef>
            </a:pPr>
            <a:r>
              <a:rPr lang="en-IN" sz="2000" dirty="0" smtClean="0"/>
              <a:t>8051 </a:t>
            </a:r>
            <a:r>
              <a:rPr lang="en-IN" sz="2000" dirty="0"/>
              <a:t>and interrupts. </a:t>
            </a:r>
          </a:p>
          <a:p>
            <a:pPr marL="228600" lvl="1">
              <a:spcBef>
                <a:spcPts val="1000"/>
              </a:spcBef>
            </a:pPr>
            <a:r>
              <a:rPr lang="en-IN" dirty="0"/>
              <a:t>RS 232 – Serial Communication </a:t>
            </a:r>
          </a:p>
          <a:p>
            <a:endParaRPr lang="en-IN" dirty="0"/>
          </a:p>
          <a:p>
            <a:endParaRPr lang="en-IN" dirty="0"/>
          </a:p>
          <a:p>
            <a:endParaRPr lang="en-IN" dirty="0"/>
          </a:p>
          <a:p>
            <a:endParaRPr lang="en-IN" dirty="0"/>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DE95832E-AA1C-4905-B8EF-1F9CAFE539DD}"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46</a:t>
            </a:fld>
            <a:endParaRPr lang="en-IN"/>
          </a:p>
        </p:txBody>
      </p:sp>
    </p:spTree>
    <p:extLst>
      <p:ext uri="{BB962C8B-B14F-4D97-AF65-F5344CB8AC3E}">
        <p14:creationId xmlns:p14="http://schemas.microsoft.com/office/powerpoint/2010/main" xmlns="" val="18459947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8051 and Ports. </a:t>
            </a:r>
            <a:endParaRPr lang="en-IN" dirty="0"/>
          </a:p>
        </p:txBody>
      </p:sp>
      <p:sp>
        <p:nvSpPr>
          <p:cNvPr id="3" name="Content Placeholder 2"/>
          <p:cNvSpPr>
            <a:spLocks noGrp="1"/>
          </p:cNvSpPr>
          <p:nvPr>
            <p:ph idx="1"/>
          </p:nvPr>
        </p:nvSpPr>
        <p:spPr/>
        <p:txBody>
          <a:bodyPr/>
          <a:lstStyle/>
          <a:p>
            <a:r>
              <a:rPr lang="en-US" dirty="0"/>
              <a:t>As seen in the pin diagram 8051 has got 32 pins coming under the shed of 4 ports, P0, P1, P2 and P3. </a:t>
            </a:r>
            <a:endParaRPr lang="en-US" dirty="0" smtClean="0"/>
          </a:p>
          <a:p>
            <a:r>
              <a:rPr lang="en-US" dirty="0" smtClean="0"/>
              <a:t>Each </a:t>
            </a:r>
            <a:r>
              <a:rPr lang="en-US" dirty="0"/>
              <a:t>of these ports have got 8 pins dedicated and can be configured as an input or an output port. </a:t>
            </a:r>
            <a:endParaRPr lang="en-US" dirty="0" smtClean="0"/>
          </a:p>
          <a:p>
            <a:r>
              <a:rPr lang="en-US" i="1" dirty="0"/>
              <a:t>All the ports are by default on reset configured as output ports. </a:t>
            </a:r>
            <a:endParaRPr lang="en-IN" dirty="0"/>
          </a:p>
          <a:p>
            <a:endParaRPr lang="en-IN" dirty="0"/>
          </a:p>
        </p:txBody>
      </p:sp>
      <p:sp>
        <p:nvSpPr>
          <p:cNvPr id="4" name="Date Placeholder 3"/>
          <p:cNvSpPr>
            <a:spLocks noGrp="1"/>
          </p:cNvSpPr>
          <p:nvPr>
            <p:ph type="dt" sz="half" idx="10"/>
          </p:nvPr>
        </p:nvSpPr>
        <p:spPr/>
        <p:txBody>
          <a:bodyPr/>
          <a:lstStyle/>
          <a:p>
            <a:fld id="{3A297617-3507-4361-8A40-8A34D5069D75}"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47</a:t>
            </a:fld>
            <a:endParaRPr lang="en-IN"/>
          </a:p>
        </p:txBody>
      </p:sp>
    </p:spTree>
    <p:extLst>
      <p:ext uri="{BB962C8B-B14F-4D97-AF65-F5344CB8AC3E}">
        <p14:creationId xmlns:p14="http://schemas.microsoft.com/office/powerpoint/2010/main" xmlns="" val="24411103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Port – 0 </a:t>
            </a:r>
            <a:endParaRPr lang="en-IN" dirty="0"/>
          </a:p>
        </p:txBody>
      </p:sp>
      <p:sp>
        <p:nvSpPr>
          <p:cNvPr id="4" name="Content Placeholder 3"/>
          <p:cNvSpPr>
            <a:spLocks noGrp="1"/>
          </p:cNvSpPr>
          <p:nvPr>
            <p:ph sz="half" idx="1"/>
          </p:nvPr>
        </p:nvSpPr>
        <p:spPr/>
        <p:txBody>
          <a:bodyPr>
            <a:normAutofit lnSpcReduction="10000"/>
          </a:bodyPr>
          <a:lstStyle/>
          <a:p>
            <a:pPr algn="just"/>
            <a:r>
              <a:rPr lang="en-US" dirty="0"/>
              <a:t>Port 0 is one of the most important ports which can perform dual role. </a:t>
            </a:r>
            <a:endParaRPr lang="en-US" dirty="0" smtClean="0"/>
          </a:p>
          <a:p>
            <a:pPr algn="just"/>
            <a:r>
              <a:rPr lang="en-US" dirty="0" smtClean="0"/>
              <a:t>So, </a:t>
            </a:r>
            <a:r>
              <a:rPr lang="en-US" dirty="0"/>
              <a:t>it is as good as having 8 more pins in the chip. </a:t>
            </a:r>
            <a:endParaRPr lang="en-US" dirty="0" smtClean="0"/>
          </a:p>
          <a:p>
            <a:pPr algn="just"/>
            <a:r>
              <a:rPr lang="en-US" dirty="0" smtClean="0"/>
              <a:t>With </a:t>
            </a:r>
            <a:r>
              <a:rPr lang="en-US" dirty="0"/>
              <a:t>just 8 pins, it provides the facility of 16 pins which is really awesome and it reduces discomfort. </a:t>
            </a:r>
            <a:endParaRPr lang="en-US" dirty="0" smtClean="0"/>
          </a:p>
          <a:p>
            <a:pPr algn="just"/>
            <a:r>
              <a:rPr lang="en-US" dirty="0" smtClean="0"/>
              <a:t>In </a:t>
            </a:r>
            <a:r>
              <a:rPr lang="en-US" dirty="0"/>
              <a:t>short it increases the versatility.</a:t>
            </a: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16496" y="1825625"/>
            <a:ext cx="4943856" cy="42042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5DDC3B32-B81A-4DC9-AD1E-ABC68B206145}"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48</a:t>
            </a:fld>
            <a:endParaRPr lang="en-IN"/>
          </a:p>
        </p:txBody>
      </p:sp>
    </p:spTree>
    <p:extLst>
      <p:ext uri="{BB962C8B-B14F-4D97-AF65-F5344CB8AC3E}">
        <p14:creationId xmlns:p14="http://schemas.microsoft.com/office/powerpoint/2010/main" xmlns="" val="1455523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sz="half" idx="1"/>
          </p:nvPr>
        </p:nvSpPr>
        <p:spPr/>
        <p:txBody>
          <a:bodyPr>
            <a:normAutofit fontScale="85000" lnSpcReduction="20000"/>
          </a:bodyPr>
          <a:lstStyle/>
          <a:p>
            <a:r>
              <a:rPr lang="en-US" dirty="0"/>
              <a:t>As all other ports, port 0 has got 8 pins and it starts from 32 and ends at </a:t>
            </a:r>
            <a:r>
              <a:rPr lang="en-US" dirty="0" smtClean="0"/>
              <a:t>39. </a:t>
            </a:r>
          </a:p>
          <a:p>
            <a:r>
              <a:rPr lang="en-US" dirty="0" smtClean="0"/>
              <a:t>It </a:t>
            </a:r>
            <a:r>
              <a:rPr lang="en-US" dirty="0"/>
              <a:t>can be configured as input or output port based on the requirement. </a:t>
            </a:r>
            <a:endParaRPr lang="en-US" dirty="0" smtClean="0"/>
          </a:p>
          <a:p>
            <a:r>
              <a:rPr lang="en-US" dirty="0" smtClean="0"/>
              <a:t>A </a:t>
            </a:r>
            <a:r>
              <a:rPr lang="en-US" dirty="0"/>
              <a:t>10KΩ pull up resistor is required for each of the pins from port-0 as they are open drain configuration where it is not the case with other three ports. </a:t>
            </a:r>
            <a:r>
              <a:rPr lang="en-US" dirty="0" smtClean="0"/>
              <a:t>(Enables to get amplified voltage range)</a:t>
            </a:r>
          </a:p>
          <a:p>
            <a:r>
              <a:rPr lang="en-US" dirty="0" smtClean="0"/>
              <a:t>For </a:t>
            </a:r>
            <a:r>
              <a:rPr lang="en-US" dirty="0"/>
              <a:t>making the port 0 as an input port </a:t>
            </a:r>
            <a:r>
              <a:rPr lang="en-US" dirty="0" smtClean="0"/>
              <a:t>it should </a:t>
            </a:r>
            <a:r>
              <a:rPr lang="en-US" dirty="0"/>
              <a:t>be fed with 1</a:t>
            </a:r>
            <a:r>
              <a:rPr lang="en-US" baseline="30000" dirty="0"/>
              <a:t>s </a:t>
            </a:r>
            <a:r>
              <a:rPr lang="en-US" dirty="0"/>
              <a:t>. </a:t>
            </a:r>
            <a:endParaRPr lang="en-US" dirty="0" smtClean="0"/>
          </a:p>
          <a:p>
            <a:r>
              <a:rPr lang="en-US" dirty="0" smtClean="0"/>
              <a:t>Then </a:t>
            </a:r>
            <a:r>
              <a:rPr lang="en-US" dirty="0"/>
              <a:t>it will be set as input port. </a:t>
            </a:r>
            <a:endParaRPr lang="en-IN" dirty="0"/>
          </a:p>
          <a:p>
            <a:endParaRPr lang="en-IN" dirty="0"/>
          </a:p>
        </p:txBody>
      </p:sp>
      <p:pic>
        <p:nvPicPr>
          <p:cNvPr id="5" name="Content Placeholder 4"/>
          <p:cNvPicPr>
            <a:picLocks noGrp="1" noChangeAspect="1"/>
          </p:cNvPicPr>
          <p:nvPr>
            <p:ph sz="half" idx="2"/>
          </p:nvPr>
        </p:nvPicPr>
        <p:blipFill>
          <a:blip r:embed="rId2" cstate="print"/>
          <a:stretch>
            <a:fillRect/>
          </a:stretch>
        </p:blipFill>
        <p:spPr>
          <a:xfrm>
            <a:off x="6428232" y="2143567"/>
            <a:ext cx="5181600" cy="3022793"/>
          </a:xfrm>
          <a:prstGeom prst="rect">
            <a:avLst/>
          </a:prstGeom>
        </p:spPr>
      </p:pic>
      <p:sp>
        <p:nvSpPr>
          <p:cNvPr id="4" name="Date Placeholder 3"/>
          <p:cNvSpPr>
            <a:spLocks noGrp="1"/>
          </p:cNvSpPr>
          <p:nvPr>
            <p:ph type="dt" sz="half" idx="10"/>
          </p:nvPr>
        </p:nvSpPr>
        <p:spPr/>
        <p:txBody>
          <a:bodyPr/>
          <a:lstStyle/>
          <a:p>
            <a:fld id="{190FEDDB-B5F0-4D37-BE34-0FBF6506F79B}" type="datetime1">
              <a:rPr lang="en-IN" smtClean="0"/>
              <a:pPr/>
              <a:t>28-01-2019</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pPr/>
              <a:t>49</a:t>
            </a:fld>
            <a:endParaRPr lang="en-IN"/>
          </a:p>
        </p:txBody>
      </p:sp>
    </p:spTree>
    <p:extLst>
      <p:ext uri="{BB962C8B-B14F-4D97-AF65-F5344CB8AC3E}">
        <p14:creationId xmlns:p14="http://schemas.microsoft.com/office/powerpoint/2010/main" xmlns="" val="252372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pPr lvl="0"/>
            <a:r>
              <a:rPr lang="en-US" dirty="0"/>
              <a:t>4 Register banks with having 8 registers in each bank. </a:t>
            </a:r>
            <a:endParaRPr lang="en-IN" dirty="0"/>
          </a:p>
          <a:p>
            <a:pPr lvl="1"/>
            <a:r>
              <a:rPr lang="en-US" dirty="0"/>
              <a:t>4*8=32 registers can be used by the programmers. (Stack finds a slot there)</a:t>
            </a:r>
            <a:endParaRPr lang="en-IN" dirty="0"/>
          </a:p>
          <a:p>
            <a:pPr lvl="1"/>
            <a:r>
              <a:rPr lang="en-US" dirty="0"/>
              <a:t>Stack pointer register </a:t>
            </a:r>
            <a:endParaRPr lang="en-IN" dirty="0"/>
          </a:p>
          <a:p>
            <a:pPr lvl="2"/>
            <a:r>
              <a:rPr lang="en-US" dirty="0"/>
              <a:t>Points to the stack and it is an 8 bit register. </a:t>
            </a:r>
            <a:endParaRPr lang="en-IN" dirty="0"/>
          </a:p>
          <a:p>
            <a:pPr lvl="0"/>
            <a:r>
              <a:rPr lang="en-US" dirty="0"/>
              <a:t>Data pointer, which is so called a 16 bit register, but it is a combination of two 8 bit registers, DPH and DPL. </a:t>
            </a:r>
            <a:endParaRPr lang="en-IN" dirty="0"/>
          </a:p>
          <a:p>
            <a:pPr lvl="0"/>
            <a:r>
              <a:rPr lang="en-US" dirty="0"/>
              <a:t>16 bit program counter and no address for the same is allotted.</a:t>
            </a:r>
            <a:endParaRPr lang="en-IN" dirty="0"/>
          </a:p>
          <a:p>
            <a:pPr lvl="1"/>
            <a:r>
              <a:rPr lang="en-US" dirty="0"/>
              <a:t>Program counter is a helper for the controller. It holds the address of the next instruction to be executed.</a:t>
            </a:r>
            <a:endParaRPr lang="en-IN" dirty="0"/>
          </a:p>
          <a:p>
            <a:endParaRPr lang="en-IN" dirty="0"/>
          </a:p>
        </p:txBody>
      </p:sp>
      <p:sp>
        <p:nvSpPr>
          <p:cNvPr id="4" name="Date Placeholder 3"/>
          <p:cNvSpPr>
            <a:spLocks noGrp="1"/>
          </p:cNvSpPr>
          <p:nvPr>
            <p:ph type="dt" sz="half" idx="10"/>
          </p:nvPr>
        </p:nvSpPr>
        <p:spPr/>
        <p:txBody>
          <a:bodyPr/>
          <a:lstStyle/>
          <a:p>
            <a:fld id="{B3C3C196-5F06-44CB-A5AB-0F33B96CEE8C}"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5</a:t>
            </a:fld>
            <a:endParaRPr lang="en-IN"/>
          </a:p>
        </p:txBody>
      </p:sp>
    </p:spTree>
    <p:extLst>
      <p:ext uri="{BB962C8B-B14F-4D97-AF65-F5344CB8AC3E}">
        <p14:creationId xmlns:p14="http://schemas.microsoft.com/office/powerpoint/2010/main" xmlns="" val="12425870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sz="half" idx="1"/>
          </p:nvPr>
        </p:nvSpPr>
        <p:spPr/>
        <p:txBody>
          <a:bodyPr>
            <a:normAutofit fontScale="92500" lnSpcReduction="20000"/>
          </a:bodyPr>
          <a:lstStyle/>
          <a:p>
            <a:r>
              <a:rPr lang="en-IN" sz="2600" u="sng" dirty="0">
                <a:solidFill>
                  <a:srgbClr val="002060"/>
                </a:solidFill>
              </a:rPr>
              <a:t>Configuration of port-0 as input port:</a:t>
            </a:r>
          </a:p>
          <a:p>
            <a:r>
              <a:rPr lang="en-IN" dirty="0">
                <a:solidFill>
                  <a:srgbClr val="FF0000"/>
                </a:solidFill>
              </a:rPr>
              <a:t>MOV A, #0FFH; </a:t>
            </a:r>
            <a:endParaRPr lang="en-IN" dirty="0" smtClean="0">
              <a:solidFill>
                <a:srgbClr val="FF0000"/>
              </a:solidFill>
            </a:endParaRPr>
          </a:p>
          <a:p>
            <a:pPr marL="0" indent="0">
              <a:buNone/>
            </a:pPr>
            <a:r>
              <a:rPr lang="en-IN" dirty="0" smtClean="0"/>
              <a:t>// </a:t>
            </a:r>
            <a:r>
              <a:rPr lang="en-IN" dirty="0"/>
              <a:t>Storing all 1s in accumulator so that it can be </a:t>
            </a:r>
            <a:r>
              <a:rPr lang="en-IN" dirty="0" smtClean="0"/>
              <a:t>moved </a:t>
            </a:r>
            <a:r>
              <a:rPr lang="en-IN" dirty="0"/>
              <a:t>to port 0, which set it as an input port</a:t>
            </a:r>
          </a:p>
          <a:p>
            <a:r>
              <a:rPr lang="en-IN" dirty="0">
                <a:solidFill>
                  <a:srgbClr val="FF0000"/>
                </a:solidFill>
              </a:rPr>
              <a:t>MOV P0, A; </a:t>
            </a:r>
          </a:p>
          <a:p>
            <a:pPr marL="0" indent="0">
              <a:buNone/>
            </a:pPr>
            <a:r>
              <a:rPr lang="en-IN" dirty="0" smtClean="0"/>
              <a:t>// </a:t>
            </a:r>
            <a:r>
              <a:rPr lang="en-IN" dirty="0"/>
              <a:t>All done. It is an input port now. </a:t>
            </a:r>
          </a:p>
          <a:p>
            <a:pPr marL="0" indent="0">
              <a:buNone/>
            </a:pPr>
            <a:r>
              <a:rPr lang="en-IN" dirty="0" smtClean="0"/>
              <a:t>And </a:t>
            </a:r>
            <a:r>
              <a:rPr lang="en-IN" dirty="0"/>
              <a:t>to keep it further simpler, above two lines can be re-written as,</a:t>
            </a:r>
          </a:p>
          <a:p>
            <a:pPr marL="0" indent="0">
              <a:buNone/>
            </a:pPr>
            <a:r>
              <a:rPr lang="en-IN" dirty="0">
                <a:solidFill>
                  <a:srgbClr val="FF0000"/>
                </a:solidFill>
              </a:rPr>
              <a:t>MOV P0, #0FFH</a:t>
            </a:r>
            <a:r>
              <a:rPr lang="en-IN" dirty="0"/>
              <a:t> // this itself configure the port as input.</a:t>
            </a:r>
          </a:p>
          <a:p>
            <a:endParaRPr lang="en-IN" dirty="0"/>
          </a:p>
        </p:txBody>
      </p:sp>
      <p:sp>
        <p:nvSpPr>
          <p:cNvPr id="4" name="Content Placeholder 3"/>
          <p:cNvSpPr>
            <a:spLocks noGrp="1"/>
          </p:cNvSpPr>
          <p:nvPr>
            <p:ph sz="half" idx="2"/>
          </p:nvPr>
        </p:nvSpPr>
        <p:spPr/>
        <p:txBody>
          <a:bodyPr>
            <a:normAutofit fontScale="92500" lnSpcReduction="20000"/>
          </a:bodyPr>
          <a:lstStyle/>
          <a:p>
            <a:r>
              <a:rPr lang="en-US" sz="2600" u="sng" dirty="0" smtClean="0">
                <a:solidFill>
                  <a:srgbClr val="002060"/>
                </a:solidFill>
              </a:rPr>
              <a:t>Reset </a:t>
            </a:r>
            <a:r>
              <a:rPr lang="en-US" sz="2600" u="sng" dirty="0">
                <a:solidFill>
                  <a:srgbClr val="002060"/>
                </a:solidFill>
              </a:rPr>
              <a:t>will get the ports set as output </a:t>
            </a:r>
            <a:r>
              <a:rPr lang="en-US" sz="2600" u="sng" dirty="0" smtClean="0">
                <a:solidFill>
                  <a:srgbClr val="002060"/>
                </a:solidFill>
              </a:rPr>
              <a:t>port:  </a:t>
            </a:r>
            <a:endParaRPr lang="en-IN" sz="2600" u="sng" dirty="0">
              <a:solidFill>
                <a:srgbClr val="002060"/>
              </a:solidFill>
            </a:endParaRPr>
          </a:p>
          <a:p>
            <a:r>
              <a:rPr lang="en-US" b="1" i="1" dirty="0"/>
              <a:t>MOV A, </a:t>
            </a:r>
            <a:r>
              <a:rPr lang="en-US" b="1" i="1" dirty="0" smtClean="0"/>
              <a:t>#00H</a:t>
            </a:r>
            <a:r>
              <a:rPr lang="en-US" dirty="0"/>
              <a:t>; // Storing some data in accumulator so that it can be move to port 0, which set it as an output port after reset.</a:t>
            </a:r>
            <a:endParaRPr lang="en-IN" dirty="0"/>
          </a:p>
          <a:p>
            <a:r>
              <a:rPr lang="en-US" b="1" i="1" dirty="0"/>
              <a:t>MOV P0, A // </a:t>
            </a:r>
            <a:r>
              <a:rPr lang="en-US" dirty="0"/>
              <a:t>10H is moved to P0 which is an output port now. </a:t>
            </a:r>
            <a:endParaRPr lang="en-IN" dirty="0"/>
          </a:p>
          <a:p>
            <a:r>
              <a:rPr lang="en-US" dirty="0"/>
              <a:t>And here too, the task can be made simple with the following one liner,</a:t>
            </a:r>
            <a:endParaRPr lang="en-IN" dirty="0"/>
          </a:p>
          <a:p>
            <a:r>
              <a:rPr lang="en-US" b="1" i="1" dirty="0"/>
              <a:t>MOV P0, #00H; // </a:t>
            </a:r>
            <a:r>
              <a:rPr lang="en-US" dirty="0"/>
              <a:t>Simple and powerful.</a:t>
            </a:r>
            <a:endParaRPr lang="en-IN" dirty="0"/>
          </a:p>
          <a:p>
            <a:endParaRPr lang="en-IN" dirty="0"/>
          </a:p>
        </p:txBody>
      </p:sp>
      <p:sp>
        <p:nvSpPr>
          <p:cNvPr id="5" name="Date Placeholder 4"/>
          <p:cNvSpPr>
            <a:spLocks noGrp="1"/>
          </p:cNvSpPr>
          <p:nvPr>
            <p:ph type="dt" sz="half" idx="10"/>
          </p:nvPr>
        </p:nvSpPr>
        <p:spPr/>
        <p:txBody>
          <a:bodyPr/>
          <a:lstStyle/>
          <a:p>
            <a:fld id="{6C22DAE3-75E0-4B7E-9AFF-FC3B55C2619E}" type="datetime1">
              <a:rPr lang="en-IN" smtClean="0"/>
              <a:pPr/>
              <a:t>28-01-2019</a:t>
            </a:fld>
            <a:endParaRPr lang="en-IN"/>
          </a:p>
        </p:txBody>
      </p:sp>
      <p:sp>
        <p:nvSpPr>
          <p:cNvPr id="6" name="Footer Placeholder 5"/>
          <p:cNvSpPr>
            <a:spLocks noGrp="1"/>
          </p:cNvSpPr>
          <p:nvPr>
            <p:ph type="ftr" sz="quarter" idx="11"/>
          </p:nvPr>
        </p:nvSpPr>
        <p:spPr/>
        <p:txBody>
          <a:bodyPr/>
          <a:lstStyle/>
          <a:p>
            <a:r>
              <a:rPr lang="en-IN" dirty="0" smtClean="0"/>
              <a:t>8051 by Shriram K Vasudevan </a:t>
            </a:r>
            <a:endParaRPr lang="en-IN" dirty="0"/>
          </a:p>
        </p:txBody>
      </p:sp>
      <p:sp>
        <p:nvSpPr>
          <p:cNvPr id="7" name="Slide Number Placeholder 6"/>
          <p:cNvSpPr>
            <a:spLocks noGrp="1"/>
          </p:cNvSpPr>
          <p:nvPr>
            <p:ph type="sldNum" sz="quarter" idx="12"/>
          </p:nvPr>
        </p:nvSpPr>
        <p:spPr/>
        <p:txBody>
          <a:bodyPr/>
          <a:lstStyle/>
          <a:p>
            <a:fld id="{53EA4D28-556F-4D2B-81B9-67F7FC4D3BBB}" type="slidenum">
              <a:rPr lang="en-IN" smtClean="0"/>
              <a:pPr/>
              <a:t>50</a:t>
            </a:fld>
            <a:endParaRPr lang="en-IN"/>
          </a:p>
        </p:txBody>
      </p:sp>
    </p:spTree>
    <p:extLst>
      <p:ext uri="{BB962C8B-B14F-4D97-AF65-F5344CB8AC3E}">
        <p14:creationId xmlns:p14="http://schemas.microsoft.com/office/powerpoint/2010/main" xmlns="" val="4304596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-0 - An additional responsibility.</a:t>
            </a:r>
            <a:endParaRPr lang="en-IN" dirty="0"/>
          </a:p>
        </p:txBody>
      </p:sp>
      <p:sp>
        <p:nvSpPr>
          <p:cNvPr id="3" name="Content Placeholder 2"/>
          <p:cNvSpPr>
            <a:spLocks noGrp="1"/>
          </p:cNvSpPr>
          <p:nvPr>
            <p:ph sz="half" idx="1"/>
          </p:nvPr>
        </p:nvSpPr>
        <p:spPr/>
        <p:txBody>
          <a:bodyPr>
            <a:normAutofit fontScale="70000" lnSpcReduction="20000"/>
          </a:bodyPr>
          <a:lstStyle/>
          <a:p>
            <a:r>
              <a:rPr lang="en-US" dirty="0"/>
              <a:t>Unlike port-1, where they do only one specific function of being an input or an output port, Port-0 does much more. </a:t>
            </a:r>
            <a:endParaRPr lang="en-US" dirty="0" smtClean="0"/>
          </a:p>
          <a:p>
            <a:r>
              <a:rPr lang="en-US" dirty="0" smtClean="0"/>
              <a:t>It </a:t>
            </a:r>
            <a:r>
              <a:rPr lang="en-US" dirty="0"/>
              <a:t>has one more vital task to do. </a:t>
            </a:r>
            <a:endParaRPr lang="en-US" dirty="0" smtClean="0"/>
          </a:p>
          <a:p>
            <a:r>
              <a:rPr lang="en-US" dirty="0" smtClean="0"/>
              <a:t>What </a:t>
            </a:r>
            <a:r>
              <a:rPr lang="en-US" dirty="0"/>
              <a:t>is it meant for? When 8051 chip is connected to external memory, port 0 will facilitate with address and data. </a:t>
            </a:r>
            <a:endParaRPr lang="en-US" dirty="0" smtClean="0"/>
          </a:p>
          <a:p>
            <a:r>
              <a:rPr lang="en-US" dirty="0" smtClean="0"/>
              <a:t>With </a:t>
            </a:r>
            <a:r>
              <a:rPr lang="en-US" dirty="0"/>
              <a:t>the ALE someone can find out if it is data or address. </a:t>
            </a:r>
            <a:endParaRPr lang="en-US" dirty="0" smtClean="0"/>
          </a:p>
          <a:p>
            <a:r>
              <a:rPr lang="en-US" dirty="0" smtClean="0"/>
              <a:t>If </a:t>
            </a:r>
            <a:r>
              <a:rPr lang="en-US" dirty="0"/>
              <a:t>address, ALE will be set to1 and if data, it will be set to 0. </a:t>
            </a:r>
            <a:endParaRPr lang="en-US" dirty="0" smtClean="0"/>
          </a:p>
          <a:p>
            <a:r>
              <a:rPr lang="en-US" dirty="0" smtClean="0"/>
              <a:t>And, </a:t>
            </a:r>
            <a:r>
              <a:rPr lang="en-US" dirty="0"/>
              <a:t>if data it will be seen as D0 to D7 and if address it will be seen as A0 to A7. </a:t>
            </a:r>
            <a:endParaRPr lang="en-US" dirty="0" smtClean="0"/>
          </a:p>
          <a:p>
            <a:r>
              <a:rPr lang="en-US" dirty="0" smtClean="0"/>
              <a:t>Having </a:t>
            </a:r>
            <a:r>
              <a:rPr lang="en-US" dirty="0"/>
              <a:t>known the importance and usage of port 0 one can now move on to the next port, Port -1. </a:t>
            </a:r>
            <a:endParaRPr lang="en-IN" dirty="0"/>
          </a:p>
          <a:p>
            <a:endParaRPr lang="en-IN"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97040" y="1615313"/>
            <a:ext cx="4943856" cy="42042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E1E70433-506A-4ED3-9AD3-FFEEC2BFDAFB}" type="datetime1">
              <a:rPr lang="en-IN" smtClean="0"/>
              <a:pPr/>
              <a:t>28-01-2019</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pPr/>
              <a:t>51</a:t>
            </a:fld>
            <a:endParaRPr lang="en-IN"/>
          </a:p>
        </p:txBody>
      </p:sp>
    </p:spTree>
    <p:extLst>
      <p:ext uri="{BB962C8B-B14F-4D97-AF65-F5344CB8AC3E}">
        <p14:creationId xmlns:p14="http://schemas.microsoft.com/office/powerpoint/2010/main" xmlns="" val="40933506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 y="-229235"/>
            <a:ext cx="10515600" cy="1325563"/>
          </a:xfrm>
        </p:spPr>
        <p:txBody>
          <a:bodyPr/>
          <a:lstStyle/>
          <a:p>
            <a:r>
              <a:rPr lang="en-IN" dirty="0" smtClean="0"/>
              <a:t>Port – 1 </a:t>
            </a:r>
            <a:endParaRPr lang="en-IN" dirty="0"/>
          </a:p>
        </p:txBody>
      </p:sp>
      <p:sp>
        <p:nvSpPr>
          <p:cNvPr id="3" name="Content Placeholder 2"/>
          <p:cNvSpPr>
            <a:spLocks noGrp="1"/>
          </p:cNvSpPr>
          <p:nvPr>
            <p:ph sz="half" idx="1"/>
          </p:nvPr>
        </p:nvSpPr>
        <p:spPr>
          <a:xfrm>
            <a:off x="742327" y="985560"/>
            <a:ext cx="5181600" cy="4784304"/>
          </a:xfrm>
        </p:spPr>
        <p:txBody>
          <a:bodyPr>
            <a:normAutofit fontScale="62500" lnSpcReduction="20000"/>
          </a:bodyPr>
          <a:lstStyle/>
          <a:p>
            <a:r>
              <a:rPr lang="en-US" dirty="0"/>
              <a:t>It has the same number of pins as other ports do. </a:t>
            </a:r>
            <a:endParaRPr lang="en-US" dirty="0" smtClean="0"/>
          </a:p>
          <a:p>
            <a:r>
              <a:rPr lang="en-US" dirty="0" smtClean="0"/>
              <a:t>It </a:t>
            </a:r>
            <a:r>
              <a:rPr lang="en-US" dirty="0"/>
              <a:t>is having 8 pins and it can be configured as input or output port based on the programming necessity. </a:t>
            </a:r>
            <a:endParaRPr lang="en-US" dirty="0" smtClean="0"/>
          </a:p>
          <a:p>
            <a:r>
              <a:rPr lang="en-US" dirty="0" smtClean="0"/>
              <a:t>And, </a:t>
            </a:r>
            <a:r>
              <a:rPr lang="en-US" dirty="0"/>
              <a:t>it has a simple setup and it does not need any pull up resistor as it did with port 0</a:t>
            </a:r>
            <a:r>
              <a:rPr lang="en-US" dirty="0" smtClean="0"/>
              <a:t>.</a:t>
            </a:r>
          </a:p>
          <a:p>
            <a:r>
              <a:rPr lang="en-US" dirty="0" smtClean="0"/>
              <a:t>It </a:t>
            </a:r>
            <a:r>
              <a:rPr lang="en-US" dirty="0"/>
              <a:t>has got inbuilt pull up resistors. When someone wants to use this port as an output port, the job goes easier. Just with a reset the port gets configured as output port. </a:t>
            </a:r>
            <a:endParaRPr lang="en-US" dirty="0" smtClean="0"/>
          </a:p>
          <a:p>
            <a:r>
              <a:rPr lang="en-US" dirty="0" smtClean="0"/>
              <a:t>And </a:t>
            </a:r>
            <a:r>
              <a:rPr lang="en-US" dirty="0"/>
              <a:t>again when it has to be used as input port, similar idea as port -0 needs to be followed. </a:t>
            </a:r>
            <a:endParaRPr lang="en-US" dirty="0" smtClean="0"/>
          </a:p>
          <a:p>
            <a:r>
              <a:rPr lang="en-US" dirty="0" smtClean="0"/>
              <a:t>Loading </a:t>
            </a:r>
            <a:r>
              <a:rPr lang="en-US" dirty="0"/>
              <a:t>1 to all the bits of P1 will make it an input port. </a:t>
            </a:r>
            <a:endParaRPr lang="en-IN" dirty="0"/>
          </a:p>
        </p:txBody>
      </p:sp>
      <p:sp>
        <p:nvSpPr>
          <p:cNvPr id="4" name="Content Placeholder 3"/>
          <p:cNvSpPr>
            <a:spLocks noGrp="1"/>
          </p:cNvSpPr>
          <p:nvPr>
            <p:ph sz="half" idx="2"/>
          </p:nvPr>
        </p:nvSpPr>
        <p:spPr>
          <a:xfrm>
            <a:off x="6473675" y="834747"/>
            <a:ext cx="5181600" cy="5489575"/>
          </a:xfrm>
        </p:spPr>
        <p:txBody>
          <a:bodyPr>
            <a:normAutofit fontScale="62500" lnSpcReduction="20000"/>
          </a:bodyPr>
          <a:lstStyle/>
          <a:p>
            <a:r>
              <a:rPr lang="en-IN" u="sng" dirty="0">
                <a:solidFill>
                  <a:srgbClr val="FF0000"/>
                </a:solidFill>
              </a:rPr>
              <a:t>Configuration of port-1 as input port:</a:t>
            </a:r>
          </a:p>
          <a:p>
            <a:r>
              <a:rPr lang="en-IN" dirty="0"/>
              <a:t>MOV A, #0FFH; // Storing all 1s in accumulator so that it can be move to port 0, which set it as an input port</a:t>
            </a:r>
          </a:p>
          <a:p>
            <a:r>
              <a:rPr lang="en-IN" dirty="0"/>
              <a:t>MOV P1, A // All done. It is an input port now. </a:t>
            </a:r>
          </a:p>
          <a:p>
            <a:r>
              <a:rPr lang="en-IN" dirty="0"/>
              <a:t> And to keep it further simpler, above two lines can be re-written as,</a:t>
            </a:r>
          </a:p>
          <a:p>
            <a:r>
              <a:rPr lang="en-IN" dirty="0"/>
              <a:t>MOV P1, #0FFH // this itself configure the port as input.</a:t>
            </a:r>
          </a:p>
          <a:p>
            <a:r>
              <a:rPr lang="en-IN" sz="2900" u="sng" dirty="0">
                <a:solidFill>
                  <a:srgbClr val="FF0000"/>
                </a:solidFill>
              </a:rPr>
              <a:t>Configuration of port-1 as an output port:</a:t>
            </a:r>
          </a:p>
          <a:p>
            <a:r>
              <a:rPr lang="en-IN" dirty="0"/>
              <a:t>Simple, Reset will get the ports set as output ports. </a:t>
            </a:r>
          </a:p>
          <a:p>
            <a:r>
              <a:rPr lang="en-IN" dirty="0"/>
              <a:t>MOV A, </a:t>
            </a:r>
            <a:r>
              <a:rPr lang="en-IN" dirty="0" smtClean="0"/>
              <a:t>#00H</a:t>
            </a:r>
            <a:r>
              <a:rPr lang="en-IN" dirty="0"/>
              <a:t>; // Storing some data in accumulator so that it can be move to port 0, which set it as an output port after reset.</a:t>
            </a:r>
          </a:p>
          <a:p>
            <a:r>
              <a:rPr lang="en-IN" dirty="0"/>
              <a:t>MOV P1, A // 10H is moved to P0 which is an output port now. </a:t>
            </a:r>
            <a:endParaRPr lang="en-IN" dirty="0" smtClean="0"/>
          </a:p>
          <a:p>
            <a:r>
              <a:rPr lang="en-US" dirty="0"/>
              <a:t>And here too, the task can be made simple with the following one liner,</a:t>
            </a:r>
            <a:endParaRPr lang="en-IN" dirty="0"/>
          </a:p>
          <a:p>
            <a:r>
              <a:rPr lang="en-US" b="1" i="1" dirty="0"/>
              <a:t>MOV P1, #00H; // </a:t>
            </a:r>
            <a:r>
              <a:rPr lang="en-US" dirty="0"/>
              <a:t>Simple and powerful.</a:t>
            </a:r>
            <a:endParaRPr lang="en-IN" dirty="0"/>
          </a:p>
          <a:p>
            <a:endParaRPr lang="en-IN" dirty="0"/>
          </a:p>
          <a:p>
            <a:endParaRPr lang="en-IN" dirty="0"/>
          </a:p>
        </p:txBody>
      </p:sp>
      <p:pic>
        <p:nvPicPr>
          <p:cNvPr id="5" name="Picture 4"/>
          <p:cNvPicPr>
            <a:picLocks noChangeAspect="1"/>
          </p:cNvPicPr>
          <p:nvPr/>
        </p:nvPicPr>
        <p:blipFill>
          <a:blip r:embed="rId2" cstate="print"/>
          <a:stretch>
            <a:fillRect/>
          </a:stretch>
        </p:blipFill>
        <p:spPr>
          <a:xfrm>
            <a:off x="1358146" y="4681728"/>
            <a:ext cx="3533894" cy="2176272"/>
          </a:xfrm>
          <a:prstGeom prst="rect">
            <a:avLst/>
          </a:prstGeom>
        </p:spPr>
      </p:pic>
      <p:sp>
        <p:nvSpPr>
          <p:cNvPr id="6" name="Date Placeholder 5"/>
          <p:cNvSpPr>
            <a:spLocks noGrp="1"/>
          </p:cNvSpPr>
          <p:nvPr>
            <p:ph type="dt" sz="half" idx="10"/>
          </p:nvPr>
        </p:nvSpPr>
        <p:spPr/>
        <p:txBody>
          <a:bodyPr/>
          <a:lstStyle/>
          <a:p>
            <a:fld id="{DF59583A-8D34-4844-8CCA-EE22541970B2}" type="datetime1">
              <a:rPr lang="en-IN" smtClean="0"/>
              <a:pPr/>
              <a:t>28-01-2019</a:t>
            </a:fld>
            <a:endParaRPr lang="en-IN"/>
          </a:p>
        </p:txBody>
      </p:sp>
      <p:sp>
        <p:nvSpPr>
          <p:cNvPr id="7" name="Footer Placeholder 6"/>
          <p:cNvSpPr>
            <a:spLocks noGrp="1"/>
          </p:cNvSpPr>
          <p:nvPr>
            <p:ph type="ftr" sz="quarter" idx="11"/>
          </p:nvPr>
        </p:nvSpPr>
        <p:spPr/>
        <p:txBody>
          <a:bodyPr/>
          <a:lstStyle/>
          <a:p>
            <a:r>
              <a:rPr lang="en-IN" smtClean="0"/>
              <a:t>8051 by Shriram K Vasudevan </a:t>
            </a:r>
            <a:endParaRPr lang="en-IN"/>
          </a:p>
        </p:txBody>
      </p:sp>
      <p:sp>
        <p:nvSpPr>
          <p:cNvPr id="8" name="Slide Number Placeholder 7"/>
          <p:cNvSpPr>
            <a:spLocks noGrp="1"/>
          </p:cNvSpPr>
          <p:nvPr>
            <p:ph type="sldNum" sz="quarter" idx="12"/>
          </p:nvPr>
        </p:nvSpPr>
        <p:spPr/>
        <p:txBody>
          <a:bodyPr/>
          <a:lstStyle/>
          <a:p>
            <a:fld id="{53EA4D28-556F-4D2B-81B9-67F7FC4D3BBB}" type="slidenum">
              <a:rPr lang="en-IN" smtClean="0"/>
              <a:pPr/>
              <a:t>52</a:t>
            </a:fld>
            <a:endParaRPr lang="en-IN"/>
          </a:p>
        </p:txBody>
      </p:sp>
    </p:spTree>
    <p:extLst>
      <p:ext uri="{BB962C8B-B14F-4D97-AF65-F5344CB8AC3E}">
        <p14:creationId xmlns:p14="http://schemas.microsoft.com/office/powerpoint/2010/main" xmlns="" val="36031730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8107"/>
            <a:ext cx="10515600" cy="1325563"/>
          </a:xfrm>
        </p:spPr>
        <p:txBody>
          <a:bodyPr/>
          <a:lstStyle/>
          <a:p>
            <a:r>
              <a:rPr lang="en-IN" dirty="0" smtClean="0"/>
              <a:t>Port – 2 </a:t>
            </a:r>
            <a:endParaRPr lang="en-IN" dirty="0"/>
          </a:p>
        </p:txBody>
      </p:sp>
      <p:sp>
        <p:nvSpPr>
          <p:cNvPr id="3" name="Content Placeholder 2"/>
          <p:cNvSpPr>
            <a:spLocks noGrp="1"/>
          </p:cNvSpPr>
          <p:nvPr>
            <p:ph sz="half" idx="1"/>
          </p:nvPr>
        </p:nvSpPr>
        <p:spPr>
          <a:xfrm>
            <a:off x="289560" y="856360"/>
            <a:ext cx="5535168" cy="5727319"/>
          </a:xfrm>
        </p:spPr>
        <p:txBody>
          <a:bodyPr>
            <a:normAutofit/>
          </a:bodyPr>
          <a:lstStyle/>
          <a:p>
            <a:pPr algn="just"/>
            <a:r>
              <a:rPr lang="en-US" dirty="0" smtClean="0"/>
              <a:t>It </a:t>
            </a:r>
            <a:r>
              <a:rPr lang="en-US" dirty="0"/>
              <a:t>can also be configured as input or output port based on requirement. </a:t>
            </a:r>
            <a:endParaRPr lang="en-US" dirty="0" smtClean="0"/>
          </a:p>
          <a:p>
            <a:pPr algn="just"/>
            <a:r>
              <a:rPr lang="en-US" dirty="0"/>
              <a:t>I</a:t>
            </a:r>
            <a:r>
              <a:rPr lang="en-US" dirty="0" smtClean="0"/>
              <a:t>t </a:t>
            </a:r>
            <a:r>
              <a:rPr lang="en-US" dirty="0"/>
              <a:t>does not require any pull up resistor. </a:t>
            </a:r>
            <a:endParaRPr lang="en-US" dirty="0" smtClean="0"/>
          </a:p>
          <a:p>
            <a:pPr algn="just"/>
            <a:r>
              <a:rPr lang="en-US" dirty="0" smtClean="0"/>
              <a:t>The </a:t>
            </a:r>
            <a:r>
              <a:rPr lang="en-US" dirty="0"/>
              <a:t>port can be configured in the same way as other two ports did. </a:t>
            </a:r>
            <a:endParaRPr lang="en-US" dirty="0" smtClean="0"/>
          </a:p>
          <a:p>
            <a:pPr algn="just"/>
            <a:r>
              <a:rPr lang="en-US" dirty="0" smtClean="0"/>
              <a:t>It </a:t>
            </a:r>
            <a:r>
              <a:rPr lang="en-US" dirty="0"/>
              <a:t>can be loaded with 1 in all the bits of port to get it set as input port and loading it with 0s or resetting it will configure the port as output port. </a:t>
            </a:r>
            <a:endParaRPr lang="en-US" dirty="0" smtClean="0"/>
          </a:p>
          <a:p>
            <a:pPr algn="just"/>
            <a:r>
              <a:rPr lang="en-IN" dirty="0" smtClean="0"/>
              <a:t>Code same as previous one!</a:t>
            </a:r>
            <a:endParaRPr lang="en-IN" dirty="0"/>
          </a:p>
          <a:p>
            <a:pPr algn="just"/>
            <a:endParaRPr lang="en-IN" dirty="0"/>
          </a:p>
        </p:txBody>
      </p:sp>
      <p:pic>
        <p:nvPicPr>
          <p:cNvPr id="5" name="Content Placeholder 4"/>
          <p:cNvPicPr>
            <a:picLocks noGrp="1" noChangeAspect="1"/>
          </p:cNvPicPr>
          <p:nvPr>
            <p:ph sz="half" idx="2"/>
          </p:nvPr>
        </p:nvPicPr>
        <p:blipFill>
          <a:blip r:embed="rId2" cstate="print"/>
          <a:stretch>
            <a:fillRect/>
          </a:stretch>
        </p:blipFill>
        <p:spPr>
          <a:xfrm>
            <a:off x="6475738" y="730885"/>
            <a:ext cx="5187582" cy="3914267"/>
          </a:xfrm>
          <a:prstGeom prst="rect">
            <a:avLst/>
          </a:prstGeom>
        </p:spPr>
      </p:pic>
      <p:sp>
        <p:nvSpPr>
          <p:cNvPr id="6" name="Rectangle 5"/>
          <p:cNvSpPr/>
          <p:nvPr/>
        </p:nvSpPr>
        <p:spPr>
          <a:xfrm>
            <a:off x="6211824" y="4645152"/>
            <a:ext cx="5552080" cy="1477328"/>
          </a:xfrm>
          <a:prstGeom prst="rect">
            <a:avLst/>
          </a:prstGeom>
        </p:spPr>
        <p:txBody>
          <a:bodyPr wrap="square">
            <a:spAutoFit/>
          </a:bodyPr>
          <a:lstStyle/>
          <a:p>
            <a:r>
              <a:rPr lang="en-IN" dirty="0">
                <a:solidFill>
                  <a:srgbClr val="FF0000"/>
                </a:solidFill>
              </a:rPr>
              <a:t>Port -2 - An additional responsibility.</a:t>
            </a:r>
          </a:p>
          <a:p>
            <a:r>
              <a:rPr lang="en-IN" dirty="0">
                <a:solidFill>
                  <a:srgbClr val="FF0000"/>
                </a:solidFill>
              </a:rPr>
              <a:t>If it is 8051, then it will be used as input and output ports. But in the event of 8031, P0 will be used with P2 which offers 16 bit address. P0 has A0-A7 whereas P2 has A8- A15 providing the 16 bit address. </a:t>
            </a:r>
          </a:p>
        </p:txBody>
      </p:sp>
      <p:sp>
        <p:nvSpPr>
          <p:cNvPr id="4" name="Date Placeholder 3"/>
          <p:cNvSpPr>
            <a:spLocks noGrp="1"/>
          </p:cNvSpPr>
          <p:nvPr>
            <p:ph type="dt" sz="half" idx="10"/>
          </p:nvPr>
        </p:nvSpPr>
        <p:spPr/>
        <p:txBody>
          <a:bodyPr/>
          <a:lstStyle/>
          <a:p>
            <a:fld id="{7BDBFDD8-49F3-4571-A9F3-D649FEB5AB36}" type="datetime1">
              <a:rPr lang="en-IN" smtClean="0"/>
              <a:pPr/>
              <a:t>28-01-2019</a:t>
            </a:fld>
            <a:endParaRPr lang="en-IN"/>
          </a:p>
        </p:txBody>
      </p:sp>
      <p:sp>
        <p:nvSpPr>
          <p:cNvPr id="7" name="Footer Placeholder 6"/>
          <p:cNvSpPr>
            <a:spLocks noGrp="1"/>
          </p:cNvSpPr>
          <p:nvPr>
            <p:ph type="ftr" sz="quarter" idx="11"/>
          </p:nvPr>
        </p:nvSpPr>
        <p:spPr/>
        <p:txBody>
          <a:bodyPr/>
          <a:lstStyle/>
          <a:p>
            <a:r>
              <a:rPr lang="en-IN" smtClean="0"/>
              <a:t>8051 by Shriram K Vasudevan </a:t>
            </a:r>
            <a:endParaRPr lang="en-IN"/>
          </a:p>
        </p:txBody>
      </p:sp>
      <p:sp>
        <p:nvSpPr>
          <p:cNvPr id="8" name="Slide Number Placeholder 7"/>
          <p:cNvSpPr>
            <a:spLocks noGrp="1"/>
          </p:cNvSpPr>
          <p:nvPr>
            <p:ph type="sldNum" sz="quarter" idx="12"/>
          </p:nvPr>
        </p:nvSpPr>
        <p:spPr/>
        <p:txBody>
          <a:bodyPr/>
          <a:lstStyle/>
          <a:p>
            <a:fld id="{53EA4D28-556F-4D2B-81B9-67F7FC4D3BBB}" type="slidenum">
              <a:rPr lang="en-IN" smtClean="0"/>
              <a:pPr/>
              <a:t>53</a:t>
            </a:fld>
            <a:endParaRPr lang="en-IN"/>
          </a:p>
        </p:txBody>
      </p:sp>
    </p:spTree>
    <p:extLst>
      <p:ext uri="{BB962C8B-B14F-4D97-AF65-F5344CB8AC3E}">
        <p14:creationId xmlns:p14="http://schemas.microsoft.com/office/powerpoint/2010/main" xmlns="" val="31309719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Port – 3 </a:t>
            </a:r>
            <a:endParaRPr lang="en-IN" dirty="0"/>
          </a:p>
        </p:txBody>
      </p:sp>
      <p:sp>
        <p:nvSpPr>
          <p:cNvPr id="3" name="Content Placeholder 2"/>
          <p:cNvSpPr>
            <a:spLocks noGrp="1"/>
          </p:cNvSpPr>
          <p:nvPr>
            <p:ph sz="half" idx="1"/>
          </p:nvPr>
        </p:nvSpPr>
        <p:spPr>
          <a:xfrm>
            <a:off x="838200" y="1690688"/>
            <a:ext cx="5181600" cy="4351338"/>
          </a:xfrm>
        </p:spPr>
        <p:txBody>
          <a:bodyPr>
            <a:normAutofit fontScale="70000" lnSpcReduction="20000"/>
          </a:bodyPr>
          <a:lstStyle/>
          <a:p>
            <a:pPr algn="just"/>
            <a:r>
              <a:rPr lang="en-IN" dirty="0" smtClean="0"/>
              <a:t>Port-3 </a:t>
            </a:r>
            <a:r>
              <a:rPr lang="en-IN" dirty="0"/>
              <a:t>has got 8 pins as others and it will be very handy with the functions it offers. </a:t>
            </a:r>
            <a:endParaRPr lang="en-IN" dirty="0" smtClean="0"/>
          </a:p>
          <a:p>
            <a:pPr algn="just"/>
            <a:r>
              <a:rPr lang="en-IN" dirty="0" smtClean="0"/>
              <a:t>It </a:t>
            </a:r>
            <a:r>
              <a:rPr lang="en-IN" dirty="0"/>
              <a:t>can also be configured as input or output port based on requirement. </a:t>
            </a:r>
            <a:endParaRPr lang="en-IN" dirty="0" smtClean="0"/>
          </a:p>
          <a:p>
            <a:pPr algn="just"/>
            <a:r>
              <a:rPr lang="en-IN" dirty="0" smtClean="0"/>
              <a:t>Similar </a:t>
            </a:r>
            <a:r>
              <a:rPr lang="en-IN" dirty="0"/>
              <a:t>to Port – 1 and it does not require any pull up resistor. </a:t>
            </a:r>
            <a:endParaRPr lang="en-IN" dirty="0" smtClean="0"/>
          </a:p>
          <a:p>
            <a:pPr algn="just"/>
            <a:r>
              <a:rPr lang="en-IN" dirty="0" smtClean="0"/>
              <a:t>The </a:t>
            </a:r>
            <a:r>
              <a:rPr lang="en-IN" dirty="0"/>
              <a:t>port can be configured in the same way as other two ports did. </a:t>
            </a:r>
            <a:endParaRPr lang="en-IN" dirty="0" smtClean="0"/>
          </a:p>
          <a:p>
            <a:pPr algn="just"/>
            <a:r>
              <a:rPr lang="en-IN" dirty="0" smtClean="0"/>
              <a:t>It </a:t>
            </a:r>
            <a:r>
              <a:rPr lang="en-IN" dirty="0"/>
              <a:t>can be loaded with 1 in all the bits of port to get it set as input port and loading it with 0s or resetting it will configure the port as output port. </a:t>
            </a:r>
            <a:endParaRPr lang="en-IN" dirty="0" smtClean="0"/>
          </a:p>
          <a:p>
            <a:pPr algn="just"/>
            <a:r>
              <a:rPr lang="en-IN" dirty="0" smtClean="0"/>
              <a:t>It </a:t>
            </a:r>
            <a:r>
              <a:rPr lang="en-IN" dirty="0"/>
              <a:t>can be seen that it has tags as INT, RXD, TXD, T0 and so on. </a:t>
            </a:r>
            <a:endParaRPr lang="en-IN" dirty="0" smtClean="0"/>
          </a:p>
          <a:p>
            <a:pPr lvl="1" algn="just"/>
            <a:r>
              <a:rPr lang="en-IN" dirty="0" smtClean="0"/>
              <a:t>So, </a:t>
            </a:r>
            <a:r>
              <a:rPr lang="en-IN" dirty="0"/>
              <a:t>it reveals the fact that port – 3 plays a vital role in interfacing, interrupts and timers. </a:t>
            </a:r>
          </a:p>
        </p:txBody>
      </p:sp>
      <p:pic>
        <p:nvPicPr>
          <p:cNvPr id="5" name="Content Placeholder 4"/>
          <p:cNvPicPr>
            <a:picLocks noGrp="1" noChangeAspect="1"/>
          </p:cNvPicPr>
          <p:nvPr>
            <p:ph sz="half" idx="2"/>
          </p:nvPr>
        </p:nvPicPr>
        <p:blipFill>
          <a:blip r:embed="rId2" cstate="print"/>
          <a:stretch>
            <a:fillRect/>
          </a:stretch>
        </p:blipFill>
        <p:spPr>
          <a:xfrm>
            <a:off x="6392682" y="1690688"/>
            <a:ext cx="5256774" cy="4155693"/>
          </a:xfrm>
          <a:prstGeom prst="rect">
            <a:avLst/>
          </a:prstGeom>
        </p:spPr>
      </p:pic>
      <p:sp>
        <p:nvSpPr>
          <p:cNvPr id="4" name="Date Placeholder 3"/>
          <p:cNvSpPr>
            <a:spLocks noGrp="1"/>
          </p:cNvSpPr>
          <p:nvPr>
            <p:ph type="dt" sz="half" idx="10"/>
          </p:nvPr>
        </p:nvSpPr>
        <p:spPr/>
        <p:txBody>
          <a:bodyPr/>
          <a:lstStyle/>
          <a:p>
            <a:fld id="{FC0D3B30-D836-4FB9-A005-D9585E6271BC}" type="datetime1">
              <a:rPr lang="en-IN" smtClean="0"/>
              <a:pPr/>
              <a:t>28-01-2019</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pPr/>
              <a:t>54</a:t>
            </a:fld>
            <a:endParaRPr lang="en-IN"/>
          </a:p>
        </p:txBody>
      </p:sp>
    </p:spTree>
    <p:extLst>
      <p:ext uri="{BB962C8B-B14F-4D97-AF65-F5344CB8AC3E}">
        <p14:creationId xmlns:p14="http://schemas.microsoft.com/office/powerpoint/2010/main" xmlns="" val="7315695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the ports bit accessible? </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Yes. Very much they are bit accessible and any port’s bit can be accessed. An example program will be witty here. </a:t>
            </a:r>
            <a:endParaRPr lang="en-IN" dirty="0"/>
          </a:p>
          <a:p>
            <a:pPr marL="0" indent="0">
              <a:buNone/>
            </a:pPr>
            <a:r>
              <a:rPr lang="en-US" b="1" dirty="0"/>
              <a:t>SETB P2.2;</a:t>
            </a:r>
            <a:r>
              <a:rPr lang="en-US" dirty="0"/>
              <a:t> // will set P2.2 as an input port. Instead of setting the complete port as input port, one of the bits of the port is set as an input port here. </a:t>
            </a:r>
            <a:endParaRPr lang="en-IN" dirty="0"/>
          </a:p>
          <a:p>
            <a:pPr marL="0" indent="0">
              <a:buNone/>
            </a:pPr>
            <a:r>
              <a:rPr lang="en-US" b="1" dirty="0"/>
              <a:t>CLR P2.2;// </a:t>
            </a:r>
            <a:r>
              <a:rPr lang="en-US" dirty="0"/>
              <a:t>will clear the bit P2.2 and instead of setting the complete port as output port, one of the bits of the port is set as an output port here.</a:t>
            </a:r>
            <a:endParaRPr lang="en-IN" dirty="0"/>
          </a:p>
          <a:p>
            <a:pPr marL="0" indent="0">
              <a:buNone/>
            </a:pPr>
            <a:r>
              <a:rPr lang="en-US" b="1" i="1" dirty="0">
                <a:solidFill>
                  <a:srgbClr val="FF0000"/>
                </a:solidFill>
              </a:rPr>
              <a:t>Program</a:t>
            </a:r>
            <a:r>
              <a:rPr lang="en-US" b="1" i="1" dirty="0" smtClean="0">
                <a:solidFill>
                  <a:srgbClr val="FF0000"/>
                </a:solidFill>
              </a:rPr>
              <a:t>: Write </a:t>
            </a:r>
            <a:r>
              <a:rPr lang="en-US" b="1" i="1" dirty="0">
                <a:solidFill>
                  <a:srgbClr val="FF0000"/>
                </a:solidFill>
              </a:rPr>
              <a:t>a program to set and reset bit 3 of port -1 continuously. </a:t>
            </a:r>
            <a:endParaRPr lang="en-IN" dirty="0">
              <a:solidFill>
                <a:srgbClr val="FF0000"/>
              </a:solidFill>
            </a:endParaRPr>
          </a:p>
          <a:p>
            <a:pPr marL="0" indent="0">
              <a:buNone/>
            </a:pPr>
            <a:r>
              <a:rPr lang="en-US" b="1" dirty="0">
                <a:solidFill>
                  <a:srgbClr val="FF0000"/>
                </a:solidFill>
              </a:rPr>
              <a:t>DO_AGAIN: SETB P1.3 </a:t>
            </a:r>
            <a:r>
              <a:rPr lang="en-US" dirty="0">
                <a:solidFill>
                  <a:srgbClr val="FF0000"/>
                </a:solidFill>
              </a:rPr>
              <a:t>//</a:t>
            </a:r>
            <a:r>
              <a:rPr lang="en-US" b="1" dirty="0">
                <a:solidFill>
                  <a:srgbClr val="FF0000"/>
                </a:solidFill>
              </a:rPr>
              <a:t> </a:t>
            </a:r>
            <a:r>
              <a:rPr lang="en-US" dirty="0">
                <a:solidFill>
                  <a:srgbClr val="FF0000"/>
                </a:solidFill>
              </a:rPr>
              <a:t>setting p1.3, i.e. input port</a:t>
            </a:r>
            <a:endParaRPr lang="en-IN" dirty="0">
              <a:solidFill>
                <a:srgbClr val="FF0000"/>
              </a:solidFill>
            </a:endParaRPr>
          </a:p>
          <a:p>
            <a:pPr marL="0" indent="0">
              <a:buNone/>
            </a:pPr>
            <a:r>
              <a:rPr lang="en-US" b="1" dirty="0">
                <a:solidFill>
                  <a:srgbClr val="FF0000"/>
                </a:solidFill>
              </a:rPr>
              <a:t>                   ACALL DELAY </a:t>
            </a:r>
            <a:r>
              <a:rPr lang="en-US" dirty="0">
                <a:solidFill>
                  <a:srgbClr val="FF0000"/>
                </a:solidFill>
              </a:rPr>
              <a:t>// calling a delay loop</a:t>
            </a:r>
            <a:endParaRPr lang="en-IN" dirty="0">
              <a:solidFill>
                <a:srgbClr val="FF0000"/>
              </a:solidFill>
            </a:endParaRPr>
          </a:p>
          <a:p>
            <a:pPr marL="0" indent="0">
              <a:buNone/>
            </a:pPr>
            <a:r>
              <a:rPr lang="en-US" b="1" dirty="0">
                <a:solidFill>
                  <a:srgbClr val="FF0000"/>
                </a:solidFill>
              </a:rPr>
              <a:t>                   CLR P1.3</a:t>
            </a:r>
            <a:r>
              <a:rPr lang="en-US" dirty="0">
                <a:solidFill>
                  <a:srgbClr val="FF0000"/>
                </a:solidFill>
              </a:rPr>
              <a:t> // resetting p1.3, i.e. output port</a:t>
            </a:r>
            <a:endParaRPr lang="en-IN" dirty="0">
              <a:solidFill>
                <a:srgbClr val="FF0000"/>
              </a:solidFill>
            </a:endParaRPr>
          </a:p>
          <a:p>
            <a:pPr marL="0" indent="0">
              <a:buNone/>
            </a:pPr>
            <a:r>
              <a:rPr lang="en-US" b="1" dirty="0">
                <a:solidFill>
                  <a:srgbClr val="FF0000"/>
                </a:solidFill>
              </a:rPr>
              <a:t>                   ACALL DELAY </a:t>
            </a:r>
            <a:r>
              <a:rPr lang="en-US" dirty="0">
                <a:solidFill>
                  <a:srgbClr val="FF0000"/>
                </a:solidFill>
              </a:rPr>
              <a:t>// calling a delay loop</a:t>
            </a:r>
            <a:endParaRPr lang="en-IN" dirty="0">
              <a:solidFill>
                <a:srgbClr val="FF0000"/>
              </a:solidFill>
            </a:endParaRPr>
          </a:p>
          <a:p>
            <a:pPr marL="0" indent="0">
              <a:buNone/>
            </a:pPr>
            <a:r>
              <a:rPr lang="en-US" b="1" dirty="0">
                <a:solidFill>
                  <a:srgbClr val="FF0000"/>
                </a:solidFill>
              </a:rPr>
              <a:t>                   SJMP DO_AGAIN </a:t>
            </a:r>
            <a:r>
              <a:rPr lang="en-US" dirty="0">
                <a:solidFill>
                  <a:srgbClr val="FF0000"/>
                </a:solidFill>
              </a:rPr>
              <a:t>// program will be run continuously.</a:t>
            </a:r>
            <a:endParaRPr lang="en-IN" dirty="0">
              <a:solidFill>
                <a:srgbClr val="FF0000"/>
              </a:solidFill>
            </a:endParaRPr>
          </a:p>
          <a:p>
            <a:pPr marL="0" indent="0">
              <a:buNone/>
            </a:pPr>
            <a:r>
              <a:rPr lang="en-US" b="1" dirty="0">
                <a:solidFill>
                  <a:srgbClr val="FF0000"/>
                </a:solidFill>
              </a:rPr>
              <a:t> </a:t>
            </a:r>
            <a:endParaRPr lang="en-IN" dirty="0">
              <a:solidFill>
                <a:srgbClr val="FF0000"/>
              </a:solidFill>
            </a:endParaRPr>
          </a:p>
          <a:p>
            <a:pPr marL="0" indent="0">
              <a:buNone/>
            </a:pPr>
            <a:r>
              <a:rPr lang="en-US" b="1" dirty="0"/>
              <a:t>DELAY:</a:t>
            </a:r>
            <a:r>
              <a:rPr lang="en-US" dirty="0"/>
              <a:t>    //Some delay routine here. </a:t>
            </a:r>
            <a:r>
              <a:rPr lang="en-US" dirty="0" smtClean="0"/>
              <a:t>You can </a:t>
            </a:r>
            <a:r>
              <a:rPr lang="en-US" dirty="0"/>
              <a:t>write any piece of code here. But proper delay programming with timer is taught in the next discussion on timers. </a:t>
            </a:r>
            <a:endParaRPr lang="en-IN" dirty="0"/>
          </a:p>
          <a:p>
            <a:endParaRPr lang="en-IN" dirty="0"/>
          </a:p>
        </p:txBody>
      </p:sp>
      <p:sp>
        <p:nvSpPr>
          <p:cNvPr id="4" name="Date Placeholder 3"/>
          <p:cNvSpPr>
            <a:spLocks noGrp="1"/>
          </p:cNvSpPr>
          <p:nvPr>
            <p:ph type="dt" sz="half" idx="10"/>
          </p:nvPr>
        </p:nvSpPr>
        <p:spPr/>
        <p:txBody>
          <a:bodyPr/>
          <a:lstStyle/>
          <a:p>
            <a:fld id="{B8203EC2-3AA9-40C0-81B4-E13AFA68087D}"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55</a:t>
            </a:fld>
            <a:endParaRPr lang="en-IN"/>
          </a:p>
        </p:txBody>
      </p:sp>
    </p:spTree>
    <p:extLst>
      <p:ext uri="{BB962C8B-B14F-4D97-AF65-F5344CB8AC3E}">
        <p14:creationId xmlns:p14="http://schemas.microsoft.com/office/powerpoint/2010/main" xmlns="" val="5529766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8</a:t>
            </a:r>
            <a:endParaRPr lang="en-IN" dirty="0"/>
          </a:p>
        </p:txBody>
      </p:sp>
      <p:sp>
        <p:nvSpPr>
          <p:cNvPr id="4" name="Date Placeholder 3"/>
          <p:cNvSpPr>
            <a:spLocks noGrp="1"/>
          </p:cNvSpPr>
          <p:nvPr>
            <p:ph type="dt" sz="half" idx="10"/>
          </p:nvPr>
        </p:nvSpPr>
        <p:spPr/>
        <p:txBody>
          <a:bodyPr/>
          <a:lstStyle/>
          <a:p>
            <a:fld id="{BDE0C75F-0066-44EC-93A6-BACC1E0F2135}"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56</a:t>
            </a:fld>
            <a:endParaRPr lang="en-IN"/>
          </a:p>
        </p:txBody>
      </p:sp>
    </p:spTree>
    <p:extLst>
      <p:ext uri="{BB962C8B-B14F-4D97-AF65-F5344CB8AC3E}">
        <p14:creationId xmlns:p14="http://schemas.microsoft.com/office/powerpoint/2010/main" xmlns="" val="13319238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Architecture</a:t>
            </a:r>
          </a:p>
          <a:p>
            <a:r>
              <a:rPr lang="en-IN" dirty="0" smtClean="0"/>
              <a:t>Features </a:t>
            </a:r>
          </a:p>
          <a:p>
            <a:r>
              <a:rPr lang="en-IN" dirty="0" smtClean="0"/>
              <a:t>Family </a:t>
            </a:r>
          </a:p>
          <a:p>
            <a:r>
              <a:rPr lang="en-IN" dirty="0" smtClean="0"/>
              <a:t>Pinout </a:t>
            </a:r>
          </a:p>
          <a:p>
            <a:r>
              <a:rPr lang="en-IN" dirty="0"/>
              <a:t>Registers and Organization – A complete understanding. </a:t>
            </a:r>
          </a:p>
          <a:p>
            <a:r>
              <a:rPr lang="en-IN" dirty="0"/>
              <a:t>A and B registers </a:t>
            </a:r>
          </a:p>
          <a:p>
            <a:r>
              <a:rPr lang="en-IN" dirty="0" smtClean="0"/>
              <a:t>PSW </a:t>
            </a:r>
          </a:p>
          <a:p>
            <a:r>
              <a:rPr lang="en-IN" dirty="0" smtClean="0"/>
              <a:t>Register Bank and Stack (Memory Organization)</a:t>
            </a:r>
          </a:p>
          <a:p>
            <a:r>
              <a:rPr lang="en-IN" dirty="0"/>
              <a:t>Stack Programming </a:t>
            </a:r>
          </a:p>
          <a:p>
            <a:pPr marL="685800" lvl="2">
              <a:spcBef>
                <a:spcPts val="1000"/>
              </a:spcBef>
            </a:pPr>
            <a:r>
              <a:rPr lang="en-IN" dirty="0"/>
              <a:t>Stack and RB1 clash </a:t>
            </a:r>
            <a:endParaRPr lang="en-IN" dirty="0" smtClean="0"/>
          </a:p>
          <a:p>
            <a:pPr marL="228600" lvl="1">
              <a:spcBef>
                <a:spcPts val="1000"/>
              </a:spcBef>
            </a:pPr>
            <a:r>
              <a:rPr lang="en-IN" dirty="0" smtClean="0"/>
              <a:t>8051 and peripherals  (i.e. ports) </a:t>
            </a:r>
          </a:p>
          <a:p>
            <a:pPr marL="228600" lvl="1">
              <a:spcBef>
                <a:spcPts val="1000"/>
              </a:spcBef>
            </a:pPr>
            <a:r>
              <a:rPr lang="en-IN" dirty="0" smtClean="0">
                <a:solidFill>
                  <a:srgbClr val="FF0000"/>
                </a:solidFill>
              </a:rPr>
              <a:t>8051 and Timer </a:t>
            </a:r>
          </a:p>
          <a:p>
            <a:pPr marL="228600" lvl="1">
              <a:spcBef>
                <a:spcPts val="1000"/>
              </a:spcBef>
            </a:pPr>
            <a:r>
              <a:rPr lang="en-IN" dirty="0"/>
              <a:t>Magic Number – 11.0592 </a:t>
            </a:r>
            <a:endParaRPr lang="en-IN" dirty="0" smtClean="0"/>
          </a:p>
          <a:p>
            <a:pPr marL="228600" lvl="1">
              <a:spcBef>
                <a:spcPts val="1000"/>
              </a:spcBef>
            </a:pPr>
            <a:r>
              <a:rPr lang="en-IN" dirty="0"/>
              <a:t>TCON and Counter Operations </a:t>
            </a:r>
            <a:endParaRPr lang="en-IN" dirty="0" smtClean="0"/>
          </a:p>
          <a:p>
            <a:pPr marL="228600" lvl="1">
              <a:spcBef>
                <a:spcPts val="1000"/>
              </a:spcBef>
            </a:pPr>
            <a:r>
              <a:rPr lang="en-IN" sz="2000" dirty="0"/>
              <a:t>8051 and interrupts. </a:t>
            </a:r>
          </a:p>
          <a:p>
            <a:pPr marL="228600" lvl="1">
              <a:spcBef>
                <a:spcPts val="1000"/>
              </a:spcBef>
            </a:pPr>
            <a:r>
              <a:rPr lang="en-IN" dirty="0"/>
              <a:t>RS 232 – Serial Communication </a:t>
            </a:r>
          </a:p>
          <a:p>
            <a:pPr marL="228600" lvl="1">
              <a:spcBef>
                <a:spcPts val="1000"/>
              </a:spcBef>
            </a:pPr>
            <a:endParaRPr lang="en-IN" dirty="0"/>
          </a:p>
          <a:p>
            <a:pPr marL="228600" lvl="1">
              <a:spcBef>
                <a:spcPts val="1000"/>
              </a:spcBef>
            </a:pPr>
            <a:endParaRPr lang="en-IN" dirty="0"/>
          </a:p>
          <a:p>
            <a:pPr marL="228600" lvl="1">
              <a:spcBef>
                <a:spcPts val="1000"/>
              </a:spcBef>
            </a:pPr>
            <a:endParaRPr lang="en-IN" dirty="0">
              <a:solidFill>
                <a:srgbClr val="FF0000"/>
              </a:solidFill>
            </a:endParaRP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C54D67E1-F306-4597-A3EA-8A2D178778A4}"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57</a:t>
            </a:fld>
            <a:endParaRPr lang="en-IN"/>
          </a:p>
        </p:txBody>
      </p:sp>
    </p:spTree>
    <p:extLst>
      <p:ext uri="{BB962C8B-B14F-4D97-AF65-F5344CB8AC3E}">
        <p14:creationId xmlns:p14="http://schemas.microsoft.com/office/powerpoint/2010/main" xmlns="" val="24423096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8051 and timer </a:t>
            </a:r>
            <a:endParaRPr lang="en-IN" dirty="0"/>
          </a:p>
        </p:txBody>
      </p:sp>
      <p:sp>
        <p:nvSpPr>
          <p:cNvPr id="3" name="Content Placeholder 2"/>
          <p:cNvSpPr>
            <a:spLocks noGrp="1"/>
          </p:cNvSpPr>
          <p:nvPr>
            <p:ph idx="1"/>
          </p:nvPr>
        </p:nvSpPr>
        <p:spPr/>
        <p:txBody>
          <a:bodyPr>
            <a:normAutofit lnSpcReduction="10000"/>
          </a:bodyPr>
          <a:lstStyle/>
          <a:p>
            <a:r>
              <a:rPr lang="en-US" dirty="0"/>
              <a:t>8051 has got two inbuilt timers Timer 0 and Timer 1. </a:t>
            </a:r>
            <a:endParaRPr lang="en-US" dirty="0" smtClean="0"/>
          </a:p>
          <a:p>
            <a:r>
              <a:rPr lang="en-US" dirty="0" smtClean="0"/>
              <a:t>They </a:t>
            </a:r>
            <a:r>
              <a:rPr lang="en-US" dirty="0"/>
              <a:t>are 16 bit wide. </a:t>
            </a:r>
            <a:endParaRPr lang="en-US" dirty="0" smtClean="0"/>
          </a:p>
          <a:p>
            <a:r>
              <a:rPr lang="en-US" dirty="0" smtClean="0"/>
              <a:t>Since </a:t>
            </a:r>
            <a:r>
              <a:rPr lang="en-US" dirty="0"/>
              <a:t>only 8 bits are supported, these 16 bit timers are split to two 8 bit registers. </a:t>
            </a:r>
            <a:endParaRPr lang="en-US" dirty="0" smtClean="0"/>
          </a:p>
          <a:p>
            <a:r>
              <a:rPr lang="en-US" dirty="0" smtClean="0"/>
              <a:t>Before </a:t>
            </a:r>
            <a:r>
              <a:rPr lang="en-US" dirty="0"/>
              <a:t>jumping to the operation of the timer one must mandatorily know the use of TMOD register, which is expanded as TIMER MODE REGISTER. </a:t>
            </a:r>
            <a:endParaRPr lang="en-IN" dirty="0"/>
          </a:p>
          <a:p>
            <a:r>
              <a:rPr lang="en-US" dirty="0"/>
              <a:t>Timer 0 is split as TL0 and TH0 which correspond to lower byte and upper byte respectively. </a:t>
            </a:r>
            <a:endParaRPr lang="en-US" dirty="0" smtClean="0"/>
          </a:p>
          <a:p>
            <a:r>
              <a:rPr lang="en-US" dirty="0" smtClean="0"/>
              <a:t>Same </a:t>
            </a:r>
            <a:r>
              <a:rPr lang="en-US" dirty="0"/>
              <a:t>is the story for Timer 1 where it is TL1 and TH1. </a:t>
            </a:r>
            <a:endParaRPr lang="en-IN" dirty="0"/>
          </a:p>
          <a:p>
            <a:endParaRPr lang="en-IN" dirty="0"/>
          </a:p>
        </p:txBody>
      </p:sp>
      <p:sp>
        <p:nvSpPr>
          <p:cNvPr id="4" name="Date Placeholder 3"/>
          <p:cNvSpPr>
            <a:spLocks noGrp="1"/>
          </p:cNvSpPr>
          <p:nvPr>
            <p:ph type="dt" sz="half" idx="10"/>
          </p:nvPr>
        </p:nvSpPr>
        <p:spPr/>
        <p:txBody>
          <a:bodyPr/>
          <a:lstStyle/>
          <a:p>
            <a:fld id="{C8A90338-F913-4B2C-97D8-AAAFFCDE1233}"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58</a:t>
            </a:fld>
            <a:endParaRPr lang="en-IN"/>
          </a:p>
        </p:txBody>
      </p:sp>
    </p:spTree>
    <p:extLst>
      <p:ext uri="{BB962C8B-B14F-4D97-AF65-F5344CB8AC3E}">
        <p14:creationId xmlns:p14="http://schemas.microsoft.com/office/powerpoint/2010/main" xmlns="" val="5197552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TMOD register </a:t>
            </a:r>
            <a:endParaRPr lang="en-IN" dirty="0"/>
          </a:p>
        </p:txBody>
      </p:sp>
      <p:sp>
        <p:nvSpPr>
          <p:cNvPr id="3" name="Content Placeholder 2"/>
          <p:cNvSpPr>
            <a:spLocks noGrp="1"/>
          </p:cNvSpPr>
          <p:nvPr>
            <p:ph idx="1"/>
          </p:nvPr>
        </p:nvSpPr>
        <p:spPr/>
        <p:txBody>
          <a:bodyPr/>
          <a:lstStyle/>
          <a:p>
            <a:r>
              <a:rPr lang="en-US" dirty="0"/>
              <a:t>This special function register is like spinal cord of Timer operations. </a:t>
            </a:r>
            <a:endParaRPr lang="en-US" dirty="0" smtClean="0"/>
          </a:p>
          <a:p>
            <a:r>
              <a:rPr lang="en-US" dirty="0" smtClean="0"/>
              <a:t>Without </a:t>
            </a:r>
            <a:r>
              <a:rPr lang="en-US" dirty="0"/>
              <a:t>this timer mode register nothing great would be performed. </a:t>
            </a:r>
            <a:endParaRPr lang="en-US" dirty="0" smtClean="0"/>
          </a:p>
          <a:p>
            <a:r>
              <a:rPr lang="en-US" dirty="0" smtClean="0"/>
              <a:t>Because </a:t>
            </a:r>
            <a:r>
              <a:rPr lang="en-US" dirty="0"/>
              <a:t>of its high importance it is available for both the timers Timer 0 and Timer </a:t>
            </a:r>
            <a:r>
              <a:rPr lang="en-US" dirty="0" smtClean="0"/>
              <a:t>1. </a:t>
            </a:r>
          </a:p>
          <a:p>
            <a:r>
              <a:rPr lang="en-US" dirty="0" smtClean="0"/>
              <a:t>TMOD </a:t>
            </a:r>
            <a:r>
              <a:rPr lang="en-US" dirty="0"/>
              <a:t>is split and assigned equally with Timer 1 and Timer 0. </a:t>
            </a:r>
            <a:endParaRPr lang="en-IN" dirty="0"/>
          </a:p>
          <a:p>
            <a:endParaRPr lang="en-IN"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7254" y="4287838"/>
            <a:ext cx="5845175" cy="1889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EEED9CD7-A0C9-49D9-B22D-152F4E7448CC}"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59</a:t>
            </a:fld>
            <a:endParaRPr lang="en-IN"/>
          </a:p>
        </p:txBody>
      </p:sp>
    </p:spTree>
    <p:extLst>
      <p:ext uri="{BB962C8B-B14F-4D97-AF65-F5344CB8AC3E}">
        <p14:creationId xmlns:p14="http://schemas.microsoft.com/office/powerpoint/2010/main" xmlns="" val="3809574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fontScale="85000" lnSpcReduction="20000"/>
          </a:bodyPr>
          <a:lstStyle/>
          <a:p>
            <a:pPr lvl="0"/>
            <a:r>
              <a:rPr lang="en-US" dirty="0"/>
              <a:t>Eight bit program status word (PSW)</a:t>
            </a:r>
            <a:endParaRPr lang="en-IN" dirty="0"/>
          </a:p>
          <a:p>
            <a:pPr lvl="1"/>
            <a:r>
              <a:rPr lang="en-US" dirty="0"/>
              <a:t>It is the flag register and it helps in selection of register banks as well. </a:t>
            </a:r>
            <a:endParaRPr lang="en-IN" dirty="0"/>
          </a:p>
          <a:p>
            <a:pPr lvl="0"/>
            <a:r>
              <a:rPr lang="en-US" dirty="0"/>
              <a:t>Internal ROM or EPROM</a:t>
            </a:r>
            <a:endParaRPr lang="en-IN" dirty="0"/>
          </a:p>
          <a:p>
            <a:pPr lvl="1"/>
            <a:r>
              <a:rPr lang="en-US" dirty="0"/>
              <a:t>Normally comes out with 4k ROM. </a:t>
            </a:r>
            <a:endParaRPr lang="en-IN" dirty="0"/>
          </a:p>
          <a:p>
            <a:pPr lvl="0"/>
            <a:r>
              <a:rPr lang="en-US" dirty="0"/>
              <a:t>Internal user accessible RAM area of 128 bytes.</a:t>
            </a:r>
            <a:endParaRPr lang="en-IN" dirty="0"/>
          </a:p>
          <a:p>
            <a:pPr lvl="0"/>
            <a:r>
              <a:rPr lang="en-US" dirty="0"/>
              <a:t> 40 Pins package.</a:t>
            </a:r>
            <a:endParaRPr lang="en-IN" dirty="0"/>
          </a:p>
          <a:p>
            <a:pPr lvl="1"/>
            <a:r>
              <a:rPr lang="en-US" dirty="0"/>
              <a:t>4 ports, P0, P1, P2 and P3 and they can be configured as input or output ports. </a:t>
            </a:r>
            <a:endParaRPr lang="en-IN" dirty="0"/>
          </a:p>
          <a:p>
            <a:pPr lvl="0"/>
            <a:r>
              <a:rPr lang="en-US" dirty="0"/>
              <a:t>Two 16‑bit timer/counters: T0 and TI</a:t>
            </a:r>
            <a:endParaRPr lang="en-IN" dirty="0"/>
          </a:p>
          <a:p>
            <a:pPr lvl="0"/>
            <a:r>
              <a:rPr lang="en-US" dirty="0"/>
              <a:t>Full duplex serial data receiver/transmitter: SBUF</a:t>
            </a:r>
            <a:endParaRPr lang="en-IN" dirty="0"/>
          </a:p>
          <a:p>
            <a:pPr lvl="0"/>
            <a:r>
              <a:rPr lang="en-US" dirty="0"/>
              <a:t>Support for interrupt programming.</a:t>
            </a:r>
            <a:endParaRPr lang="en-IN" dirty="0"/>
          </a:p>
          <a:p>
            <a:pPr lvl="0"/>
            <a:r>
              <a:rPr lang="en-US" dirty="0"/>
              <a:t>Oscillator and clock circuits.</a:t>
            </a:r>
            <a:endParaRPr lang="en-IN" dirty="0"/>
          </a:p>
          <a:p>
            <a:pPr lvl="0"/>
            <a:r>
              <a:rPr lang="en-US" dirty="0"/>
              <a:t>Easier and simpler instruction set. </a:t>
            </a:r>
            <a:endParaRPr lang="en-IN" dirty="0"/>
          </a:p>
          <a:p>
            <a:endParaRPr lang="en-IN" dirty="0"/>
          </a:p>
        </p:txBody>
      </p:sp>
      <p:sp>
        <p:nvSpPr>
          <p:cNvPr id="4" name="Date Placeholder 3"/>
          <p:cNvSpPr>
            <a:spLocks noGrp="1"/>
          </p:cNvSpPr>
          <p:nvPr>
            <p:ph type="dt" sz="half" idx="10"/>
          </p:nvPr>
        </p:nvSpPr>
        <p:spPr/>
        <p:txBody>
          <a:bodyPr/>
          <a:lstStyle/>
          <a:p>
            <a:fld id="{7F424F8D-FBC4-48B0-A0D6-A37B7964152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6</a:t>
            </a:fld>
            <a:endParaRPr lang="en-IN"/>
          </a:p>
        </p:txBody>
      </p:sp>
    </p:spTree>
    <p:extLst>
      <p:ext uri="{BB962C8B-B14F-4D97-AF65-F5344CB8AC3E}">
        <p14:creationId xmlns:p14="http://schemas.microsoft.com/office/powerpoint/2010/main" xmlns="" val="3214486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fontScale="70000" lnSpcReduction="20000"/>
          </a:bodyPr>
          <a:lstStyle/>
          <a:p>
            <a:r>
              <a:rPr lang="en-US" b="1" u="sng" dirty="0"/>
              <a:t>GATE</a:t>
            </a:r>
            <a:r>
              <a:rPr lang="en-US" b="1" dirty="0"/>
              <a:t> </a:t>
            </a:r>
            <a:r>
              <a:rPr lang="en-US" dirty="0"/>
              <a:t>This holds the key functionality. </a:t>
            </a:r>
            <a:endParaRPr lang="en-US" dirty="0" smtClean="0"/>
          </a:p>
          <a:p>
            <a:r>
              <a:rPr lang="en-US" dirty="0" smtClean="0">
                <a:solidFill>
                  <a:srgbClr val="FF0000"/>
                </a:solidFill>
              </a:rPr>
              <a:t>A </a:t>
            </a:r>
            <a:r>
              <a:rPr lang="en-US" dirty="0">
                <a:solidFill>
                  <a:srgbClr val="FF0000"/>
                </a:solidFill>
              </a:rPr>
              <a:t>timer needs to be started for it start functioning. How can it be started? </a:t>
            </a:r>
            <a:r>
              <a:rPr lang="en-US" dirty="0"/>
              <a:t>Simple, Go with instruction set or use external hardware. </a:t>
            </a:r>
            <a:endParaRPr lang="en-US" dirty="0" smtClean="0"/>
          </a:p>
          <a:p>
            <a:r>
              <a:rPr lang="en-US" dirty="0" smtClean="0"/>
              <a:t>The </a:t>
            </a:r>
            <a:r>
              <a:rPr lang="en-US" dirty="0"/>
              <a:t>preference goes with the programmer.  </a:t>
            </a:r>
            <a:endParaRPr lang="en-US" dirty="0" smtClean="0"/>
          </a:p>
          <a:p>
            <a:r>
              <a:rPr lang="en-US" dirty="0" smtClean="0"/>
              <a:t>Well</a:t>
            </a:r>
            <a:r>
              <a:rPr lang="en-US" dirty="0"/>
              <a:t>, there is where GATE plays the role. </a:t>
            </a:r>
            <a:endParaRPr lang="en-US" dirty="0" smtClean="0"/>
          </a:p>
          <a:p>
            <a:r>
              <a:rPr lang="en-US" dirty="0" smtClean="0">
                <a:solidFill>
                  <a:srgbClr val="7030A0"/>
                </a:solidFill>
              </a:rPr>
              <a:t>When </a:t>
            </a:r>
            <a:r>
              <a:rPr lang="en-US" dirty="0">
                <a:solidFill>
                  <a:srgbClr val="7030A0"/>
                </a:solidFill>
              </a:rPr>
              <a:t>the programmer feels that instruction set is sufficient, then SETB and CLR instructions can be used. </a:t>
            </a:r>
            <a:endParaRPr lang="en-US" dirty="0" smtClean="0">
              <a:solidFill>
                <a:srgbClr val="7030A0"/>
              </a:solidFill>
            </a:endParaRPr>
          </a:p>
          <a:p>
            <a:r>
              <a:rPr lang="en-US" dirty="0" smtClean="0">
                <a:solidFill>
                  <a:srgbClr val="7030A0"/>
                </a:solidFill>
              </a:rPr>
              <a:t>SETB </a:t>
            </a:r>
            <a:r>
              <a:rPr lang="en-US" dirty="0">
                <a:solidFill>
                  <a:srgbClr val="7030A0"/>
                </a:solidFill>
              </a:rPr>
              <a:t>TR0, SETB TR1 will set the timers. CLR TR0, CLR TR1 will stop the timers. </a:t>
            </a:r>
            <a:endParaRPr lang="en-US" dirty="0" smtClean="0">
              <a:solidFill>
                <a:srgbClr val="7030A0"/>
              </a:solidFill>
            </a:endParaRPr>
          </a:p>
          <a:p>
            <a:r>
              <a:rPr lang="en-US" dirty="0" smtClean="0">
                <a:solidFill>
                  <a:srgbClr val="7030A0"/>
                </a:solidFill>
              </a:rPr>
              <a:t>But, </a:t>
            </a:r>
            <a:r>
              <a:rPr lang="en-US" dirty="0">
                <a:solidFill>
                  <a:srgbClr val="7030A0"/>
                </a:solidFill>
              </a:rPr>
              <a:t>the software way of setting or stopping requires GATE to be set to 0. </a:t>
            </a:r>
          </a:p>
          <a:p>
            <a:r>
              <a:rPr lang="en-US" b="1" dirty="0" smtClean="0">
                <a:solidFill>
                  <a:schemeClr val="accent6">
                    <a:lumMod val="75000"/>
                  </a:schemeClr>
                </a:solidFill>
              </a:rPr>
              <a:t>GATE </a:t>
            </a:r>
            <a:r>
              <a:rPr lang="en-US" b="1" dirty="0">
                <a:solidFill>
                  <a:schemeClr val="accent6">
                    <a:lumMod val="75000"/>
                  </a:schemeClr>
                </a:solidFill>
              </a:rPr>
              <a:t>serves as an indication for if external hardware is used for timer start/stop actions. </a:t>
            </a:r>
            <a:endParaRPr lang="en-US" b="1" dirty="0" smtClean="0">
              <a:solidFill>
                <a:schemeClr val="accent6">
                  <a:lumMod val="75000"/>
                </a:schemeClr>
              </a:solidFill>
            </a:endParaRPr>
          </a:p>
          <a:p>
            <a:r>
              <a:rPr lang="en-US" b="1" dirty="0" smtClean="0">
                <a:solidFill>
                  <a:schemeClr val="accent6">
                    <a:lumMod val="75000"/>
                  </a:schemeClr>
                </a:solidFill>
              </a:rPr>
              <a:t>When </a:t>
            </a:r>
            <a:r>
              <a:rPr lang="en-US" b="1" dirty="0">
                <a:solidFill>
                  <a:schemeClr val="accent6">
                    <a:lumMod val="75000"/>
                  </a:schemeClr>
                </a:solidFill>
              </a:rPr>
              <a:t>GATE is set to 1, it means some external source will be used for starting the timers. </a:t>
            </a:r>
            <a:endParaRPr lang="en-US" b="1" dirty="0" smtClean="0">
              <a:solidFill>
                <a:schemeClr val="accent6">
                  <a:lumMod val="75000"/>
                </a:schemeClr>
              </a:solidFill>
            </a:endParaRPr>
          </a:p>
          <a:p>
            <a:r>
              <a:rPr lang="en-US" b="1" dirty="0" smtClean="0">
                <a:solidFill>
                  <a:schemeClr val="accent6">
                    <a:lumMod val="75000"/>
                  </a:schemeClr>
                </a:solidFill>
              </a:rPr>
              <a:t>When </a:t>
            </a:r>
            <a:r>
              <a:rPr lang="en-US" b="1" dirty="0">
                <a:solidFill>
                  <a:schemeClr val="accent6">
                    <a:lumMod val="75000"/>
                  </a:schemeClr>
                </a:solidFill>
              </a:rPr>
              <a:t>hardware way of starting/stopping is used, </a:t>
            </a:r>
            <a:r>
              <a:rPr lang="en-US" b="1" dirty="0" err="1">
                <a:solidFill>
                  <a:schemeClr val="accent6">
                    <a:lumMod val="75000"/>
                  </a:schemeClr>
                </a:solidFill>
              </a:rPr>
              <a:t>INTx</a:t>
            </a:r>
            <a:r>
              <a:rPr lang="en-US" b="1" dirty="0">
                <a:solidFill>
                  <a:schemeClr val="accent6">
                    <a:lumMod val="75000"/>
                  </a:schemeClr>
                </a:solidFill>
              </a:rPr>
              <a:t> pins will come into play.</a:t>
            </a:r>
            <a:endParaRPr lang="en-IN" b="1" dirty="0">
              <a:solidFill>
                <a:schemeClr val="accent6">
                  <a:lumMod val="75000"/>
                </a:schemeClr>
              </a:solidFill>
            </a:endParaRPr>
          </a:p>
          <a:p>
            <a:endParaRPr lang="en-IN" b="1" dirty="0">
              <a:solidFill>
                <a:schemeClr val="accent6">
                  <a:lumMod val="75000"/>
                </a:schemeClr>
              </a:solidFill>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08625" y="0"/>
            <a:ext cx="5845175" cy="1825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15375506-4133-4C5C-AE45-5A705D636DDC}" type="datetime1">
              <a:rPr lang="en-IN" smtClean="0"/>
              <a:pPr/>
              <a:t>28-01-2019</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pPr/>
              <a:t>60</a:t>
            </a:fld>
            <a:endParaRPr lang="en-IN"/>
          </a:p>
        </p:txBody>
      </p:sp>
    </p:spTree>
    <p:extLst>
      <p:ext uri="{BB962C8B-B14F-4D97-AF65-F5344CB8AC3E}">
        <p14:creationId xmlns:p14="http://schemas.microsoft.com/office/powerpoint/2010/main" xmlns="" val="9515954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r>
              <a:rPr lang="en-US" b="1" u="sng" dirty="0"/>
              <a:t>C/T (Counter/Timer)</a:t>
            </a:r>
            <a:r>
              <a:rPr lang="en-US" b="1" dirty="0"/>
              <a:t> </a:t>
            </a:r>
            <a:r>
              <a:rPr lang="en-US" dirty="0"/>
              <a:t>It is the selection bit which will help programmer in selection of timer or counter operation based on requirement. When set to 1, it will be a counter. Else it will act as timer. </a:t>
            </a:r>
            <a:endParaRPr lang="en-IN" dirty="0"/>
          </a:p>
          <a:p>
            <a:r>
              <a:rPr lang="en-US" b="1" u="sng" dirty="0"/>
              <a:t>Mode select bits</a:t>
            </a:r>
            <a:r>
              <a:rPr lang="en-US" b="1" dirty="0"/>
              <a:t> </a:t>
            </a:r>
            <a:r>
              <a:rPr lang="en-US" dirty="0"/>
              <a:t>M1 and M0 are called as mode select bits and they are useful for selection of timer modes. Timer in 8051 can operate in 4 different modes </a:t>
            </a: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99687" y="4639183"/>
            <a:ext cx="3841750" cy="177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E151DACC-C933-4D8F-AA98-9F449D74C793}"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61</a:t>
            </a:fld>
            <a:endParaRPr lang="en-IN"/>
          </a:p>
        </p:txBody>
      </p:sp>
    </p:spTree>
    <p:extLst>
      <p:ext uri="{BB962C8B-B14F-4D97-AF65-F5344CB8AC3E}">
        <p14:creationId xmlns:p14="http://schemas.microsoft.com/office/powerpoint/2010/main" xmlns="" val="31934231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357251"/>
            <a:ext cx="10515600" cy="1325563"/>
          </a:xfrm>
        </p:spPr>
        <p:txBody>
          <a:bodyPr/>
          <a:lstStyle/>
          <a:p>
            <a:r>
              <a:rPr lang="en-IN" dirty="0" smtClean="0"/>
              <a:t>MODE – 0 (13 bit timer)</a:t>
            </a:r>
            <a:endParaRPr lang="en-IN" dirty="0"/>
          </a:p>
        </p:txBody>
      </p:sp>
      <p:sp>
        <p:nvSpPr>
          <p:cNvPr id="3" name="Content Placeholder 2"/>
          <p:cNvSpPr>
            <a:spLocks noGrp="1"/>
          </p:cNvSpPr>
          <p:nvPr>
            <p:ph idx="1"/>
          </p:nvPr>
        </p:nvSpPr>
        <p:spPr>
          <a:xfrm>
            <a:off x="289560" y="764920"/>
            <a:ext cx="11597640" cy="5837047"/>
          </a:xfrm>
        </p:spPr>
        <p:txBody>
          <a:bodyPr>
            <a:normAutofit/>
          </a:bodyPr>
          <a:lstStyle/>
          <a:p>
            <a:r>
              <a:rPr lang="en-US" b="1" u="sng" dirty="0"/>
              <a:t>Mode 0 – 13 bit timer mode</a:t>
            </a:r>
            <a:endParaRPr lang="en-IN" dirty="0"/>
          </a:p>
          <a:p>
            <a:r>
              <a:rPr lang="en-US" dirty="0"/>
              <a:t>It is 13-bit timer mode and can clutch values from 0000H to 1FFFH (Range for 13 bits, will be FFFF for 16 bits</a:t>
            </a:r>
            <a:r>
              <a:rPr lang="en-US" dirty="0" smtClean="0"/>
              <a:t>).</a:t>
            </a:r>
          </a:p>
          <a:p>
            <a:r>
              <a:rPr lang="en-US" dirty="0" smtClean="0"/>
              <a:t> </a:t>
            </a:r>
            <a:r>
              <a:rPr lang="en-US" dirty="0"/>
              <a:t>A 13-bit value can be loaded into TH and TL </a:t>
            </a:r>
            <a:r>
              <a:rPr lang="en-US" dirty="0" smtClean="0"/>
              <a:t>registers. </a:t>
            </a:r>
          </a:p>
          <a:p>
            <a:r>
              <a:rPr lang="en-US" dirty="0" smtClean="0"/>
              <a:t>Once </a:t>
            </a:r>
            <a:r>
              <a:rPr lang="en-US" dirty="0"/>
              <a:t>the timer touches the 1FFF, it will roll to 0000H and will set the Timer flag from TCON register. </a:t>
            </a:r>
            <a:endParaRPr lang="en-US" dirty="0" smtClean="0"/>
          </a:p>
          <a:p>
            <a:r>
              <a:rPr lang="en-US" b="1" u="sng" dirty="0" smtClean="0"/>
              <a:t>Step</a:t>
            </a:r>
            <a:r>
              <a:rPr lang="en-US" b="1" u="sng" dirty="0"/>
              <a:t>: 1</a:t>
            </a:r>
            <a:r>
              <a:rPr lang="en-US" b="1" dirty="0"/>
              <a:t> </a:t>
            </a:r>
            <a:r>
              <a:rPr lang="en-US" dirty="0"/>
              <a:t>Select timer and timer mode with having TMOD register. Instruction meant for the purpose is MOV TMOD, #00H. </a:t>
            </a:r>
            <a:endParaRPr lang="en-US" dirty="0" smtClean="0"/>
          </a:p>
          <a:p>
            <a:pPr marL="0" indent="0">
              <a:buNone/>
            </a:pPr>
            <a:r>
              <a:rPr lang="en-US" dirty="0" smtClean="0">
                <a:solidFill>
                  <a:srgbClr val="FF0000"/>
                </a:solidFill>
              </a:rPr>
              <a:t>// </a:t>
            </a:r>
            <a:r>
              <a:rPr lang="en-US" dirty="0">
                <a:solidFill>
                  <a:srgbClr val="FF0000"/>
                </a:solidFill>
              </a:rPr>
              <a:t>selects timer mode -0 for Timer 0.  </a:t>
            </a:r>
            <a:endParaRPr lang="en-IN" dirty="0">
              <a:solidFill>
                <a:srgbClr val="FF0000"/>
              </a:solidFill>
            </a:endParaRPr>
          </a:p>
          <a:p>
            <a:r>
              <a:rPr lang="en-US" dirty="0"/>
              <a:t>What next? The count. Some count that needs to be loaded has to be loaded into TL0 and </a:t>
            </a:r>
            <a:r>
              <a:rPr lang="en-US" dirty="0" smtClean="0"/>
              <a:t>TH0.</a:t>
            </a:r>
            <a:endParaRPr lang="en-IN" dirty="0"/>
          </a:p>
        </p:txBody>
      </p:sp>
      <p:pic>
        <p:nvPicPr>
          <p:cNvPr id="1026" name="Picture 2"/>
          <p:cNvPicPr>
            <a:picLocks noChangeAspect="1" noChangeArrowheads="1"/>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xmlns="" val="0"/>
              </a:ext>
            </a:extLst>
          </a:blip>
          <a:srcRect/>
          <a:stretch>
            <a:fillRect/>
          </a:stretch>
        </p:blipFill>
        <p:spPr bwMode="auto">
          <a:xfrm>
            <a:off x="151066" y="100584"/>
            <a:ext cx="11855006" cy="6684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66EEE63F-7D45-4A7E-BFBD-F839A82D2646}"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62</a:t>
            </a:fld>
            <a:endParaRPr lang="en-IN"/>
          </a:p>
        </p:txBody>
      </p:sp>
    </p:spTree>
    <p:extLst>
      <p:ext uri="{BB962C8B-B14F-4D97-AF65-F5344CB8AC3E}">
        <p14:creationId xmlns:p14="http://schemas.microsoft.com/office/powerpoint/2010/main" xmlns="" val="400625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a:bodyPr>
          <a:lstStyle/>
          <a:p>
            <a:r>
              <a:rPr lang="en-US" b="1" u="sng" dirty="0"/>
              <a:t>Step: 2</a:t>
            </a:r>
            <a:r>
              <a:rPr lang="en-US" b="1" dirty="0"/>
              <a:t> </a:t>
            </a:r>
            <a:r>
              <a:rPr lang="en-US" dirty="0"/>
              <a:t>assuming the value to be loaded is something like 1FFEH, using the instructions MOV TL0, #FEH the lower byte of the value 1FFEH can be moved. Then similarly with MOV TH0, #FFH is to be done. Program should grow like this now: </a:t>
            </a:r>
            <a:endParaRPr lang="en-IN" dirty="0"/>
          </a:p>
          <a:p>
            <a:pPr marL="2743200" lvl="6" indent="0">
              <a:buNone/>
            </a:pPr>
            <a:r>
              <a:rPr lang="en-US" b="1" dirty="0">
                <a:solidFill>
                  <a:srgbClr val="FF0000"/>
                </a:solidFill>
              </a:rPr>
              <a:t>MOV TMOD, #00H.</a:t>
            </a:r>
            <a:r>
              <a:rPr lang="en-US" dirty="0">
                <a:solidFill>
                  <a:srgbClr val="FF0000"/>
                </a:solidFill>
              </a:rPr>
              <a:t> // selects timer mode -0 for Timer 0.  </a:t>
            </a:r>
            <a:endParaRPr lang="en-IN" dirty="0">
              <a:solidFill>
                <a:srgbClr val="FF0000"/>
              </a:solidFill>
            </a:endParaRPr>
          </a:p>
          <a:p>
            <a:pPr marL="2743200" lvl="6" indent="0">
              <a:buNone/>
            </a:pPr>
            <a:r>
              <a:rPr lang="en-US" b="1" dirty="0">
                <a:solidFill>
                  <a:srgbClr val="FF0000"/>
                </a:solidFill>
              </a:rPr>
              <a:t>MOV TL0, #FEH</a:t>
            </a:r>
            <a:r>
              <a:rPr lang="en-US" dirty="0">
                <a:solidFill>
                  <a:srgbClr val="FF0000"/>
                </a:solidFill>
              </a:rPr>
              <a:t> // Lower byte of 1FFEH.</a:t>
            </a:r>
            <a:endParaRPr lang="en-IN" dirty="0">
              <a:solidFill>
                <a:srgbClr val="FF0000"/>
              </a:solidFill>
            </a:endParaRPr>
          </a:p>
          <a:p>
            <a:pPr marL="2743200" lvl="6" indent="0">
              <a:buNone/>
            </a:pPr>
            <a:r>
              <a:rPr lang="en-US" b="1" dirty="0">
                <a:solidFill>
                  <a:srgbClr val="FF0000"/>
                </a:solidFill>
              </a:rPr>
              <a:t>MOV TH0, #1FH</a:t>
            </a:r>
            <a:r>
              <a:rPr lang="en-US" dirty="0">
                <a:solidFill>
                  <a:srgbClr val="FF0000"/>
                </a:solidFill>
              </a:rPr>
              <a:t> // Upper byte of 1FFEH. </a:t>
            </a:r>
            <a:endParaRPr lang="en-IN" dirty="0">
              <a:solidFill>
                <a:srgbClr val="FF0000"/>
              </a:solidFill>
            </a:endParaRPr>
          </a:p>
          <a:p>
            <a:endParaRPr lang="en-IN" dirty="0"/>
          </a:p>
        </p:txBody>
      </p:sp>
      <p:pic>
        <p:nvPicPr>
          <p:cNvPr id="4" name="Picture 2"/>
          <p:cNvPicPr>
            <a:picLocks noChangeAspect="1" noChangeArrowheads="1"/>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xmlns="" val="0"/>
              </a:ext>
            </a:extLst>
          </a:blip>
          <a:srcRect/>
          <a:stretch>
            <a:fillRect/>
          </a:stretch>
        </p:blipFill>
        <p:spPr bwMode="auto">
          <a:xfrm>
            <a:off x="4165282" y="4535424"/>
            <a:ext cx="3600289" cy="20299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5EA83920-29DF-4E67-8EDB-9E497166B865}" type="datetime1">
              <a:rPr lang="en-IN" smtClean="0"/>
              <a:pPr/>
              <a:t>28-01-2019</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pPr/>
              <a:t>63</a:t>
            </a:fld>
            <a:endParaRPr lang="en-IN"/>
          </a:p>
        </p:txBody>
      </p:sp>
    </p:spTree>
    <p:extLst>
      <p:ext uri="{BB962C8B-B14F-4D97-AF65-F5344CB8AC3E}">
        <p14:creationId xmlns:p14="http://schemas.microsoft.com/office/powerpoint/2010/main" xmlns="" val="32664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838200" y="1825624"/>
            <a:ext cx="10515600" cy="5032375"/>
          </a:xfrm>
        </p:spPr>
        <p:txBody>
          <a:bodyPr>
            <a:normAutofit fontScale="85000" lnSpcReduction="20000"/>
          </a:bodyPr>
          <a:lstStyle/>
          <a:p>
            <a:r>
              <a:rPr lang="en-US" b="1" u="sng" dirty="0"/>
              <a:t>Step : 3.</a:t>
            </a:r>
            <a:r>
              <a:rPr lang="en-US" b="1" dirty="0"/>
              <a:t> </a:t>
            </a:r>
            <a:r>
              <a:rPr lang="en-US" dirty="0"/>
              <a:t>Fine. What next? Start the timer. </a:t>
            </a:r>
            <a:endParaRPr lang="en-US" dirty="0" smtClean="0"/>
          </a:p>
          <a:p>
            <a:r>
              <a:rPr lang="en-US" dirty="0" smtClean="0"/>
              <a:t>For </a:t>
            </a:r>
            <a:r>
              <a:rPr lang="en-US" dirty="0"/>
              <a:t>starting the timer SETB TR0, SETB TR1 can be used based on the timer which is being opted. </a:t>
            </a:r>
            <a:endParaRPr lang="en-US" dirty="0" smtClean="0"/>
          </a:p>
          <a:p>
            <a:r>
              <a:rPr lang="en-US" dirty="0" smtClean="0"/>
              <a:t>Once </a:t>
            </a:r>
            <a:r>
              <a:rPr lang="en-US" dirty="0"/>
              <a:t>started, it will start moving from </a:t>
            </a:r>
            <a:r>
              <a:rPr lang="en-US" dirty="0" smtClean="0"/>
              <a:t>set value and </a:t>
            </a:r>
            <a:r>
              <a:rPr lang="en-US" dirty="0"/>
              <a:t>will reach 0000H. </a:t>
            </a:r>
            <a:endParaRPr lang="en-US" dirty="0" smtClean="0"/>
          </a:p>
          <a:p>
            <a:r>
              <a:rPr lang="en-US" dirty="0" smtClean="0"/>
              <a:t>Once </a:t>
            </a:r>
            <a:r>
              <a:rPr lang="en-US" dirty="0"/>
              <a:t>it is touched, TF (Timer flag) from the TCON register is set, conveying the message that the process is over</a:t>
            </a:r>
            <a:r>
              <a:rPr lang="en-US" dirty="0" smtClean="0"/>
              <a:t>.</a:t>
            </a:r>
          </a:p>
          <a:p>
            <a:r>
              <a:rPr lang="en-US" dirty="0" smtClean="0"/>
              <a:t>One </a:t>
            </a:r>
            <a:r>
              <a:rPr lang="en-US" dirty="0"/>
              <a:t>can monitor the TF with instructions available. </a:t>
            </a:r>
            <a:endParaRPr lang="en-US" dirty="0" smtClean="0"/>
          </a:p>
          <a:p>
            <a:r>
              <a:rPr lang="en-US" dirty="0" smtClean="0"/>
              <a:t>And </a:t>
            </a:r>
            <a:r>
              <a:rPr lang="en-US" dirty="0"/>
              <a:t>clearly after the process is over one can stop the timer with instruction CLR TR0 or TR1 as depicted already in this same chapter. </a:t>
            </a:r>
            <a:endParaRPr lang="en-IN" dirty="0"/>
          </a:p>
          <a:p>
            <a:r>
              <a:rPr lang="en-US" dirty="0" smtClean="0"/>
              <a:t>Program </a:t>
            </a:r>
            <a:r>
              <a:rPr lang="en-US" dirty="0"/>
              <a:t>should grow like this now: </a:t>
            </a:r>
            <a:endParaRPr lang="en-IN" dirty="0"/>
          </a:p>
          <a:p>
            <a:pPr marL="2743200" lvl="6" indent="0">
              <a:buNone/>
            </a:pPr>
            <a:r>
              <a:rPr lang="en-US" b="1" dirty="0" smtClean="0">
                <a:solidFill>
                  <a:srgbClr val="FF0000"/>
                </a:solidFill>
              </a:rPr>
              <a:t>	MOV </a:t>
            </a:r>
            <a:r>
              <a:rPr lang="en-US" b="1" dirty="0">
                <a:solidFill>
                  <a:srgbClr val="FF0000"/>
                </a:solidFill>
              </a:rPr>
              <a:t>TMOD, #00H.</a:t>
            </a:r>
            <a:r>
              <a:rPr lang="en-US" dirty="0">
                <a:solidFill>
                  <a:srgbClr val="FF0000"/>
                </a:solidFill>
              </a:rPr>
              <a:t> // selects timer mode -1 for Timer 0.  </a:t>
            </a:r>
            <a:r>
              <a:rPr lang="en-US" dirty="0" smtClean="0">
                <a:solidFill>
                  <a:srgbClr val="FF0000"/>
                </a:solidFill>
              </a:rPr>
              <a:t>	</a:t>
            </a:r>
            <a:endParaRPr lang="en-IN" dirty="0">
              <a:solidFill>
                <a:srgbClr val="FF0000"/>
              </a:solidFill>
            </a:endParaRPr>
          </a:p>
          <a:p>
            <a:pPr marL="2743200" lvl="6" indent="0">
              <a:buNone/>
            </a:pPr>
            <a:r>
              <a:rPr lang="en-US" b="1" dirty="0" smtClean="0">
                <a:solidFill>
                  <a:srgbClr val="FF0000"/>
                </a:solidFill>
              </a:rPr>
              <a:t>	MOV </a:t>
            </a:r>
            <a:r>
              <a:rPr lang="en-US" b="1" dirty="0">
                <a:solidFill>
                  <a:srgbClr val="FF0000"/>
                </a:solidFill>
              </a:rPr>
              <a:t>TL0, #FEH</a:t>
            </a:r>
            <a:r>
              <a:rPr lang="en-US" dirty="0">
                <a:solidFill>
                  <a:srgbClr val="FF0000"/>
                </a:solidFill>
              </a:rPr>
              <a:t> // Lower byte of 1FFEH.</a:t>
            </a:r>
            <a:endParaRPr lang="en-IN" dirty="0">
              <a:solidFill>
                <a:srgbClr val="FF0000"/>
              </a:solidFill>
            </a:endParaRPr>
          </a:p>
          <a:p>
            <a:pPr marL="2743200" lvl="6" indent="0">
              <a:buNone/>
            </a:pPr>
            <a:r>
              <a:rPr lang="en-US" b="1" dirty="0" smtClean="0">
                <a:solidFill>
                  <a:srgbClr val="FF0000"/>
                </a:solidFill>
              </a:rPr>
              <a:t>	MOV </a:t>
            </a:r>
            <a:r>
              <a:rPr lang="en-US" b="1" dirty="0">
                <a:solidFill>
                  <a:srgbClr val="FF0000"/>
                </a:solidFill>
              </a:rPr>
              <a:t>TH0, #1FH</a:t>
            </a:r>
            <a:r>
              <a:rPr lang="en-US" dirty="0">
                <a:solidFill>
                  <a:srgbClr val="FF0000"/>
                </a:solidFill>
              </a:rPr>
              <a:t> // Upper byte of 1FFEH. </a:t>
            </a:r>
            <a:endParaRPr lang="en-IN" dirty="0">
              <a:solidFill>
                <a:srgbClr val="FF0000"/>
              </a:solidFill>
            </a:endParaRPr>
          </a:p>
          <a:p>
            <a:pPr marL="2743200" lvl="6" indent="0">
              <a:buNone/>
            </a:pPr>
            <a:r>
              <a:rPr lang="en-US" b="1" dirty="0" smtClean="0">
                <a:solidFill>
                  <a:srgbClr val="FF0000"/>
                </a:solidFill>
              </a:rPr>
              <a:t>	SETB </a:t>
            </a:r>
            <a:r>
              <a:rPr lang="en-US" b="1" dirty="0">
                <a:solidFill>
                  <a:srgbClr val="FF0000"/>
                </a:solidFill>
              </a:rPr>
              <a:t>TR0 // </a:t>
            </a:r>
            <a:r>
              <a:rPr lang="en-US" dirty="0">
                <a:solidFill>
                  <a:srgbClr val="FF0000"/>
                </a:solidFill>
              </a:rPr>
              <a:t>Timer is started. </a:t>
            </a:r>
            <a:endParaRPr lang="en-IN" dirty="0">
              <a:solidFill>
                <a:srgbClr val="FF0000"/>
              </a:solidFill>
            </a:endParaRPr>
          </a:p>
          <a:p>
            <a:pPr marL="2743200" lvl="6" indent="0">
              <a:buNone/>
            </a:pPr>
            <a:r>
              <a:rPr lang="en-US" b="1" dirty="0" smtClean="0">
                <a:solidFill>
                  <a:srgbClr val="FF0000"/>
                </a:solidFill>
              </a:rPr>
              <a:t>LOOP</a:t>
            </a:r>
            <a:r>
              <a:rPr lang="en-US" b="1" dirty="0">
                <a:solidFill>
                  <a:srgbClr val="FF0000"/>
                </a:solidFill>
              </a:rPr>
              <a:t>: </a:t>
            </a:r>
            <a:r>
              <a:rPr lang="en-US" b="1" dirty="0" smtClean="0">
                <a:solidFill>
                  <a:srgbClr val="FF0000"/>
                </a:solidFill>
              </a:rPr>
              <a:t>         JNB </a:t>
            </a:r>
            <a:r>
              <a:rPr lang="en-US" b="1" dirty="0">
                <a:solidFill>
                  <a:srgbClr val="FF0000"/>
                </a:solidFill>
              </a:rPr>
              <a:t>TF0, LOOP </a:t>
            </a:r>
            <a:r>
              <a:rPr lang="en-US" dirty="0">
                <a:solidFill>
                  <a:srgbClr val="FF0000"/>
                </a:solidFill>
              </a:rPr>
              <a:t>// until roll over, keep doing.</a:t>
            </a:r>
            <a:r>
              <a:rPr lang="en-US" b="1" dirty="0">
                <a:solidFill>
                  <a:srgbClr val="FF0000"/>
                </a:solidFill>
              </a:rPr>
              <a:t> </a:t>
            </a:r>
            <a:endParaRPr lang="en-IN" dirty="0">
              <a:solidFill>
                <a:srgbClr val="FF0000"/>
              </a:solidFill>
            </a:endParaRPr>
          </a:p>
          <a:p>
            <a:pPr marL="2743200" lvl="6" indent="0">
              <a:buNone/>
            </a:pPr>
            <a:r>
              <a:rPr lang="en-US" b="1" dirty="0" smtClean="0">
                <a:solidFill>
                  <a:srgbClr val="FF0000"/>
                </a:solidFill>
              </a:rPr>
              <a:t>	CLR </a:t>
            </a:r>
            <a:r>
              <a:rPr lang="en-US" b="1" dirty="0">
                <a:solidFill>
                  <a:srgbClr val="FF0000"/>
                </a:solidFill>
              </a:rPr>
              <a:t>TR0 // </a:t>
            </a:r>
            <a:r>
              <a:rPr lang="en-US" dirty="0">
                <a:solidFill>
                  <a:srgbClr val="FF0000"/>
                </a:solidFill>
              </a:rPr>
              <a:t>Switch it off through instructions.</a:t>
            </a:r>
            <a:endParaRPr lang="en-IN" dirty="0">
              <a:solidFill>
                <a:srgbClr val="FF0000"/>
              </a:solidFill>
            </a:endParaRPr>
          </a:p>
          <a:p>
            <a:endParaRPr lang="en-IN" dirty="0"/>
          </a:p>
        </p:txBody>
      </p:sp>
      <p:sp>
        <p:nvSpPr>
          <p:cNvPr id="4" name="Date Placeholder 3"/>
          <p:cNvSpPr>
            <a:spLocks noGrp="1"/>
          </p:cNvSpPr>
          <p:nvPr>
            <p:ph type="dt" sz="half" idx="10"/>
          </p:nvPr>
        </p:nvSpPr>
        <p:spPr/>
        <p:txBody>
          <a:bodyPr/>
          <a:lstStyle/>
          <a:p>
            <a:fld id="{4A97BEB6-B3EA-47B4-BE44-26082BCD61F2}"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64</a:t>
            </a:fld>
            <a:endParaRPr lang="en-IN"/>
          </a:p>
        </p:txBody>
      </p:sp>
    </p:spTree>
    <p:extLst>
      <p:ext uri="{BB962C8B-B14F-4D97-AF65-F5344CB8AC3E}">
        <p14:creationId xmlns:p14="http://schemas.microsoft.com/office/powerpoint/2010/main" xmlns="" val="23613591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r>
              <a:rPr lang="en-US" dirty="0"/>
              <a:t>That is it.  </a:t>
            </a:r>
            <a:endParaRPr lang="en-US" dirty="0" smtClean="0"/>
          </a:p>
          <a:p>
            <a:r>
              <a:rPr lang="en-US" dirty="0" smtClean="0"/>
              <a:t>But </a:t>
            </a:r>
            <a:r>
              <a:rPr lang="en-US" dirty="0"/>
              <a:t>the program did not do anything useful, it was just an explanation on the steps to be carried out when programming with timers. </a:t>
            </a:r>
            <a:endParaRPr lang="en-US" dirty="0" smtClean="0"/>
          </a:p>
          <a:p>
            <a:r>
              <a:rPr lang="en-US" dirty="0" smtClean="0"/>
              <a:t>If </a:t>
            </a:r>
            <a:r>
              <a:rPr lang="en-US" dirty="0"/>
              <a:t>the process has to be repeated with the same values, they have to be reloaded again.</a:t>
            </a:r>
            <a:endParaRPr lang="en-IN" dirty="0"/>
          </a:p>
          <a:p>
            <a:endParaRPr lang="en-IN" dirty="0"/>
          </a:p>
        </p:txBody>
      </p:sp>
      <p:sp>
        <p:nvSpPr>
          <p:cNvPr id="4" name="Date Placeholder 3"/>
          <p:cNvSpPr>
            <a:spLocks noGrp="1"/>
          </p:cNvSpPr>
          <p:nvPr>
            <p:ph type="dt" sz="half" idx="10"/>
          </p:nvPr>
        </p:nvSpPr>
        <p:spPr/>
        <p:txBody>
          <a:bodyPr/>
          <a:lstStyle/>
          <a:p>
            <a:fld id="{80063EB5-6F20-49E9-931B-3655E5F95B79}"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65</a:t>
            </a:fld>
            <a:endParaRPr lang="en-IN"/>
          </a:p>
        </p:txBody>
      </p:sp>
    </p:spTree>
    <p:extLst>
      <p:ext uri="{BB962C8B-B14F-4D97-AF65-F5344CB8AC3E}">
        <p14:creationId xmlns:p14="http://schemas.microsoft.com/office/powerpoint/2010/main" xmlns="" val="9223698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7965"/>
            <a:ext cx="10515600" cy="777875"/>
          </a:xfrm>
        </p:spPr>
        <p:txBody>
          <a:bodyPr>
            <a:normAutofit fontScale="90000"/>
          </a:bodyPr>
          <a:lstStyle/>
          <a:p>
            <a:r>
              <a:rPr lang="en-US" dirty="0" smtClean="0"/>
              <a:t>Mode -1 16 bit timer mode </a:t>
            </a:r>
            <a:r>
              <a:rPr lang="en-IN" dirty="0"/>
              <a:t/>
            </a:r>
            <a:br>
              <a:rPr lang="en-IN" dirty="0"/>
            </a:br>
            <a:endParaRPr lang="en-IN" dirty="0"/>
          </a:p>
        </p:txBody>
      </p:sp>
      <p:sp>
        <p:nvSpPr>
          <p:cNvPr id="3" name="Content Placeholder 2"/>
          <p:cNvSpPr>
            <a:spLocks noGrp="1"/>
          </p:cNvSpPr>
          <p:nvPr>
            <p:ph idx="1"/>
          </p:nvPr>
        </p:nvSpPr>
        <p:spPr>
          <a:xfrm>
            <a:off x="115824" y="900100"/>
            <a:ext cx="10515600" cy="5372291"/>
          </a:xfrm>
        </p:spPr>
        <p:txBody>
          <a:bodyPr>
            <a:normAutofit/>
          </a:bodyPr>
          <a:lstStyle/>
          <a:p>
            <a:r>
              <a:rPr lang="en-US" dirty="0" smtClean="0"/>
              <a:t>With </a:t>
            </a:r>
            <a:r>
              <a:rPr lang="en-US" dirty="0"/>
              <a:t>some value loaded to the timer selected (can be timer 1 or timer 0), one needs to start the timer with the instruction SETB TRx. </a:t>
            </a:r>
            <a:endParaRPr lang="en-US" dirty="0" smtClean="0"/>
          </a:p>
          <a:p>
            <a:r>
              <a:rPr lang="en-US" dirty="0" smtClean="0"/>
              <a:t>X </a:t>
            </a:r>
            <a:r>
              <a:rPr lang="en-US" dirty="0"/>
              <a:t>can be timer 1 or 0. </a:t>
            </a:r>
            <a:endParaRPr lang="en-US" dirty="0" smtClean="0"/>
          </a:p>
          <a:p>
            <a:r>
              <a:rPr lang="en-US" dirty="0" smtClean="0"/>
              <a:t>Since </a:t>
            </a:r>
            <a:r>
              <a:rPr lang="en-US" dirty="0"/>
              <a:t>it is 16 bit timer one can load values from 0000H to FFFFH, ideally speaking in decimal terms from 0 to 65535. </a:t>
            </a:r>
            <a:endParaRPr lang="en-US" dirty="0" smtClean="0"/>
          </a:p>
          <a:p>
            <a:r>
              <a:rPr lang="en-US" dirty="0" smtClean="0"/>
              <a:t>Well</a:t>
            </a:r>
            <a:r>
              <a:rPr lang="en-US" dirty="0"/>
              <a:t>, how to select the timer and mode? Easy. </a:t>
            </a:r>
            <a:endParaRPr lang="en-US" dirty="0" smtClean="0"/>
          </a:p>
          <a:p>
            <a:r>
              <a:rPr lang="en-US" u="sng" dirty="0" smtClean="0"/>
              <a:t>Step:1</a:t>
            </a:r>
            <a:r>
              <a:rPr lang="en-US" dirty="0" smtClean="0"/>
              <a:t> </a:t>
            </a:r>
            <a:r>
              <a:rPr lang="en-US" dirty="0"/>
              <a:t>Select timer and timer mode with having TMOD register. Instruction meant for the purpose is MOV TMOD, #01H. // selects timer mode -1 for Timer 0.  </a:t>
            </a:r>
            <a:endParaRPr lang="en-IN" dirty="0"/>
          </a:p>
          <a:p>
            <a:r>
              <a:rPr lang="en-US" dirty="0"/>
              <a:t>What next? The count. Some count that needs to be loaded has to be loaded into TL0 and TH0 since timer 0 is selected the value has to be loaded into TL0 and TH0. </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66</a:t>
            </a:fld>
            <a:endParaRPr lang="en-IN"/>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430646" y="0"/>
            <a:ext cx="1761353" cy="90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848" y="900100"/>
            <a:ext cx="10277798" cy="5803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2214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normAutofit/>
          </a:bodyPr>
          <a:lstStyle/>
          <a:p>
            <a:r>
              <a:rPr lang="en-IN" b="1" dirty="0"/>
              <a:t> </a:t>
            </a:r>
            <a:r>
              <a:rPr lang="en-US" u="sng" dirty="0" smtClean="0"/>
              <a:t>Step</a:t>
            </a:r>
            <a:r>
              <a:rPr lang="en-US" u="sng" dirty="0"/>
              <a:t>: 2</a:t>
            </a:r>
            <a:r>
              <a:rPr lang="en-US" dirty="0"/>
              <a:t> Assuming the value to be loaded is something like FFFEH, using the instructions MOV TL0, #FEH the lower byte of the value FFFEH can be moved. </a:t>
            </a:r>
            <a:endParaRPr lang="en-US" dirty="0" smtClean="0"/>
          </a:p>
          <a:p>
            <a:r>
              <a:rPr lang="en-US" dirty="0" smtClean="0"/>
              <a:t>Then </a:t>
            </a:r>
            <a:r>
              <a:rPr lang="en-US" dirty="0"/>
              <a:t>similarly with MOV TH0, #FFH is to be done.  Frequency can be varied with the values being loaded into the TH and TL registers and there are few examples with dealing with these in the subsequent topics. </a:t>
            </a:r>
            <a:endParaRPr lang="en-US" dirty="0" smtClean="0"/>
          </a:p>
          <a:p>
            <a:r>
              <a:rPr lang="en-US" dirty="0" smtClean="0"/>
              <a:t>Program </a:t>
            </a:r>
            <a:r>
              <a:rPr lang="en-US" dirty="0"/>
              <a:t>should grow like this now: </a:t>
            </a:r>
            <a:endParaRPr lang="en-IN" dirty="0"/>
          </a:p>
          <a:p>
            <a:pPr marL="2743200" lvl="6" indent="0">
              <a:buNone/>
            </a:pPr>
            <a:r>
              <a:rPr lang="en-US" b="1" dirty="0">
                <a:solidFill>
                  <a:srgbClr val="FF0000"/>
                </a:solidFill>
              </a:rPr>
              <a:t>MOV TMOD, #01H</a:t>
            </a:r>
            <a:r>
              <a:rPr lang="en-US" dirty="0">
                <a:solidFill>
                  <a:srgbClr val="FF0000"/>
                </a:solidFill>
              </a:rPr>
              <a:t>. // selects timer mode -1 for Timer 0.  </a:t>
            </a:r>
            <a:endParaRPr lang="en-IN" dirty="0">
              <a:solidFill>
                <a:srgbClr val="FF0000"/>
              </a:solidFill>
            </a:endParaRPr>
          </a:p>
          <a:p>
            <a:pPr marL="2743200" lvl="6" indent="0">
              <a:buNone/>
            </a:pPr>
            <a:r>
              <a:rPr lang="en-US" b="1" dirty="0">
                <a:solidFill>
                  <a:srgbClr val="FF0000"/>
                </a:solidFill>
              </a:rPr>
              <a:t>MOV TL0, #FEH</a:t>
            </a:r>
            <a:r>
              <a:rPr lang="en-US" dirty="0">
                <a:solidFill>
                  <a:srgbClr val="FF0000"/>
                </a:solidFill>
              </a:rPr>
              <a:t> // Lower byte of FFFEH.</a:t>
            </a:r>
            <a:endParaRPr lang="en-IN" dirty="0">
              <a:solidFill>
                <a:srgbClr val="FF0000"/>
              </a:solidFill>
            </a:endParaRPr>
          </a:p>
          <a:p>
            <a:pPr marL="2743200" lvl="6" indent="0">
              <a:buNone/>
            </a:pPr>
            <a:r>
              <a:rPr lang="en-US" b="1" dirty="0">
                <a:solidFill>
                  <a:srgbClr val="FF0000"/>
                </a:solidFill>
              </a:rPr>
              <a:t>MOV TH0, #FFH</a:t>
            </a:r>
            <a:r>
              <a:rPr lang="en-US" dirty="0">
                <a:solidFill>
                  <a:srgbClr val="FF0000"/>
                </a:solidFill>
              </a:rPr>
              <a:t> // Upper byte of FFFEH. </a:t>
            </a:r>
            <a:endParaRPr lang="en-IN" dirty="0">
              <a:solidFill>
                <a:srgbClr val="FF0000"/>
              </a:solidFill>
            </a:endParaRPr>
          </a:p>
          <a:p>
            <a:endParaRPr lang="en-IN" dirty="0">
              <a:solidFill>
                <a:srgbClr val="FF0000"/>
              </a:solidFill>
            </a:endParaRPr>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67</a:t>
            </a:fld>
            <a:endParaRPr lang="en-IN"/>
          </a:p>
        </p:txBody>
      </p:sp>
    </p:spTree>
    <p:extLst>
      <p:ext uri="{BB962C8B-B14F-4D97-AF65-F5344CB8AC3E}">
        <p14:creationId xmlns:p14="http://schemas.microsoft.com/office/powerpoint/2010/main" xmlns="" val="966941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838200" y="1469009"/>
            <a:ext cx="10515600" cy="4351338"/>
          </a:xfrm>
        </p:spPr>
        <p:txBody>
          <a:bodyPr>
            <a:normAutofit fontScale="77500" lnSpcReduction="20000"/>
          </a:bodyPr>
          <a:lstStyle/>
          <a:p>
            <a:r>
              <a:rPr lang="en-US" u="sng" dirty="0"/>
              <a:t>Step : 3.</a:t>
            </a:r>
            <a:r>
              <a:rPr lang="en-US" dirty="0"/>
              <a:t> Fine. What next? Start the timer. </a:t>
            </a:r>
            <a:endParaRPr lang="en-US" dirty="0" smtClean="0"/>
          </a:p>
          <a:p>
            <a:r>
              <a:rPr lang="en-US" dirty="0" smtClean="0"/>
              <a:t>For </a:t>
            </a:r>
            <a:r>
              <a:rPr lang="en-US" dirty="0"/>
              <a:t>starting the timer SETB TR0, SETB TR1 can be used based on the timer which is being opted. </a:t>
            </a:r>
            <a:endParaRPr lang="en-US" dirty="0" smtClean="0"/>
          </a:p>
          <a:p>
            <a:r>
              <a:rPr lang="en-US" dirty="0" smtClean="0"/>
              <a:t>Once </a:t>
            </a:r>
            <a:r>
              <a:rPr lang="en-US" dirty="0"/>
              <a:t>started, it will start moving from ACB1H and will reach 0000H. </a:t>
            </a:r>
            <a:endParaRPr lang="en-US" dirty="0" smtClean="0"/>
          </a:p>
          <a:p>
            <a:r>
              <a:rPr lang="en-US" dirty="0" smtClean="0"/>
              <a:t>Once </a:t>
            </a:r>
            <a:r>
              <a:rPr lang="en-US" dirty="0"/>
              <a:t>it is touched, TF (Timer flag) from the TCON register is set, conveying the message that the process is over. </a:t>
            </a:r>
            <a:endParaRPr lang="en-US" dirty="0" smtClean="0"/>
          </a:p>
          <a:p>
            <a:r>
              <a:rPr lang="en-US" dirty="0" smtClean="0"/>
              <a:t>One </a:t>
            </a:r>
            <a:r>
              <a:rPr lang="en-US" dirty="0"/>
              <a:t>can monitor the TF with instructions available. And clearly after the process is over one can stop the timer with instruction CLR TR0 or TR1 as depicted already in this same chapter. </a:t>
            </a:r>
            <a:endParaRPr lang="en-IN" dirty="0"/>
          </a:p>
          <a:p>
            <a:r>
              <a:rPr lang="en-US" dirty="0"/>
              <a:t> Program should grow like this now: </a:t>
            </a:r>
            <a:endParaRPr lang="en-IN" dirty="0"/>
          </a:p>
          <a:p>
            <a:pPr marL="3657600" lvl="8" indent="0">
              <a:buNone/>
            </a:pPr>
            <a:r>
              <a:rPr lang="en-US" b="1" dirty="0">
                <a:solidFill>
                  <a:srgbClr val="FF0000"/>
                </a:solidFill>
              </a:rPr>
              <a:t>MOV TMOD, #01H</a:t>
            </a:r>
            <a:r>
              <a:rPr lang="en-US" dirty="0">
                <a:solidFill>
                  <a:srgbClr val="FF0000"/>
                </a:solidFill>
              </a:rPr>
              <a:t>. // selects timer mode -1 for Timer 0.  </a:t>
            </a:r>
            <a:endParaRPr lang="en-IN" dirty="0">
              <a:solidFill>
                <a:srgbClr val="FF0000"/>
              </a:solidFill>
            </a:endParaRPr>
          </a:p>
          <a:p>
            <a:pPr marL="3657600" lvl="8" indent="0">
              <a:buNone/>
            </a:pPr>
            <a:r>
              <a:rPr lang="en-US" b="1" dirty="0">
                <a:solidFill>
                  <a:srgbClr val="FF0000"/>
                </a:solidFill>
              </a:rPr>
              <a:t>MOV TL0, #FEH</a:t>
            </a:r>
            <a:r>
              <a:rPr lang="en-US" dirty="0">
                <a:solidFill>
                  <a:srgbClr val="FF0000"/>
                </a:solidFill>
              </a:rPr>
              <a:t> // Lower byte of FFFEH.</a:t>
            </a:r>
            <a:endParaRPr lang="en-IN" dirty="0">
              <a:solidFill>
                <a:srgbClr val="FF0000"/>
              </a:solidFill>
            </a:endParaRPr>
          </a:p>
          <a:p>
            <a:pPr marL="3657600" lvl="8" indent="0">
              <a:buNone/>
            </a:pPr>
            <a:r>
              <a:rPr lang="en-US" b="1" dirty="0">
                <a:solidFill>
                  <a:srgbClr val="FF0000"/>
                </a:solidFill>
              </a:rPr>
              <a:t>MOV TH0, #FFH </a:t>
            </a:r>
            <a:r>
              <a:rPr lang="en-US" dirty="0">
                <a:solidFill>
                  <a:srgbClr val="FF0000"/>
                </a:solidFill>
              </a:rPr>
              <a:t>// Upper byte of FFFEH. </a:t>
            </a:r>
            <a:endParaRPr lang="en-IN" dirty="0">
              <a:solidFill>
                <a:srgbClr val="FF0000"/>
              </a:solidFill>
            </a:endParaRPr>
          </a:p>
          <a:p>
            <a:pPr marL="3657600" lvl="8" indent="0">
              <a:buNone/>
            </a:pPr>
            <a:r>
              <a:rPr lang="en-US" b="1" dirty="0" smtClean="0">
                <a:solidFill>
                  <a:srgbClr val="FF0000"/>
                </a:solidFill>
              </a:rPr>
              <a:t>SETB </a:t>
            </a:r>
            <a:r>
              <a:rPr lang="en-US" b="1" dirty="0">
                <a:solidFill>
                  <a:srgbClr val="FF0000"/>
                </a:solidFill>
              </a:rPr>
              <a:t>TR0</a:t>
            </a:r>
            <a:r>
              <a:rPr lang="en-US" dirty="0">
                <a:solidFill>
                  <a:srgbClr val="FF0000"/>
                </a:solidFill>
              </a:rPr>
              <a:t> // Timer is started. </a:t>
            </a:r>
            <a:endParaRPr lang="en-US" dirty="0" smtClean="0">
              <a:solidFill>
                <a:srgbClr val="FF0000"/>
              </a:solidFill>
            </a:endParaRPr>
          </a:p>
          <a:p>
            <a:pPr marL="2743200" lvl="6" indent="0">
              <a:buNone/>
            </a:pPr>
            <a:r>
              <a:rPr lang="en-US" b="1" dirty="0">
                <a:solidFill>
                  <a:srgbClr val="FF0000"/>
                </a:solidFill>
              </a:rPr>
              <a:t> </a:t>
            </a:r>
            <a:r>
              <a:rPr lang="en-US" b="1" dirty="0" smtClean="0">
                <a:solidFill>
                  <a:srgbClr val="FF0000"/>
                </a:solidFill>
              </a:rPr>
              <a:t>         LOOP</a:t>
            </a:r>
            <a:r>
              <a:rPr lang="en-US" b="1" dirty="0">
                <a:solidFill>
                  <a:srgbClr val="FF0000"/>
                </a:solidFill>
              </a:rPr>
              <a:t>: JNB TF0, LOOP</a:t>
            </a:r>
            <a:r>
              <a:rPr lang="en-US" dirty="0">
                <a:solidFill>
                  <a:srgbClr val="FF0000"/>
                </a:solidFill>
              </a:rPr>
              <a:t> // until roll over, keep doing. </a:t>
            </a:r>
            <a:endParaRPr lang="en-IN" dirty="0">
              <a:solidFill>
                <a:srgbClr val="FF0000"/>
              </a:solidFill>
            </a:endParaRPr>
          </a:p>
          <a:p>
            <a:pPr marL="3657600" lvl="8" indent="0">
              <a:buNone/>
            </a:pPr>
            <a:r>
              <a:rPr lang="en-US" b="1" dirty="0" smtClean="0">
                <a:solidFill>
                  <a:srgbClr val="FF0000"/>
                </a:solidFill>
              </a:rPr>
              <a:t>CLR </a:t>
            </a:r>
            <a:r>
              <a:rPr lang="en-US" b="1" dirty="0">
                <a:solidFill>
                  <a:srgbClr val="FF0000"/>
                </a:solidFill>
              </a:rPr>
              <a:t>TR0</a:t>
            </a:r>
            <a:r>
              <a:rPr lang="en-US" dirty="0">
                <a:solidFill>
                  <a:srgbClr val="FF0000"/>
                </a:solidFill>
              </a:rPr>
              <a:t> // Switch it off through instructions.</a:t>
            </a:r>
            <a:endParaRPr lang="en-IN" dirty="0">
              <a:solidFill>
                <a:srgbClr val="FF0000"/>
              </a:solidFill>
            </a:endParaRPr>
          </a:p>
          <a:p>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68</a:t>
            </a:fld>
            <a:endParaRPr lang="en-IN"/>
          </a:p>
        </p:txBody>
      </p:sp>
    </p:spTree>
    <p:extLst>
      <p:ext uri="{BB962C8B-B14F-4D97-AF65-F5344CB8AC3E}">
        <p14:creationId xmlns:p14="http://schemas.microsoft.com/office/powerpoint/2010/main" xmlns="" val="3112976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One exercise for you!</a:t>
            </a:r>
            <a:endParaRPr lang="en-IN" dirty="0"/>
          </a:p>
        </p:txBody>
      </p:sp>
      <p:sp>
        <p:nvSpPr>
          <p:cNvPr id="3" name="Content Placeholder 2"/>
          <p:cNvSpPr>
            <a:spLocks noGrp="1"/>
          </p:cNvSpPr>
          <p:nvPr>
            <p:ph idx="1"/>
          </p:nvPr>
        </p:nvSpPr>
        <p:spPr/>
        <p:txBody>
          <a:bodyPr/>
          <a:lstStyle/>
          <a:p>
            <a:r>
              <a:rPr lang="en-US" i="1" dirty="0"/>
              <a:t>Write a simple program to select Mode -1 of timer 1, And after selection, Generate a pulse with having timer 1 used for delay at port 2 bit 2 (P2.2). Value to be loaded into Timer Mode register is FFFEH. </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69</a:t>
            </a:fld>
            <a:endParaRPr lang="en-IN"/>
          </a:p>
        </p:txBody>
      </p:sp>
      <p:pic>
        <p:nvPicPr>
          <p:cNvPr id="7" name="Picture 6"/>
          <p:cNvPicPr>
            <a:picLocks noChangeAspect="1"/>
          </p:cNvPicPr>
          <p:nvPr/>
        </p:nvPicPr>
        <p:blipFill>
          <a:blip r:embed="rId2" cstate="print"/>
          <a:stretch>
            <a:fillRect/>
          </a:stretch>
        </p:blipFill>
        <p:spPr>
          <a:xfrm>
            <a:off x="2706814" y="3338513"/>
            <a:ext cx="6467475" cy="2838450"/>
          </a:xfrm>
          <a:prstGeom prst="rect">
            <a:avLst/>
          </a:prstGeom>
        </p:spPr>
      </p:pic>
    </p:spTree>
    <p:extLst>
      <p:ext uri="{BB962C8B-B14F-4D97-AF65-F5344CB8AC3E}">
        <p14:creationId xmlns:p14="http://schemas.microsoft.com/office/powerpoint/2010/main" xmlns="" val="1840916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Family </a:t>
            </a:r>
            <a:endParaRPr lang="en-IN"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47927" y="1969135"/>
            <a:ext cx="9456396" cy="41939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A6A57CAD-61ED-4CA4-B31B-4A0D06707E02}" type="datetime1">
              <a:rPr lang="en-IN" smtClean="0"/>
              <a:pPr/>
              <a:t>28-01-2019</a:t>
            </a:fld>
            <a:endParaRPr lang="en-IN"/>
          </a:p>
        </p:txBody>
      </p:sp>
      <p:sp>
        <p:nvSpPr>
          <p:cNvPr id="4" name="Footer Placeholder 3"/>
          <p:cNvSpPr>
            <a:spLocks noGrp="1"/>
          </p:cNvSpPr>
          <p:nvPr>
            <p:ph type="ftr" sz="quarter" idx="11"/>
          </p:nvPr>
        </p:nvSpPr>
        <p:spPr/>
        <p:txBody>
          <a:bodyPr/>
          <a:lstStyle/>
          <a:p>
            <a:r>
              <a:rPr lang="en-IN" smtClean="0"/>
              <a:t>8051 by Shriram K Vasudevan </a:t>
            </a:r>
            <a:endParaRPr lang="en-IN"/>
          </a:p>
        </p:txBody>
      </p:sp>
      <p:sp>
        <p:nvSpPr>
          <p:cNvPr id="5" name="Slide Number Placeholder 4"/>
          <p:cNvSpPr>
            <a:spLocks noGrp="1"/>
          </p:cNvSpPr>
          <p:nvPr>
            <p:ph type="sldNum" sz="quarter" idx="12"/>
          </p:nvPr>
        </p:nvSpPr>
        <p:spPr/>
        <p:txBody>
          <a:bodyPr/>
          <a:lstStyle/>
          <a:p>
            <a:fld id="{53EA4D28-556F-4D2B-81B9-67F7FC4D3BBB}" type="slidenum">
              <a:rPr lang="en-IN" smtClean="0"/>
              <a:pPr/>
              <a:t>7</a:t>
            </a:fld>
            <a:endParaRPr lang="en-IN"/>
          </a:p>
        </p:txBody>
      </p:sp>
    </p:spTree>
    <p:extLst>
      <p:ext uri="{BB962C8B-B14F-4D97-AF65-F5344CB8AC3E}">
        <p14:creationId xmlns:p14="http://schemas.microsoft.com/office/powerpoint/2010/main" xmlns="" val="40283803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 2 – 8 bit mode </a:t>
            </a:r>
            <a:endParaRPr lang="en-IN" dirty="0"/>
          </a:p>
        </p:txBody>
      </p:sp>
      <p:sp>
        <p:nvSpPr>
          <p:cNvPr id="3" name="Content Placeholder 2"/>
          <p:cNvSpPr>
            <a:spLocks noGrp="1"/>
          </p:cNvSpPr>
          <p:nvPr>
            <p:ph idx="1"/>
          </p:nvPr>
        </p:nvSpPr>
        <p:spPr>
          <a:xfrm>
            <a:off x="838200" y="1444752"/>
            <a:ext cx="10515600" cy="4732211"/>
          </a:xfrm>
        </p:spPr>
        <p:txBody>
          <a:bodyPr>
            <a:normAutofit fontScale="92500" lnSpcReduction="20000"/>
          </a:bodyPr>
          <a:lstStyle/>
          <a:p>
            <a:r>
              <a:rPr lang="en-US" dirty="0" smtClean="0"/>
              <a:t>It </a:t>
            </a:r>
            <a:r>
              <a:rPr lang="en-US" dirty="0"/>
              <a:t>would allow the user to load the values from </a:t>
            </a:r>
            <a:r>
              <a:rPr lang="en-US" dirty="0">
                <a:solidFill>
                  <a:srgbClr val="FF0000"/>
                </a:solidFill>
              </a:rPr>
              <a:t>00H to FFH. </a:t>
            </a:r>
            <a:endParaRPr lang="en-US" dirty="0" smtClean="0">
              <a:solidFill>
                <a:srgbClr val="FF0000"/>
              </a:solidFill>
            </a:endParaRPr>
          </a:p>
          <a:p>
            <a:r>
              <a:rPr lang="en-US" dirty="0" smtClean="0"/>
              <a:t>One </a:t>
            </a:r>
            <a:r>
              <a:rPr lang="en-US" dirty="0"/>
              <a:t>more special feature is it supports </a:t>
            </a:r>
            <a:r>
              <a:rPr lang="en-US" dirty="0">
                <a:solidFill>
                  <a:srgbClr val="FF0000"/>
                </a:solidFill>
              </a:rPr>
              <a:t>auto reload facility. </a:t>
            </a:r>
            <a:endParaRPr lang="en-US" dirty="0" smtClean="0">
              <a:solidFill>
                <a:srgbClr val="FF0000"/>
              </a:solidFill>
            </a:endParaRPr>
          </a:p>
          <a:p>
            <a:r>
              <a:rPr lang="en-US" dirty="0" smtClean="0">
                <a:solidFill>
                  <a:srgbClr val="FF0000"/>
                </a:solidFill>
              </a:rPr>
              <a:t>What </a:t>
            </a:r>
            <a:r>
              <a:rPr lang="en-US" dirty="0">
                <a:solidFill>
                  <a:srgbClr val="FF0000"/>
                </a:solidFill>
              </a:rPr>
              <a:t>is it? </a:t>
            </a:r>
            <a:endParaRPr lang="en-US" dirty="0" smtClean="0">
              <a:solidFill>
                <a:srgbClr val="FF0000"/>
              </a:solidFill>
            </a:endParaRPr>
          </a:p>
          <a:p>
            <a:r>
              <a:rPr lang="en-US" dirty="0" smtClean="0">
                <a:solidFill>
                  <a:srgbClr val="00B050"/>
                </a:solidFill>
              </a:rPr>
              <a:t>In </a:t>
            </a:r>
            <a:r>
              <a:rPr lang="en-US" dirty="0">
                <a:solidFill>
                  <a:srgbClr val="00B050"/>
                </a:solidFill>
              </a:rPr>
              <a:t>the other two modes discussed above the user needs to reload the values to start the timer again with the same process</a:t>
            </a:r>
            <a:r>
              <a:rPr lang="en-US" dirty="0"/>
              <a:t>. </a:t>
            </a:r>
            <a:endParaRPr lang="en-US" dirty="0" smtClean="0"/>
          </a:p>
          <a:p>
            <a:r>
              <a:rPr lang="en-US" dirty="0" smtClean="0"/>
              <a:t>It </a:t>
            </a:r>
            <a:r>
              <a:rPr lang="en-US" dirty="0"/>
              <a:t>can be avoided here. </a:t>
            </a:r>
            <a:r>
              <a:rPr lang="en-US" dirty="0">
                <a:solidFill>
                  <a:schemeClr val="accent2"/>
                </a:solidFill>
              </a:rPr>
              <a:t>Since there are two registers and one of them (TH) can be loaded with the 8 bit value and a copy can be sent to the other register TL. </a:t>
            </a:r>
            <a:endParaRPr lang="en-US" dirty="0" smtClean="0">
              <a:solidFill>
                <a:schemeClr val="accent2"/>
              </a:solidFill>
            </a:endParaRPr>
          </a:p>
          <a:p>
            <a:r>
              <a:rPr lang="en-US" dirty="0" smtClean="0">
                <a:solidFill>
                  <a:schemeClr val="accent2"/>
                </a:solidFill>
              </a:rPr>
              <a:t>So, </a:t>
            </a:r>
            <a:r>
              <a:rPr lang="en-US" dirty="0">
                <a:solidFill>
                  <a:schemeClr val="accent2"/>
                </a:solidFill>
              </a:rPr>
              <a:t>TH will have a backup of the value that has been loaded into TL</a:t>
            </a:r>
            <a:endParaRPr lang="en-IN" dirty="0">
              <a:solidFill>
                <a:schemeClr val="accent2"/>
              </a:solidFill>
            </a:endParaRPr>
          </a:p>
          <a:p>
            <a:r>
              <a:rPr lang="en-US" dirty="0"/>
              <a:t>When the timer is started it will move till FF and will roll to 00H. </a:t>
            </a:r>
            <a:endParaRPr lang="en-US" dirty="0" smtClean="0"/>
          </a:p>
          <a:p>
            <a:r>
              <a:rPr lang="en-US" dirty="0" smtClean="0"/>
              <a:t>As </a:t>
            </a:r>
            <a:r>
              <a:rPr lang="en-US" dirty="0"/>
              <a:t>usual TF will be set and now the wonder will happen. </a:t>
            </a:r>
            <a:endParaRPr lang="en-US" dirty="0" smtClean="0"/>
          </a:p>
          <a:p>
            <a:r>
              <a:rPr lang="en-US" dirty="0" smtClean="0"/>
              <a:t>The </a:t>
            </a:r>
            <a:r>
              <a:rPr lang="en-US" dirty="0"/>
              <a:t>copy of value initially moved to TH will be now moved to TL, this is auto reload and the process will repeat by itself. </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70</a:t>
            </a:fld>
            <a:endParaRPr lang="en-IN"/>
          </a:p>
        </p:txBody>
      </p:sp>
    </p:spTree>
    <p:extLst>
      <p:ext uri="{BB962C8B-B14F-4D97-AF65-F5344CB8AC3E}">
        <p14:creationId xmlns:p14="http://schemas.microsoft.com/office/powerpoint/2010/main" xmlns="" val="35706021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pPr marL="0" indent="0">
              <a:buNone/>
            </a:pPr>
            <a:r>
              <a:rPr lang="en-US" b="1" dirty="0"/>
              <a:t>	</a:t>
            </a:r>
            <a:r>
              <a:rPr lang="en-US" b="1" dirty="0" smtClean="0"/>
              <a:t>	MOV </a:t>
            </a:r>
            <a:r>
              <a:rPr lang="en-US" b="1" dirty="0"/>
              <a:t>TMOD, #20H</a:t>
            </a:r>
            <a:r>
              <a:rPr lang="en-US" dirty="0"/>
              <a:t>. </a:t>
            </a:r>
            <a:endParaRPr lang="en-US" dirty="0" smtClean="0"/>
          </a:p>
          <a:p>
            <a:pPr marL="0" indent="0">
              <a:buNone/>
            </a:pPr>
            <a:r>
              <a:rPr lang="en-US" dirty="0" smtClean="0"/>
              <a:t>// </a:t>
            </a:r>
            <a:r>
              <a:rPr lang="en-US" dirty="0"/>
              <a:t>selects timer mode -2 for Timer 1.  </a:t>
            </a:r>
            <a:endParaRPr lang="en-IN" dirty="0"/>
          </a:p>
          <a:p>
            <a:pPr marL="0" indent="0">
              <a:buNone/>
            </a:pPr>
            <a:r>
              <a:rPr lang="en-US" b="1" dirty="0" smtClean="0"/>
              <a:t>		MOV </a:t>
            </a:r>
            <a:r>
              <a:rPr lang="en-US" b="1" dirty="0"/>
              <a:t>TH1, #08H</a:t>
            </a:r>
            <a:r>
              <a:rPr lang="en-US" dirty="0"/>
              <a:t> </a:t>
            </a:r>
            <a:endParaRPr lang="en-US" dirty="0" smtClean="0"/>
          </a:p>
          <a:p>
            <a:pPr marL="0" indent="0">
              <a:buNone/>
            </a:pPr>
            <a:r>
              <a:rPr lang="en-US" dirty="0" smtClean="0"/>
              <a:t>// </a:t>
            </a:r>
            <a:r>
              <a:rPr lang="en-US" dirty="0"/>
              <a:t>Count to be loaded into TH1, which will copy it into TL1.</a:t>
            </a:r>
            <a:endParaRPr lang="en-IN" dirty="0"/>
          </a:p>
          <a:p>
            <a:pPr marL="0" indent="0">
              <a:buNone/>
            </a:pPr>
            <a:r>
              <a:rPr lang="en-US" b="1" dirty="0" smtClean="0"/>
              <a:t>		SETB </a:t>
            </a:r>
            <a:r>
              <a:rPr lang="en-US" b="1" dirty="0"/>
              <a:t>TR1</a:t>
            </a:r>
            <a:r>
              <a:rPr lang="en-US" dirty="0"/>
              <a:t> // Timer is started. </a:t>
            </a:r>
            <a:endParaRPr lang="en-IN" dirty="0"/>
          </a:p>
          <a:p>
            <a:pPr marL="0" indent="0">
              <a:buNone/>
            </a:pPr>
            <a:r>
              <a:rPr lang="en-US" b="1" dirty="0"/>
              <a:t>LOOP: </a:t>
            </a:r>
            <a:r>
              <a:rPr lang="en-US" b="1" dirty="0" smtClean="0"/>
              <a:t>	JNB </a:t>
            </a:r>
            <a:r>
              <a:rPr lang="en-US" b="1" dirty="0"/>
              <a:t>TF1, LOOP</a:t>
            </a:r>
            <a:r>
              <a:rPr lang="en-US" dirty="0"/>
              <a:t> // until roll over, keep doing. </a:t>
            </a:r>
            <a:endParaRPr lang="en-IN" dirty="0"/>
          </a:p>
          <a:p>
            <a:pPr marL="0" indent="0">
              <a:buNone/>
            </a:pPr>
            <a:r>
              <a:rPr lang="en-US" dirty="0"/>
              <a:t>	</a:t>
            </a:r>
            <a:r>
              <a:rPr lang="en-US" dirty="0" smtClean="0"/>
              <a:t>	</a:t>
            </a:r>
            <a:r>
              <a:rPr lang="en-US" b="1" dirty="0" smtClean="0"/>
              <a:t>CLR </a:t>
            </a:r>
            <a:r>
              <a:rPr lang="en-US" b="1" dirty="0"/>
              <a:t>TR1</a:t>
            </a:r>
            <a:r>
              <a:rPr lang="en-US" dirty="0"/>
              <a:t> // Switch it off through instructions.</a:t>
            </a:r>
            <a:endParaRPr lang="en-IN" dirty="0"/>
          </a:p>
          <a:p>
            <a:pPr marL="0" indent="0">
              <a:buNone/>
            </a:pPr>
            <a:r>
              <a:rPr lang="en-US" b="1" dirty="0" smtClean="0"/>
              <a:t>		SJMP </a:t>
            </a:r>
            <a:r>
              <a:rPr lang="en-US" b="1" dirty="0"/>
              <a:t>LOOP//</a:t>
            </a:r>
            <a:r>
              <a:rPr lang="en-US" dirty="0"/>
              <a:t>Auto Reload done. </a:t>
            </a:r>
            <a:endParaRPr lang="en-IN" dirty="0"/>
          </a:p>
          <a:p>
            <a:pPr marL="0" indent="0">
              <a:buNone/>
            </a:pP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71</a:t>
            </a:fld>
            <a:endParaRPr lang="en-IN"/>
          </a:p>
        </p:txBody>
      </p:sp>
    </p:spTree>
    <p:extLst>
      <p:ext uri="{BB962C8B-B14F-4D97-AF65-F5344CB8AC3E}">
        <p14:creationId xmlns:p14="http://schemas.microsoft.com/office/powerpoint/2010/main" xmlns="" val="17830251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237"/>
            <a:ext cx="10515600" cy="1325563"/>
          </a:xfrm>
        </p:spPr>
        <p:txBody>
          <a:bodyPr/>
          <a:lstStyle/>
          <a:p>
            <a:r>
              <a:rPr lang="en-US" b="1" dirty="0"/>
              <a:t>Mode -3 bit timer mode </a:t>
            </a:r>
            <a:r>
              <a:rPr lang="en-IN" dirty="0"/>
              <a:t/>
            </a:r>
            <a:br>
              <a:rPr lang="en-IN" dirty="0"/>
            </a:br>
            <a:endParaRPr lang="en-IN" dirty="0"/>
          </a:p>
        </p:txBody>
      </p:sp>
      <p:sp>
        <p:nvSpPr>
          <p:cNvPr id="3" name="Content Placeholder 2"/>
          <p:cNvSpPr>
            <a:spLocks noGrp="1"/>
          </p:cNvSpPr>
          <p:nvPr>
            <p:ph idx="1"/>
          </p:nvPr>
        </p:nvSpPr>
        <p:spPr>
          <a:xfrm>
            <a:off x="838200" y="952405"/>
            <a:ext cx="10515600" cy="5458968"/>
          </a:xfrm>
        </p:spPr>
        <p:txBody>
          <a:bodyPr>
            <a:noAutofit/>
          </a:bodyPr>
          <a:lstStyle/>
          <a:p>
            <a:r>
              <a:rPr lang="en-US" sz="3200" dirty="0"/>
              <a:t>This is referred to be Split Timer mode and it is not frequently used one. When Timer 0 is placed in mode 3, it becomes two separate 8-bit timers. Precisely, Timer 0 is TL0 and Timer 1 is TH0. Both these timers will count from 0 to 255 and overflow back to 0. All the bits that are related to Timer 1 will now be tied to TH0.</a:t>
            </a:r>
            <a:endParaRPr lang="en-IN" sz="3200" dirty="0"/>
          </a:p>
          <a:p>
            <a:r>
              <a:rPr lang="en-US" sz="3200" dirty="0"/>
              <a:t>While Timer 0 is in split mode, the real Timer 1 (i.e. TH1 and TL1) can be put into modes 0, 1 or 2 normally. It is not possible to start or stop the real timer 1 since the bits that do that are now linked to TH0.  </a:t>
            </a:r>
            <a:endParaRPr lang="en-IN" sz="3200" dirty="0"/>
          </a:p>
          <a:p>
            <a:r>
              <a:rPr lang="en-US" sz="3200" dirty="0"/>
              <a:t>Since this mode of operation is not frequently used, not much attention is being paid here. </a:t>
            </a:r>
            <a:endParaRPr lang="en-IN" sz="3200" dirty="0"/>
          </a:p>
          <a:p>
            <a:endParaRPr lang="en-IN" sz="3200"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72</a:t>
            </a:fld>
            <a:endParaRPr lang="en-IN"/>
          </a:p>
        </p:txBody>
      </p:sp>
    </p:spTree>
    <p:extLst>
      <p:ext uri="{BB962C8B-B14F-4D97-AF65-F5344CB8AC3E}">
        <p14:creationId xmlns:p14="http://schemas.microsoft.com/office/powerpoint/2010/main" xmlns="" val="24234253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9</a:t>
            </a:r>
            <a:endParaRPr lang="en-IN" dirty="0"/>
          </a:p>
        </p:txBody>
      </p:sp>
      <p:sp>
        <p:nvSpPr>
          <p:cNvPr id="4" name="Date Placeholder 3"/>
          <p:cNvSpPr>
            <a:spLocks noGrp="1"/>
          </p:cNvSpPr>
          <p:nvPr>
            <p:ph type="dt" sz="half" idx="10"/>
          </p:nvPr>
        </p:nvSpPr>
        <p:spPr/>
        <p:txBody>
          <a:bodyPr/>
          <a:lstStyle/>
          <a:p>
            <a:fld id="{BDE0C75F-0066-44EC-93A6-BACC1E0F2135}"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73</a:t>
            </a:fld>
            <a:endParaRPr lang="en-IN"/>
          </a:p>
        </p:txBody>
      </p:sp>
    </p:spTree>
    <p:extLst>
      <p:ext uri="{BB962C8B-B14F-4D97-AF65-F5344CB8AC3E}">
        <p14:creationId xmlns:p14="http://schemas.microsoft.com/office/powerpoint/2010/main" xmlns="" val="126084011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Architecture</a:t>
            </a:r>
          </a:p>
          <a:p>
            <a:r>
              <a:rPr lang="en-IN" dirty="0" smtClean="0"/>
              <a:t>Features </a:t>
            </a:r>
          </a:p>
          <a:p>
            <a:r>
              <a:rPr lang="en-IN" dirty="0" smtClean="0"/>
              <a:t>Family </a:t>
            </a:r>
          </a:p>
          <a:p>
            <a:r>
              <a:rPr lang="en-IN" dirty="0" smtClean="0"/>
              <a:t>Pinout </a:t>
            </a:r>
          </a:p>
          <a:p>
            <a:r>
              <a:rPr lang="en-IN" dirty="0"/>
              <a:t>Registers and Organization – A complete understanding. </a:t>
            </a:r>
          </a:p>
          <a:p>
            <a:r>
              <a:rPr lang="en-IN" dirty="0"/>
              <a:t>A and B registers </a:t>
            </a:r>
          </a:p>
          <a:p>
            <a:r>
              <a:rPr lang="en-IN" dirty="0" smtClean="0"/>
              <a:t>PSW </a:t>
            </a:r>
          </a:p>
          <a:p>
            <a:r>
              <a:rPr lang="en-IN" dirty="0" smtClean="0"/>
              <a:t>Register Bank and Stack (Memory Organization)</a:t>
            </a:r>
          </a:p>
          <a:p>
            <a:r>
              <a:rPr lang="en-IN" dirty="0"/>
              <a:t>Stack Programming </a:t>
            </a:r>
          </a:p>
          <a:p>
            <a:pPr marL="685800" lvl="2">
              <a:spcBef>
                <a:spcPts val="1000"/>
              </a:spcBef>
            </a:pPr>
            <a:r>
              <a:rPr lang="en-IN" dirty="0"/>
              <a:t>Stack and RB1 clash </a:t>
            </a:r>
            <a:endParaRPr lang="en-IN" dirty="0" smtClean="0"/>
          </a:p>
          <a:p>
            <a:pPr marL="228600" lvl="1">
              <a:spcBef>
                <a:spcPts val="1000"/>
              </a:spcBef>
            </a:pPr>
            <a:r>
              <a:rPr lang="en-IN" dirty="0" smtClean="0"/>
              <a:t>8051 and peripherals  (i.e. ports) </a:t>
            </a:r>
          </a:p>
          <a:p>
            <a:pPr marL="228600" lvl="1">
              <a:spcBef>
                <a:spcPts val="1000"/>
              </a:spcBef>
            </a:pPr>
            <a:r>
              <a:rPr lang="en-IN" dirty="0" smtClean="0"/>
              <a:t>8051 and Timer </a:t>
            </a:r>
          </a:p>
          <a:p>
            <a:pPr marL="228600" lvl="1">
              <a:spcBef>
                <a:spcPts val="1000"/>
              </a:spcBef>
            </a:pPr>
            <a:r>
              <a:rPr lang="en-IN" dirty="0" smtClean="0">
                <a:solidFill>
                  <a:srgbClr val="FF0000"/>
                </a:solidFill>
              </a:rPr>
              <a:t>Magic Number – 11.0592 </a:t>
            </a:r>
          </a:p>
          <a:p>
            <a:pPr marL="228600" lvl="1">
              <a:spcBef>
                <a:spcPts val="1000"/>
              </a:spcBef>
            </a:pPr>
            <a:r>
              <a:rPr lang="en-IN" dirty="0"/>
              <a:t>TCON and Counter Operations </a:t>
            </a:r>
            <a:endParaRPr lang="en-IN" dirty="0" smtClean="0"/>
          </a:p>
          <a:p>
            <a:pPr marL="228600" lvl="1">
              <a:spcBef>
                <a:spcPts val="1000"/>
              </a:spcBef>
            </a:pPr>
            <a:r>
              <a:rPr lang="en-IN" sz="2000" dirty="0"/>
              <a:t>8051 and interrupts. </a:t>
            </a:r>
          </a:p>
          <a:p>
            <a:pPr marL="228600" lvl="1">
              <a:spcBef>
                <a:spcPts val="1000"/>
              </a:spcBef>
            </a:pPr>
            <a:r>
              <a:rPr lang="en-IN" dirty="0"/>
              <a:t>RS 232 – Serial Communication </a:t>
            </a:r>
          </a:p>
          <a:p>
            <a:pPr marL="228600" lvl="1">
              <a:spcBef>
                <a:spcPts val="1000"/>
              </a:spcBef>
            </a:pPr>
            <a:endParaRPr lang="en-IN" dirty="0"/>
          </a:p>
          <a:p>
            <a:pPr marL="228600" lvl="1">
              <a:spcBef>
                <a:spcPts val="1000"/>
              </a:spcBef>
            </a:pPr>
            <a:endParaRPr lang="en-IN" dirty="0">
              <a:solidFill>
                <a:srgbClr val="FF0000"/>
              </a:solidFill>
            </a:endParaRP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C54D67E1-F306-4597-A3EA-8A2D178778A4}"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74</a:t>
            </a:fld>
            <a:endParaRPr lang="en-IN"/>
          </a:p>
        </p:txBody>
      </p:sp>
    </p:spTree>
    <p:extLst>
      <p:ext uri="{BB962C8B-B14F-4D97-AF65-F5344CB8AC3E}">
        <p14:creationId xmlns:p14="http://schemas.microsoft.com/office/powerpoint/2010/main" xmlns="" val="299664742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normAutofit/>
          </a:bodyPr>
          <a:lstStyle/>
          <a:p>
            <a:r>
              <a:rPr lang="en-US" dirty="0"/>
              <a:t>Every clock needs source for pulse. </a:t>
            </a:r>
            <a:endParaRPr lang="en-US" dirty="0" smtClean="0"/>
          </a:p>
          <a:p>
            <a:r>
              <a:rPr lang="en-US" dirty="0" smtClean="0"/>
              <a:t>8051 </a:t>
            </a:r>
            <a:r>
              <a:rPr lang="en-US" dirty="0"/>
              <a:t>has the crystal frequency of 11.0592 MHZ supported mostly. </a:t>
            </a:r>
            <a:endParaRPr lang="en-US" dirty="0" smtClean="0"/>
          </a:p>
          <a:p>
            <a:r>
              <a:rPr lang="en-US" dirty="0" smtClean="0"/>
              <a:t>Though </a:t>
            </a:r>
            <a:r>
              <a:rPr lang="en-US" dirty="0"/>
              <a:t>there is a room for having a range of frequency up to 40 MHZ. </a:t>
            </a:r>
            <a:endParaRPr lang="en-US" dirty="0" smtClean="0"/>
          </a:p>
          <a:p>
            <a:r>
              <a:rPr lang="en-US" dirty="0" smtClean="0"/>
              <a:t>Why </a:t>
            </a:r>
            <a:r>
              <a:rPr lang="en-US" dirty="0"/>
              <a:t>is it so? Is there a secret behind? Nope. </a:t>
            </a:r>
            <a:endParaRPr lang="en-US" dirty="0" smtClean="0"/>
          </a:p>
          <a:p>
            <a:r>
              <a:rPr lang="en-US" dirty="0" smtClean="0"/>
              <a:t>Simple </a:t>
            </a:r>
            <a:r>
              <a:rPr lang="en-US" dirty="0"/>
              <a:t>answer, With this frequency interfacing with IBM PCs and establishing communication is much easier. So it has been selected to be the most commonly used one. </a:t>
            </a:r>
            <a:endParaRPr lang="en-IN" dirty="0"/>
          </a:p>
          <a:p>
            <a:pPr marL="0" indent="0">
              <a:buNone/>
            </a:pP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75</a:t>
            </a:fld>
            <a:endParaRPr lang="en-IN"/>
          </a:p>
        </p:txBody>
      </p:sp>
    </p:spTree>
    <p:extLst>
      <p:ext uri="{BB962C8B-B14F-4D97-AF65-F5344CB8AC3E}">
        <p14:creationId xmlns:p14="http://schemas.microsoft.com/office/powerpoint/2010/main" xmlns="" val="195828617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normAutofit fontScale="92500"/>
          </a:bodyPr>
          <a:lstStyle/>
          <a:p>
            <a:r>
              <a:rPr lang="en-IN" dirty="0"/>
              <a:t>Well, When 11.0592 is the clock frequency what would be the time period and frequency obtained? </a:t>
            </a:r>
          </a:p>
          <a:p>
            <a:r>
              <a:rPr lang="en-IN" dirty="0"/>
              <a:t>Straightforward formulas are available and are going to be deployed here. </a:t>
            </a:r>
          </a:p>
          <a:p>
            <a:r>
              <a:rPr lang="en-IN" dirty="0"/>
              <a:t>Frequency of the timer = 1/12th (Frequency of crystal being used)</a:t>
            </a:r>
          </a:p>
          <a:p>
            <a:r>
              <a:rPr lang="en-IN" dirty="0"/>
              <a:t>So here, Frequency of the timer = 1/12th (11.0952 MHz)</a:t>
            </a:r>
          </a:p>
          <a:p>
            <a:pPr marL="0" indent="0">
              <a:buNone/>
            </a:pPr>
            <a:r>
              <a:rPr lang="en-IN" dirty="0"/>
              <a:t>				    = 924.6 KHz</a:t>
            </a:r>
          </a:p>
          <a:p>
            <a:r>
              <a:rPr lang="en-IN" dirty="0"/>
              <a:t>Time period = 1/Frequency of timer </a:t>
            </a:r>
          </a:p>
          <a:p>
            <a:pPr marL="0" indent="0">
              <a:buNone/>
            </a:pPr>
            <a:r>
              <a:rPr lang="en-IN" dirty="0"/>
              <a:t>            </a:t>
            </a:r>
            <a:r>
              <a:rPr lang="en-IN" dirty="0" smtClean="0"/>
              <a:t>              </a:t>
            </a:r>
            <a:r>
              <a:rPr lang="en-IN" dirty="0"/>
              <a:t>= 1/924.6 KHz </a:t>
            </a:r>
          </a:p>
          <a:p>
            <a:pPr marL="0" indent="0">
              <a:buNone/>
            </a:pPr>
            <a:r>
              <a:rPr lang="en-IN" dirty="0" smtClean="0"/>
              <a:t>                          = </a:t>
            </a:r>
            <a:r>
              <a:rPr lang="en-IN" dirty="0"/>
              <a:t>1.0815 µsec. </a:t>
            </a:r>
          </a:p>
          <a:p>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dirty="0" smtClean="0"/>
              <a:t>8051 by Shriram K Vasudevan </a:t>
            </a:r>
            <a:endParaRPr lang="en-IN" dirty="0"/>
          </a:p>
        </p:txBody>
      </p:sp>
      <p:sp>
        <p:nvSpPr>
          <p:cNvPr id="6" name="Slide Number Placeholder 5"/>
          <p:cNvSpPr>
            <a:spLocks noGrp="1"/>
          </p:cNvSpPr>
          <p:nvPr>
            <p:ph type="sldNum" sz="quarter" idx="12"/>
          </p:nvPr>
        </p:nvSpPr>
        <p:spPr/>
        <p:txBody>
          <a:bodyPr/>
          <a:lstStyle/>
          <a:p>
            <a:fld id="{53EA4D28-556F-4D2B-81B9-67F7FC4D3BBB}" type="slidenum">
              <a:rPr lang="en-IN" smtClean="0"/>
              <a:pPr/>
              <a:t>76</a:t>
            </a:fld>
            <a:endParaRPr lang="en-IN"/>
          </a:p>
        </p:txBody>
      </p:sp>
    </p:spTree>
    <p:extLst>
      <p:ext uri="{BB962C8B-B14F-4D97-AF65-F5344CB8AC3E}">
        <p14:creationId xmlns:p14="http://schemas.microsoft.com/office/powerpoint/2010/main" xmlns="" val="145163823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pic>
        <p:nvPicPr>
          <p:cNvPr id="7" name="Content Placeholder 6"/>
          <p:cNvPicPr>
            <a:picLocks noGrp="1" noChangeAspect="1"/>
          </p:cNvPicPr>
          <p:nvPr>
            <p:ph idx="1"/>
          </p:nvPr>
        </p:nvPicPr>
        <p:blipFill>
          <a:blip r:embed="rId2" cstate="print">
            <a:duotone>
              <a:prstClr val="black"/>
              <a:schemeClr val="accent4">
                <a:tint val="45000"/>
                <a:satMod val="400000"/>
              </a:schemeClr>
            </a:duotone>
          </a:blip>
          <a:stretch>
            <a:fillRect/>
          </a:stretch>
        </p:blipFill>
        <p:spPr>
          <a:xfrm>
            <a:off x="1708949" y="1324696"/>
            <a:ext cx="8617305" cy="5031654"/>
          </a:xfrm>
          <a:prstGeom prst="rect">
            <a:avLst/>
          </a:prstGeom>
        </p:spPr>
      </p:pic>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77</a:t>
            </a:fld>
            <a:endParaRPr lang="en-IN"/>
          </a:p>
        </p:txBody>
      </p:sp>
      <p:pic>
        <p:nvPicPr>
          <p:cNvPr id="8" name="Picture 7"/>
          <p:cNvPicPr>
            <a:picLocks noChangeAspect="1"/>
          </p:cNvPicPr>
          <p:nvPr/>
        </p:nvPicPr>
        <p:blipFill>
          <a:blip r:embed="rId3" cstate="print">
            <a:duotone>
              <a:prstClr val="black"/>
              <a:schemeClr val="accent2">
                <a:tint val="45000"/>
                <a:satMod val="400000"/>
              </a:schemeClr>
            </a:duotone>
          </a:blip>
          <a:stretch>
            <a:fillRect/>
          </a:stretch>
        </p:blipFill>
        <p:spPr>
          <a:xfrm>
            <a:off x="1708949" y="1324696"/>
            <a:ext cx="8700433" cy="5343525"/>
          </a:xfrm>
          <a:prstGeom prst="rect">
            <a:avLst/>
          </a:prstGeom>
        </p:spPr>
      </p:pic>
    </p:spTree>
    <p:extLst>
      <p:ext uri="{BB962C8B-B14F-4D97-AF65-F5344CB8AC3E}">
        <p14:creationId xmlns:p14="http://schemas.microsoft.com/office/powerpoint/2010/main" xmlns="" val="294198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6075"/>
            <a:ext cx="10515600" cy="1325563"/>
          </a:xfrm>
        </p:spPr>
        <p:txBody>
          <a:bodyPr/>
          <a:lstStyle/>
          <a:p>
            <a:r>
              <a:rPr lang="en-IN" dirty="0" smtClean="0"/>
              <a:t>Contd., </a:t>
            </a:r>
            <a:endParaRPr lang="en-IN" dirty="0"/>
          </a:p>
        </p:txBody>
      </p:sp>
      <p:pic>
        <p:nvPicPr>
          <p:cNvPr id="7" name="Content Placeholder 6"/>
          <p:cNvPicPr>
            <a:picLocks noGrp="1" noChangeAspect="1"/>
          </p:cNvPicPr>
          <p:nvPr>
            <p:ph idx="1"/>
          </p:nvPr>
        </p:nvPicPr>
        <p:blipFill>
          <a:blip r:embed="rId2" cstate="print">
            <a:duotone>
              <a:prstClr val="black"/>
              <a:schemeClr val="accent4">
                <a:tint val="45000"/>
                <a:satMod val="400000"/>
              </a:schemeClr>
            </a:duotone>
          </a:blip>
          <a:stretch>
            <a:fillRect/>
          </a:stretch>
        </p:blipFill>
        <p:spPr>
          <a:xfrm>
            <a:off x="1479361" y="0"/>
            <a:ext cx="9547311" cy="4826289"/>
          </a:xfrm>
          <a:prstGeom prst="rect">
            <a:avLst/>
          </a:prstGeom>
        </p:spPr>
      </p:pic>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78</a:t>
            </a:fld>
            <a:endParaRPr lang="en-IN"/>
          </a:p>
        </p:txBody>
      </p:sp>
      <p:pic>
        <p:nvPicPr>
          <p:cNvPr id="8" name="Picture 7"/>
          <p:cNvPicPr>
            <a:picLocks noChangeAspect="1"/>
          </p:cNvPicPr>
          <p:nvPr/>
        </p:nvPicPr>
        <p:blipFill>
          <a:blip r:embed="rId3" cstate="print">
            <a:duotone>
              <a:prstClr val="black"/>
              <a:schemeClr val="accent5">
                <a:tint val="45000"/>
                <a:satMod val="400000"/>
              </a:schemeClr>
            </a:duotone>
          </a:blip>
          <a:stretch>
            <a:fillRect/>
          </a:stretch>
        </p:blipFill>
        <p:spPr>
          <a:xfrm>
            <a:off x="1917894" y="4826288"/>
            <a:ext cx="8836501" cy="2031711"/>
          </a:xfrm>
          <a:prstGeom prst="rect">
            <a:avLst/>
          </a:prstGeom>
        </p:spPr>
      </p:pic>
    </p:spTree>
    <p:extLst>
      <p:ext uri="{BB962C8B-B14F-4D97-AF65-F5344CB8AC3E}">
        <p14:creationId xmlns:p14="http://schemas.microsoft.com/office/powerpoint/2010/main" xmlns="" val="355409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10</a:t>
            </a:r>
            <a:endParaRPr lang="en-IN" dirty="0"/>
          </a:p>
        </p:txBody>
      </p:sp>
      <p:sp>
        <p:nvSpPr>
          <p:cNvPr id="4" name="Date Placeholder 3"/>
          <p:cNvSpPr>
            <a:spLocks noGrp="1"/>
          </p:cNvSpPr>
          <p:nvPr>
            <p:ph type="dt" sz="half" idx="10"/>
          </p:nvPr>
        </p:nvSpPr>
        <p:spPr/>
        <p:txBody>
          <a:bodyPr/>
          <a:lstStyle/>
          <a:p>
            <a:fld id="{BDE0C75F-0066-44EC-93A6-BACC1E0F2135}"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79</a:t>
            </a:fld>
            <a:endParaRPr lang="en-IN"/>
          </a:p>
        </p:txBody>
      </p:sp>
    </p:spTree>
    <p:extLst>
      <p:ext uri="{BB962C8B-B14F-4D97-AF65-F5344CB8AC3E}">
        <p14:creationId xmlns:p14="http://schemas.microsoft.com/office/powerpoint/2010/main" xmlns="" val="559595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2</a:t>
            </a:r>
            <a:endParaRPr lang="en-IN" dirty="0"/>
          </a:p>
        </p:txBody>
      </p:sp>
      <p:sp>
        <p:nvSpPr>
          <p:cNvPr id="4" name="Date Placeholder 3"/>
          <p:cNvSpPr>
            <a:spLocks noGrp="1"/>
          </p:cNvSpPr>
          <p:nvPr>
            <p:ph type="dt" sz="half" idx="10"/>
          </p:nvPr>
        </p:nvSpPr>
        <p:spPr/>
        <p:txBody>
          <a:bodyPr/>
          <a:lstStyle/>
          <a:p>
            <a:fld id="{5578C654-6893-4256-ABA1-B4DD5AABE327}"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8</a:t>
            </a:fld>
            <a:endParaRPr lang="en-IN"/>
          </a:p>
        </p:txBody>
      </p:sp>
    </p:spTree>
    <p:extLst>
      <p:ext uri="{BB962C8B-B14F-4D97-AF65-F5344CB8AC3E}">
        <p14:creationId xmlns:p14="http://schemas.microsoft.com/office/powerpoint/2010/main" xmlns="" val="4281647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Architecture</a:t>
            </a:r>
          </a:p>
          <a:p>
            <a:r>
              <a:rPr lang="en-IN" dirty="0" smtClean="0"/>
              <a:t>Features </a:t>
            </a:r>
          </a:p>
          <a:p>
            <a:r>
              <a:rPr lang="en-IN" dirty="0" smtClean="0"/>
              <a:t>Family </a:t>
            </a:r>
          </a:p>
          <a:p>
            <a:r>
              <a:rPr lang="en-IN" dirty="0" smtClean="0"/>
              <a:t>Pinout </a:t>
            </a:r>
          </a:p>
          <a:p>
            <a:r>
              <a:rPr lang="en-IN" dirty="0"/>
              <a:t>Registers and Organization – A complete understanding. </a:t>
            </a:r>
          </a:p>
          <a:p>
            <a:r>
              <a:rPr lang="en-IN" dirty="0"/>
              <a:t>A and B registers </a:t>
            </a:r>
          </a:p>
          <a:p>
            <a:r>
              <a:rPr lang="en-IN" dirty="0" smtClean="0"/>
              <a:t>PSW </a:t>
            </a:r>
          </a:p>
          <a:p>
            <a:r>
              <a:rPr lang="en-IN" dirty="0" smtClean="0"/>
              <a:t>Register Bank and Stack (Memory Organization)</a:t>
            </a:r>
          </a:p>
          <a:p>
            <a:r>
              <a:rPr lang="en-IN" dirty="0"/>
              <a:t>Stack Programming </a:t>
            </a:r>
          </a:p>
          <a:p>
            <a:pPr marL="685800" lvl="2">
              <a:spcBef>
                <a:spcPts val="1000"/>
              </a:spcBef>
            </a:pPr>
            <a:r>
              <a:rPr lang="en-IN" dirty="0"/>
              <a:t>Stack and RB1 clash </a:t>
            </a:r>
            <a:endParaRPr lang="en-IN" dirty="0" smtClean="0"/>
          </a:p>
          <a:p>
            <a:pPr marL="228600" lvl="1">
              <a:spcBef>
                <a:spcPts val="1000"/>
              </a:spcBef>
            </a:pPr>
            <a:r>
              <a:rPr lang="en-IN" dirty="0" smtClean="0"/>
              <a:t>8051 and peripherals  (i.e. ports) </a:t>
            </a:r>
          </a:p>
          <a:p>
            <a:pPr marL="228600" lvl="1">
              <a:spcBef>
                <a:spcPts val="1000"/>
              </a:spcBef>
            </a:pPr>
            <a:r>
              <a:rPr lang="en-IN" dirty="0" smtClean="0"/>
              <a:t>8051 and Timer </a:t>
            </a:r>
          </a:p>
          <a:p>
            <a:pPr marL="228600" lvl="1">
              <a:spcBef>
                <a:spcPts val="1000"/>
              </a:spcBef>
            </a:pPr>
            <a:r>
              <a:rPr lang="en-IN" dirty="0" smtClean="0"/>
              <a:t>Magic Number – 11.0592 </a:t>
            </a:r>
          </a:p>
          <a:p>
            <a:pPr marL="228600" lvl="1">
              <a:spcBef>
                <a:spcPts val="1000"/>
              </a:spcBef>
            </a:pPr>
            <a:r>
              <a:rPr lang="en-IN" dirty="0">
                <a:solidFill>
                  <a:srgbClr val="FF0000"/>
                </a:solidFill>
              </a:rPr>
              <a:t>TCON and Counter Operations </a:t>
            </a:r>
            <a:endParaRPr lang="en-IN" dirty="0" smtClean="0">
              <a:solidFill>
                <a:srgbClr val="FF0000"/>
              </a:solidFill>
            </a:endParaRPr>
          </a:p>
          <a:p>
            <a:pPr marL="228600" lvl="1">
              <a:spcBef>
                <a:spcPts val="1000"/>
              </a:spcBef>
            </a:pPr>
            <a:r>
              <a:rPr lang="en-IN" sz="2000" dirty="0"/>
              <a:t>8051 and interrupts. </a:t>
            </a:r>
            <a:endParaRPr lang="en-IN" sz="2000" dirty="0" smtClean="0"/>
          </a:p>
          <a:p>
            <a:pPr marL="228600" lvl="1">
              <a:spcBef>
                <a:spcPts val="1000"/>
              </a:spcBef>
            </a:pPr>
            <a:r>
              <a:rPr lang="en-IN" dirty="0" smtClean="0"/>
              <a:t>RS </a:t>
            </a:r>
            <a:r>
              <a:rPr lang="en-IN" dirty="0"/>
              <a:t>232 – Serial Communication </a:t>
            </a:r>
          </a:p>
          <a:p>
            <a:pPr marL="228600" lvl="1">
              <a:spcBef>
                <a:spcPts val="1000"/>
              </a:spcBef>
            </a:pPr>
            <a:endParaRPr lang="en-IN" dirty="0">
              <a:solidFill>
                <a:srgbClr val="FF0000"/>
              </a:solidFill>
            </a:endParaRPr>
          </a:p>
          <a:p>
            <a:pPr marL="228600" lvl="1">
              <a:spcBef>
                <a:spcPts val="1000"/>
              </a:spcBef>
            </a:pPr>
            <a:endParaRPr lang="en-IN" dirty="0">
              <a:solidFill>
                <a:srgbClr val="FF0000"/>
              </a:solidFill>
            </a:endParaRP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C54D67E1-F306-4597-A3EA-8A2D178778A4}"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80</a:t>
            </a:fld>
            <a:endParaRPr lang="en-IN"/>
          </a:p>
        </p:txBody>
      </p:sp>
    </p:spTree>
    <p:extLst>
      <p:ext uri="{BB962C8B-B14F-4D97-AF65-F5344CB8AC3E}">
        <p14:creationId xmlns:p14="http://schemas.microsoft.com/office/powerpoint/2010/main" xmlns="" val="276531574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TCON Register (This is an SFR) </a:t>
            </a:r>
            <a:endParaRPr lang="en-IN" dirty="0"/>
          </a:p>
        </p:txBody>
      </p:sp>
      <p:sp>
        <p:nvSpPr>
          <p:cNvPr id="3" name="Content Placeholder 2"/>
          <p:cNvSpPr>
            <a:spLocks noGrp="1"/>
          </p:cNvSpPr>
          <p:nvPr>
            <p:ph idx="1"/>
          </p:nvPr>
        </p:nvSpPr>
        <p:spPr>
          <a:xfrm>
            <a:off x="838200" y="1517904"/>
            <a:ext cx="10515600" cy="4659059"/>
          </a:xfrm>
        </p:spPr>
        <p:txBody>
          <a:bodyPr/>
          <a:lstStyle/>
          <a:p>
            <a:pPr algn="just"/>
            <a:r>
              <a:rPr lang="en-US" dirty="0"/>
              <a:t>TCON is Timer control register and it is one of the most important SFRs. </a:t>
            </a:r>
            <a:endParaRPr lang="en-US" dirty="0" smtClean="0"/>
          </a:p>
          <a:p>
            <a:pPr algn="just"/>
            <a:r>
              <a:rPr lang="en-US" dirty="0" smtClean="0"/>
              <a:t>TF0</a:t>
            </a:r>
            <a:r>
              <a:rPr lang="en-US" dirty="0"/>
              <a:t>, TR0, TF1, TR1 have been frequently used in the discussions on timer programming, they all come from here. </a:t>
            </a:r>
            <a:endParaRPr lang="en-US" dirty="0" smtClean="0"/>
          </a:p>
          <a:p>
            <a:pPr algn="just"/>
            <a:r>
              <a:rPr lang="en-US" dirty="0"/>
              <a:t>A</a:t>
            </a:r>
            <a:r>
              <a:rPr lang="en-US" dirty="0" smtClean="0"/>
              <a:t>ll </a:t>
            </a:r>
            <a:r>
              <a:rPr lang="en-US" dirty="0"/>
              <a:t>the bits are bit addressable. </a:t>
            </a:r>
            <a:endParaRPr lang="en-US" dirty="0" smtClean="0"/>
          </a:p>
          <a:p>
            <a:pPr algn="just"/>
            <a:r>
              <a:rPr lang="en-US" dirty="0" smtClean="0"/>
              <a:t>SETB </a:t>
            </a:r>
            <a:r>
              <a:rPr lang="en-US" dirty="0"/>
              <a:t>TR0, CLR TR0 are few instructions with which programmers can access the bits. </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81</a:t>
            </a:fld>
            <a:endParaRPr lang="en-IN"/>
          </a:p>
        </p:txBody>
      </p:sp>
      <p:pic>
        <p:nvPicPr>
          <p:cNvPr id="1026" name="Picture 2"/>
          <p:cNvPicPr>
            <a:picLocks noChangeAspect="1" noChangeArrowheads="1"/>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xmlns="" val="0"/>
              </a:ext>
            </a:extLst>
          </a:blip>
          <a:srcRect/>
          <a:stretch>
            <a:fillRect/>
          </a:stretch>
        </p:blipFill>
        <p:spPr bwMode="auto">
          <a:xfrm>
            <a:off x="838200" y="1429836"/>
            <a:ext cx="10515600" cy="5007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03684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8051 and the counter saga!</a:t>
            </a:r>
            <a:endParaRPr lang="en-IN" dirty="0"/>
          </a:p>
        </p:txBody>
      </p:sp>
      <p:sp>
        <p:nvSpPr>
          <p:cNvPr id="3" name="Content Placeholder 2"/>
          <p:cNvSpPr>
            <a:spLocks noGrp="1"/>
          </p:cNvSpPr>
          <p:nvPr>
            <p:ph idx="1"/>
          </p:nvPr>
        </p:nvSpPr>
        <p:spPr/>
        <p:txBody>
          <a:bodyPr/>
          <a:lstStyle/>
          <a:p>
            <a:r>
              <a:rPr lang="en-US" dirty="0"/>
              <a:t>Timers can also be used to count events. </a:t>
            </a:r>
            <a:endParaRPr lang="en-US" dirty="0" smtClean="0"/>
          </a:p>
          <a:p>
            <a:r>
              <a:rPr lang="en-US" dirty="0" smtClean="0"/>
              <a:t>Simple </a:t>
            </a:r>
            <a:r>
              <a:rPr lang="en-US" dirty="0"/>
              <a:t>example could be, a sensor can be placed across the motor cycle production units. </a:t>
            </a:r>
            <a:endParaRPr lang="en-US" dirty="0" smtClean="0"/>
          </a:p>
          <a:p>
            <a:r>
              <a:rPr lang="en-US" dirty="0" smtClean="0"/>
              <a:t>It </a:t>
            </a:r>
            <a:r>
              <a:rPr lang="en-US" dirty="0"/>
              <a:t>will pulse when a motor cycle comes out of the production unit. </a:t>
            </a:r>
            <a:endParaRPr lang="en-US" dirty="0" smtClean="0"/>
          </a:p>
          <a:p>
            <a:r>
              <a:rPr lang="en-US" dirty="0" smtClean="0"/>
              <a:t>This </a:t>
            </a:r>
            <a:r>
              <a:rPr lang="en-US" dirty="0"/>
              <a:t>will help in counting the number of units manufactured in a day. </a:t>
            </a:r>
            <a:endParaRPr lang="en-US" dirty="0" smtClean="0"/>
          </a:p>
          <a:p>
            <a:r>
              <a:rPr lang="en-US" dirty="0"/>
              <a:t>Everything is same except the C/T. </a:t>
            </a:r>
            <a:endParaRPr lang="en-US" dirty="0" smtClean="0"/>
          </a:p>
          <a:p>
            <a:r>
              <a:rPr lang="en-US" dirty="0" smtClean="0"/>
              <a:t>Since </a:t>
            </a:r>
            <a:r>
              <a:rPr lang="en-US" dirty="0"/>
              <a:t>counter has to be selected, it is mandatory for the programmer to set 1 in that slot. If set so, timer can be made to function as a counter. </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82</a:t>
            </a:fld>
            <a:endParaRPr lang="en-IN" dirty="0"/>
          </a:p>
        </p:txBody>
      </p:sp>
      <p:pic>
        <p:nvPicPr>
          <p:cNvPr id="7" name="Picture 6"/>
          <p:cNvPicPr>
            <a:picLocks noChangeAspect="1"/>
          </p:cNvPicPr>
          <p:nvPr/>
        </p:nvPicPr>
        <p:blipFill>
          <a:blip r:embed="rId2" cstate="print"/>
          <a:stretch>
            <a:fillRect/>
          </a:stretch>
        </p:blipFill>
        <p:spPr>
          <a:xfrm>
            <a:off x="7352503" y="-121199"/>
            <a:ext cx="4839497" cy="1565951"/>
          </a:xfrm>
          <a:prstGeom prst="rect">
            <a:avLst/>
          </a:prstGeom>
        </p:spPr>
      </p:pic>
      <p:cxnSp>
        <p:nvCxnSpPr>
          <p:cNvPr id="11" name="Straight Arrow Connector 10"/>
          <p:cNvCxnSpPr/>
          <p:nvPr/>
        </p:nvCxnSpPr>
        <p:spPr>
          <a:xfrm flipH="1" flipV="1">
            <a:off x="10579608" y="1161288"/>
            <a:ext cx="182880" cy="529400"/>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8363712" y="1180052"/>
            <a:ext cx="182880" cy="529400"/>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5239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2971"/>
            <a:ext cx="10515600" cy="1325563"/>
          </a:xfrm>
        </p:spPr>
        <p:txBody>
          <a:bodyPr/>
          <a:lstStyle/>
          <a:p>
            <a:r>
              <a:rPr lang="en-IN" dirty="0" smtClean="0"/>
              <a:t>Contd.,</a:t>
            </a:r>
            <a:endParaRPr lang="en-IN" dirty="0"/>
          </a:p>
        </p:txBody>
      </p:sp>
      <p:sp>
        <p:nvSpPr>
          <p:cNvPr id="3" name="Content Placeholder 2"/>
          <p:cNvSpPr>
            <a:spLocks noGrp="1"/>
          </p:cNvSpPr>
          <p:nvPr>
            <p:ph idx="1"/>
          </p:nvPr>
        </p:nvSpPr>
        <p:spPr>
          <a:xfrm>
            <a:off x="838200" y="694944"/>
            <a:ext cx="10515600" cy="1670717"/>
          </a:xfrm>
        </p:spPr>
        <p:txBody>
          <a:bodyPr>
            <a:normAutofit lnSpcReduction="10000"/>
          </a:bodyPr>
          <a:lstStyle/>
          <a:p>
            <a:r>
              <a:rPr lang="en-US" dirty="0"/>
              <a:t>If C/T = 1, then timer is used as a counter and gets its pulses from outside the chip. </a:t>
            </a:r>
            <a:endParaRPr lang="en-US" dirty="0" smtClean="0"/>
          </a:p>
          <a:p>
            <a:r>
              <a:rPr lang="en-US" dirty="0" smtClean="0"/>
              <a:t>The </a:t>
            </a:r>
            <a:r>
              <a:rPr lang="en-US" dirty="0"/>
              <a:t>counter counts up as pulses are fed from pins 14 and 15, these pins are called T0 (timer 0 input) and T1 (timer 1 input). </a:t>
            </a:r>
            <a:endParaRPr lang="en-IN" dirty="0"/>
          </a:p>
          <a:p>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83</a:t>
            </a:fld>
            <a:endParaRPr lang="en-IN"/>
          </a:p>
        </p:txBody>
      </p:sp>
    </p:spTree>
    <p:extLst>
      <p:ext uri="{BB962C8B-B14F-4D97-AF65-F5344CB8AC3E}">
        <p14:creationId xmlns:p14="http://schemas.microsoft.com/office/powerpoint/2010/main" xmlns="" val="218904163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2115"/>
            <a:ext cx="10515600" cy="1325563"/>
          </a:xfrm>
        </p:spPr>
        <p:txBody>
          <a:bodyPr/>
          <a:lstStyle/>
          <a:p>
            <a:r>
              <a:rPr lang="en-IN" dirty="0" smtClean="0"/>
              <a:t>An example. </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84</a:t>
            </a:fld>
            <a:endParaRPr lang="en-IN"/>
          </a:p>
        </p:txBody>
      </p:sp>
      <p:sp>
        <p:nvSpPr>
          <p:cNvPr id="7" name="Rectangle 6"/>
          <p:cNvSpPr/>
          <p:nvPr/>
        </p:nvSpPr>
        <p:spPr>
          <a:xfrm>
            <a:off x="1429512" y="411648"/>
            <a:ext cx="8638032" cy="878574"/>
          </a:xfrm>
          <a:prstGeom prst="rect">
            <a:avLst/>
          </a:prstGeom>
        </p:spPr>
        <p:txBody>
          <a:bodyPr wrap="square">
            <a:spAutoFit/>
          </a:bodyPr>
          <a:lstStyle/>
          <a:p>
            <a:pPr algn="just">
              <a:lnSpc>
                <a:spcPct val="150000"/>
              </a:lnSpc>
            </a:pPr>
            <a:r>
              <a:rPr lang="en-US" dirty="0">
                <a:solidFill>
                  <a:srgbClr val="FF0000"/>
                </a:solidFill>
                <a:latin typeface="Arial" panose="020B0604020202020204" pitchFamily="34" charset="0"/>
              </a:rPr>
              <a:t>A program for receiving input from Port 3 through T0 and passing the count on to different port is performed in the following code. </a:t>
            </a:r>
            <a:endParaRPr lang="en-IN" dirty="0">
              <a:solidFill>
                <a:srgbClr val="FF0000"/>
              </a:solidFill>
              <a:effectLst/>
            </a:endParaRPr>
          </a:p>
        </p:txBody>
      </p:sp>
      <p:sp>
        <p:nvSpPr>
          <p:cNvPr id="8" name="Rectangle 7"/>
          <p:cNvSpPr/>
          <p:nvPr/>
        </p:nvSpPr>
        <p:spPr>
          <a:xfrm>
            <a:off x="1539240" y="1375162"/>
            <a:ext cx="8976360" cy="1477328"/>
          </a:xfrm>
          <a:prstGeom prst="rect">
            <a:avLst/>
          </a:prstGeom>
        </p:spPr>
        <p:txBody>
          <a:bodyPr wrap="square">
            <a:spAutoFit/>
          </a:bodyPr>
          <a:lstStyle/>
          <a:p>
            <a:r>
              <a:rPr lang="en-IN" b="1" dirty="0">
                <a:solidFill>
                  <a:srgbClr val="0070C0"/>
                </a:solidFill>
              </a:rPr>
              <a:t>Part – 1:  </a:t>
            </a:r>
            <a:r>
              <a:rPr lang="en-IN" dirty="0">
                <a:solidFill>
                  <a:srgbClr val="0070C0"/>
                </a:solidFill>
              </a:rPr>
              <a:t>Selection of Counter – 0 and mode 2. It is done with the three instructions presented. </a:t>
            </a:r>
            <a:r>
              <a:rPr lang="en-IN" dirty="0" smtClean="0">
                <a:solidFill>
                  <a:srgbClr val="0070C0"/>
                </a:solidFill>
              </a:rPr>
              <a:t>//</a:t>
            </a:r>
            <a:r>
              <a:rPr lang="en-IN" dirty="0">
                <a:solidFill>
                  <a:srgbClr val="0070C0"/>
                </a:solidFill>
              </a:rPr>
              <a:t>PART 1</a:t>
            </a:r>
          </a:p>
          <a:p>
            <a:r>
              <a:rPr lang="en-IN" dirty="0"/>
              <a:t>MOV TMOD, #06H. // Selects Counter0 from C/T and Mode 2.  </a:t>
            </a:r>
          </a:p>
          <a:p>
            <a:r>
              <a:rPr lang="en-IN" dirty="0"/>
              <a:t>CLR TH0</a:t>
            </a:r>
          </a:p>
          <a:p>
            <a:r>
              <a:rPr lang="en-IN" dirty="0"/>
              <a:t>CLR TL0 // Clearing both the registers.</a:t>
            </a:r>
          </a:p>
        </p:txBody>
      </p:sp>
      <p:sp>
        <p:nvSpPr>
          <p:cNvPr id="9" name="Rectangle 8"/>
          <p:cNvSpPr/>
          <p:nvPr/>
        </p:nvSpPr>
        <p:spPr>
          <a:xfrm>
            <a:off x="1539240" y="3032367"/>
            <a:ext cx="9826752" cy="1754326"/>
          </a:xfrm>
          <a:prstGeom prst="rect">
            <a:avLst/>
          </a:prstGeom>
        </p:spPr>
        <p:txBody>
          <a:bodyPr wrap="square">
            <a:spAutoFit/>
          </a:bodyPr>
          <a:lstStyle/>
          <a:p>
            <a:pPr>
              <a:spcAft>
                <a:spcPts val="0"/>
              </a:spcAft>
            </a:pPr>
            <a:r>
              <a:rPr lang="en-US" b="1" dirty="0">
                <a:solidFill>
                  <a:srgbClr val="0070C0"/>
                </a:solidFill>
                <a:latin typeface="Arial" panose="020B0604020202020204" pitchFamily="34" charset="0"/>
                <a:ea typeface="Calibri" panose="020F0502020204030204" pitchFamily="34" charset="0"/>
                <a:cs typeface="Times New Roman" panose="02020603050405020304" pitchFamily="18" charset="0"/>
              </a:rPr>
              <a:t>Part – 2:</a:t>
            </a:r>
            <a:r>
              <a:rPr lang="en-US" dirty="0">
                <a:solidFill>
                  <a:srgbClr val="0070C0"/>
                </a:solidFill>
                <a:latin typeface="Arial" panose="020B0604020202020204" pitchFamily="34" charset="0"/>
                <a:ea typeface="Calibri" panose="020F0502020204030204" pitchFamily="34" charset="0"/>
                <a:cs typeface="Times New Roman" panose="02020603050405020304" pitchFamily="18" charset="0"/>
              </a:rPr>
              <a:t> </a:t>
            </a:r>
            <a:r>
              <a:rPr lang="en-US" dirty="0">
                <a:solidFill>
                  <a:srgbClr val="0070C0"/>
                </a:solidFill>
              </a:rPr>
              <a:t>Well, Here pulses are sent via T0, which is part of PORT 3 and represented by P3.4. It is set as input port through the code. Starting the timer/counter is done via SETB TR0. Then the data (i.e. count) is received from TL0 and sent to Accumulator to send it through another port. Here Port P1 is selected. I.e. count is received from port 3 and sent to port 1. </a:t>
            </a:r>
            <a:endParaRPr lang="en-IN" dirty="0">
              <a:solidFill>
                <a:srgbClr val="0070C0"/>
              </a:solidFill>
            </a:endParaRPr>
          </a:p>
          <a:p>
            <a:pPr marL="914400" indent="457200">
              <a:spcAft>
                <a:spcPts val="0"/>
              </a:spcAft>
            </a:pPr>
            <a:r>
              <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endParaRPr lang="en-IN"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914400" indent="457200">
              <a:spcAft>
                <a:spcPts val="0"/>
              </a:spcAft>
            </a:pPr>
            <a:endParaRPr lang="en-IN"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a:blip r:embed="rId2" cstate="print"/>
          <a:stretch>
            <a:fillRect/>
          </a:stretch>
        </p:blipFill>
        <p:spPr>
          <a:xfrm>
            <a:off x="7649864" y="4422147"/>
            <a:ext cx="4219048" cy="2196480"/>
          </a:xfrm>
          <a:prstGeom prst="rect">
            <a:avLst/>
          </a:prstGeom>
        </p:spPr>
      </p:pic>
      <p:pic>
        <p:nvPicPr>
          <p:cNvPr id="11" name="Picture 10"/>
          <p:cNvPicPr>
            <a:picLocks noChangeAspect="1"/>
          </p:cNvPicPr>
          <p:nvPr/>
        </p:nvPicPr>
        <p:blipFill>
          <a:blip r:embed="rId3" cstate="print"/>
          <a:stretch>
            <a:fillRect/>
          </a:stretch>
        </p:blipFill>
        <p:spPr>
          <a:xfrm>
            <a:off x="2343721" y="4417308"/>
            <a:ext cx="4703591" cy="2244235"/>
          </a:xfrm>
          <a:prstGeom prst="rect">
            <a:avLst/>
          </a:prstGeom>
        </p:spPr>
      </p:pic>
    </p:spTree>
    <p:extLst>
      <p:ext uri="{BB962C8B-B14F-4D97-AF65-F5344CB8AC3E}">
        <p14:creationId xmlns:p14="http://schemas.microsoft.com/office/powerpoint/2010/main" xmlns="" val="152116117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11</a:t>
            </a:r>
            <a:endParaRPr lang="en-IN" dirty="0"/>
          </a:p>
        </p:txBody>
      </p:sp>
      <p:sp>
        <p:nvSpPr>
          <p:cNvPr id="4" name="Date Placeholder 3"/>
          <p:cNvSpPr>
            <a:spLocks noGrp="1"/>
          </p:cNvSpPr>
          <p:nvPr>
            <p:ph type="dt" sz="half" idx="10"/>
          </p:nvPr>
        </p:nvSpPr>
        <p:spPr/>
        <p:txBody>
          <a:bodyPr/>
          <a:lstStyle/>
          <a:p>
            <a:fld id="{BDE0C75F-0066-44EC-93A6-BACC1E0F2135}"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85</a:t>
            </a:fld>
            <a:endParaRPr lang="en-IN"/>
          </a:p>
        </p:txBody>
      </p:sp>
    </p:spTree>
    <p:extLst>
      <p:ext uri="{BB962C8B-B14F-4D97-AF65-F5344CB8AC3E}">
        <p14:creationId xmlns:p14="http://schemas.microsoft.com/office/powerpoint/2010/main" xmlns="" val="62904639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Architecture</a:t>
            </a:r>
          </a:p>
          <a:p>
            <a:r>
              <a:rPr lang="en-IN" dirty="0" smtClean="0"/>
              <a:t>Features </a:t>
            </a:r>
          </a:p>
          <a:p>
            <a:r>
              <a:rPr lang="en-IN" dirty="0" smtClean="0"/>
              <a:t>Family </a:t>
            </a:r>
          </a:p>
          <a:p>
            <a:r>
              <a:rPr lang="en-IN" dirty="0" smtClean="0"/>
              <a:t>Pinout </a:t>
            </a:r>
          </a:p>
          <a:p>
            <a:r>
              <a:rPr lang="en-IN" dirty="0"/>
              <a:t>Registers and Organization – A complete understanding. </a:t>
            </a:r>
          </a:p>
          <a:p>
            <a:r>
              <a:rPr lang="en-IN" dirty="0"/>
              <a:t>A and B registers </a:t>
            </a:r>
          </a:p>
          <a:p>
            <a:r>
              <a:rPr lang="en-IN" dirty="0" smtClean="0"/>
              <a:t>PSW </a:t>
            </a:r>
          </a:p>
          <a:p>
            <a:r>
              <a:rPr lang="en-IN" dirty="0" smtClean="0"/>
              <a:t>Register Bank and Stack (Memory Organization)</a:t>
            </a:r>
          </a:p>
          <a:p>
            <a:r>
              <a:rPr lang="en-IN" dirty="0"/>
              <a:t>Stack Programming </a:t>
            </a:r>
          </a:p>
          <a:p>
            <a:pPr marL="685800" lvl="2">
              <a:spcBef>
                <a:spcPts val="1000"/>
              </a:spcBef>
            </a:pPr>
            <a:r>
              <a:rPr lang="en-IN" dirty="0"/>
              <a:t>Stack and RB1 clash </a:t>
            </a:r>
            <a:endParaRPr lang="en-IN" dirty="0" smtClean="0"/>
          </a:p>
          <a:p>
            <a:pPr marL="228600" lvl="1">
              <a:spcBef>
                <a:spcPts val="1000"/>
              </a:spcBef>
            </a:pPr>
            <a:r>
              <a:rPr lang="en-IN" dirty="0" smtClean="0"/>
              <a:t>8051 and peripherals  (i.e. ports) </a:t>
            </a:r>
          </a:p>
          <a:p>
            <a:pPr marL="228600" lvl="1">
              <a:spcBef>
                <a:spcPts val="1000"/>
              </a:spcBef>
            </a:pPr>
            <a:r>
              <a:rPr lang="en-IN" dirty="0" smtClean="0"/>
              <a:t>8051 and Timer </a:t>
            </a:r>
          </a:p>
          <a:p>
            <a:pPr marL="228600" lvl="1">
              <a:spcBef>
                <a:spcPts val="1000"/>
              </a:spcBef>
            </a:pPr>
            <a:r>
              <a:rPr lang="en-IN" dirty="0" smtClean="0"/>
              <a:t>Magic Number – 11.0592 </a:t>
            </a:r>
            <a:endParaRPr lang="en-IN" dirty="0"/>
          </a:p>
          <a:p>
            <a:pPr marL="228600" lvl="1">
              <a:spcBef>
                <a:spcPts val="1000"/>
              </a:spcBef>
            </a:pPr>
            <a:r>
              <a:rPr lang="en-IN" dirty="0"/>
              <a:t>TCON and Counter Operations </a:t>
            </a:r>
          </a:p>
          <a:p>
            <a:pPr marL="228600" lvl="1">
              <a:spcBef>
                <a:spcPts val="1000"/>
              </a:spcBef>
            </a:pPr>
            <a:r>
              <a:rPr lang="en-IN" dirty="0" smtClean="0">
                <a:solidFill>
                  <a:srgbClr val="FF0000"/>
                </a:solidFill>
              </a:rPr>
              <a:t>8051 and interrupts. </a:t>
            </a:r>
          </a:p>
          <a:p>
            <a:pPr marL="228600" lvl="1">
              <a:spcBef>
                <a:spcPts val="1000"/>
              </a:spcBef>
            </a:pPr>
            <a:r>
              <a:rPr lang="en-IN" dirty="0"/>
              <a:t>RS 232 – Serial Communication </a:t>
            </a:r>
          </a:p>
          <a:p>
            <a:pPr marL="228600" lvl="1">
              <a:spcBef>
                <a:spcPts val="1000"/>
              </a:spcBef>
            </a:pPr>
            <a:endParaRPr lang="en-IN" dirty="0">
              <a:solidFill>
                <a:srgbClr val="FF0000"/>
              </a:solidFill>
            </a:endParaRP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C54D67E1-F306-4597-A3EA-8A2D178778A4}"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86</a:t>
            </a:fld>
            <a:endParaRPr lang="en-IN"/>
          </a:p>
        </p:txBody>
      </p:sp>
    </p:spTree>
    <p:extLst>
      <p:ext uri="{BB962C8B-B14F-4D97-AF65-F5344CB8AC3E}">
        <p14:creationId xmlns:p14="http://schemas.microsoft.com/office/powerpoint/2010/main" xmlns="" val="223217533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Polling or Interrupt</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87</a:t>
            </a:fld>
            <a:endParaRPr lang="en-IN"/>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9644" y="1690688"/>
            <a:ext cx="5224462" cy="401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30075" y="1261332"/>
            <a:ext cx="5943600" cy="4243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2804160" y="5660787"/>
            <a:ext cx="1731264" cy="369332"/>
          </a:xfrm>
          <a:prstGeom prst="rect">
            <a:avLst/>
          </a:prstGeom>
          <a:noFill/>
        </p:spPr>
        <p:txBody>
          <a:bodyPr wrap="square" rtlCol="0">
            <a:spAutoFit/>
          </a:bodyPr>
          <a:lstStyle/>
          <a:p>
            <a:r>
              <a:rPr lang="en-IN" dirty="0" smtClean="0">
                <a:solidFill>
                  <a:srgbClr val="FF0000"/>
                </a:solidFill>
              </a:rPr>
              <a:t>Polling</a:t>
            </a:r>
            <a:endParaRPr lang="en-IN" dirty="0">
              <a:solidFill>
                <a:srgbClr val="FF0000"/>
              </a:solidFill>
            </a:endParaRPr>
          </a:p>
        </p:txBody>
      </p:sp>
      <p:sp>
        <p:nvSpPr>
          <p:cNvPr id="10" name="TextBox 9"/>
          <p:cNvSpPr txBox="1"/>
          <p:nvPr/>
        </p:nvSpPr>
        <p:spPr>
          <a:xfrm>
            <a:off x="8333232" y="5561187"/>
            <a:ext cx="1731264" cy="369332"/>
          </a:xfrm>
          <a:prstGeom prst="rect">
            <a:avLst/>
          </a:prstGeom>
          <a:noFill/>
        </p:spPr>
        <p:txBody>
          <a:bodyPr wrap="square" rtlCol="0">
            <a:spAutoFit/>
          </a:bodyPr>
          <a:lstStyle/>
          <a:p>
            <a:r>
              <a:rPr lang="en-IN" dirty="0" smtClean="0">
                <a:solidFill>
                  <a:srgbClr val="FF0000"/>
                </a:solidFill>
              </a:rPr>
              <a:t>Interrupt</a:t>
            </a:r>
            <a:endParaRPr lang="en-IN" dirty="0">
              <a:solidFill>
                <a:srgbClr val="FF0000"/>
              </a:solidFill>
            </a:endParaRPr>
          </a:p>
        </p:txBody>
      </p:sp>
    </p:spTree>
    <p:extLst>
      <p:ext uri="{BB962C8B-B14F-4D97-AF65-F5344CB8AC3E}">
        <p14:creationId xmlns:p14="http://schemas.microsoft.com/office/powerpoint/2010/main" xmlns="" val="27125117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happens when an interrupt is raised?</a:t>
            </a:r>
            <a:endParaRPr lang="en-IN" dirty="0"/>
          </a:p>
        </p:txBody>
      </p:sp>
      <p:sp>
        <p:nvSpPr>
          <p:cNvPr id="3" name="Content Placeholder 2"/>
          <p:cNvSpPr>
            <a:spLocks noGrp="1"/>
          </p:cNvSpPr>
          <p:nvPr>
            <p:ph idx="1"/>
          </p:nvPr>
        </p:nvSpPr>
        <p:spPr/>
        <p:txBody>
          <a:bodyPr>
            <a:normAutofit fontScale="85000" lnSpcReduction="20000"/>
          </a:bodyPr>
          <a:lstStyle/>
          <a:p>
            <a:r>
              <a:rPr lang="en-US" dirty="0"/>
              <a:t>An interrupt is just like subroutine name. </a:t>
            </a:r>
            <a:endParaRPr lang="en-US" dirty="0" smtClean="0"/>
          </a:p>
          <a:p>
            <a:pPr lvl="1"/>
            <a:r>
              <a:rPr lang="en-US" dirty="0" smtClean="0"/>
              <a:t>When </a:t>
            </a:r>
            <a:r>
              <a:rPr lang="en-US" dirty="0"/>
              <a:t>called it should go and pull out corresponding piece of code which will do the function. It is referred to be as Interrupt Service Routine. </a:t>
            </a:r>
            <a:endParaRPr lang="en-US" dirty="0" smtClean="0"/>
          </a:p>
          <a:p>
            <a:pPr lvl="1"/>
            <a:r>
              <a:rPr lang="en-US" dirty="0" smtClean="0"/>
              <a:t>In </a:t>
            </a:r>
            <a:r>
              <a:rPr lang="en-US" dirty="0"/>
              <a:t>Linux it is referred to be as signal handler. </a:t>
            </a:r>
            <a:r>
              <a:rPr lang="en-US" dirty="0" smtClean="0"/>
              <a:t> </a:t>
            </a:r>
            <a:endParaRPr lang="en-IN" dirty="0"/>
          </a:p>
          <a:p>
            <a:pPr lvl="0"/>
            <a:r>
              <a:rPr lang="en-US" dirty="0">
                <a:solidFill>
                  <a:srgbClr val="FF0000"/>
                </a:solidFill>
              </a:rPr>
              <a:t>Assuming the microcontroller is executing one instruction and at the middle of it, an interrupt is getting raised, what will be the right thing to do? </a:t>
            </a:r>
            <a:endParaRPr lang="en-US" dirty="0" smtClean="0">
              <a:solidFill>
                <a:srgbClr val="FF0000"/>
              </a:solidFill>
            </a:endParaRPr>
          </a:p>
          <a:p>
            <a:pPr lvl="1"/>
            <a:r>
              <a:rPr lang="en-US" dirty="0" smtClean="0"/>
              <a:t>Microcontroller </a:t>
            </a:r>
            <a:r>
              <a:rPr lang="en-US" dirty="0"/>
              <a:t>should complete the current execution and then it can move to the interrupt which is being raised. </a:t>
            </a:r>
            <a:endParaRPr lang="en-US" dirty="0" smtClean="0"/>
          </a:p>
          <a:p>
            <a:pPr lvl="1"/>
            <a:r>
              <a:rPr lang="en-US" dirty="0" smtClean="0"/>
              <a:t>Microcontroller </a:t>
            </a:r>
            <a:r>
              <a:rPr lang="en-US" dirty="0"/>
              <a:t>will complete the execution of current instruction and will look for address of next instruction to be executed and will store it in the Program Counter register (PC). </a:t>
            </a:r>
            <a:endParaRPr lang="en-US" dirty="0" smtClean="0"/>
          </a:p>
          <a:p>
            <a:r>
              <a:rPr lang="en-US" dirty="0" smtClean="0"/>
              <a:t>Next </a:t>
            </a:r>
            <a:r>
              <a:rPr lang="en-US" dirty="0"/>
              <a:t>point, where will the interrupt service routing be stored? Which address will be used for the storage? Every interrupt service routine has an address and that detail is stored in a table. It is referred to be as interrupt vector table. The interrupt vector table will hold address of all the ISRs for the </a:t>
            </a:r>
            <a:r>
              <a:rPr lang="en-US" dirty="0" smtClean="0"/>
              <a:t>interrupts</a:t>
            </a:r>
            <a:r>
              <a:rPr lang="en-IN" dirty="0" smtClean="0"/>
              <a:t> </a:t>
            </a:r>
            <a:endParaRPr lang="en-IN" dirty="0"/>
          </a:p>
          <a:p>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88</a:t>
            </a:fld>
            <a:endParaRPr lang="en-IN"/>
          </a:p>
        </p:txBody>
      </p:sp>
    </p:spTree>
    <p:extLst>
      <p:ext uri="{BB962C8B-B14F-4D97-AF65-F5344CB8AC3E}">
        <p14:creationId xmlns:p14="http://schemas.microsoft.com/office/powerpoint/2010/main" xmlns="" val="342236526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ISR – Interrupt Service Routine</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89</a:t>
            </a:fld>
            <a:endParaRPr lang="en-IN"/>
          </a:p>
        </p:txBody>
      </p:sp>
      <p:pic>
        <p:nvPicPr>
          <p:cNvPr id="7" name="Picture 6"/>
          <p:cNvPicPr>
            <a:picLocks noChangeAspect="1"/>
          </p:cNvPicPr>
          <p:nvPr/>
        </p:nvPicPr>
        <p:blipFill>
          <a:blip r:embed="rId2" cstate="print">
            <a:duotone>
              <a:prstClr val="black"/>
              <a:schemeClr val="tx2">
                <a:tint val="45000"/>
                <a:satMod val="400000"/>
              </a:schemeClr>
            </a:duotone>
          </a:blip>
          <a:stretch>
            <a:fillRect/>
          </a:stretch>
        </p:blipFill>
        <p:spPr>
          <a:xfrm>
            <a:off x="2786062" y="1560957"/>
            <a:ext cx="6619875" cy="4705350"/>
          </a:xfrm>
          <a:prstGeom prst="rect">
            <a:avLst/>
          </a:prstGeom>
        </p:spPr>
      </p:pic>
    </p:spTree>
    <p:extLst>
      <p:ext uri="{BB962C8B-B14F-4D97-AF65-F5344CB8AC3E}">
        <p14:creationId xmlns:p14="http://schemas.microsoft.com/office/powerpoint/2010/main" xmlns="" val="3636427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Architecture</a:t>
            </a:r>
          </a:p>
          <a:p>
            <a:r>
              <a:rPr lang="en-IN" dirty="0" smtClean="0"/>
              <a:t>Features </a:t>
            </a:r>
          </a:p>
          <a:p>
            <a:r>
              <a:rPr lang="en-IN" dirty="0" smtClean="0"/>
              <a:t>Family </a:t>
            </a:r>
          </a:p>
          <a:p>
            <a:r>
              <a:rPr lang="en-IN" dirty="0" smtClean="0">
                <a:solidFill>
                  <a:srgbClr val="FF0000"/>
                </a:solidFill>
              </a:rPr>
              <a:t>Pinout </a:t>
            </a:r>
          </a:p>
          <a:p>
            <a:r>
              <a:rPr lang="en-IN" dirty="0" smtClean="0"/>
              <a:t>Registers and Organization – A complete understanding. </a:t>
            </a:r>
          </a:p>
          <a:p>
            <a:r>
              <a:rPr lang="en-IN" dirty="0" smtClean="0"/>
              <a:t>A and B registers </a:t>
            </a:r>
          </a:p>
          <a:p>
            <a:r>
              <a:rPr lang="en-IN" dirty="0" smtClean="0"/>
              <a:t>PSW </a:t>
            </a:r>
          </a:p>
          <a:p>
            <a:r>
              <a:rPr lang="en-IN" dirty="0" smtClean="0"/>
              <a:t>Register Bank and Stack (Memory Organization)</a:t>
            </a:r>
          </a:p>
          <a:p>
            <a:r>
              <a:rPr lang="en-IN" dirty="0" smtClean="0"/>
              <a:t>Stack Programming </a:t>
            </a:r>
          </a:p>
          <a:p>
            <a:pPr marL="228600" lvl="1">
              <a:spcBef>
                <a:spcPts val="1000"/>
              </a:spcBef>
            </a:pPr>
            <a:r>
              <a:rPr lang="en-IN" dirty="0"/>
              <a:t>8051 and peripherals  (i.e. ports) </a:t>
            </a:r>
          </a:p>
          <a:p>
            <a:r>
              <a:rPr lang="en-IN" dirty="0"/>
              <a:t>8051 and Timer </a:t>
            </a:r>
            <a:endParaRPr lang="en-IN" dirty="0" smtClean="0"/>
          </a:p>
          <a:p>
            <a:r>
              <a:rPr lang="en-IN" dirty="0"/>
              <a:t>Magic Number – 11.0592 </a:t>
            </a:r>
            <a:endParaRPr lang="en-IN" dirty="0" smtClean="0"/>
          </a:p>
          <a:p>
            <a:r>
              <a:rPr lang="en-IN" dirty="0"/>
              <a:t>TCON and Counter Operations </a:t>
            </a:r>
            <a:endParaRPr lang="en-IN" dirty="0" smtClean="0"/>
          </a:p>
          <a:p>
            <a:pPr marL="228600" lvl="1">
              <a:spcBef>
                <a:spcPts val="1000"/>
              </a:spcBef>
            </a:pPr>
            <a:r>
              <a:rPr lang="en-IN" sz="2000" dirty="0"/>
              <a:t>8051 and interrupts. </a:t>
            </a:r>
          </a:p>
          <a:p>
            <a:pPr marL="228600" lvl="1">
              <a:spcBef>
                <a:spcPts val="1000"/>
              </a:spcBef>
            </a:pPr>
            <a:r>
              <a:rPr lang="en-IN" dirty="0"/>
              <a:t>RS 232 – Serial Communication </a:t>
            </a:r>
          </a:p>
          <a:p>
            <a:endParaRPr lang="en-IN" dirty="0"/>
          </a:p>
          <a:p>
            <a:endParaRPr lang="en-IN" dirty="0"/>
          </a:p>
          <a:p>
            <a:endParaRPr lang="en-IN" dirty="0"/>
          </a:p>
          <a:p>
            <a:endParaRPr lang="en-IN" dirty="0" smtClean="0"/>
          </a:p>
          <a:p>
            <a:endParaRPr lang="en-IN" dirty="0" smtClean="0"/>
          </a:p>
          <a:p>
            <a:endParaRPr lang="en-IN" dirty="0" smtClean="0"/>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94FF03DF-0DCE-463A-BD7F-038E5717FB81}"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9</a:t>
            </a:fld>
            <a:endParaRPr lang="en-IN"/>
          </a:p>
        </p:txBody>
      </p:sp>
    </p:spTree>
    <p:extLst>
      <p:ext uri="{BB962C8B-B14F-4D97-AF65-F5344CB8AC3E}">
        <p14:creationId xmlns:p14="http://schemas.microsoft.com/office/powerpoint/2010/main" xmlns="" val="1091355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pPr lvl="0"/>
            <a:r>
              <a:rPr lang="en-US" dirty="0"/>
              <a:t>Once the address is found microcontroller will move on there and will execute the interrupt service routine, i.e. will respect the interrupt request. After the work is over, RETI is the instruction used and it will help in returning back from the interrupt to the place from where it started. </a:t>
            </a:r>
            <a:endParaRPr lang="en-IN" dirty="0"/>
          </a:p>
          <a:p>
            <a:pPr lvl="0"/>
            <a:r>
              <a:rPr lang="en-US" dirty="0"/>
              <a:t>Since the address has been already backed up in the stack, Microcontroller will fetch that address from there and can continue the work that it had been doing. </a:t>
            </a:r>
            <a:endParaRPr lang="en-IN" dirty="0"/>
          </a:p>
          <a:p>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90</a:t>
            </a:fld>
            <a:endParaRPr lang="en-IN"/>
          </a:p>
        </p:txBody>
      </p:sp>
    </p:spTree>
    <p:extLst>
      <p:ext uri="{BB962C8B-B14F-4D97-AF65-F5344CB8AC3E}">
        <p14:creationId xmlns:p14="http://schemas.microsoft.com/office/powerpoint/2010/main" xmlns="" val="1786791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24" y="-326970"/>
            <a:ext cx="10515600" cy="1325563"/>
          </a:xfrm>
        </p:spPr>
        <p:txBody>
          <a:bodyPr/>
          <a:lstStyle/>
          <a:p>
            <a:r>
              <a:rPr lang="en-IN" dirty="0" smtClean="0"/>
              <a:t>IE (Interrupt Enable SFR)</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91</a:t>
            </a:fld>
            <a:endParaRPr lang="en-IN"/>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64782" y="556805"/>
            <a:ext cx="6438490" cy="2881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4289" y="3916826"/>
            <a:ext cx="5519738" cy="1262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p:nvPr/>
        </p:nvSpPr>
        <p:spPr>
          <a:xfrm>
            <a:off x="5855272" y="3438117"/>
            <a:ext cx="6096000" cy="1200329"/>
          </a:xfrm>
          <a:prstGeom prst="rect">
            <a:avLst/>
          </a:prstGeom>
        </p:spPr>
        <p:txBody>
          <a:bodyPr>
            <a:spAutoFit/>
          </a:bodyPr>
          <a:lstStyle/>
          <a:p>
            <a:r>
              <a:rPr lang="en-US" dirty="0">
                <a:latin typeface="Arial" panose="020B0604020202020204" pitchFamily="34" charset="0"/>
                <a:ea typeface="Calibri" panose="020F0502020204030204" pitchFamily="34" charset="0"/>
              </a:rPr>
              <a:t>If someone wants any of the interrupts in the IE register to be used, first EA should be set to 1. Means D7th bit (IE.7) should be set to 1 which will allow the programmer to enable other interrupts present in the register</a:t>
            </a:r>
            <a:endParaRPr lang="en-IN" dirty="0"/>
          </a:p>
        </p:txBody>
      </p:sp>
      <p:sp>
        <p:nvSpPr>
          <p:cNvPr id="8" name="Rectangle 7"/>
          <p:cNvSpPr/>
          <p:nvPr/>
        </p:nvSpPr>
        <p:spPr>
          <a:xfrm>
            <a:off x="533400" y="5043863"/>
            <a:ext cx="6096000" cy="1477328"/>
          </a:xfrm>
          <a:prstGeom prst="rect">
            <a:avLst/>
          </a:prstGeom>
        </p:spPr>
        <p:txBody>
          <a:bodyPr>
            <a:spAutoFit/>
          </a:bodyPr>
          <a:lstStyle/>
          <a:p>
            <a:pPr algn="just">
              <a:lnSpc>
                <a:spcPct val="150000"/>
              </a:lnSpc>
            </a:pPr>
            <a:r>
              <a:rPr lang="en-US" sz="1200" dirty="0">
                <a:latin typeface="Arial" panose="020B0604020202020204" pitchFamily="34" charset="0"/>
              </a:rPr>
              <a:t>This above shown values for IE register in figure </a:t>
            </a:r>
            <a:r>
              <a:rPr lang="en-US" sz="1200" dirty="0" smtClean="0">
                <a:latin typeface="Arial" panose="020B0604020202020204" pitchFamily="34" charset="0"/>
              </a:rPr>
              <a:t>will </a:t>
            </a:r>
            <a:r>
              <a:rPr lang="en-US" sz="1200" dirty="0">
                <a:latin typeface="Arial" panose="020B0604020202020204" pitchFamily="34" charset="0"/>
              </a:rPr>
              <a:t>enable:</a:t>
            </a:r>
            <a:endParaRPr lang="en-IN" sz="1200" dirty="0"/>
          </a:p>
          <a:p>
            <a:pPr marL="342900" lvl="0" indent="-342900" algn="just">
              <a:lnSpc>
                <a:spcPct val="150000"/>
              </a:lnSpc>
              <a:buFont typeface="+mj-lt"/>
              <a:buAutoNum type="arabicPeriod"/>
            </a:pPr>
            <a:r>
              <a:rPr lang="en-US" sz="1200" b="1" dirty="0">
                <a:latin typeface="Arial" panose="020B0604020202020204" pitchFamily="34" charset="0"/>
              </a:rPr>
              <a:t>EA =1, so IE will be usable. </a:t>
            </a:r>
            <a:endParaRPr lang="en-IN" sz="1200" dirty="0"/>
          </a:p>
          <a:p>
            <a:pPr marL="342900" lvl="0" indent="-342900" algn="just">
              <a:lnSpc>
                <a:spcPct val="150000"/>
              </a:lnSpc>
              <a:buFont typeface="+mj-lt"/>
              <a:buAutoNum type="arabicPeriod"/>
            </a:pPr>
            <a:r>
              <a:rPr lang="en-US" sz="1200" b="1" dirty="0">
                <a:latin typeface="Arial" panose="020B0604020202020204" pitchFamily="34" charset="0"/>
              </a:rPr>
              <a:t>ES=1, Serial interrupt is set </a:t>
            </a:r>
            <a:endParaRPr lang="en-IN" sz="1200" dirty="0"/>
          </a:p>
          <a:p>
            <a:pPr marL="342900" lvl="0" indent="-342900" algn="just">
              <a:lnSpc>
                <a:spcPct val="150000"/>
              </a:lnSpc>
              <a:buFont typeface="+mj-lt"/>
              <a:buAutoNum type="arabicPeriod"/>
            </a:pPr>
            <a:r>
              <a:rPr lang="en-US" sz="1200" b="1" dirty="0">
                <a:latin typeface="Arial" panose="020B0604020202020204" pitchFamily="34" charset="0"/>
              </a:rPr>
              <a:t>ET1=1, Timer 1 interrupt is set. </a:t>
            </a:r>
            <a:endParaRPr lang="en-IN" sz="1200" dirty="0"/>
          </a:p>
          <a:p>
            <a:pPr marL="342900" lvl="0" indent="-342900" algn="just">
              <a:lnSpc>
                <a:spcPct val="150000"/>
              </a:lnSpc>
              <a:buFont typeface="+mj-lt"/>
              <a:buAutoNum type="arabicPeriod"/>
            </a:pPr>
            <a:r>
              <a:rPr lang="en-US" sz="1200" b="1" dirty="0">
                <a:latin typeface="Arial" panose="020B0604020202020204" pitchFamily="34" charset="0"/>
              </a:rPr>
              <a:t>EX1 =1, External interrupt1 is set. </a:t>
            </a:r>
            <a:endParaRPr lang="en-IN" sz="1200" dirty="0">
              <a:effectLst/>
            </a:endParaRPr>
          </a:p>
        </p:txBody>
      </p:sp>
      <p:sp>
        <p:nvSpPr>
          <p:cNvPr id="9" name="Rectangle 8"/>
          <p:cNvSpPr/>
          <p:nvPr/>
        </p:nvSpPr>
        <p:spPr>
          <a:xfrm>
            <a:off x="3459480" y="5596124"/>
            <a:ext cx="8592312" cy="463075"/>
          </a:xfrm>
          <a:prstGeom prst="rect">
            <a:avLst/>
          </a:prstGeom>
        </p:spPr>
        <p:txBody>
          <a:bodyPr wrap="square">
            <a:spAutoFit/>
          </a:bodyPr>
          <a:lstStyle/>
          <a:p>
            <a:pPr algn="just">
              <a:lnSpc>
                <a:spcPct val="150000"/>
              </a:lnSpc>
            </a:pPr>
            <a:r>
              <a:rPr lang="en-US" dirty="0">
                <a:solidFill>
                  <a:srgbClr val="FF0000"/>
                </a:solidFill>
                <a:latin typeface="Arial" panose="020B0604020202020204" pitchFamily="34" charset="0"/>
              </a:rPr>
              <a:t>With all these, MOV IE, #10011100B can be used to set the desired interrupts. </a:t>
            </a:r>
            <a:endParaRPr lang="en-IN" dirty="0">
              <a:solidFill>
                <a:srgbClr val="FF0000"/>
              </a:solidFill>
              <a:effectLst/>
            </a:endParaRPr>
          </a:p>
        </p:txBody>
      </p:sp>
    </p:spTree>
    <p:extLst>
      <p:ext uri="{BB962C8B-B14F-4D97-AF65-F5344CB8AC3E}">
        <p14:creationId xmlns:p14="http://schemas.microsoft.com/office/powerpoint/2010/main" xmlns="" val="423055087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Program</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92</a:t>
            </a:fld>
            <a:endParaRPr lang="en-IN"/>
          </a:p>
        </p:txBody>
      </p:sp>
      <p:pic>
        <p:nvPicPr>
          <p:cNvPr id="8" name="Picture 7"/>
          <p:cNvPicPr>
            <a:picLocks noChangeAspect="1"/>
          </p:cNvPicPr>
          <p:nvPr/>
        </p:nvPicPr>
        <p:blipFill>
          <a:blip r:embed="rId2" cstate="print"/>
          <a:stretch>
            <a:fillRect/>
          </a:stretch>
        </p:blipFill>
        <p:spPr>
          <a:xfrm>
            <a:off x="1009780" y="1690688"/>
            <a:ext cx="10441142" cy="4070032"/>
          </a:xfrm>
          <a:prstGeom prst="rect">
            <a:avLst/>
          </a:prstGeom>
        </p:spPr>
      </p:pic>
    </p:spTree>
    <p:extLst>
      <p:ext uri="{BB962C8B-B14F-4D97-AF65-F5344CB8AC3E}">
        <p14:creationId xmlns:p14="http://schemas.microsoft.com/office/powerpoint/2010/main" xmlns="" val="291721467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9966"/>
            <a:ext cx="10515600" cy="1325563"/>
          </a:xfrm>
        </p:spPr>
        <p:txBody>
          <a:bodyPr/>
          <a:lstStyle/>
          <a:p>
            <a:r>
              <a:rPr lang="en-IN" dirty="0" smtClean="0"/>
              <a:t>Code…</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93</a:t>
            </a:fld>
            <a:endParaRPr lang="en-IN"/>
          </a:p>
        </p:txBody>
      </p:sp>
      <p:pic>
        <p:nvPicPr>
          <p:cNvPr id="7" name="Picture 6"/>
          <p:cNvPicPr>
            <a:picLocks noChangeAspect="1"/>
          </p:cNvPicPr>
          <p:nvPr/>
        </p:nvPicPr>
        <p:blipFill>
          <a:blip r:embed="rId2" cstate="print"/>
          <a:stretch>
            <a:fillRect/>
          </a:stretch>
        </p:blipFill>
        <p:spPr>
          <a:xfrm>
            <a:off x="3196209" y="530225"/>
            <a:ext cx="6915150" cy="6191250"/>
          </a:xfrm>
          <a:prstGeom prst="rect">
            <a:avLst/>
          </a:prstGeom>
        </p:spPr>
      </p:pic>
    </p:spTree>
    <p:extLst>
      <p:ext uri="{BB962C8B-B14F-4D97-AF65-F5344CB8AC3E}">
        <p14:creationId xmlns:p14="http://schemas.microsoft.com/office/powerpoint/2010/main" xmlns="" val="23903733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12</a:t>
            </a:r>
            <a:endParaRPr lang="en-IN" dirty="0"/>
          </a:p>
        </p:txBody>
      </p:sp>
      <p:sp>
        <p:nvSpPr>
          <p:cNvPr id="4" name="Date Placeholder 3"/>
          <p:cNvSpPr>
            <a:spLocks noGrp="1"/>
          </p:cNvSpPr>
          <p:nvPr>
            <p:ph type="dt" sz="half" idx="10"/>
          </p:nvPr>
        </p:nvSpPr>
        <p:spPr/>
        <p:txBody>
          <a:bodyPr/>
          <a:lstStyle/>
          <a:p>
            <a:fld id="{BDE0C75F-0066-44EC-93A6-BACC1E0F2135}"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94</a:t>
            </a:fld>
            <a:endParaRPr lang="en-IN"/>
          </a:p>
        </p:txBody>
      </p:sp>
    </p:spTree>
    <p:extLst>
      <p:ext uri="{BB962C8B-B14F-4D97-AF65-F5344CB8AC3E}">
        <p14:creationId xmlns:p14="http://schemas.microsoft.com/office/powerpoint/2010/main" xmlns="" val="332186212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Architecture</a:t>
            </a:r>
          </a:p>
          <a:p>
            <a:r>
              <a:rPr lang="en-IN" dirty="0" smtClean="0"/>
              <a:t>Features </a:t>
            </a:r>
          </a:p>
          <a:p>
            <a:r>
              <a:rPr lang="en-IN" dirty="0" smtClean="0"/>
              <a:t>Family </a:t>
            </a:r>
          </a:p>
          <a:p>
            <a:r>
              <a:rPr lang="en-IN" dirty="0" smtClean="0"/>
              <a:t>Pinout </a:t>
            </a:r>
          </a:p>
          <a:p>
            <a:r>
              <a:rPr lang="en-IN" dirty="0"/>
              <a:t>Registers and Organization – A complete understanding. </a:t>
            </a:r>
          </a:p>
          <a:p>
            <a:r>
              <a:rPr lang="en-IN" dirty="0"/>
              <a:t>A and B registers </a:t>
            </a:r>
          </a:p>
          <a:p>
            <a:r>
              <a:rPr lang="en-IN" dirty="0" smtClean="0"/>
              <a:t>PSW </a:t>
            </a:r>
          </a:p>
          <a:p>
            <a:r>
              <a:rPr lang="en-IN" dirty="0" smtClean="0"/>
              <a:t>Register Bank and Stack (Memory Organization)</a:t>
            </a:r>
          </a:p>
          <a:p>
            <a:r>
              <a:rPr lang="en-IN" dirty="0"/>
              <a:t>Stack Programming </a:t>
            </a:r>
          </a:p>
          <a:p>
            <a:pPr marL="685800" lvl="2">
              <a:spcBef>
                <a:spcPts val="1000"/>
              </a:spcBef>
            </a:pPr>
            <a:r>
              <a:rPr lang="en-IN" dirty="0"/>
              <a:t>Stack and RB1 clash </a:t>
            </a:r>
            <a:endParaRPr lang="en-IN" dirty="0" smtClean="0"/>
          </a:p>
          <a:p>
            <a:pPr marL="228600" lvl="1">
              <a:spcBef>
                <a:spcPts val="1000"/>
              </a:spcBef>
            </a:pPr>
            <a:r>
              <a:rPr lang="en-IN" dirty="0" smtClean="0"/>
              <a:t>8051 and peripherals  (i.e. ports) </a:t>
            </a:r>
          </a:p>
          <a:p>
            <a:pPr marL="228600" lvl="1">
              <a:spcBef>
                <a:spcPts val="1000"/>
              </a:spcBef>
            </a:pPr>
            <a:r>
              <a:rPr lang="en-IN" dirty="0" smtClean="0"/>
              <a:t>8051 and Timer </a:t>
            </a:r>
          </a:p>
          <a:p>
            <a:pPr marL="228600" lvl="1">
              <a:spcBef>
                <a:spcPts val="1000"/>
              </a:spcBef>
            </a:pPr>
            <a:r>
              <a:rPr lang="en-IN" dirty="0" smtClean="0"/>
              <a:t>Magic Number – 11.0592 </a:t>
            </a:r>
            <a:endParaRPr lang="en-IN" dirty="0"/>
          </a:p>
          <a:p>
            <a:pPr marL="228600" lvl="1">
              <a:spcBef>
                <a:spcPts val="1000"/>
              </a:spcBef>
            </a:pPr>
            <a:r>
              <a:rPr lang="en-IN" dirty="0"/>
              <a:t>TCON and Counter Operations </a:t>
            </a:r>
          </a:p>
          <a:p>
            <a:pPr marL="228600" lvl="1">
              <a:spcBef>
                <a:spcPts val="1000"/>
              </a:spcBef>
            </a:pPr>
            <a:r>
              <a:rPr lang="en-IN" dirty="0" smtClean="0"/>
              <a:t>8051 and interrupts. </a:t>
            </a:r>
          </a:p>
          <a:p>
            <a:pPr marL="228600" lvl="1">
              <a:spcBef>
                <a:spcPts val="1000"/>
              </a:spcBef>
            </a:pPr>
            <a:r>
              <a:rPr lang="en-IN" sz="2300" dirty="0">
                <a:solidFill>
                  <a:srgbClr val="FF0000"/>
                </a:solidFill>
              </a:rPr>
              <a:t>RS 232 – Serial Communication </a:t>
            </a: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C54D67E1-F306-4597-A3EA-8A2D178778A4}"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95</a:t>
            </a:fld>
            <a:endParaRPr lang="en-IN"/>
          </a:p>
        </p:txBody>
      </p:sp>
    </p:spTree>
    <p:extLst>
      <p:ext uri="{BB962C8B-B14F-4D97-AF65-F5344CB8AC3E}">
        <p14:creationId xmlns:p14="http://schemas.microsoft.com/office/powerpoint/2010/main" xmlns="" val="147820963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Recommended Standard 232 C</a:t>
            </a:r>
            <a:endParaRPr lang="en-IN" dirty="0"/>
          </a:p>
        </p:txBody>
      </p:sp>
      <p:sp>
        <p:nvSpPr>
          <p:cNvPr id="3" name="Content Placeholder 2"/>
          <p:cNvSpPr>
            <a:spLocks noGrp="1"/>
          </p:cNvSpPr>
          <p:nvPr>
            <p:ph idx="1"/>
          </p:nvPr>
        </p:nvSpPr>
        <p:spPr>
          <a:xfrm>
            <a:off x="838200" y="1690688"/>
            <a:ext cx="10515600" cy="4486275"/>
          </a:xfrm>
        </p:spPr>
        <p:txBody>
          <a:bodyPr>
            <a:normAutofit lnSpcReduction="10000"/>
          </a:bodyPr>
          <a:lstStyle/>
          <a:p>
            <a:r>
              <a:rPr lang="en-US" dirty="0"/>
              <a:t>RS-232C, EIA RS-232, or simply RS-232, refers to the same standard defined by the Electronic Industries Association in 1969 for serial communication.</a:t>
            </a:r>
            <a:endParaRPr lang="en-IN" dirty="0"/>
          </a:p>
          <a:p>
            <a:r>
              <a:rPr lang="en-US" dirty="0"/>
              <a:t>The RS-232 serial interface was developed for connecting a computer to common peripherals such as modems, overhead projectors, and the sensors and actuators used for industrial automation applications. </a:t>
            </a:r>
            <a:endParaRPr lang="en-US" dirty="0" smtClean="0"/>
          </a:p>
          <a:p>
            <a:r>
              <a:rPr lang="en-US" dirty="0" smtClean="0">
                <a:solidFill>
                  <a:schemeClr val="accent5">
                    <a:lumMod val="75000"/>
                  </a:schemeClr>
                </a:solidFill>
              </a:rPr>
              <a:t>Despite </a:t>
            </a:r>
            <a:r>
              <a:rPr lang="en-US" dirty="0">
                <a:solidFill>
                  <a:schemeClr val="accent5">
                    <a:lumMod val="75000"/>
                  </a:schemeClr>
                </a:solidFill>
              </a:rPr>
              <a:t>its limited 15 m transmission distance, RS-232 is low cost and easy-to-wire, making it the first choice for many applications.</a:t>
            </a:r>
            <a:endParaRPr lang="en-IN" dirty="0">
              <a:solidFill>
                <a:schemeClr val="accent5">
                  <a:lumMod val="75000"/>
                </a:schemeClr>
              </a:solidFill>
            </a:endParaRPr>
          </a:p>
          <a:p>
            <a:r>
              <a:rPr lang="en-US" dirty="0"/>
              <a:t>RS-232 C is a serial interface standard defined by Electronic Industries Association in 1969. </a:t>
            </a:r>
            <a:endParaRPr lang="en-US" dirty="0" smtClean="0"/>
          </a:p>
          <a:p>
            <a:r>
              <a:rPr lang="en-US" dirty="0" smtClean="0">
                <a:solidFill>
                  <a:schemeClr val="accent5">
                    <a:lumMod val="75000"/>
                  </a:schemeClr>
                </a:solidFill>
              </a:rPr>
              <a:t>RS </a:t>
            </a:r>
            <a:r>
              <a:rPr lang="en-US" dirty="0">
                <a:solidFill>
                  <a:schemeClr val="accent5">
                    <a:lumMod val="75000"/>
                  </a:schemeClr>
                </a:solidFill>
              </a:rPr>
              <a:t>stands for recommended standard, C stands for version. </a:t>
            </a:r>
            <a:endParaRPr lang="en-IN" dirty="0">
              <a:solidFill>
                <a:schemeClr val="accent5">
                  <a:lumMod val="75000"/>
                </a:schemeClr>
              </a:solidFill>
            </a:endParaRPr>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96</a:t>
            </a:fld>
            <a:endParaRPr lang="en-IN"/>
          </a:p>
        </p:txBody>
      </p:sp>
    </p:spTree>
    <p:extLst>
      <p:ext uri="{BB962C8B-B14F-4D97-AF65-F5344CB8AC3E}">
        <p14:creationId xmlns:p14="http://schemas.microsoft.com/office/powerpoint/2010/main" xmlns="" val="210651314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RS 232 Terminologies</a:t>
            </a:r>
            <a:endParaRPr lang="en-IN" dirty="0"/>
          </a:p>
        </p:txBody>
      </p:sp>
      <p:sp>
        <p:nvSpPr>
          <p:cNvPr id="3" name="Content Placeholder 2"/>
          <p:cNvSpPr>
            <a:spLocks noGrp="1"/>
          </p:cNvSpPr>
          <p:nvPr>
            <p:ph idx="1"/>
          </p:nvPr>
        </p:nvSpPr>
        <p:spPr/>
        <p:txBody>
          <a:bodyPr/>
          <a:lstStyle/>
          <a:p>
            <a:r>
              <a:rPr lang="en-US" dirty="0"/>
              <a:t>To get a better understanding of RS-232, one should first know on few terminologies. They are </a:t>
            </a:r>
            <a:endParaRPr lang="en-IN" dirty="0"/>
          </a:p>
          <a:p>
            <a:pPr marL="2743200" lvl="6" indent="0">
              <a:buNone/>
            </a:pPr>
            <a:r>
              <a:rPr lang="en-US" dirty="0">
                <a:solidFill>
                  <a:schemeClr val="accent5">
                    <a:lumMod val="75000"/>
                  </a:schemeClr>
                </a:solidFill>
              </a:rPr>
              <a:t>DTE (Data Terminal Equipment) and </a:t>
            </a:r>
            <a:endParaRPr lang="en-IN" dirty="0">
              <a:solidFill>
                <a:schemeClr val="accent5">
                  <a:lumMod val="75000"/>
                </a:schemeClr>
              </a:solidFill>
            </a:endParaRPr>
          </a:p>
          <a:p>
            <a:pPr marL="2743200" lvl="6" indent="0">
              <a:buNone/>
            </a:pPr>
            <a:r>
              <a:rPr lang="en-US" dirty="0">
                <a:solidFill>
                  <a:schemeClr val="accent5">
                    <a:lumMod val="75000"/>
                  </a:schemeClr>
                </a:solidFill>
              </a:rPr>
              <a:t>DCE (Data Communication Equipment)</a:t>
            </a:r>
            <a:endParaRPr lang="en-IN" dirty="0">
              <a:solidFill>
                <a:schemeClr val="accent5">
                  <a:lumMod val="75000"/>
                </a:schemeClr>
              </a:solidFill>
            </a:endParaRPr>
          </a:p>
          <a:p>
            <a:r>
              <a:rPr lang="en-US" dirty="0" smtClean="0"/>
              <a:t>So, </a:t>
            </a:r>
            <a:r>
              <a:rPr lang="en-US" dirty="0"/>
              <a:t>what is what is the next question. Assume a computer connected to a Modem. </a:t>
            </a:r>
            <a:endParaRPr lang="en-US" dirty="0" smtClean="0"/>
          </a:p>
          <a:p>
            <a:r>
              <a:rPr lang="en-US" dirty="0" smtClean="0">
                <a:solidFill>
                  <a:srgbClr val="FF0000"/>
                </a:solidFill>
              </a:rPr>
              <a:t>There </a:t>
            </a:r>
            <a:r>
              <a:rPr lang="en-US" dirty="0">
                <a:solidFill>
                  <a:srgbClr val="FF0000"/>
                </a:solidFill>
              </a:rPr>
              <a:t>Computer is referred as DTE which transmits and receives the data. Modem is the DCE, which facilitates that data transfer. </a:t>
            </a:r>
            <a:endParaRPr lang="en-IN" dirty="0">
              <a:solidFill>
                <a:srgbClr val="FF0000"/>
              </a:solidFill>
            </a:endParaRPr>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97</a:t>
            </a:fld>
            <a:endParaRPr lang="en-IN"/>
          </a:p>
        </p:txBody>
      </p:sp>
      <p:pic>
        <p:nvPicPr>
          <p:cNvPr id="7" name="Picture 6"/>
          <p:cNvPicPr>
            <a:picLocks noChangeAspect="1"/>
          </p:cNvPicPr>
          <p:nvPr/>
        </p:nvPicPr>
        <p:blipFill>
          <a:blip r:embed="rId3" cstate="print"/>
          <a:stretch>
            <a:fillRect/>
          </a:stretch>
        </p:blipFill>
        <p:spPr>
          <a:xfrm>
            <a:off x="3595594" y="5078414"/>
            <a:ext cx="4533333" cy="1533333"/>
          </a:xfrm>
          <a:prstGeom prst="rect">
            <a:avLst/>
          </a:prstGeom>
        </p:spPr>
      </p:pic>
    </p:spTree>
    <p:extLst>
      <p:ext uri="{BB962C8B-B14F-4D97-AF65-F5344CB8AC3E}">
        <p14:creationId xmlns:p14="http://schemas.microsoft.com/office/powerpoint/2010/main" xmlns="" val="282655373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98</a:t>
            </a:fld>
            <a:endParaRPr lang="en-IN"/>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09800" y="3727006"/>
            <a:ext cx="7769225" cy="26293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p:nvPr/>
        </p:nvSpPr>
        <p:spPr>
          <a:xfrm>
            <a:off x="3185160" y="748195"/>
            <a:ext cx="6096000" cy="2862322"/>
          </a:xfrm>
          <a:prstGeom prst="rect">
            <a:avLst/>
          </a:prstGeom>
        </p:spPr>
        <p:txBody>
          <a:bodyPr>
            <a:spAutoFit/>
          </a:bodyPr>
          <a:lstStyle/>
          <a:p>
            <a:pPr marL="285750" indent="-285750" algn="just">
              <a:buFont typeface="Arial" panose="020B0604020202020204" pitchFamily="34" charset="0"/>
              <a:buChar char="•"/>
            </a:pPr>
            <a:r>
              <a:rPr lang="en-US" dirty="0">
                <a:solidFill>
                  <a:srgbClr val="002060"/>
                </a:solidFill>
                <a:latin typeface="Arial" panose="020B0604020202020204" pitchFamily="34" charset="0"/>
                <a:ea typeface="Calibri" panose="020F0502020204030204" pitchFamily="34" charset="0"/>
              </a:rPr>
              <a:t>Originally or traditionally there were 25 Pins in the RS 232 and currently only 9 pins are used. </a:t>
            </a:r>
            <a:endParaRPr lang="en-US" dirty="0" smtClean="0">
              <a:solidFill>
                <a:srgbClr val="002060"/>
              </a:solidFill>
              <a:latin typeface="Arial" panose="020B0604020202020204" pitchFamily="34" charset="0"/>
              <a:ea typeface="Calibri" panose="020F0502020204030204" pitchFamily="34" charset="0"/>
            </a:endParaRPr>
          </a:p>
          <a:p>
            <a:pPr marL="285750" indent="-285750" algn="just">
              <a:buFont typeface="Arial" panose="020B0604020202020204" pitchFamily="34" charset="0"/>
              <a:buChar char="•"/>
            </a:pPr>
            <a:r>
              <a:rPr lang="en-US" dirty="0" smtClean="0">
                <a:solidFill>
                  <a:srgbClr val="002060"/>
                </a:solidFill>
                <a:latin typeface="Arial" panose="020B0604020202020204" pitchFamily="34" charset="0"/>
                <a:ea typeface="Calibri" panose="020F0502020204030204" pitchFamily="34" charset="0"/>
              </a:rPr>
              <a:t>Former </a:t>
            </a:r>
            <a:r>
              <a:rPr lang="en-US" dirty="0">
                <a:solidFill>
                  <a:srgbClr val="002060"/>
                </a:solidFill>
                <a:latin typeface="Arial" panose="020B0604020202020204" pitchFamily="34" charset="0"/>
                <a:ea typeface="Calibri" panose="020F0502020204030204" pitchFamily="34" charset="0"/>
              </a:rPr>
              <a:t>is named as DB 25 connector and the latter is called as DB 9 connector. </a:t>
            </a:r>
            <a:endParaRPr lang="en-US" dirty="0" smtClean="0">
              <a:solidFill>
                <a:srgbClr val="002060"/>
              </a:solidFill>
              <a:latin typeface="Arial" panose="020B0604020202020204" pitchFamily="34" charset="0"/>
              <a:ea typeface="Calibri" panose="020F0502020204030204" pitchFamily="34" charset="0"/>
            </a:endParaRPr>
          </a:p>
          <a:p>
            <a:pPr marL="285750" indent="-285750" algn="just">
              <a:buFont typeface="Arial" panose="020B0604020202020204" pitchFamily="34" charset="0"/>
              <a:buChar char="•"/>
            </a:pPr>
            <a:r>
              <a:rPr lang="en-US" dirty="0" smtClean="0">
                <a:solidFill>
                  <a:srgbClr val="002060"/>
                </a:solidFill>
                <a:latin typeface="Arial" panose="020B0604020202020204" pitchFamily="34" charset="0"/>
                <a:ea typeface="Calibri" panose="020F0502020204030204" pitchFamily="34" charset="0"/>
              </a:rPr>
              <a:t>Since </a:t>
            </a:r>
            <a:r>
              <a:rPr lang="en-US" dirty="0">
                <a:solidFill>
                  <a:srgbClr val="002060"/>
                </a:solidFill>
                <a:latin typeface="Arial" panose="020B0604020202020204" pitchFamily="34" charset="0"/>
                <a:ea typeface="Calibri" panose="020F0502020204030204" pitchFamily="34" charset="0"/>
              </a:rPr>
              <a:t>DB 25 is almost obsolete, DB 9 signaling is explained in detail</a:t>
            </a:r>
            <a:r>
              <a:rPr lang="en-US" dirty="0" smtClean="0">
                <a:solidFill>
                  <a:srgbClr val="002060"/>
                </a:solidFill>
                <a:latin typeface="Arial" panose="020B0604020202020204" pitchFamily="34" charset="0"/>
                <a:ea typeface="Calibri" panose="020F0502020204030204" pitchFamily="34" charset="0"/>
              </a:rPr>
              <a:t>.</a:t>
            </a:r>
          </a:p>
          <a:p>
            <a:pPr marL="285750" indent="-285750" algn="just">
              <a:buFont typeface="Arial" panose="020B0604020202020204" pitchFamily="34" charset="0"/>
              <a:buChar char="•"/>
            </a:pPr>
            <a:r>
              <a:rPr lang="en-US" dirty="0">
                <a:solidFill>
                  <a:srgbClr val="002060"/>
                </a:solidFill>
              </a:rPr>
              <a:t>DB 9 connector is the most commonly used and it has only 9 pins out of 25 pins from DB 25 connector. </a:t>
            </a:r>
            <a:endParaRPr lang="en-US" dirty="0" smtClean="0">
              <a:solidFill>
                <a:srgbClr val="002060"/>
              </a:solidFill>
            </a:endParaRPr>
          </a:p>
          <a:p>
            <a:pPr marL="285750" indent="-285750" algn="just">
              <a:buFont typeface="Arial" panose="020B0604020202020204" pitchFamily="34" charset="0"/>
              <a:buChar char="•"/>
            </a:pPr>
            <a:r>
              <a:rPr lang="en-US" dirty="0" smtClean="0">
                <a:solidFill>
                  <a:srgbClr val="002060"/>
                </a:solidFill>
              </a:rPr>
              <a:t>In </a:t>
            </a:r>
            <a:r>
              <a:rPr lang="en-US" dirty="0">
                <a:solidFill>
                  <a:srgbClr val="002060"/>
                </a:solidFill>
              </a:rPr>
              <a:t>short it can be called as simplified version of DB 25 connector</a:t>
            </a:r>
            <a:endParaRPr lang="en-IN" dirty="0">
              <a:solidFill>
                <a:srgbClr val="002060"/>
              </a:solidFill>
            </a:endParaRPr>
          </a:p>
        </p:txBody>
      </p:sp>
    </p:spTree>
    <p:extLst>
      <p:ext uri="{BB962C8B-B14F-4D97-AF65-F5344CB8AC3E}">
        <p14:creationId xmlns:p14="http://schemas.microsoft.com/office/powerpoint/2010/main" xmlns="" val="288065774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28-01-2019</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pPr/>
              <a:t>99</a:t>
            </a:fld>
            <a:endParaRPr lang="en-IN"/>
          </a:p>
        </p:txBody>
      </p:sp>
      <p:pic>
        <p:nvPicPr>
          <p:cNvPr id="6146"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5021" y="2670048"/>
            <a:ext cx="5492755" cy="24519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p:cNvPicPr>
            <a:picLocks noChangeAspect="1"/>
          </p:cNvPicPr>
          <p:nvPr/>
        </p:nvPicPr>
        <p:blipFill>
          <a:blip r:embed="rId3" cstate="print"/>
          <a:stretch>
            <a:fillRect/>
          </a:stretch>
        </p:blipFill>
        <p:spPr>
          <a:xfrm>
            <a:off x="6053328" y="2313432"/>
            <a:ext cx="5702159" cy="2908243"/>
          </a:xfrm>
          <a:prstGeom prst="rect">
            <a:avLst/>
          </a:prstGeom>
        </p:spPr>
      </p:pic>
    </p:spTree>
    <p:extLst>
      <p:ext uri="{BB962C8B-B14F-4D97-AF65-F5344CB8AC3E}">
        <p14:creationId xmlns:p14="http://schemas.microsoft.com/office/powerpoint/2010/main" xmlns="" val="1867129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1133</TotalTime>
  <Words>8940</Words>
  <Application>Microsoft Office PowerPoint</Application>
  <PresentationFormat>Custom</PresentationFormat>
  <Paragraphs>1130</Paragraphs>
  <Slides>108</Slides>
  <Notes>2</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Office Theme</vt:lpstr>
      <vt:lpstr>Learn 8051 Microcontroller with me.</vt:lpstr>
      <vt:lpstr>Agenda</vt:lpstr>
      <vt:lpstr>Architecture</vt:lpstr>
      <vt:lpstr>Features</vt:lpstr>
      <vt:lpstr>Contd.,</vt:lpstr>
      <vt:lpstr>Contd.,</vt:lpstr>
      <vt:lpstr>Family </vt:lpstr>
      <vt:lpstr>Welcome to the world of 8051</vt:lpstr>
      <vt:lpstr>Agenda</vt:lpstr>
      <vt:lpstr>Pinout Details</vt:lpstr>
      <vt:lpstr>Contd.,</vt:lpstr>
      <vt:lpstr>Contd.,</vt:lpstr>
      <vt:lpstr>Welcome to the world of 8051</vt:lpstr>
      <vt:lpstr>Agenda</vt:lpstr>
      <vt:lpstr>Register Organization</vt:lpstr>
      <vt:lpstr>Special Function Registers</vt:lpstr>
      <vt:lpstr>SFR – A Register (ACC)</vt:lpstr>
      <vt:lpstr>Contd., </vt:lpstr>
      <vt:lpstr>SFR – B Register</vt:lpstr>
      <vt:lpstr>An example with A and B registers</vt:lpstr>
      <vt:lpstr>Welcome to the world of 8051</vt:lpstr>
      <vt:lpstr>Agenda</vt:lpstr>
      <vt:lpstr>Program Status Word register (PSW)</vt:lpstr>
      <vt:lpstr>Contd.,</vt:lpstr>
      <vt:lpstr>Contd.,</vt:lpstr>
      <vt:lpstr>Contd.,</vt:lpstr>
      <vt:lpstr>Contd., </vt:lpstr>
      <vt:lpstr>SFRs – Few More. </vt:lpstr>
      <vt:lpstr>Contd., </vt:lpstr>
      <vt:lpstr>Stack Pointer and PC SFRs</vt:lpstr>
      <vt:lpstr>Welcome to the world of 8051</vt:lpstr>
      <vt:lpstr>Agenda</vt:lpstr>
      <vt:lpstr>Register Bank and Stack </vt:lpstr>
      <vt:lpstr>Contd.,</vt:lpstr>
      <vt:lpstr>Register Bank Switching</vt:lpstr>
      <vt:lpstr>Bit addressable area </vt:lpstr>
      <vt:lpstr>SFR and Memory </vt:lpstr>
      <vt:lpstr>Welcome to the world of 8051</vt:lpstr>
      <vt:lpstr>Agenda</vt:lpstr>
      <vt:lpstr>Stack Programming </vt:lpstr>
      <vt:lpstr>Contd., </vt:lpstr>
      <vt:lpstr>Contd., </vt:lpstr>
      <vt:lpstr>Stack and Register bank 1 clash </vt:lpstr>
      <vt:lpstr>Contd.,</vt:lpstr>
      <vt:lpstr>Welcome to the world of 8051</vt:lpstr>
      <vt:lpstr>Agenda</vt:lpstr>
      <vt:lpstr>8051 and Ports. </vt:lpstr>
      <vt:lpstr>Port – 0 </vt:lpstr>
      <vt:lpstr>Contd., </vt:lpstr>
      <vt:lpstr>Contd., </vt:lpstr>
      <vt:lpstr>Port -0 - An additional responsibility.</vt:lpstr>
      <vt:lpstr>Port – 1 </vt:lpstr>
      <vt:lpstr>Port – 2 </vt:lpstr>
      <vt:lpstr>Port – 3 </vt:lpstr>
      <vt:lpstr>Are the ports bit accessible? </vt:lpstr>
      <vt:lpstr>Welcome to the world of 8051</vt:lpstr>
      <vt:lpstr>Agenda</vt:lpstr>
      <vt:lpstr>8051 and timer </vt:lpstr>
      <vt:lpstr>TMOD register </vt:lpstr>
      <vt:lpstr>Contd.,</vt:lpstr>
      <vt:lpstr>Contd., </vt:lpstr>
      <vt:lpstr>MODE – 0 (13 bit timer)</vt:lpstr>
      <vt:lpstr>Contd.,</vt:lpstr>
      <vt:lpstr>Contd., </vt:lpstr>
      <vt:lpstr>Contd., </vt:lpstr>
      <vt:lpstr>Mode -1 16 bit timer mode  </vt:lpstr>
      <vt:lpstr>Contd., </vt:lpstr>
      <vt:lpstr>Contd., </vt:lpstr>
      <vt:lpstr>One exercise for you!</vt:lpstr>
      <vt:lpstr>Mode 2 – 8 bit mode </vt:lpstr>
      <vt:lpstr>Contd., </vt:lpstr>
      <vt:lpstr>Mode -3 bit timer mode  </vt:lpstr>
      <vt:lpstr>Welcome to the world of 8051</vt:lpstr>
      <vt:lpstr>Agenda</vt:lpstr>
      <vt:lpstr>Contd., </vt:lpstr>
      <vt:lpstr>Contd., </vt:lpstr>
      <vt:lpstr>Contd., </vt:lpstr>
      <vt:lpstr>Contd., </vt:lpstr>
      <vt:lpstr>Welcome to the world of 8051</vt:lpstr>
      <vt:lpstr>Agenda</vt:lpstr>
      <vt:lpstr>TCON Register (This is an SFR) </vt:lpstr>
      <vt:lpstr>8051 and the counter saga!</vt:lpstr>
      <vt:lpstr>Contd.,</vt:lpstr>
      <vt:lpstr>An example. </vt:lpstr>
      <vt:lpstr>Welcome to the world of 8051</vt:lpstr>
      <vt:lpstr>Agenda</vt:lpstr>
      <vt:lpstr>Polling or Interrupt</vt:lpstr>
      <vt:lpstr>What happens when an interrupt is raised?</vt:lpstr>
      <vt:lpstr>ISR – Interrupt Service Routine</vt:lpstr>
      <vt:lpstr>Contd.,</vt:lpstr>
      <vt:lpstr>IE (Interrupt Enable SFR)</vt:lpstr>
      <vt:lpstr>A Program</vt:lpstr>
      <vt:lpstr>Code…</vt:lpstr>
      <vt:lpstr>Welcome to the world of 8051</vt:lpstr>
      <vt:lpstr>Agenda</vt:lpstr>
      <vt:lpstr>Recommended Standard 232 C</vt:lpstr>
      <vt:lpstr>RS 232 Terminologies</vt:lpstr>
      <vt:lpstr>Contd., </vt:lpstr>
      <vt:lpstr>Contd., </vt:lpstr>
      <vt:lpstr>Slide 100</vt:lpstr>
      <vt:lpstr>Null Modem Configuration</vt:lpstr>
      <vt:lpstr>Welcome to the world of 8051</vt:lpstr>
      <vt:lpstr>Agenda</vt:lpstr>
      <vt:lpstr>Serial communication programming with 8051 </vt:lpstr>
      <vt:lpstr>Serial Programming – Steps  </vt:lpstr>
      <vt:lpstr>Contd., </vt:lpstr>
      <vt:lpstr>Slide 107</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world of 8051</dc:title>
  <dc:creator>Shriram K V</dc:creator>
  <cp:lastModifiedBy>Shriram K V</cp:lastModifiedBy>
  <cp:revision>85</cp:revision>
  <dcterms:created xsi:type="dcterms:W3CDTF">2017-11-27T04:55:49Z</dcterms:created>
  <dcterms:modified xsi:type="dcterms:W3CDTF">2019-01-27T22:58:10Z</dcterms:modified>
</cp:coreProperties>
</file>