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00" r:id="rId29"/>
    <p:sldId id="297" r:id="rId30"/>
    <p:sldId id="284" r:id="rId31"/>
    <p:sldId id="285" r:id="rId32"/>
    <p:sldId id="286" r:id="rId33"/>
    <p:sldId id="287" r:id="rId34"/>
    <p:sldId id="288" r:id="rId35"/>
    <p:sldId id="289" r:id="rId36"/>
    <p:sldId id="290" r:id="rId37"/>
    <p:sldId id="291" r:id="rId38"/>
    <p:sldId id="292" r:id="rId39"/>
    <p:sldId id="293" r:id="rId40"/>
    <p:sldId id="294" r:id="rId41"/>
    <p:sldId id="302" r:id="rId42"/>
    <p:sldId id="299" r:id="rId43"/>
    <p:sldId id="295" r:id="rId44"/>
    <p:sldId id="303" r:id="rId45"/>
    <p:sldId id="304" r:id="rId46"/>
    <p:sldId id="305" r:id="rId47"/>
    <p:sldId id="306" r:id="rId48"/>
    <p:sldId id="307"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2" r:id="rId62"/>
    <p:sldId id="323" r:id="rId63"/>
    <p:sldId id="324" r:id="rId64"/>
    <p:sldId id="325" r:id="rId65"/>
    <p:sldId id="326" r:id="rId66"/>
    <p:sldId id="327" r:id="rId67"/>
    <p:sldId id="329" r:id="rId68"/>
    <p:sldId id="328" r:id="rId69"/>
    <p:sldId id="330" r:id="rId70"/>
    <p:sldId id="331" r:id="rId71"/>
    <p:sldId id="332" r:id="rId72"/>
    <p:sldId id="333" r:id="rId73"/>
    <p:sldId id="334" r:id="rId74"/>
    <p:sldId id="335" r:id="rId75"/>
    <p:sldId id="336" r:id="rId76"/>
    <p:sldId id="337" r:id="rId77"/>
    <p:sldId id="338" r:id="rId78"/>
    <p:sldId id="339" r:id="rId79"/>
    <p:sldId id="340"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62" autoAdjust="0"/>
    <p:restoredTop sz="94660"/>
  </p:normalViewPr>
  <p:slideViewPr>
    <p:cSldViewPr>
      <p:cViewPr>
        <p:scale>
          <a:sx n="66" d="100"/>
          <a:sy n="66" d="100"/>
        </p:scale>
        <p:origin x="-1272"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268997-E02D-41E0-9AFE-0FDBDD5B5B58}" type="datetimeFigureOut">
              <a:rPr lang="en-IN" smtClean="0"/>
              <a:t>17-01-2018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F58A18-9D37-436B-B53B-109BC3EB9BCD}" type="slidenum">
              <a:rPr lang="en-IN" smtClean="0"/>
              <a:t>‹#›</a:t>
            </a:fld>
            <a:endParaRPr lang="en-IN"/>
          </a:p>
        </p:txBody>
      </p:sp>
    </p:spTree>
    <p:extLst>
      <p:ext uri="{BB962C8B-B14F-4D97-AF65-F5344CB8AC3E}">
        <p14:creationId xmlns:p14="http://schemas.microsoft.com/office/powerpoint/2010/main" val="31170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2F58A18-9D37-436B-B53B-109BC3EB9BCD}" type="slidenum">
              <a:rPr lang="en-IN" smtClean="0"/>
              <a:t>47</a:t>
            </a:fld>
            <a:endParaRPr lang="en-IN"/>
          </a:p>
        </p:txBody>
      </p:sp>
    </p:spTree>
    <p:extLst>
      <p:ext uri="{BB962C8B-B14F-4D97-AF65-F5344CB8AC3E}">
        <p14:creationId xmlns:p14="http://schemas.microsoft.com/office/powerpoint/2010/main" val="406138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4D8347-5BA2-49AB-B3D8-377AD7A23650}" type="datetime1">
              <a:rPr lang="en-US" smtClean="0"/>
              <a:t>1/17/2018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IN" smtClean="0"/>
              <a:t>8051 with Shriram K Vasudevan</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73B3AB-C626-4987-B17D-D7DC96AA3A73}"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12EFD-52ED-40D6-8450-33C4F8345787}"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15EC207-6941-40BE-A003-356FF89216A8}"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33373D6-4873-4E91-A508-3C827F5C8D62}" type="datetime1">
              <a:rPr lang="en-US" smtClean="0"/>
              <a:t>1/17/2018</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3C37FF-4C09-42E5-8BD4-2C7784FE5C58}" type="datetime1">
              <a:rPr lang="en-US" smtClean="0"/>
              <a:t>1/17/2018</a:t>
            </a:fld>
            <a:endParaRPr lang="en-US"/>
          </a:p>
        </p:txBody>
      </p:sp>
      <p:sp>
        <p:nvSpPr>
          <p:cNvPr id="6" name="Footer Placeholder 5"/>
          <p:cNvSpPr>
            <a:spLocks noGrp="1"/>
          </p:cNvSpPr>
          <p:nvPr>
            <p:ph type="ftr" sz="quarter" idx="11"/>
          </p:nvPr>
        </p:nvSpPr>
        <p:spPr/>
        <p:txBody>
          <a:bodyPr/>
          <a:lstStyle/>
          <a:p>
            <a:r>
              <a:rPr lang="en-IN" smtClean="0"/>
              <a:t>8051 with Shriram K Vasudevan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7241EB9-4A74-48BA-933D-255EDFD351DE}" type="datetime1">
              <a:rPr lang="en-US" smtClean="0"/>
              <a:t>1/17/2018</a:t>
            </a:fld>
            <a:endParaRPr lang="en-US"/>
          </a:p>
        </p:txBody>
      </p:sp>
      <p:sp>
        <p:nvSpPr>
          <p:cNvPr id="8" name="Footer Placeholder 7"/>
          <p:cNvSpPr>
            <a:spLocks noGrp="1"/>
          </p:cNvSpPr>
          <p:nvPr>
            <p:ph type="ftr" sz="quarter" idx="11"/>
          </p:nvPr>
        </p:nvSpPr>
        <p:spPr/>
        <p:txBody>
          <a:bodyPr/>
          <a:lstStyle/>
          <a:p>
            <a:r>
              <a:rPr lang="en-IN" smtClean="0"/>
              <a:t>8051 with Shriram K Vasudevan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F76BB8-BEA3-417A-BD98-512A3232A929}"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F4FAA-07C7-40A7-9634-7E1CE47DC87C}" type="datetime1">
              <a:rPr lang="en-US" smtClean="0"/>
              <a:t>1/17/2018</a:t>
            </a:fld>
            <a:endParaRPr lang="en-US"/>
          </a:p>
        </p:txBody>
      </p:sp>
      <p:sp>
        <p:nvSpPr>
          <p:cNvPr id="3" name="Footer Placeholder 2"/>
          <p:cNvSpPr>
            <a:spLocks noGrp="1"/>
          </p:cNvSpPr>
          <p:nvPr>
            <p:ph type="ftr" sz="quarter" idx="11"/>
          </p:nvPr>
        </p:nvSpPr>
        <p:spPr/>
        <p:txBody>
          <a:bodyPr/>
          <a:lstStyle/>
          <a:p>
            <a:r>
              <a:rPr lang="en-IN" smtClean="0"/>
              <a:t>8051 with Shriram K Vasudevan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E21CC1-8491-4AF3-89D8-FFDD2B5FB736}" type="datetime1">
              <a:rPr lang="en-US" smtClean="0"/>
              <a:t>1/17/2018</a:t>
            </a:fld>
            <a:endParaRPr lang="en-US"/>
          </a:p>
        </p:txBody>
      </p:sp>
      <p:sp>
        <p:nvSpPr>
          <p:cNvPr id="6" name="Footer Placeholder 5"/>
          <p:cNvSpPr>
            <a:spLocks noGrp="1"/>
          </p:cNvSpPr>
          <p:nvPr>
            <p:ph type="ftr" sz="quarter" idx="11"/>
          </p:nvPr>
        </p:nvSpPr>
        <p:spPr/>
        <p:txBody>
          <a:bodyPr/>
          <a:lstStyle/>
          <a:p>
            <a:r>
              <a:rPr lang="en-IN" smtClean="0"/>
              <a:t>8051 with Shriram K Vasudevan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A84573-F9DA-4A85-9476-2AD0BC0B98A4}" type="datetime1">
              <a:rPr lang="en-US" smtClean="0"/>
              <a:t>1/17/2018</a:t>
            </a:fld>
            <a:endParaRPr lang="en-US"/>
          </a:p>
        </p:txBody>
      </p:sp>
      <p:sp>
        <p:nvSpPr>
          <p:cNvPr id="6" name="Footer Placeholder 5"/>
          <p:cNvSpPr>
            <a:spLocks noGrp="1"/>
          </p:cNvSpPr>
          <p:nvPr>
            <p:ph type="ftr" sz="quarter" idx="11"/>
          </p:nvPr>
        </p:nvSpPr>
        <p:spPr/>
        <p:txBody>
          <a:bodyPr/>
          <a:lstStyle/>
          <a:p>
            <a:r>
              <a:rPr lang="en-IN" smtClean="0"/>
              <a:t>8051 with Shriram K Vasudevan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FB4F8F9-2EA8-481E-9005-D0F58280A1B0}" type="datetime1">
              <a:rPr lang="en-US" smtClean="0"/>
              <a:t>1/17/2018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IN" smtClean="0"/>
              <a:t>8051 with Shriram K Vasudevan</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user/master4heree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keil.com/download/produ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the world of 8051</a:t>
            </a:r>
            <a:br>
              <a:rPr lang="en-US" dirty="0" smtClean="0"/>
            </a:br>
            <a:r>
              <a:rPr lang="en-US" dirty="0" smtClean="0"/>
              <a:t>Programming Aspects – Session – 1</a:t>
            </a:r>
            <a:endParaRPr lang="en-IN" dirty="0"/>
          </a:p>
        </p:txBody>
      </p:sp>
      <p:sp>
        <p:nvSpPr>
          <p:cNvPr id="3" name="Subtitle 2"/>
          <p:cNvSpPr>
            <a:spLocks noGrp="1"/>
          </p:cNvSpPr>
          <p:nvPr>
            <p:ph type="subTitle" idx="1"/>
          </p:nvPr>
        </p:nvSpPr>
        <p:spPr/>
        <p:txBody>
          <a:bodyPr>
            <a:normAutofit/>
          </a:bodyPr>
          <a:lstStyle/>
          <a:p>
            <a:r>
              <a:rPr lang="en-US" dirty="0" smtClean="0"/>
              <a:t>Shriram K Vasudevan</a:t>
            </a:r>
          </a:p>
          <a:p>
            <a:endParaRPr lang="en-IN" dirty="0"/>
          </a:p>
        </p:txBody>
      </p:sp>
      <p:sp>
        <p:nvSpPr>
          <p:cNvPr id="4" name="Date Placeholder 3"/>
          <p:cNvSpPr>
            <a:spLocks noGrp="1"/>
          </p:cNvSpPr>
          <p:nvPr>
            <p:ph type="dt" sz="half" idx="10"/>
          </p:nvPr>
        </p:nvSpPr>
        <p:spPr/>
        <p:txBody>
          <a:bodyPr/>
          <a:lstStyle/>
          <a:p>
            <a:fld id="{BDA27920-DFEF-428A-A1F9-797BC86A969D}"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Rectangle 6"/>
          <p:cNvSpPr/>
          <p:nvPr/>
        </p:nvSpPr>
        <p:spPr>
          <a:xfrm>
            <a:off x="914400" y="5715000"/>
            <a:ext cx="8866909" cy="646331"/>
          </a:xfrm>
          <a:prstGeom prst="rect">
            <a:avLst/>
          </a:prstGeom>
        </p:spPr>
        <p:txBody>
          <a:bodyPr wrap="square">
            <a:spAutoFit/>
          </a:bodyPr>
          <a:lstStyle/>
          <a:p>
            <a:r>
              <a:rPr lang="en-IN" b="1" dirty="0" smtClean="0">
                <a:solidFill>
                  <a:srgbClr val="0070C0"/>
                </a:solidFill>
                <a:hlinkClick r:id="rId2"/>
              </a:rPr>
              <a:t>YouTube Channel: https</a:t>
            </a:r>
            <a:r>
              <a:rPr lang="en-IN" b="1" dirty="0">
                <a:solidFill>
                  <a:srgbClr val="0070C0"/>
                </a:solidFill>
                <a:hlinkClick r:id="rId2"/>
              </a:rPr>
              <a:t>://</a:t>
            </a:r>
            <a:r>
              <a:rPr lang="en-IN" b="1" dirty="0" smtClean="0">
                <a:solidFill>
                  <a:srgbClr val="0070C0"/>
                </a:solidFill>
                <a:hlinkClick r:id="rId2"/>
              </a:rPr>
              <a:t>www.youtube.com/user/master4hereever</a:t>
            </a:r>
            <a:r>
              <a:rPr lang="en-IN" b="1" dirty="0" smtClean="0">
                <a:solidFill>
                  <a:srgbClr val="0070C0"/>
                </a:solidFill>
              </a:rPr>
              <a:t> </a:t>
            </a:r>
          </a:p>
          <a:p>
            <a:r>
              <a:rPr lang="en-IN" b="1" dirty="0">
                <a:solidFill>
                  <a:srgbClr val="0070C0"/>
                </a:solidFill>
              </a:rPr>
              <a:t>	</a:t>
            </a:r>
            <a:r>
              <a:rPr lang="en-IN" b="1" dirty="0" smtClean="0">
                <a:solidFill>
                  <a:srgbClr val="0070C0"/>
                </a:solidFill>
              </a:rPr>
              <a:t>(You can search as Shriram Vasudevan as well) </a:t>
            </a:r>
            <a:endParaRPr lang="en-IN" dirty="0">
              <a:solidFill>
                <a:srgbClr val="0070C0"/>
              </a:solidFill>
            </a:endParaRPr>
          </a:p>
        </p:txBody>
      </p:sp>
    </p:spTree>
    <p:extLst>
      <p:ext uri="{BB962C8B-B14F-4D97-AF65-F5344CB8AC3E}">
        <p14:creationId xmlns:p14="http://schemas.microsoft.com/office/powerpoint/2010/main" val="506340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E1DC81AB-0CC4-43E7-BDEC-10A7A878AF2F}"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811505047"/>
              </p:ext>
            </p:extLst>
          </p:nvPr>
        </p:nvGraphicFramePr>
        <p:xfrm>
          <a:off x="533400" y="1295400"/>
          <a:ext cx="8101965" cy="3364992"/>
        </p:xfrm>
        <a:graphic>
          <a:graphicData uri="http://schemas.openxmlformats.org/drawingml/2006/table">
            <a:tbl>
              <a:tblPr firstRow="1" firstCol="1" bandRow="1">
                <a:tableStyleId>{5C22544A-7EE6-4342-B048-85BDC9FD1C3A}</a:tableStyleId>
              </a:tblPr>
              <a:tblGrid>
                <a:gridCol w="1705677"/>
                <a:gridCol w="2793781"/>
                <a:gridCol w="3602507"/>
              </a:tblGrid>
              <a:tr h="461645">
                <a:tc>
                  <a:txBody>
                    <a:bodyPr/>
                    <a:lstStyle/>
                    <a:p>
                      <a:pPr>
                        <a:lnSpc>
                          <a:spcPct val="115000"/>
                        </a:lnSpc>
                        <a:spcAft>
                          <a:spcPts val="0"/>
                        </a:spcAft>
                      </a:pPr>
                      <a:r>
                        <a:rPr lang="en-US" sz="1600" dirty="0">
                          <a:effectLst/>
                        </a:rPr>
                        <a:t>Indexed addressing mode</a:t>
                      </a:r>
                      <a:endParaRPr lang="en-IN" sz="16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effectLst/>
                        </a:rPr>
                        <a:t>The Indexed addressing is useful when there is a need to retrieve data from a look-up table. A 16-bit register (data pointer) holds the base address and the accumulator holds an 8-bit displacement or index value. The sum of these two registers forms the effective address for a JMP or MOVC instruction</a:t>
                      </a:r>
                      <a:endParaRPr lang="en-IN" sz="16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a:solidFill>
                            <a:srgbClr val="FFFF00"/>
                          </a:solidFill>
                          <a:effectLst/>
                        </a:rPr>
                        <a:t>MOV A,#099H </a:t>
                      </a:r>
                      <a:r>
                        <a:rPr lang="en-US" sz="1600" dirty="0">
                          <a:effectLst/>
                        </a:rPr>
                        <a:t>;Offset from table start</a:t>
                      </a:r>
                      <a:endParaRPr lang="en-IN" sz="1600" dirty="0">
                        <a:effectLst/>
                      </a:endParaRPr>
                    </a:p>
                    <a:p>
                      <a:pPr algn="just">
                        <a:lnSpc>
                          <a:spcPct val="150000"/>
                        </a:lnSpc>
                        <a:spcAft>
                          <a:spcPts val="0"/>
                        </a:spcAft>
                      </a:pPr>
                      <a:r>
                        <a:rPr lang="en-US" sz="1600" dirty="0">
                          <a:solidFill>
                            <a:srgbClr val="FFFF00"/>
                          </a:solidFill>
                          <a:effectLst/>
                        </a:rPr>
                        <a:t>MOV DPTR,#01E00H </a:t>
                      </a:r>
                      <a:r>
                        <a:rPr lang="en-US" sz="1600" dirty="0">
                          <a:effectLst/>
                        </a:rPr>
                        <a:t>;Table start address</a:t>
                      </a:r>
                      <a:endParaRPr lang="en-IN" sz="1600" dirty="0">
                        <a:effectLst/>
                      </a:endParaRPr>
                    </a:p>
                    <a:p>
                      <a:pPr algn="just">
                        <a:lnSpc>
                          <a:spcPct val="150000"/>
                        </a:lnSpc>
                        <a:spcAft>
                          <a:spcPts val="0"/>
                        </a:spcAft>
                      </a:pPr>
                      <a:r>
                        <a:rPr lang="en-US" sz="1600" dirty="0">
                          <a:solidFill>
                            <a:srgbClr val="FFFF00"/>
                          </a:solidFill>
                          <a:effectLst/>
                        </a:rPr>
                        <a:t>MOVC A, @A+DPTR; </a:t>
                      </a:r>
                      <a:r>
                        <a:rPr lang="en-US" sz="1600" dirty="0">
                          <a:effectLst/>
                        </a:rPr>
                        <a:t>Gets target value from the table.</a:t>
                      </a:r>
                      <a:endParaRPr lang="en-IN" sz="1600" dirty="0">
                        <a:effectLst/>
                      </a:endParaRPr>
                    </a:p>
                    <a:p>
                      <a:pPr algn="just">
                        <a:lnSpc>
                          <a:spcPct val="150000"/>
                        </a:lnSpc>
                        <a:spcAft>
                          <a:spcPts val="0"/>
                        </a:spcAft>
                      </a:pPr>
                      <a:r>
                        <a:rPr lang="en-US" sz="1600" dirty="0">
                          <a:effectLst/>
                        </a:rPr>
                        <a:t>start address + offset is calculated and put </a:t>
                      </a:r>
                      <a:endParaRPr lang="en-IN" sz="1600" dirty="0">
                        <a:effectLst/>
                      </a:endParaRPr>
                    </a:p>
                    <a:p>
                      <a:pPr algn="just">
                        <a:lnSpc>
                          <a:spcPct val="150000"/>
                        </a:lnSpc>
                        <a:spcAft>
                          <a:spcPts val="0"/>
                        </a:spcAft>
                      </a:pPr>
                      <a:r>
                        <a:rPr lang="en-US" sz="1600" dirty="0">
                          <a:effectLst/>
                        </a:rPr>
                        <a:t>in A.</a:t>
                      </a:r>
                      <a:endParaRPr lang="en-IN" sz="1600" dirty="0">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http://www.circuitstoday.com/wp-content/uploads/2011/12/Indexed-Addressing-M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2229"/>
            <a:ext cx="8800402" cy="47534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47800" y="4876800"/>
            <a:ext cx="6705600" cy="1477328"/>
          </a:xfrm>
          <a:prstGeom prst="rect">
            <a:avLst/>
          </a:prstGeom>
        </p:spPr>
        <p:txBody>
          <a:bodyPr wrap="square">
            <a:spAutoFit/>
          </a:bodyPr>
          <a:lstStyle/>
          <a:p>
            <a:r>
              <a:rPr lang="en-IN" dirty="0"/>
              <a:t>DPTR holds the value 01FE, where 01 is located in DPH (higher 8 bits) and FE is located in DPL (lower 8 bits). Accumulator now has the value 02H. A 16 bit addition is performed and now 01FE H+02 H results in 0200 H. What ever data is in 0200 H will get transferred to accumulator. </a:t>
            </a:r>
          </a:p>
        </p:txBody>
      </p:sp>
    </p:spTree>
    <p:extLst>
      <p:ext uri="{BB962C8B-B14F-4D97-AF65-F5344CB8AC3E}">
        <p14:creationId xmlns:p14="http://schemas.microsoft.com/office/powerpoint/2010/main" val="226275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CE36E3-CE40-47D4-864F-E55118E7A20C}"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443469467"/>
              </p:ext>
            </p:extLst>
          </p:nvPr>
        </p:nvGraphicFramePr>
        <p:xfrm>
          <a:off x="457200" y="1447800"/>
          <a:ext cx="8382001" cy="1960626"/>
        </p:xfrm>
        <a:graphic>
          <a:graphicData uri="http://schemas.openxmlformats.org/drawingml/2006/table">
            <a:tbl>
              <a:tblPr firstRow="1" firstCol="1" bandRow="1">
                <a:tableStyleId>{5C22544A-7EE6-4342-B048-85BDC9FD1C3A}</a:tableStyleId>
              </a:tblPr>
              <a:tblGrid>
                <a:gridCol w="1764632"/>
                <a:gridCol w="2890345"/>
                <a:gridCol w="3727024"/>
              </a:tblGrid>
              <a:tr h="1960626">
                <a:tc>
                  <a:txBody>
                    <a:bodyPr/>
                    <a:lstStyle/>
                    <a:p>
                      <a:pPr>
                        <a:lnSpc>
                          <a:spcPct val="115000"/>
                        </a:lnSpc>
                        <a:spcAft>
                          <a:spcPts val="0"/>
                        </a:spcAft>
                      </a:pPr>
                      <a:r>
                        <a:rPr lang="en-US" sz="1400" dirty="0">
                          <a:effectLst/>
                        </a:rPr>
                        <a:t>Long addressing mode</a:t>
                      </a:r>
                      <a:endParaRPr lang="en-IN" sz="1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200" dirty="0">
                          <a:effectLst/>
                        </a:rPr>
                        <a:t>When the instructions use LCALL or LJMP it is referred to be as Long addressing mode.</a:t>
                      </a:r>
                      <a:endParaRPr lang="en-IN" sz="1400" dirty="0">
                        <a:effectLst/>
                        <a:latin typeface="Calibri"/>
                        <a:ea typeface="Calibri"/>
                        <a:cs typeface="Times New Roman"/>
                      </a:endParaRPr>
                    </a:p>
                  </a:txBody>
                  <a:tcPr marL="68580" marR="68580" marT="0" marB="0"/>
                </a:tc>
                <a:tc>
                  <a:txBody>
                    <a:bodyPr/>
                    <a:lstStyle/>
                    <a:p>
                      <a:pPr marL="228600" algn="just">
                        <a:lnSpc>
                          <a:spcPct val="150000"/>
                        </a:lnSpc>
                        <a:spcAft>
                          <a:spcPts val="0"/>
                        </a:spcAft>
                      </a:pPr>
                      <a:r>
                        <a:rPr lang="en-US" sz="1400" dirty="0">
                          <a:solidFill>
                            <a:srgbClr val="FFFF00"/>
                          </a:solidFill>
                          <a:effectLst/>
                        </a:rPr>
                        <a:t>LCALL TIMER_ROUTINE</a:t>
                      </a:r>
                      <a:endParaRPr lang="en-IN" sz="1400" dirty="0">
                        <a:solidFill>
                          <a:srgbClr val="FFFF00"/>
                        </a:solidFill>
                        <a:effectLst/>
                      </a:endParaRPr>
                    </a:p>
                    <a:p>
                      <a:pPr marL="228600" algn="just">
                        <a:lnSpc>
                          <a:spcPct val="150000"/>
                        </a:lnSpc>
                        <a:spcAft>
                          <a:spcPts val="0"/>
                        </a:spcAft>
                      </a:pPr>
                      <a:r>
                        <a:rPr lang="en-US" sz="1400" dirty="0">
                          <a:solidFill>
                            <a:srgbClr val="FFFF00"/>
                          </a:solidFill>
                          <a:effectLst/>
                        </a:rPr>
                        <a:t>TIMER_ROUTINE: MOV TMOD, #10H</a:t>
                      </a:r>
                      <a:endParaRPr lang="en-IN" sz="1400" dirty="0">
                        <a:solidFill>
                          <a:srgbClr val="FFFF00"/>
                        </a:solidFill>
                        <a:effectLst/>
                      </a:endParaRPr>
                    </a:p>
                    <a:p>
                      <a:pPr marL="228600" algn="just">
                        <a:lnSpc>
                          <a:spcPct val="150000"/>
                        </a:lnSpc>
                        <a:spcAft>
                          <a:spcPts val="0"/>
                        </a:spcAft>
                      </a:pPr>
                      <a:r>
                        <a:rPr lang="en-US" sz="1400" dirty="0">
                          <a:effectLst/>
                        </a:rPr>
                        <a:t>Above instructions are the example for Long addressing mode.</a:t>
                      </a:r>
                      <a:endParaRPr lang="en-IN" sz="1400" dirty="0">
                        <a:effectLst/>
                      </a:endParaRPr>
                    </a:p>
                    <a:p>
                      <a:pPr marL="228600" algn="just">
                        <a:lnSpc>
                          <a:spcPct val="115000"/>
                        </a:lnSpc>
                        <a:spcAft>
                          <a:spcPts val="0"/>
                        </a:spcAft>
                      </a:pPr>
                      <a:r>
                        <a:rPr lang="en-US" sz="1400" dirty="0">
                          <a:effectLst/>
                        </a:rPr>
                        <a:t> </a:t>
                      </a:r>
                      <a:endParaRPr lang="en-IN" sz="1400" dirty="0">
                        <a:effectLst/>
                        <a:latin typeface="Calibri"/>
                        <a:ea typeface="Calibri"/>
                        <a:cs typeface="Times New Roman"/>
                      </a:endParaRPr>
                    </a:p>
                  </a:txBody>
                  <a:tcPr marL="68580" marR="68580" marT="0" marB="0"/>
                </a:tc>
              </a:tr>
            </a:tbl>
          </a:graphicData>
        </a:graphic>
      </p:graphicFrame>
      <p:sp>
        <p:nvSpPr>
          <p:cNvPr id="7" name="Rectangle 6"/>
          <p:cNvSpPr/>
          <p:nvPr/>
        </p:nvSpPr>
        <p:spPr>
          <a:xfrm>
            <a:off x="1905000" y="3886200"/>
            <a:ext cx="6705600" cy="1754326"/>
          </a:xfrm>
          <a:prstGeom prst="rect">
            <a:avLst/>
          </a:prstGeom>
        </p:spPr>
        <p:txBody>
          <a:bodyPr wrap="square">
            <a:spAutoFit/>
          </a:bodyPr>
          <a:lstStyle/>
          <a:p>
            <a:r>
              <a:rPr lang="en-US" dirty="0"/>
              <a:t>The instruction set can be broadly classified into five types:</a:t>
            </a:r>
            <a:endParaRPr lang="en-IN" dirty="0"/>
          </a:p>
          <a:p>
            <a:pPr marL="1657350" lvl="3" indent="-285750">
              <a:buFont typeface="Arial" pitchFamily="34" charset="0"/>
              <a:buChar char="•"/>
            </a:pPr>
            <a:r>
              <a:rPr lang="en-US" dirty="0"/>
              <a:t>Arithmetic instructions</a:t>
            </a:r>
            <a:endParaRPr lang="en-IN" dirty="0"/>
          </a:p>
          <a:p>
            <a:pPr marL="1657350" lvl="3" indent="-285750">
              <a:buFont typeface="Arial" pitchFamily="34" charset="0"/>
              <a:buChar char="•"/>
            </a:pPr>
            <a:r>
              <a:rPr lang="en-US" dirty="0"/>
              <a:t>Logical instructions</a:t>
            </a:r>
            <a:endParaRPr lang="en-IN" dirty="0"/>
          </a:p>
          <a:p>
            <a:pPr marL="1657350" lvl="3" indent="-285750">
              <a:buFont typeface="Arial" pitchFamily="34" charset="0"/>
              <a:buChar char="•"/>
            </a:pPr>
            <a:r>
              <a:rPr lang="en-US" dirty="0"/>
              <a:t>Data transfer instructions</a:t>
            </a:r>
            <a:endParaRPr lang="en-IN" dirty="0"/>
          </a:p>
          <a:p>
            <a:pPr marL="1657350" lvl="3" indent="-285750">
              <a:buFont typeface="Arial" pitchFamily="34" charset="0"/>
              <a:buChar char="•"/>
            </a:pPr>
            <a:r>
              <a:rPr lang="en-US" dirty="0"/>
              <a:t>Boolean variable instructions</a:t>
            </a:r>
            <a:endParaRPr lang="en-IN" dirty="0"/>
          </a:p>
          <a:p>
            <a:pPr marL="1657350" lvl="3" indent="-285750">
              <a:buFont typeface="Arial" pitchFamily="34" charset="0"/>
              <a:buChar char="•"/>
            </a:pPr>
            <a:r>
              <a:rPr lang="en-US" dirty="0"/>
              <a:t>Program branching instructions</a:t>
            </a:r>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99579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the world of 8051</a:t>
            </a:r>
            <a:br>
              <a:rPr lang="en-US" dirty="0" smtClean="0"/>
            </a:br>
            <a:r>
              <a:rPr lang="en-US" dirty="0" smtClean="0"/>
              <a:t>Programming Aspects – Session – 2</a:t>
            </a:r>
            <a:endParaRPr lang="en-IN" dirty="0"/>
          </a:p>
        </p:txBody>
      </p:sp>
      <p:sp>
        <p:nvSpPr>
          <p:cNvPr id="3" name="Subtitle 2"/>
          <p:cNvSpPr>
            <a:spLocks noGrp="1"/>
          </p:cNvSpPr>
          <p:nvPr>
            <p:ph type="subTitle" idx="1"/>
          </p:nvPr>
        </p:nvSpPr>
        <p:spPr/>
        <p:txBody>
          <a:bodyPr>
            <a:normAutofit/>
          </a:bodyPr>
          <a:lstStyle/>
          <a:p>
            <a:r>
              <a:rPr lang="en-US" dirty="0" smtClean="0"/>
              <a:t>Shriram K Vasudevan</a:t>
            </a:r>
          </a:p>
          <a:p>
            <a:endParaRPr lang="en-IN" dirty="0"/>
          </a:p>
        </p:txBody>
      </p:sp>
      <p:sp>
        <p:nvSpPr>
          <p:cNvPr id="4" name="Date Placeholder 3"/>
          <p:cNvSpPr>
            <a:spLocks noGrp="1"/>
          </p:cNvSpPr>
          <p:nvPr>
            <p:ph type="dt" sz="half" idx="10"/>
          </p:nvPr>
        </p:nvSpPr>
        <p:spPr/>
        <p:txBody>
          <a:bodyPr/>
          <a:lstStyle/>
          <a:p>
            <a:fld id="{ECF2BF87-0EA9-4806-9246-A0184EECDFB6}"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48529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dirty="0" smtClean="0"/>
              <a:t>Instruction Set – An introduction </a:t>
            </a:r>
          </a:p>
          <a:p>
            <a:r>
              <a:rPr lang="en-US" dirty="0" smtClean="0"/>
              <a:t>Addressing Modes  </a:t>
            </a:r>
          </a:p>
          <a:p>
            <a:r>
              <a:rPr lang="en-US" dirty="0" smtClean="0">
                <a:solidFill>
                  <a:srgbClr val="FF0000"/>
                </a:solidFill>
              </a:rPr>
              <a:t>Arithmetic Instructions </a:t>
            </a:r>
          </a:p>
          <a:p>
            <a:r>
              <a:rPr lang="en-US" dirty="0" smtClean="0"/>
              <a:t>Logical Instructions </a:t>
            </a:r>
          </a:p>
          <a:p>
            <a:r>
              <a:rPr lang="en-US" dirty="0" smtClean="0"/>
              <a:t>Data Transfer Instructions </a:t>
            </a:r>
          </a:p>
          <a:p>
            <a:r>
              <a:rPr lang="en-US" dirty="0"/>
              <a:t>Boolean Instructions</a:t>
            </a:r>
          </a:p>
          <a:p>
            <a:r>
              <a:rPr lang="en-US" dirty="0"/>
              <a:t>Branching Instructions </a:t>
            </a:r>
          </a:p>
          <a:p>
            <a:r>
              <a:rPr lang="en-US" dirty="0"/>
              <a:t>Know these – Signed/Unsigned </a:t>
            </a:r>
          </a:p>
          <a:p>
            <a:r>
              <a:rPr lang="en-US" dirty="0"/>
              <a:t>Know these – Packed/Unpacked </a:t>
            </a:r>
          </a:p>
          <a:p>
            <a:endParaRPr lang="en-US" dirty="0" smtClean="0"/>
          </a:p>
          <a:p>
            <a:endParaRPr lang="en-US" dirty="0"/>
          </a:p>
          <a:p>
            <a:endParaRPr lang="en-IN" dirty="0">
              <a:solidFill>
                <a:srgbClr val="7030A0"/>
              </a:solidFill>
            </a:endParaRPr>
          </a:p>
        </p:txBody>
      </p:sp>
      <p:sp>
        <p:nvSpPr>
          <p:cNvPr id="4" name="Date Placeholder 3"/>
          <p:cNvSpPr>
            <a:spLocks noGrp="1"/>
          </p:cNvSpPr>
          <p:nvPr>
            <p:ph type="dt" sz="half" idx="10"/>
          </p:nvPr>
        </p:nvSpPr>
        <p:spPr/>
        <p:txBody>
          <a:bodyPr/>
          <a:lstStyle/>
          <a:p>
            <a:fld id="{81AE8D54-B1D2-4647-9B67-FBE63411E5B9}"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5356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Instructions</a:t>
            </a:r>
            <a:endParaRPr lang="en-IN" dirty="0"/>
          </a:p>
        </p:txBody>
      </p:sp>
      <p:sp>
        <p:nvSpPr>
          <p:cNvPr id="3" name="Date Placeholder 2"/>
          <p:cNvSpPr>
            <a:spLocks noGrp="1"/>
          </p:cNvSpPr>
          <p:nvPr>
            <p:ph type="dt" sz="half" idx="10"/>
          </p:nvPr>
        </p:nvSpPr>
        <p:spPr/>
        <p:txBody>
          <a:bodyPr/>
          <a:lstStyle/>
          <a:p>
            <a:fld id="{CEAC2811-F698-4A7C-B547-48805A722322}"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Content Placeholder 4"/>
          <p:cNvSpPr>
            <a:spLocks noGrp="1"/>
          </p:cNvSpPr>
          <p:nvPr>
            <p:ph sz="quarter" idx="1"/>
          </p:nvPr>
        </p:nvSpPr>
        <p:spPr/>
        <p:txBody>
          <a:bodyPr/>
          <a:lstStyle/>
          <a:p>
            <a:r>
              <a:rPr lang="en-US" dirty="0"/>
              <a:t>These are the set of instructions that can perform all arithmetic operations as addition, subtraction, multiplication and division. </a:t>
            </a:r>
            <a:endParaRPr lang="en-US" dirty="0" smtClean="0"/>
          </a:p>
          <a:p>
            <a:r>
              <a:rPr lang="en-US" dirty="0" smtClean="0"/>
              <a:t>One </a:t>
            </a:r>
            <a:r>
              <a:rPr lang="en-US" dirty="0"/>
              <a:t>thing to be remembered is, 8051 has no special knowledge on if the data is signed or unsigned. </a:t>
            </a:r>
            <a:endParaRPr lang="en-US" dirty="0" smtClean="0"/>
          </a:p>
          <a:p>
            <a:r>
              <a:rPr lang="en-US" dirty="0" smtClean="0"/>
              <a:t>So, </a:t>
            </a:r>
            <a:r>
              <a:rPr lang="en-US" dirty="0"/>
              <a:t>programmer must pay some care for the same. And the appropriate status bits are set in PSW (Program Status Word) after the arithmetic operation is complete. .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280738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7170"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0" y="38100"/>
            <a:ext cx="9124950"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143000" y="6282035"/>
            <a:ext cx="7696200" cy="646331"/>
          </a:xfrm>
          <a:prstGeom prst="rect">
            <a:avLst/>
          </a:prstGeom>
        </p:spPr>
        <p:txBody>
          <a:bodyPr wrap="square">
            <a:spAutoFit/>
          </a:bodyPr>
          <a:lstStyle/>
          <a:p>
            <a:r>
              <a:rPr lang="en-US" b="1" dirty="0">
                <a:solidFill>
                  <a:srgbClr val="FF0000"/>
                </a:solidFill>
              </a:rPr>
              <a:t>Tail piece:</a:t>
            </a:r>
            <a:r>
              <a:rPr lang="en-US" dirty="0">
                <a:solidFill>
                  <a:srgbClr val="FF0000"/>
                </a:solidFill>
              </a:rPr>
              <a:t> Arithmetic instructions affect Carry flag (CY) and Overflow flag (OV) in the PSW.</a:t>
            </a:r>
            <a:endParaRPr lang="en-IN" dirty="0">
              <a:solidFill>
                <a:srgbClr val="FF0000"/>
              </a:solidFill>
            </a:endParaRPr>
          </a:p>
        </p:txBody>
      </p:sp>
    </p:spTree>
    <p:extLst>
      <p:ext uri="{BB962C8B-B14F-4D97-AF65-F5344CB8AC3E}">
        <p14:creationId xmlns:p14="http://schemas.microsoft.com/office/powerpoint/2010/main" val="3791977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 wise description – Arithmetic instructions</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Content Placeholder 5"/>
          <p:cNvSpPr>
            <a:spLocks noGrp="1"/>
          </p:cNvSpPr>
          <p:nvPr>
            <p:ph sz="quarter" idx="1"/>
          </p:nvPr>
        </p:nvSpPr>
        <p:spPr/>
        <p:txBody>
          <a:bodyPr>
            <a:normAutofit fontScale="92500" lnSpcReduction="10000"/>
          </a:bodyPr>
          <a:lstStyle/>
          <a:p>
            <a:pPr lvl="0"/>
            <a:r>
              <a:rPr lang="en-US" b="1" u="sng" dirty="0"/>
              <a:t>ADD</a:t>
            </a:r>
            <a:endParaRPr lang="en-IN" dirty="0"/>
          </a:p>
          <a:p>
            <a:r>
              <a:rPr lang="en-US" dirty="0"/>
              <a:t>As the name indicates it is used to perform addition operation.</a:t>
            </a:r>
            <a:endParaRPr lang="en-IN" dirty="0"/>
          </a:p>
          <a:p>
            <a:pPr marL="0" indent="0">
              <a:buNone/>
            </a:pPr>
            <a:r>
              <a:rPr lang="en-US" b="1" dirty="0" smtClean="0"/>
              <a:t>		Syntax</a:t>
            </a:r>
            <a:r>
              <a:rPr lang="en-US" b="1" dirty="0"/>
              <a:t>: ADD A, </a:t>
            </a:r>
            <a:r>
              <a:rPr lang="en-US" b="1" dirty="0" smtClean="0"/>
              <a:t>source </a:t>
            </a:r>
            <a:r>
              <a:rPr lang="en-US" b="1" dirty="0"/>
              <a:t>byte</a:t>
            </a:r>
            <a:endParaRPr lang="en-IN" dirty="0"/>
          </a:p>
          <a:p>
            <a:r>
              <a:rPr lang="en-US" dirty="0"/>
              <a:t>After addition the result will be moved to the accumulator. Based on the result of the operations the CY, Auxiliary carry and Parity flags will be set accordingly and can be seen from PSW. </a:t>
            </a:r>
            <a:endParaRPr lang="en-IN" dirty="0"/>
          </a:p>
          <a:p>
            <a:r>
              <a:rPr lang="en-US" dirty="0"/>
              <a:t>An example would serve the purpose here. </a:t>
            </a:r>
            <a:endParaRPr lang="en-IN" dirty="0"/>
          </a:p>
          <a:p>
            <a:pPr marL="0" indent="0">
              <a:buNone/>
            </a:pPr>
            <a:r>
              <a:rPr lang="en-US" dirty="0"/>
              <a:t>		</a:t>
            </a:r>
            <a:r>
              <a:rPr lang="en-US" i="1" dirty="0" smtClean="0">
                <a:solidFill>
                  <a:srgbClr val="FF0000"/>
                </a:solidFill>
              </a:rPr>
              <a:t>MOV </a:t>
            </a:r>
            <a:r>
              <a:rPr lang="en-US" i="1" dirty="0">
                <a:solidFill>
                  <a:srgbClr val="FF0000"/>
                </a:solidFill>
              </a:rPr>
              <a:t>A, #01 H </a:t>
            </a:r>
            <a:endParaRPr lang="en-IN" dirty="0">
              <a:solidFill>
                <a:srgbClr val="FF0000"/>
              </a:solidFill>
            </a:endParaRPr>
          </a:p>
          <a:p>
            <a:pPr marL="0" indent="0">
              <a:buNone/>
            </a:pPr>
            <a:r>
              <a:rPr lang="en-US" i="1" dirty="0">
                <a:solidFill>
                  <a:srgbClr val="FF0000"/>
                </a:solidFill>
              </a:rPr>
              <a:t>		</a:t>
            </a:r>
            <a:r>
              <a:rPr lang="en-US" i="1" dirty="0" smtClean="0">
                <a:solidFill>
                  <a:srgbClr val="FF0000"/>
                </a:solidFill>
              </a:rPr>
              <a:t>ADD </a:t>
            </a:r>
            <a:r>
              <a:rPr lang="en-US" i="1" dirty="0">
                <a:solidFill>
                  <a:srgbClr val="FF0000"/>
                </a:solidFill>
              </a:rPr>
              <a:t>A, #0C H</a:t>
            </a:r>
            <a:endParaRPr lang="en-IN" dirty="0">
              <a:solidFill>
                <a:srgbClr val="FF0000"/>
              </a:solidFill>
            </a:endParaRPr>
          </a:p>
          <a:p>
            <a:r>
              <a:rPr lang="en-US" dirty="0"/>
              <a:t>The result would be A=0DH; CY=0;</a:t>
            </a:r>
            <a:endParaRPr lang="en-IN" dirty="0"/>
          </a:p>
          <a:p>
            <a:endParaRPr lang="en-IN" dirty="0"/>
          </a:p>
        </p:txBody>
      </p:sp>
    </p:spTree>
    <p:extLst>
      <p:ext uri="{BB962C8B-B14F-4D97-AF65-F5344CB8AC3E}">
        <p14:creationId xmlns:p14="http://schemas.microsoft.com/office/powerpoint/2010/main" val="2140256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96400" cy="990600"/>
          </a:xfrm>
        </p:spPr>
        <p:txBody>
          <a:bodyPr>
            <a:normAutofit fontScale="90000"/>
          </a:bodyPr>
          <a:lstStyle/>
          <a:p>
            <a:r>
              <a:rPr lang="en-US" dirty="0" smtClean="0"/>
              <a:t>Contd.,  </a:t>
            </a:r>
            <a:br>
              <a:rPr lang="en-US" dirty="0" smtClean="0"/>
            </a:br>
            <a:r>
              <a:rPr lang="en-US" dirty="0" smtClean="0"/>
              <a:t>Addressing Modes Supported for ADD instruction.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824336088"/>
              </p:ext>
            </p:extLst>
          </p:nvPr>
        </p:nvGraphicFramePr>
        <p:xfrm>
          <a:off x="1524000" y="1295400"/>
          <a:ext cx="6393180" cy="5055961"/>
        </p:xfrm>
        <a:graphic>
          <a:graphicData uri="http://schemas.openxmlformats.org/drawingml/2006/table">
            <a:tbl>
              <a:tblPr firstRow="1" firstCol="1" bandRow="1">
                <a:tableStyleId>{21E4AEA4-8DFA-4A89-87EB-49C32662AFE0}</a:tableStyleId>
              </a:tblPr>
              <a:tblGrid>
                <a:gridCol w="2125980"/>
                <a:gridCol w="4267200"/>
              </a:tblGrid>
              <a:tr h="255361">
                <a:tc>
                  <a:txBody>
                    <a:bodyPr/>
                    <a:lstStyle/>
                    <a:p>
                      <a:pPr algn="just">
                        <a:lnSpc>
                          <a:spcPct val="150000"/>
                        </a:lnSpc>
                        <a:spcAft>
                          <a:spcPts val="0"/>
                        </a:spcAft>
                      </a:pPr>
                      <a:r>
                        <a:rPr lang="en-US" sz="1100" dirty="0">
                          <a:effectLst/>
                        </a:rPr>
                        <a:t>Mode </a:t>
                      </a:r>
                      <a:endParaRPr lang="en-IN" sz="11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100" dirty="0">
                          <a:effectLst/>
                        </a:rPr>
                        <a:t>Instruction and description</a:t>
                      </a:r>
                      <a:endParaRPr lang="en-IN" sz="1100" dirty="0">
                        <a:effectLst/>
                        <a:latin typeface="Calibri"/>
                        <a:ea typeface="Calibri"/>
                        <a:cs typeface="Times New Roman"/>
                      </a:endParaRPr>
                    </a:p>
                  </a:txBody>
                  <a:tcPr marL="68580" marR="68580" marT="0" marB="0"/>
                </a:tc>
              </a:tr>
              <a:tr h="255361">
                <a:tc>
                  <a:txBody>
                    <a:bodyPr/>
                    <a:lstStyle/>
                    <a:p>
                      <a:pPr algn="just">
                        <a:lnSpc>
                          <a:spcPct val="150000"/>
                        </a:lnSpc>
                        <a:spcAft>
                          <a:spcPts val="0"/>
                        </a:spcAft>
                      </a:pPr>
                      <a:r>
                        <a:rPr lang="en-US" sz="1100">
                          <a:effectLst/>
                        </a:rPr>
                        <a:t>Immediate addressing</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rPr>
                        <a:t>Example has been shown just above. </a:t>
                      </a:r>
                      <a:endParaRPr lang="en-IN" sz="1400" dirty="0">
                        <a:effectLst/>
                        <a:latin typeface="Calibri"/>
                        <a:ea typeface="Calibri"/>
                        <a:cs typeface="Times New Roman"/>
                      </a:endParaRPr>
                    </a:p>
                  </a:txBody>
                  <a:tcPr marL="68580" marR="68580" marT="0" marB="0"/>
                </a:tc>
              </a:tr>
              <a:tr h="1112574">
                <a:tc>
                  <a:txBody>
                    <a:bodyPr/>
                    <a:lstStyle/>
                    <a:p>
                      <a:pPr algn="just">
                        <a:lnSpc>
                          <a:spcPct val="150000"/>
                        </a:lnSpc>
                        <a:spcAft>
                          <a:spcPts val="0"/>
                        </a:spcAft>
                      </a:pPr>
                      <a:r>
                        <a:rPr lang="en-US" sz="1100" dirty="0">
                          <a:effectLst/>
                        </a:rPr>
                        <a:t>Register addressing</a:t>
                      </a:r>
                      <a:endParaRPr lang="en-IN" sz="11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rPr>
                        <a:t>ADD </a:t>
                      </a:r>
                      <a:r>
                        <a:rPr lang="en-US" sz="1400" dirty="0" err="1">
                          <a:effectLst/>
                        </a:rPr>
                        <a:t>A,Rn</a:t>
                      </a:r>
                      <a:r>
                        <a:rPr lang="en-US" sz="1400" dirty="0">
                          <a:effectLst/>
                        </a:rPr>
                        <a:t> </a:t>
                      </a:r>
                      <a:endParaRPr lang="en-IN" sz="1400" dirty="0">
                        <a:effectLst/>
                      </a:endParaRPr>
                    </a:p>
                    <a:p>
                      <a:pPr algn="just">
                        <a:lnSpc>
                          <a:spcPct val="150000"/>
                        </a:lnSpc>
                        <a:spcAft>
                          <a:spcPts val="0"/>
                        </a:spcAft>
                      </a:pPr>
                      <a:r>
                        <a:rPr lang="en-US" sz="1400" dirty="0">
                          <a:effectLst/>
                        </a:rPr>
                        <a:t>Example: MOV A,#01H</a:t>
                      </a:r>
                      <a:endParaRPr lang="en-IN" sz="1400" dirty="0">
                        <a:effectLst/>
                      </a:endParaRPr>
                    </a:p>
                    <a:p>
                      <a:pPr algn="just">
                        <a:lnSpc>
                          <a:spcPct val="150000"/>
                        </a:lnSpc>
                        <a:spcAft>
                          <a:spcPts val="0"/>
                        </a:spcAft>
                      </a:pPr>
                      <a:r>
                        <a:rPr lang="en-US" sz="1400" dirty="0">
                          <a:effectLst/>
                        </a:rPr>
                        <a:t>               MOV R3,#02H</a:t>
                      </a:r>
                      <a:endParaRPr lang="en-IN" sz="1400" dirty="0">
                        <a:effectLst/>
                      </a:endParaRPr>
                    </a:p>
                    <a:p>
                      <a:pPr algn="just">
                        <a:lnSpc>
                          <a:spcPct val="150000"/>
                        </a:lnSpc>
                        <a:spcAft>
                          <a:spcPts val="0"/>
                        </a:spcAft>
                      </a:pPr>
                      <a:r>
                        <a:rPr lang="en-US" sz="1400" dirty="0">
                          <a:effectLst/>
                        </a:rPr>
                        <a:t>               ADD A, R3</a:t>
                      </a:r>
                      <a:endParaRPr lang="en-IN" sz="1400" dirty="0">
                        <a:effectLst/>
                        <a:latin typeface="Calibri"/>
                        <a:ea typeface="Calibri"/>
                        <a:cs typeface="Times New Roman"/>
                      </a:endParaRPr>
                    </a:p>
                  </a:txBody>
                  <a:tcPr marL="68580" marR="68580" marT="0" marB="0"/>
                </a:tc>
              </a:tr>
              <a:tr h="1398311">
                <a:tc>
                  <a:txBody>
                    <a:bodyPr/>
                    <a:lstStyle/>
                    <a:p>
                      <a:pPr algn="just">
                        <a:lnSpc>
                          <a:spcPct val="150000"/>
                        </a:lnSpc>
                        <a:spcAft>
                          <a:spcPts val="0"/>
                        </a:spcAft>
                      </a:pPr>
                      <a:r>
                        <a:rPr lang="en-US" sz="1100">
                          <a:effectLst/>
                        </a:rPr>
                        <a:t>Direct addressing</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rPr>
                        <a:t>ADD </a:t>
                      </a:r>
                      <a:r>
                        <a:rPr lang="en-US" sz="1400" dirty="0" err="1">
                          <a:effectLst/>
                        </a:rPr>
                        <a:t>A,Direct_address</a:t>
                      </a:r>
                      <a:endParaRPr lang="en-IN" sz="1400" dirty="0">
                        <a:effectLst/>
                      </a:endParaRPr>
                    </a:p>
                    <a:p>
                      <a:pPr algn="just">
                        <a:lnSpc>
                          <a:spcPct val="150000"/>
                        </a:lnSpc>
                        <a:spcAft>
                          <a:spcPts val="0"/>
                        </a:spcAft>
                      </a:pPr>
                      <a:r>
                        <a:rPr lang="en-US" sz="1400" dirty="0">
                          <a:effectLst/>
                        </a:rPr>
                        <a:t>Example: ADD A, 25H;</a:t>
                      </a:r>
                      <a:endParaRPr lang="en-IN" sz="1400" dirty="0">
                        <a:effectLst/>
                      </a:endParaRPr>
                    </a:p>
                    <a:p>
                      <a:pPr algn="just">
                        <a:lnSpc>
                          <a:spcPct val="150000"/>
                        </a:lnSpc>
                        <a:spcAft>
                          <a:spcPts val="0"/>
                        </a:spcAft>
                      </a:pPr>
                      <a:r>
                        <a:rPr lang="en-US" sz="1400" dirty="0">
                          <a:effectLst/>
                        </a:rPr>
                        <a:t>(this will add the data in RAM location 25H with data available in accumulator and retain the result in accumulator itself)</a:t>
                      </a:r>
                      <a:endParaRPr lang="en-IN" sz="1400" dirty="0">
                        <a:effectLst/>
                        <a:latin typeface="Calibri"/>
                        <a:ea typeface="Calibri"/>
                        <a:cs typeface="Times New Roman"/>
                      </a:endParaRPr>
                    </a:p>
                  </a:txBody>
                  <a:tcPr marL="68580" marR="68580" marT="0" marB="0"/>
                </a:tc>
              </a:tr>
              <a:tr h="1398311">
                <a:tc>
                  <a:txBody>
                    <a:bodyPr/>
                    <a:lstStyle/>
                    <a:p>
                      <a:pPr algn="just">
                        <a:lnSpc>
                          <a:spcPct val="150000"/>
                        </a:lnSpc>
                        <a:spcAft>
                          <a:spcPts val="0"/>
                        </a:spcAft>
                      </a:pPr>
                      <a:r>
                        <a:rPr lang="en-US" sz="1100">
                          <a:effectLst/>
                        </a:rPr>
                        <a:t>Register indirect addressing</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rPr>
                        <a:t>ADD A,@</a:t>
                      </a:r>
                      <a:r>
                        <a:rPr lang="en-US" sz="1400" dirty="0" err="1">
                          <a:effectLst/>
                        </a:rPr>
                        <a:t>Ri</a:t>
                      </a:r>
                      <a:endParaRPr lang="en-IN" sz="1400" dirty="0">
                        <a:effectLst/>
                      </a:endParaRPr>
                    </a:p>
                    <a:p>
                      <a:pPr algn="just">
                        <a:lnSpc>
                          <a:spcPct val="150000"/>
                        </a:lnSpc>
                        <a:spcAft>
                          <a:spcPts val="0"/>
                        </a:spcAft>
                      </a:pPr>
                      <a:r>
                        <a:rPr lang="en-US" sz="1400" dirty="0">
                          <a:effectLst/>
                        </a:rPr>
                        <a:t>Example: ADD A,@R1</a:t>
                      </a:r>
                      <a:endParaRPr lang="en-IN" sz="1400" dirty="0">
                        <a:effectLst/>
                      </a:endParaRPr>
                    </a:p>
                    <a:p>
                      <a:pPr algn="just">
                        <a:lnSpc>
                          <a:spcPct val="150000"/>
                        </a:lnSpc>
                        <a:spcAft>
                          <a:spcPts val="0"/>
                        </a:spcAft>
                      </a:pPr>
                      <a:r>
                        <a:rPr lang="en-US" sz="1400" dirty="0">
                          <a:effectLst/>
                        </a:rPr>
                        <a:t>(this will add the data in to which R0 points to with data available in accumulator and retain the result in accumulator itself)</a:t>
                      </a:r>
                      <a:endParaRPr lang="en-IN"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3459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Exercise Problems</a:t>
            </a:r>
            <a:r>
              <a:rPr lang="en-IN" dirty="0"/>
              <a:t/>
            </a:r>
            <a:br>
              <a:rPr lang="en-IN" dirty="0"/>
            </a:b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sz="quarter" idx="1"/>
          </p:nvPr>
        </p:nvSpPr>
        <p:spPr/>
        <p:txBody>
          <a:bodyPr/>
          <a:lstStyle/>
          <a:p>
            <a:pPr lvl="0"/>
            <a:r>
              <a:rPr lang="en-US" dirty="0" smtClean="0"/>
              <a:t>Find </a:t>
            </a:r>
            <a:r>
              <a:rPr lang="en-US" dirty="0"/>
              <a:t>the status of the flags CY, AC and P after the addition of 35H with E2H. </a:t>
            </a:r>
            <a:endParaRPr lang="en-IN" dirty="0"/>
          </a:p>
          <a:p>
            <a:pPr lvl="0"/>
            <a:r>
              <a:rPr lang="en-US" dirty="0"/>
              <a:t>Find the value of CY flag after the addition of 53H with 85H. </a:t>
            </a:r>
            <a:endParaRPr lang="en-IN" dirty="0"/>
          </a:p>
          <a:p>
            <a:endParaRPr lang="en-IN" dirty="0"/>
          </a:p>
        </p:txBody>
      </p:sp>
    </p:spTree>
    <p:extLst>
      <p:ext uri="{BB962C8B-B14F-4D97-AF65-F5344CB8AC3E}">
        <p14:creationId xmlns:p14="http://schemas.microsoft.com/office/powerpoint/2010/main" val="3445323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ADDC</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5"/>
          <p:cNvSpPr>
            <a:spLocks noGrp="1"/>
          </p:cNvSpPr>
          <p:nvPr>
            <p:ph sz="quarter" idx="1"/>
          </p:nvPr>
        </p:nvSpPr>
        <p:spPr/>
        <p:txBody>
          <a:bodyPr/>
          <a:lstStyle/>
          <a:p>
            <a:r>
              <a:rPr lang="en-US" dirty="0"/>
              <a:t>ADDC adds the data byte specified by the source operand, the carry flag and the accumulator contents, having the result left in the accumulator. This will also affect the CY, P and OV flags. </a:t>
            </a:r>
            <a:endParaRPr lang="en-IN" dirty="0"/>
          </a:p>
          <a:p>
            <a:r>
              <a:rPr lang="en-US" dirty="0"/>
              <a:t>Note: </a:t>
            </a:r>
            <a:endParaRPr lang="en-IN" dirty="0"/>
          </a:p>
          <a:p>
            <a:r>
              <a:rPr lang="en-US" b="1" dirty="0"/>
              <a:t>CY</a:t>
            </a:r>
            <a:r>
              <a:rPr lang="en-US" dirty="0"/>
              <a:t> will be set when there is carry out of D7. </a:t>
            </a:r>
            <a:endParaRPr lang="en-IN" dirty="0"/>
          </a:p>
          <a:p>
            <a:r>
              <a:rPr lang="en-US" b="1" dirty="0"/>
              <a:t>AC</a:t>
            </a:r>
            <a:r>
              <a:rPr lang="en-US" dirty="0"/>
              <a:t> will be set when there is a carry out of D3</a:t>
            </a:r>
            <a:endParaRPr lang="en-IN" dirty="0"/>
          </a:p>
          <a:p>
            <a:r>
              <a:rPr lang="en-US" b="1" dirty="0"/>
              <a:t>OV</a:t>
            </a:r>
            <a:r>
              <a:rPr lang="en-US" dirty="0"/>
              <a:t> will be set when there is a carry out of D7 and not out of D6 and vice versa. </a:t>
            </a:r>
            <a:endParaRPr lang="en-IN" dirty="0"/>
          </a:p>
          <a:p>
            <a:endParaRPr lang="en-IN" dirty="0"/>
          </a:p>
        </p:txBody>
      </p:sp>
    </p:spTree>
    <p:extLst>
      <p:ext uri="{BB962C8B-B14F-4D97-AF65-F5344CB8AC3E}">
        <p14:creationId xmlns:p14="http://schemas.microsoft.com/office/powerpoint/2010/main" val="185177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dirty="0" smtClean="0">
                <a:solidFill>
                  <a:srgbClr val="7030A0"/>
                </a:solidFill>
              </a:rPr>
              <a:t>Instruction Set – An introduction </a:t>
            </a:r>
          </a:p>
          <a:p>
            <a:r>
              <a:rPr lang="en-US" dirty="0" smtClean="0">
                <a:solidFill>
                  <a:srgbClr val="7030A0"/>
                </a:solidFill>
              </a:rPr>
              <a:t>Addressing Modes  </a:t>
            </a:r>
          </a:p>
          <a:p>
            <a:r>
              <a:rPr lang="en-US" dirty="0" smtClean="0"/>
              <a:t>Arithmetic Instructions </a:t>
            </a:r>
          </a:p>
          <a:p>
            <a:r>
              <a:rPr lang="en-US" dirty="0"/>
              <a:t>Logical Instructions </a:t>
            </a:r>
          </a:p>
          <a:p>
            <a:r>
              <a:rPr lang="en-US" dirty="0"/>
              <a:t>Data Transfer Instructions </a:t>
            </a:r>
          </a:p>
          <a:p>
            <a:r>
              <a:rPr lang="en-US" dirty="0"/>
              <a:t>Boolean Instructions</a:t>
            </a:r>
          </a:p>
          <a:p>
            <a:r>
              <a:rPr lang="en-US" dirty="0"/>
              <a:t>Branching Instructions </a:t>
            </a:r>
            <a:endParaRPr lang="en-US" dirty="0" smtClean="0"/>
          </a:p>
          <a:p>
            <a:r>
              <a:rPr lang="en-US" dirty="0" smtClean="0"/>
              <a:t>Know these – Signed/Unsigned </a:t>
            </a:r>
          </a:p>
          <a:p>
            <a:r>
              <a:rPr lang="en-US" dirty="0" smtClean="0"/>
              <a:t>Know these – Packed/Unpacked </a:t>
            </a:r>
            <a:endParaRPr lang="en-US" dirty="0"/>
          </a:p>
          <a:p>
            <a:endParaRPr lang="en-US" dirty="0"/>
          </a:p>
          <a:p>
            <a:endParaRPr lang="en-US" dirty="0"/>
          </a:p>
          <a:p>
            <a:endParaRPr lang="en-IN" dirty="0">
              <a:solidFill>
                <a:srgbClr val="7030A0"/>
              </a:solidFill>
            </a:endParaRPr>
          </a:p>
        </p:txBody>
      </p:sp>
      <p:sp>
        <p:nvSpPr>
          <p:cNvPr id="4" name="Date Placeholder 3"/>
          <p:cNvSpPr>
            <a:spLocks noGrp="1"/>
          </p:cNvSpPr>
          <p:nvPr>
            <p:ph type="dt" sz="half" idx="10"/>
          </p:nvPr>
        </p:nvSpPr>
        <p:spPr/>
        <p:txBody>
          <a:bodyPr/>
          <a:lstStyle/>
          <a:p>
            <a:fld id="{C3CBFE1D-3E47-4723-963B-24003CADA927}"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57385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400" y="1752600"/>
            <a:ext cx="878114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133600" y="5715000"/>
            <a:ext cx="4572000" cy="646331"/>
          </a:xfrm>
          <a:prstGeom prst="rect">
            <a:avLst/>
          </a:prstGeom>
        </p:spPr>
        <p:txBody>
          <a:bodyPr>
            <a:spAutoFit/>
          </a:bodyPr>
          <a:lstStyle/>
          <a:p>
            <a:r>
              <a:rPr lang="en-US" dirty="0"/>
              <a:t>All the modes of addressing supported for ADD will be supported for ADDC as well. </a:t>
            </a:r>
            <a:endParaRPr lang="en-IN" dirty="0"/>
          </a:p>
        </p:txBody>
      </p:sp>
    </p:spTree>
    <p:extLst>
      <p:ext uri="{BB962C8B-B14F-4D97-AF65-F5344CB8AC3E}">
        <p14:creationId xmlns:p14="http://schemas.microsoft.com/office/powerpoint/2010/main" val="3462155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SUBB</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5"/>
          <p:cNvSpPr>
            <a:spLocks noGrp="1"/>
          </p:cNvSpPr>
          <p:nvPr>
            <p:ph sz="quarter" idx="1"/>
          </p:nvPr>
        </p:nvSpPr>
        <p:spPr/>
        <p:txBody>
          <a:bodyPr/>
          <a:lstStyle/>
          <a:p>
            <a:r>
              <a:rPr lang="en-US" dirty="0"/>
              <a:t>SUBB subtracts the specified data byte and the carry flag together from the accumulator, subsequently the result will be kept in the accumulator. </a:t>
            </a:r>
            <a:endParaRPr lang="en-US" dirty="0" smtClean="0"/>
          </a:p>
          <a:p>
            <a:r>
              <a:rPr lang="en-US" dirty="0" smtClean="0"/>
              <a:t>Following </a:t>
            </a:r>
            <a:r>
              <a:rPr lang="en-US" dirty="0"/>
              <a:t>things to be remembered with SUBB as well:</a:t>
            </a:r>
            <a:endParaRPr lang="en-IN" dirty="0"/>
          </a:p>
          <a:p>
            <a:pPr lvl="0"/>
            <a:r>
              <a:rPr lang="en-US" dirty="0"/>
              <a:t>CY=1 If a borrow is needed for bit 7; cleared otherwise</a:t>
            </a:r>
            <a:endParaRPr lang="en-IN" dirty="0"/>
          </a:p>
          <a:p>
            <a:pPr lvl="0"/>
            <a:r>
              <a:rPr lang="en-US" dirty="0"/>
              <a:t>AC =1 If a borrow is needed for bit 3, cleared otherwise</a:t>
            </a:r>
            <a:endParaRPr lang="en-IN" dirty="0"/>
          </a:p>
          <a:p>
            <a:pPr lvl="0"/>
            <a:r>
              <a:rPr lang="en-US" dirty="0"/>
              <a:t>OV=1 If a borrow is needed into bit 6, but not into bit 7, or into bit 7</a:t>
            </a:r>
            <a:r>
              <a:rPr lang="en-US" dirty="0" smtClean="0"/>
              <a:t>, but </a:t>
            </a:r>
            <a:r>
              <a:rPr lang="en-US" dirty="0"/>
              <a:t>not into bit 6.</a:t>
            </a:r>
            <a:endParaRPr lang="en-IN" dirty="0"/>
          </a:p>
          <a:p>
            <a:endParaRPr lang="en-IN" dirty="0"/>
          </a:p>
        </p:txBody>
      </p:sp>
    </p:spTree>
    <p:extLst>
      <p:ext uri="{BB962C8B-B14F-4D97-AF65-F5344CB8AC3E}">
        <p14:creationId xmlns:p14="http://schemas.microsoft.com/office/powerpoint/2010/main" val="566387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5"/>
          <p:cNvSpPr>
            <a:spLocks noGrp="1"/>
          </p:cNvSpPr>
          <p:nvPr>
            <p:ph sz="quarter" idx="1"/>
          </p:nvPr>
        </p:nvSpPr>
        <p:spPr/>
        <p:txBody>
          <a:bodyPr/>
          <a:lstStyle/>
          <a:p>
            <a:r>
              <a:rPr lang="en-US" b="1" u="sng" dirty="0"/>
              <a:t>Steps performed by the controller:</a:t>
            </a:r>
            <a:endParaRPr lang="en-IN" dirty="0"/>
          </a:p>
          <a:p>
            <a:r>
              <a:rPr lang="en-US" dirty="0"/>
              <a:t>1. Take two's complement of the </a:t>
            </a:r>
            <a:r>
              <a:rPr lang="en-US" dirty="0" err="1"/>
              <a:t>src</a:t>
            </a:r>
            <a:r>
              <a:rPr lang="en-US" dirty="0"/>
              <a:t>-byte.</a:t>
            </a:r>
            <a:br>
              <a:rPr lang="en-US" dirty="0"/>
            </a:br>
            <a:r>
              <a:rPr lang="en-US" dirty="0"/>
              <a:t>2. Add this to register A.</a:t>
            </a:r>
            <a:br>
              <a:rPr lang="en-US" dirty="0"/>
            </a:br>
            <a:r>
              <a:rPr lang="en-US" dirty="0"/>
              <a:t>3. Invert the carry.</a:t>
            </a:r>
            <a:endParaRPr lang="en-IN" dirty="0"/>
          </a:p>
          <a:p>
            <a:r>
              <a:rPr lang="en-US" dirty="0"/>
              <a:t>And if the carry is 0, then the result is positive and nothing more needs to be done. If carry is 1, result is negative and 2s complement of the result has to be taken.</a:t>
            </a:r>
            <a:endParaRPr lang="en-IN" dirty="0"/>
          </a:p>
        </p:txBody>
      </p:sp>
      <p:pic>
        <p:nvPicPr>
          <p:cNvPr id="10242"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08000" y="1143000"/>
            <a:ext cx="8153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08000" y="5334000"/>
            <a:ext cx="5130800" cy="923330"/>
          </a:xfrm>
          <a:prstGeom prst="rect">
            <a:avLst/>
          </a:prstGeom>
        </p:spPr>
        <p:txBody>
          <a:bodyPr wrap="square">
            <a:spAutoFit/>
          </a:bodyPr>
          <a:lstStyle/>
          <a:p>
            <a:r>
              <a:rPr lang="en-US" dirty="0">
                <a:solidFill>
                  <a:srgbClr val="FF0000"/>
                </a:solidFill>
              </a:rPr>
              <a:t>Inverting the carry CY=0 and result is 00010001B and will be stored in accumulator</a:t>
            </a:r>
            <a:r>
              <a:rPr lang="en-US" dirty="0" smtClean="0">
                <a:solidFill>
                  <a:srgbClr val="FF0000"/>
                </a:solidFill>
              </a:rPr>
              <a:t>. </a:t>
            </a:r>
          </a:p>
          <a:p>
            <a:r>
              <a:rPr lang="en-US" dirty="0" smtClean="0">
                <a:solidFill>
                  <a:srgbClr val="FF0000"/>
                </a:solidFill>
              </a:rPr>
              <a:t>Status </a:t>
            </a:r>
            <a:r>
              <a:rPr lang="en-US" dirty="0">
                <a:solidFill>
                  <a:srgbClr val="FF0000"/>
                </a:solidFill>
              </a:rPr>
              <a:t>of flags: CY = 0 </a:t>
            </a:r>
            <a:endParaRPr lang="en-IN" dirty="0">
              <a:solidFill>
                <a:srgbClr val="FF0000"/>
              </a:solidFill>
            </a:endParaRPr>
          </a:p>
        </p:txBody>
      </p:sp>
    </p:spTree>
    <p:extLst>
      <p:ext uri="{BB962C8B-B14F-4D97-AF65-F5344CB8AC3E}">
        <p14:creationId xmlns:p14="http://schemas.microsoft.com/office/powerpoint/2010/main" val="372774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5"/>
          <p:cNvSpPr>
            <a:spLocks noGrp="1"/>
          </p:cNvSpPr>
          <p:nvPr>
            <p:ph sz="quarter" idx="1"/>
          </p:nvPr>
        </p:nvSpPr>
        <p:spPr/>
        <p:txBody>
          <a:bodyPr>
            <a:normAutofit lnSpcReduction="10000"/>
          </a:bodyPr>
          <a:lstStyle/>
          <a:p>
            <a:r>
              <a:rPr lang="en-US" dirty="0"/>
              <a:t>Increments the data variable by 1. It can be used in addressing modes as follows with </a:t>
            </a:r>
            <a:endParaRPr lang="en-IN" dirty="0"/>
          </a:p>
          <a:p>
            <a:pPr marL="1965960" lvl="8" indent="0">
              <a:buNone/>
            </a:pPr>
            <a:r>
              <a:rPr lang="en-US" sz="2400" dirty="0"/>
              <a:t>1. Accumulator:       </a:t>
            </a:r>
            <a:r>
              <a:rPr lang="en-US" sz="2400" dirty="0" smtClean="0"/>
              <a:t>  INC </a:t>
            </a:r>
            <a:r>
              <a:rPr lang="en-US" sz="2400" dirty="0"/>
              <a:t>A</a:t>
            </a:r>
            <a:endParaRPr lang="en-IN" sz="2400" dirty="0"/>
          </a:p>
          <a:p>
            <a:pPr marL="1965960" lvl="8" indent="0">
              <a:buNone/>
            </a:pPr>
            <a:r>
              <a:rPr lang="en-US" sz="2400" dirty="0"/>
              <a:t>2. Register:              </a:t>
            </a:r>
            <a:r>
              <a:rPr lang="en-US" sz="2400" dirty="0" smtClean="0"/>
              <a:t> INC </a:t>
            </a:r>
            <a:r>
              <a:rPr lang="en-US" sz="2400" dirty="0" err="1"/>
              <a:t>Rn</a:t>
            </a:r>
            <a:endParaRPr lang="en-IN" sz="2400" dirty="0"/>
          </a:p>
          <a:p>
            <a:pPr marL="1965960" lvl="8" indent="0">
              <a:buNone/>
            </a:pPr>
            <a:r>
              <a:rPr lang="en-US" sz="2400" dirty="0"/>
              <a:t>3. Direct:                </a:t>
            </a:r>
            <a:r>
              <a:rPr lang="en-US" sz="2400" dirty="0" smtClean="0"/>
              <a:t>  INC </a:t>
            </a:r>
            <a:r>
              <a:rPr lang="en-US" sz="2400" dirty="0"/>
              <a:t>direct</a:t>
            </a:r>
            <a:endParaRPr lang="en-IN" sz="2400" dirty="0"/>
          </a:p>
          <a:p>
            <a:pPr marL="1965960" lvl="8" indent="0">
              <a:buNone/>
            </a:pPr>
            <a:r>
              <a:rPr lang="en-US" sz="2400" dirty="0"/>
              <a:t>4. Register-indirect:   </a:t>
            </a:r>
            <a:r>
              <a:rPr lang="en-US" sz="2400" dirty="0" smtClean="0"/>
              <a:t> INC </a:t>
            </a:r>
            <a:r>
              <a:rPr lang="en-US" sz="2400" dirty="0"/>
              <a:t>@</a:t>
            </a:r>
            <a:r>
              <a:rPr lang="en-US" sz="2400" dirty="0" err="1"/>
              <a:t>Ri</a:t>
            </a:r>
            <a:endParaRPr lang="en-IN" sz="2400" dirty="0"/>
          </a:p>
          <a:p>
            <a:r>
              <a:rPr lang="en-US" dirty="0"/>
              <a:t>If the value is FF and it is incremented it will roll over to 00H. </a:t>
            </a:r>
            <a:endParaRPr lang="en-IN" dirty="0"/>
          </a:p>
          <a:p>
            <a:r>
              <a:rPr lang="en-US" dirty="0"/>
              <a:t>Example usage: </a:t>
            </a:r>
            <a:endParaRPr lang="en-IN" dirty="0"/>
          </a:p>
          <a:p>
            <a:pPr lvl="2"/>
            <a:r>
              <a:rPr lang="en-US" dirty="0">
                <a:solidFill>
                  <a:srgbClr val="FF0000"/>
                </a:solidFill>
              </a:rPr>
              <a:t>INC A; // Increment accumulator </a:t>
            </a:r>
            <a:endParaRPr lang="en-IN" dirty="0">
              <a:solidFill>
                <a:srgbClr val="FF0000"/>
              </a:solidFill>
            </a:endParaRPr>
          </a:p>
          <a:p>
            <a:pPr lvl="2"/>
            <a:r>
              <a:rPr lang="en-US" dirty="0">
                <a:solidFill>
                  <a:srgbClr val="FF0000"/>
                </a:solidFill>
              </a:rPr>
              <a:t>INC 56H; // increment value at 56H</a:t>
            </a:r>
            <a:endParaRPr lang="en-IN" dirty="0">
              <a:solidFill>
                <a:srgbClr val="FF0000"/>
              </a:solidFill>
            </a:endParaRPr>
          </a:p>
          <a:p>
            <a:pPr lvl="2"/>
            <a:r>
              <a:rPr lang="en-US" dirty="0">
                <a:solidFill>
                  <a:srgbClr val="FF0000"/>
                </a:solidFill>
              </a:rPr>
              <a:t>INC R1; // Increment value in R1. </a:t>
            </a:r>
            <a:endParaRPr lang="en-IN" dirty="0">
              <a:solidFill>
                <a:srgbClr val="FF0000"/>
              </a:solidFill>
            </a:endParaRPr>
          </a:p>
          <a:p>
            <a:endParaRPr lang="en-IN" dirty="0"/>
          </a:p>
        </p:txBody>
      </p:sp>
    </p:spTree>
    <p:extLst>
      <p:ext uri="{BB962C8B-B14F-4D97-AF65-F5344CB8AC3E}">
        <p14:creationId xmlns:p14="http://schemas.microsoft.com/office/powerpoint/2010/main" val="311953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 and DPTR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p:txBody>
          <a:bodyPr/>
          <a:lstStyle/>
          <a:p>
            <a:pPr lvl="0"/>
            <a:r>
              <a:rPr lang="en-US" b="1" u="sng" dirty="0"/>
              <a:t>DEC</a:t>
            </a:r>
            <a:endParaRPr lang="en-IN" dirty="0"/>
          </a:p>
          <a:p>
            <a:r>
              <a:rPr lang="en-US" dirty="0"/>
              <a:t>Decrements the data variable by 1.  The instruction is used in accumulator, register, direct or register direct addressing modes as above. No flags will be affected. </a:t>
            </a:r>
            <a:endParaRPr lang="en-IN" dirty="0"/>
          </a:p>
          <a:p>
            <a:pPr lvl="0"/>
            <a:r>
              <a:rPr lang="en-US" b="1" u="sng" dirty="0"/>
              <a:t>INC DPTR</a:t>
            </a:r>
            <a:endParaRPr lang="en-IN" dirty="0"/>
          </a:p>
          <a:p>
            <a:r>
              <a:rPr lang="en-US" dirty="0"/>
              <a:t>Increments the 16-bit data pointer by 1. DPTR is the only 16-bit register that can be </a:t>
            </a:r>
            <a:r>
              <a:rPr lang="en-US" dirty="0" smtClean="0"/>
              <a:t>incremented. The </a:t>
            </a:r>
            <a:r>
              <a:rPr lang="en-US" dirty="0"/>
              <a:t>instruction adds one to the contents of DPTR </a:t>
            </a:r>
            <a:r>
              <a:rPr lang="en-US" dirty="0" smtClean="0"/>
              <a:t>directly. </a:t>
            </a:r>
            <a:endParaRPr lang="en-IN" dirty="0"/>
          </a:p>
          <a:p>
            <a:endParaRPr lang="en-IN" dirty="0"/>
          </a:p>
        </p:txBody>
      </p:sp>
    </p:spTree>
    <p:extLst>
      <p:ext uri="{BB962C8B-B14F-4D97-AF65-F5344CB8AC3E}">
        <p14:creationId xmlns:p14="http://schemas.microsoft.com/office/powerpoint/2010/main" val="3621878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 AB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a:t>MUL AB multiplies the unsigned eight-bit integers stored in the accumulator and register B. Only A and B can be used for the multiplication operation and once the 16 bit result is obtained, the lower order byte will be left in accumulator and higher order byte is moved to B. B plays role in Multiplication and Division and it is proven here. If the result is greater than 255 (0FFH) the overflow flag is set; else it is cleared. The carry flag is always cleared.</a:t>
            </a:r>
            <a:endParaRPr lang="en-IN" dirty="0"/>
          </a:p>
          <a:p>
            <a:r>
              <a:rPr lang="en-US" b="1" dirty="0"/>
              <a:t>Example</a:t>
            </a:r>
            <a:r>
              <a:rPr lang="en-US" dirty="0"/>
              <a:t>: </a:t>
            </a:r>
            <a:r>
              <a:rPr lang="en-US" b="1" dirty="0"/>
              <a:t>MOV A, #4</a:t>
            </a:r>
            <a:r>
              <a:rPr lang="en-US" dirty="0"/>
              <a:t> </a:t>
            </a:r>
            <a:endParaRPr lang="en-IN" dirty="0"/>
          </a:p>
          <a:p>
            <a:r>
              <a:rPr lang="en-US" b="1" dirty="0"/>
              <a:t>	    </a:t>
            </a:r>
            <a:r>
              <a:rPr lang="en-US" b="1" dirty="0" smtClean="0"/>
              <a:t>    MOV </a:t>
            </a:r>
            <a:r>
              <a:rPr lang="en-US" b="1" dirty="0"/>
              <a:t>B, #5</a:t>
            </a:r>
            <a:endParaRPr lang="en-IN" dirty="0"/>
          </a:p>
          <a:p>
            <a:r>
              <a:rPr lang="en-US" dirty="0"/>
              <a:t>	    </a:t>
            </a:r>
            <a:r>
              <a:rPr lang="en-US" dirty="0" smtClean="0"/>
              <a:t>    </a:t>
            </a:r>
            <a:r>
              <a:rPr lang="en-US" b="1" dirty="0" smtClean="0"/>
              <a:t>MUL </a:t>
            </a:r>
            <a:r>
              <a:rPr lang="en-US" b="1" dirty="0"/>
              <a:t>AB</a:t>
            </a:r>
            <a:endParaRPr lang="en-IN" dirty="0"/>
          </a:p>
          <a:p>
            <a:r>
              <a:rPr lang="en-US" b="1" dirty="0"/>
              <a:t>Result: </a:t>
            </a:r>
            <a:r>
              <a:rPr lang="en-US" dirty="0"/>
              <a:t>20 (in decimal). Hex equivalent: 14H. </a:t>
            </a:r>
            <a:endParaRPr lang="en-IN" dirty="0"/>
          </a:p>
          <a:p>
            <a:r>
              <a:rPr lang="en-US" dirty="0"/>
              <a:t>A = 14H, B=00H and CY =0</a:t>
            </a:r>
            <a:endParaRPr lang="en-IN" dirty="0"/>
          </a:p>
          <a:p>
            <a:endParaRPr lang="en-IN" dirty="0"/>
          </a:p>
        </p:txBody>
      </p:sp>
    </p:spTree>
    <p:extLst>
      <p:ext uri="{BB962C8B-B14F-4D97-AF65-F5344CB8AC3E}">
        <p14:creationId xmlns:p14="http://schemas.microsoft.com/office/powerpoint/2010/main" val="381876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 AB</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a:t>DIV AB divides the unsigned eight-bit integer in the accumulator by the unsigned eight-bit integer in register B. </a:t>
            </a:r>
            <a:endParaRPr lang="en-US" dirty="0" smtClean="0"/>
          </a:p>
          <a:p>
            <a:r>
              <a:rPr lang="en-US" dirty="0" smtClean="0"/>
              <a:t>B </a:t>
            </a:r>
            <a:r>
              <a:rPr lang="en-US" dirty="0"/>
              <a:t>plays role in Multiplication and Division and it is proven here. </a:t>
            </a:r>
            <a:endParaRPr lang="en-US" dirty="0" smtClean="0"/>
          </a:p>
          <a:p>
            <a:r>
              <a:rPr lang="en-US" dirty="0" smtClean="0"/>
              <a:t>The </a:t>
            </a:r>
            <a:r>
              <a:rPr lang="en-US" dirty="0"/>
              <a:t>accumulator receives the quotient which is an integer and register B receives the remainder which is again an integer. The carry and OV flags will be cleared.</a:t>
            </a:r>
            <a:endParaRPr lang="en-IN" dirty="0"/>
          </a:p>
          <a:p>
            <a:r>
              <a:rPr lang="en-US" b="1" dirty="0"/>
              <a:t> </a:t>
            </a:r>
            <a:endParaRPr lang="en-IN" dirty="0"/>
          </a:p>
          <a:p>
            <a:r>
              <a:rPr lang="en-US" b="1" dirty="0"/>
              <a:t>Example</a:t>
            </a:r>
            <a:r>
              <a:rPr lang="en-US" dirty="0"/>
              <a:t>: </a:t>
            </a:r>
            <a:r>
              <a:rPr lang="en-US" b="1" dirty="0"/>
              <a:t>MOV A, #60; 3C H</a:t>
            </a:r>
            <a:endParaRPr lang="en-IN" dirty="0"/>
          </a:p>
          <a:p>
            <a:r>
              <a:rPr lang="en-US" b="1" dirty="0"/>
              <a:t>	   </a:t>
            </a:r>
            <a:r>
              <a:rPr lang="en-US" b="1" dirty="0" smtClean="0"/>
              <a:t>     </a:t>
            </a:r>
            <a:r>
              <a:rPr lang="en-US" b="1" dirty="0"/>
              <a:t>MOV B, #5; 05 H</a:t>
            </a:r>
            <a:endParaRPr lang="en-IN" dirty="0"/>
          </a:p>
          <a:p>
            <a:r>
              <a:rPr lang="en-US" dirty="0"/>
              <a:t>	     </a:t>
            </a:r>
            <a:r>
              <a:rPr lang="en-US" dirty="0" smtClean="0"/>
              <a:t>   </a:t>
            </a:r>
            <a:r>
              <a:rPr lang="en-US" b="1" dirty="0" smtClean="0"/>
              <a:t>MUL </a:t>
            </a:r>
            <a:r>
              <a:rPr lang="en-US" b="1" dirty="0"/>
              <a:t>AB</a:t>
            </a:r>
            <a:endParaRPr lang="en-IN" dirty="0"/>
          </a:p>
          <a:p>
            <a:r>
              <a:rPr lang="en-US" b="1" dirty="0"/>
              <a:t>Result: 60/2 is 12, i.e. OC will be moved to A and 00 will be moved to B</a:t>
            </a:r>
            <a:endParaRPr lang="en-IN" dirty="0"/>
          </a:p>
          <a:p>
            <a:r>
              <a:rPr lang="en-US" dirty="0"/>
              <a:t>A = OCH, B=00H and CY =0</a:t>
            </a:r>
            <a:endParaRPr lang="en-IN" dirty="0"/>
          </a:p>
          <a:p>
            <a:endParaRPr lang="en-IN" dirty="0"/>
          </a:p>
        </p:txBody>
      </p:sp>
    </p:spTree>
    <p:extLst>
      <p:ext uri="{BB962C8B-B14F-4D97-AF65-F5344CB8AC3E}">
        <p14:creationId xmlns:p14="http://schemas.microsoft.com/office/powerpoint/2010/main" val="1228096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 A</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5"/>
          <p:cNvSpPr>
            <a:spLocks noGrp="1"/>
          </p:cNvSpPr>
          <p:nvPr>
            <p:ph sz="quarter" idx="1"/>
          </p:nvPr>
        </p:nvSpPr>
        <p:spPr/>
        <p:txBody>
          <a:bodyPr/>
          <a:lstStyle/>
          <a:p>
            <a:r>
              <a:rPr lang="en-US" dirty="0" smtClean="0"/>
              <a:t>This </a:t>
            </a:r>
            <a:r>
              <a:rPr lang="en-US" dirty="0"/>
              <a:t>is a decimal adjust instruction. </a:t>
            </a:r>
            <a:endParaRPr lang="en-US" dirty="0" smtClean="0"/>
          </a:p>
          <a:p>
            <a:r>
              <a:rPr lang="en-US" dirty="0" smtClean="0"/>
              <a:t>It </a:t>
            </a:r>
            <a:r>
              <a:rPr lang="en-US" dirty="0"/>
              <a:t>does the adjustment of the 8-bit value in A resulting from ADD or ADDC and produces two 4-bit digits (in packed Binary Coded Decimal (BCD) format). </a:t>
            </a:r>
            <a:endParaRPr lang="en-US" dirty="0" smtClean="0"/>
          </a:p>
          <a:p>
            <a:r>
              <a:rPr lang="en-US" dirty="0" smtClean="0"/>
              <a:t>Precisely</a:t>
            </a:r>
            <a:r>
              <a:rPr lang="en-US" dirty="0"/>
              <a:t>, the decimal conversion is performed by adding 00H, 06H, 60H or 66H to the accumulator, based on the initial value of ACC and PSW</a:t>
            </a:r>
            <a:endParaRPr lang="en-IN" dirty="0"/>
          </a:p>
          <a:p>
            <a:endParaRPr lang="en-IN" dirty="0"/>
          </a:p>
        </p:txBody>
      </p:sp>
    </p:spTree>
    <p:extLst>
      <p:ext uri="{BB962C8B-B14F-4D97-AF65-F5344CB8AC3E}">
        <p14:creationId xmlns:p14="http://schemas.microsoft.com/office/powerpoint/2010/main" val="3741284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the world of 8051</a:t>
            </a:r>
            <a:br>
              <a:rPr lang="en-US" dirty="0" smtClean="0"/>
            </a:br>
            <a:r>
              <a:rPr lang="en-US" dirty="0" smtClean="0"/>
              <a:t>Programming Aspects – Session – 3</a:t>
            </a:r>
            <a:endParaRPr lang="en-IN" dirty="0"/>
          </a:p>
        </p:txBody>
      </p:sp>
      <p:sp>
        <p:nvSpPr>
          <p:cNvPr id="3" name="Subtitle 2"/>
          <p:cNvSpPr>
            <a:spLocks noGrp="1"/>
          </p:cNvSpPr>
          <p:nvPr>
            <p:ph type="subTitle" idx="1"/>
          </p:nvPr>
        </p:nvSpPr>
        <p:spPr/>
        <p:txBody>
          <a:bodyPr>
            <a:normAutofit/>
          </a:bodyPr>
          <a:lstStyle/>
          <a:p>
            <a:r>
              <a:rPr lang="en-US" dirty="0" smtClean="0"/>
              <a:t>Shriram K Vasudevan</a:t>
            </a:r>
          </a:p>
          <a:p>
            <a:endParaRPr lang="en-IN" dirty="0"/>
          </a:p>
        </p:txBody>
      </p:sp>
      <p:sp>
        <p:nvSpPr>
          <p:cNvPr id="4" name="Date Placeholder 3"/>
          <p:cNvSpPr>
            <a:spLocks noGrp="1"/>
          </p:cNvSpPr>
          <p:nvPr>
            <p:ph type="dt" sz="half" idx="10"/>
          </p:nvPr>
        </p:nvSpPr>
        <p:spPr/>
        <p:txBody>
          <a:bodyPr/>
          <a:lstStyle/>
          <a:p>
            <a:fld id="{ECF2BF87-0EA9-4806-9246-A0184EECDFB6}"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249931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dirty="0" smtClean="0"/>
              <a:t>Instruction Set – An introduction </a:t>
            </a:r>
          </a:p>
          <a:p>
            <a:r>
              <a:rPr lang="en-US" dirty="0" smtClean="0"/>
              <a:t>Addressing Modes  </a:t>
            </a:r>
          </a:p>
          <a:p>
            <a:r>
              <a:rPr lang="en-US" dirty="0" smtClean="0"/>
              <a:t>Arithmetic Instructions </a:t>
            </a:r>
          </a:p>
          <a:p>
            <a:r>
              <a:rPr lang="en-US" dirty="0" smtClean="0"/>
              <a:t>Logical Instructions </a:t>
            </a:r>
          </a:p>
          <a:p>
            <a:r>
              <a:rPr lang="en-US" dirty="0">
                <a:solidFill>
                  <a:srgbClr val="FF0000"/>
                </a:solidFill>
              </a:rPr>
              <a:t>Data Transfer Instructions </a:t>
            </a:r>
            <a:endParaRPr lang="en-US" dirty="0" smtClean="0">
              <a:solidFill>
                <a:srgbClr val="FF0000"/>
              </a:solidFill>
            </a:endParaRPr>
          </a:p>
          <a:p>
            <a:r>
              <a:rPr lang="en-US" dirty="0"/>
              <a:t>Boolean </a:t>
            </a:r>
            <a:r>
              <a:rPr lang="en-US" dirty="0" smtClean="0"/>
              <a:t>Instructions</a:t>
            </a:r>
          </a:p>
          <a:p>
            <a:r>
              <a:rPr lang="en-US" dirty="0"/>
              <a:t>Branching Instructions </a:t>
            </a:r>
            <a:endParaRPr lang="en-US" dirty="0" smtClean="0"/>
          </a:p>
          <a:p>
            <a:r>
              <a:rPr lang="en-US" dirty="0"/>
              <a:t>Know these – Signed/Unsigned </a:t>
            </a:r>
          </a:p>
          <a:p>
            <a:r>
              <a:rPr lang="en-US" dirty="0"/>
              <a:t>Know these – Packed/Unpacked </a:t>
            </a:r>
          </a:p>
          <a:p>
            <a:endParaRPr lang="en-US" dirty="0"/>
          </a:p>
          <a:p>
            <a:endParaRPr lang="en-US" dirty="0"/>
          </a:p>
          <a:p>
            <a:endParaRPr lang="en-US" dirty="0">
              <a:solidFill>
                <a:srgbClr val="FF0000"/>
              </a:solidFill>
            </a:endParaRPr>
          </a:p>
          <a:p>
            <a:endParaRPr lang="en-IN" dirty="0">
              <a:solidFill>
                <a:srgbClr val="7030A0"/>
              </a:solidFill>
            </a:endParaRPr>
          </a:p>
        </p:txBody>
      </p:sp>
      <p:sp>
        <p:nvSpPr>
          <p:cNvPr id="4" name="Date Placeholder 3"/>
          <p:cNvSpPr>
            <a:spLocks noGrp="1"/>
          </p:cNvSpPr>
          <p:nvPr>
            <p:ph type="dt" sz="half" idx="10"/>
          </p:nvPr>
        </p:nvSpPr>
        <p:spPr/>
        <p:txBody>
          <a:bodyPr/>
          <a:lstStyle/>
          <a:p>
            <a:fld id="{81AE8D54-B1D2-4647-9B67-FBE63411E5B9}"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56601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a:t>
            </a:r>
            <a:endParaRPr lang="en-IN" dirty="0"/>
          </a:p>
        </p:txBody>
      </p:sp>
      <p:sp>
        <p:nvSpPr>
          <p:cNvPr id="3" name="Content Placeholder 2"/>
          <p:cNvSpPr>
            <a:spLocks noGrp="1"/>
          </p:cNvSpPr>
          <p:nvPr>
            <p:ph sz="quarter" idx="1"/>
          </p:nvPr>
        </p:nvSpPr>
        <p:spPr/>
        <p:txBody>
          <a:bodyPr/>
          <a:lstStyle/>
          <a:p>
            <a:pPr algn="just"/>
            <a:r>
              <a:rPr lang="en-US" dirty="0"/>
              <a:t>8051 has got lot of instructions with which the programming can done and targets can be achieved.  </a:t>
            </a:r>
            <a:endParaRPr lang="en-US" dirty="0" smtClean="0"/>
          </a:p>
          <a:p>
            <a:pPr algn="just"/>
            <a:r>
              <a:rPr lang="en-US" dirty="0" smtClean="0"/>
              <a:t>An </a:t>
            </a:r>
            <a:r>
              <a:rPr lang="en-US" dirty="0"/>
              <a:t>Instruction is basically a combination of two parts one is operation code and the next is operands. </a:t>
            </a:r>
            <a:endParaRPr lang="en-US" dirty="0" smtClean="0"/>
          </a:p>
          <a:p>
            <a:pPr algn="just"/>
            <a:r>
              <a:rPr lang="en-US" dirty="0" smtClean="0">
                <a:solidFill>
                  <a:srgbClr val="FF0000"/>
                </a:solidFill>
              </a:rPr>
              <a:t>Operation </a:t>
            </a:r>
            <a:r>
              <a:rPr lang="en-US" dirty="0">
                <a:solidFill>
                  <a:srgbClr val="FF0000"/>
                </a:solidFill>
              </a:rPr>
              <a:t>code is also called as opcode. </a:t>
            </a:r>
            <a:endParaRPr lang="en-US" dirty="0" smtClean="0">
              <a:solidFill>
                <a:srgbClr val="FF0000"/>
              </a:solidFill>
            </a:endParaRPr>
          </a:p>
          <a:p>
            <a:pPr algn="just"/>
            <a:r>
              <a:rPr lang="en-US" dirty="0" smtClean="0">
                <a:solidFill>
                  <a:srgbClr val="FF0000"/>
                </a:solidFill>
              </a:rPr>
              <a:t>Operands </a:t>
            </a:r>
            <a:r>
              <a:rPr lang="en-US" dirty="0">
                <a:solidFill>
                  <a:srgbClr val="FF0000"/>
                </a:solidFill>
              </a:rPr>
              <a:t>can be one or two based on the instruction. </a:t>
            </a:r>
            <a:endParaRPr lang="en-US" dirty="0" smtClean="0">
              <a:solidFill>
                <a:srgbClr val="FF0000"/>
              </a:solidFill>
            </a:endParaRPr>
          </a:p>
          <a:p>
            <a:pPr algn="just"/>
            <a:r>
              <a:rPr lang="en-US" dirty="0" smtClean="0"/>
              <a:t>The </a:t>
            </a:r>
            <a:r>
              <a:rPr lang="en-US" dirty="0"/>
              <a:t>opcode will be used to identify on what kind of operation needs to be performed like, addition or subtraction or data movement and so on. </a:t>
            </a:r>
            <a:endParaRPr lang="en-IN" dirty="0"/>
          </a:p>
        </p:txBody>
      </p:sp>
      <p:sp>
        <p:nvSpPr>
          <p:cNvPr id="4" name="Date Placeholder 3"/>
          <p:cNvSpPr>
            <a:spLocks noGrp="1"/>
          </p:cNvSpPr>
          <p:nvPr>
            <p:ph type="dt" sz="half" idx="10"/>
          </p:nvPr>
        </p:nvSpPr>
        <p:spPr/>
        <p:txBody>
          <a:bodyPr/>
          <a:lstStyle/>
          <a:p>
            <a:fld id="{4881D944-B584-445F-9F90-3DD418F6E30F}"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091291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Instructions</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5"/>
          <p:cNvSpPr>
            <a:spLocks noGrp="1"/>
          </p:cNvSpPr>
          <p:nvPr>
            <p:ph sz="quarter" idx="1"/>
          </p:nvPr>
        </p:nvSpPr>
        <p:spPr/>
        <p:txBody>
          <a:bodyPr/>
          <a:lstStyle/>
          <a:p>
            <a:r>
              <a:rPr lang="en-US" dirty="0"/>
              <a:t>All logical operations as AND, OR, NOT, XOR can be performed with these available instructions. All operations are done bit wise. </a:t>
            </a:r>
            <a:endParaRPr lang="en-US" dirty="0" smtClean="0"/>
          </a:p>
          <a:p>
            <a:r>
              <a:rPr lang="en-US" dirty="0" smtClean="0"/>
              <a:t>The </a:t>
            </a:r>
            <a:r>
              <a:rPr lang="en-US" dirty="0"/>
              <a:t>other operations which come under logical quota are swap, clearing accumulator and rotate operations. </a:t>
            </a:r>
            <a:endParaRPr lang="en-IN" dirty="0"/>
          </a:p>
        </p:txBody>
      </p:sp>
      <p:pic>
        <p:nvPicPr>
          <p:cNvPr id="11266" name="Picture 2"/>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9144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4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ANL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5"/>
          <p:cNvSpPr>
            <a:spLocks noGrp="1"/>
          </p:cNvSpPr>
          <p:nvPr>
            <p:ph sz="quarter" idx="1"/>
          </p:nvPr>
        </p:nvSpPr>
        <p:spPr/>
        <p:txBody>
          <a:bodyPr/>
          <a:lstStyle/>
          <a:p>
            <a:pPr lvl="0"/>
            <a:r>
              <a:rPr lang="en-US" b="1" dirty="0"/>
              <a:t>ANL </a:t>
            </a:r>
            <a:r>
              <a:rPr lang="en-US" b="1" dirty="0" err="1"/>
              <a:t>Dest</a:t>
            </a:r>
            <a:r>
              <a:rPr lang="en-US" b="1" dirty="0"/>
              <a:t>, Source</a:t>
            </a:r>
            <a:endParaRPr lang="en-IN" dirty="0"/>
          </a:p>
          <a:p>
            <a:r>
              <a:rPr lang="en-US" dirty="0"/>
              <a:t>Bitwise logical </a:t>
            </a:r>
            <a:r>
              <a:rPr lang="en-US" dirty="0" err="1"/>
              <a:t>ANDing</a:t>
            </a:r>
            <a:r>
              <a:rPr lang="en-US" dirty="0"/>
              <a:t> will be performed with this instruction between source and destination and the result is stored in the destination. No flags will get affected here in this instruction. </a:t>
            </a:r>
            <a:endParaRPr lang="en-IN" dirty="0"/>
          </a:p>
          <a:p>
            <a:r>
              <a:rPr lang="en-US" dirty="0"/>
              <a:t> </a:t>
            </a:r>
            <a:r>
              <a:rPr lang="en-US" b="1" dirty="0" smtClean="0"/>
              <a:t>Example</a:t>
            </a:r>
            <a:r>
              <a:rPr lang="en-US" dirty="0"/>
              <a:t>: ANL A, R2</a:t>
            </a:r>
            <a:endParaRPr lang="en-IN" dirty="0"/>
          </a:p>
          <a:p>
            <a:r>
              <a:rPr lang="en-US" dirty="0"/>
              <a:t>If ACC=D3H (11010011) and R2=75H (01110101), then the result would be51H (01010001) and would be stored in the accumulator. </a:t>
            </a:r>
            <a:endParaRPr lang="en-IN" dirty="0"/>
          </a:p>
          <a:p>
            <a:endParaRPr lang="en-IN" dirty="0"/>
          </a:p>
        </p:txBody>
      </p:sp>
    </p:spTree>
    <p:extLst>
      <p:ext uri="{BB962C8B-B14F-4D97-AF65-F5344CB8AC3E}">
        <p14:creationId xmlns:p14="http://schemas.microsoft.com/office/powerpoint/2010/main" val="3414151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ANL 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401137410"/>
              </p:ext>
            </p:extLst>
          </p:nvPr>
        </p:nvGraphicFramePr>
        <p:xfrm>
          <a:off x="990600" y="1447800"/>
          <a:ext cx="7155180" cy="4911396"/>
        </p:xfrm>
        <a:graphic>
          <a:graphicData uri="http://schemas.openxmlformats.org/drawingml/2006/table">
            <a:tbl>
              <a:tblPr firstRow="1" firstCol="1" bandRow="1">
                <a:tableStyleId>{21E4AEA4-8DFA-4A89-87EB-49C32662AFE0}</a:tableStyleId>
              </a:tblPr>
              <a:tblGrid>
                <a:gridCol w="2133600"/>
                <a:gridCol w="5021580"/>
              </a:tblGrid>
              <a:tr h="300672">
                <a:tc>
                  <a:txBody>
                    <a:bodyPr/>
                    <a:lstStyle/>
                    <a:p>
                      <a:pPr algn="just">
                        <a:lnSpc>
                          <a:spcPct val="150000"/>
                        </a:lnSpc>
                        <a:spcAft>
                          <a:spcPts val="0"/>
                        </a:spcAft>
                      </a:pPr>
                      <a:r>
                        <a:rPr lang="en-US" sz="1600" dirty="0">
                          <a:effectLst/>
                        </a:rPr>
                        <a:t>Mode </a:t>
                      </a:r>
                      <a:endParaRPr lang="en-IN" sz="16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Instruction and description</a:t>
                      </a:r>
                      <a:endParaRPr lang="en-IN" sz="1600">
                        <a:effectLst/>
                        <a:latin typeface="Calibri"/>
                        <a:ea typeface="Calibri"/>
                        <a:cs typeface="Times New Roman"/>
                      </a:endParaRPr>
                    </a:p>
                  </a:txBody>
                  <a:tcPr marL="68580" marR="68580" marT="0" marB="0"/>
                </a:tc>
              </a:tr>
              <a:tr h="529935">
                <a:tc>
                  <a:txBody>
                    <a:bodyPr/>
                    <a:lstStyle/>
                    <a:p>
                      <a:pPr algn="just">
                        <a:lnSpc>
                          <a:spcPct val="150000"/>
                        </a:lnSpc>
                        <a:spcAft>
                          <a:spcPts val="0"/>
                        </a:spcAft>
                      </a:pPr>
                      <a:r>
                        <a:rPr lang="en-US" sz="1600">
                          <a:effectLst/>
                        </a:rPr>
                        <a:t>Immediate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ANL A, #data </a:t>
                      </a:r>
                      <a:endParaRPr lang="en-IN" sz="1600">
                        <a:effectLst/>
                      </a:endParaRPr>
                    </a:p>
                    <a:p>
                      <a:pPr algn="just">
                        <a:lnSpc>
                          <a:spcPct val="150000"/>
                        </a:lnSpc>
                        <a:spcAft>
                          <a:spcPts val="0"/>
                        </a:spcAft>
                      </a:pPr>
                      <a:r>
                        <a:rPr lang="en-US" sz="1600">
                          <a:effectLst/>
                        </a:rPr>
                        <a:t>Example: ANL A,#01H</a:t>
                      </a:r>
                      <a:endParaRPr lang="en-IN" sz="1600">
                        <a:effectLst/>
                        <a:latin typeface="Calibri"/>
                        <a:ea typeface="Calibri"/>
                        <a:cs typeface="Times New Roman"/>
                      </a:endParaRPr>
                    </a:p>
                  </a:txBody>
                  <a:tcPr marL="68580" marR="68580" marT="0" marB="0"/>
                </a:tc>
              </a:tr>
              <a:tr h="529935">
                <a:tc>
                  <a:txBody>
                    <a:bodyPr/>
                    <a:lstStyle/>
                    <a:p>
                      <a:pPr algn="just">
                        <a:lnSpc>
                          <a:spcPct val="150000"/>
                        </a:lnSpc>
                        <a:spcAft>
                          <a:spcPts val="0"/>
                        </a:spcAft>
                      </a:pPr>
                      <a:r>
                        <a:rPr lang="en-US" sz="1600">
                          <a:effectLst/>
                        </a:rPr>
                        <a:t>Register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ANL A, Rn </a:t>
                      </a:r>
                      <a:endParaRPr lang="en-IN" sz="1600">
                        <a:effectLst/>
                      </a:endParaRPr>
                    </a:p>
                    <a:p>
                      <a:pPr algn="just">
                        <a:lnSpc>
                          <a:spcPct val="150000"/>
                        </a:lnSpc>
                        <a:spcAft>
                          <a:spcPts val="0"/>
                        </a:spcAft>
                      </a:pPr>
                      <a:r>
                        <a:rPr lang="en-US" sz="1600">
                          <a:effectLst/>
                        </a:rPr>
                        <a:t>Example: ANL A, R3</a:t>
                      </a:r>
                      <a:endParaRPr lang="en-IN" sz="1600">
                        <a:effectLst/>
                        <a:latin typeface="Calibri"/>
                        <a:ea typeface="Calibri"/>
                        <a:cs typeface="Times New Roman"/>
                      </a:endParaRPr>
                    </a:p>
                  </a:txBody>
                  <a:tcPr marL="68580" marR="68580" marT="0" marB="0"/>
                </a:tc>
              </a:tr>
              <a:tr h="809778">
                <a:tc>
                  <a:txBody>
                    <a:bodyPr/>
                    <a:lstStyle/>
                    <a:p>
                      <a:pPr algn="just">
                        <a:lnSpc>
                          <a:spcPct val="150000"/>
                        </a:lnSpc>
                        <a:spcAft>
                          <a:spcPts val="0"/>
                        </a:spcAft>
                      </a:pPr>
                      <a:r>
                        <a:rPr lang="en-US" sz="1600">
                          <a:effectLst/>
                        </a:rPr>
                        <a:t>Direct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ANL A, Direct Address</a:t>
                      </a:r>
                      <a:endParaRPr lang="en-IN" sz="1600">
                        <a:effectLst/>
                      </a:endParaRPr>
                    </a:p>
                    <a:p>
                      <a:pPr algn="just">
                        <a:lnSpc>
                          <a:spcPct val="150000"/>
                        </a:lnSpc>
                        <a:spcAft>
                          <a:spcPts val="0"/>
                        </a:spcAft>
                      </a:pPr>
                      <a:r>
                        <a:rPr lang="en-US" sz="1600">
                          <a:effectLst/>
                        </a:rPr>
                        <a:t>Example: ANL A. 25H; // AND with data at 25H</a:t>
                      </a:r>
                      <a:endParaRPr lang="en-IN" sz="1600">
                        <a:effectLst/>
                        <a:latin typeface="Calibri"/>
                        <a:ea typeface="Calibri"/>
                        <a:cs typeface="Times New Roman"/>
                      </a:endParaRPr>
                    </a:p>
                  </a:txBody>
                  <a:tcPr marL="68580" marR="68580" marT="0" marB="0"/>
                </a:tc>
              </a:tr>
              <a:tr h="809778">
                <a:tc>
                  <a:txBody>
                    <a:bodyPr/>
                    <a:lstStyle/>
                    <a:p>
                      <a:pPr algn="just">
                        <a:lnSpc>
                          <a:spcPct val="150000"/>
                        </a:lnSpc>
                        <a:spcAft>
                          <a:spcPts val="0"/>
                        </a:spcAft>
                      </a:pPr>
                      <a:r>
                        <a:rPr lang="en-US" sz="1600">
                          <a:effectLst/>
                        </a:rPr>
                        <a:t>Register indirect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a:effectLst/>
                        </a:rPr>
                        <a:t>ANL A,@</a:t>
                      </a:r>
                      <a:r>
                        <a:rPr lang="en-US" sz="1600" dirty="0" err="1">
                          <a:effectLst/>
                        </a:rPr>
                        <a:t>Ri</a:t>
                      </a:r>
                      <a:endParaRPr lang="en-IN" sz="1600" dirty="0">
                        <a:effectLst/>
                      </a:endParaRPr>
                    </a:p>
                    <a:p>
                      <a:pPr algn="just">
                        <a:lnSpc>
                          <a:spcPct val="150000"/>
                        </a:lnSpc>
                        <a:spcAft>
                          <a:spcPts val="0"/>
                        </a:spcAft>
                      </a:pPr>
                      <a:r>
                        <a:rPr lang="en-US" sz="1600" dirty="0">
                          <a:effectLst/>
                        </a:rPr>
                        <a:t>Example: ANL A,@R0 // AND with data pointed by Register R0. </a:t>
                      </a:r>
                      <a:endParaRPr lang="en-IN" sz="1600" dirty="0">
                        <a:effectLst/>
                        <a:latin typeface="Calibri"/>
                        <a:ea typeface="Calibri"/>
                        <a:cs typeface="Times New Roman"/>
                      </a:endParaRPr>
                    </a:p>
                  </a:txBody>
                  <a:tcPr marL="68580" marR="68580" marT="0" marB="0"/>
                </a:tc>
              </a:tr>
              <a:tr h="250092">
                <a:tc>
                  <a:txBody>
                    <a:bodyPr/>
                    <a:lstStyle/>
                    <a:p>
                      <a:pPr algn="just">
                        <a:lnSpc>
                          <a:spcPct val="150000"/>
                        </a:lnSpc>
                        <a:spcAft>
                          <a:spcPts val="0"/>
                        </a:spcAft>
                      </a:pPr>
                      <a:r>
                        <a:rPr lang="en-US" sz="1600">
                          <a:effectLst/>
                        </a:rPr>
                        <a:t>ANL Direct, A</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Just reverse of Directing addressing way</a:t>
                      </a:r>
                      <a:endParaRPr lang="en-IN" sz="1600">
                        <a:effectLst/>
                        <a:latin typeface="Calibri"/>
                        <a:ea typeface="Calibri"/>
                        <a:cs typeface="Times New Roman"/>
                      </a:endParaRPr>
                    </a:p>
                  </a:txBody>
                  <a:tcPr marL="68580" marR="68580" marT="0" marB="0"/>
                </a:tc>
              </a:tr>
              <a:tr h="809778">
                <a:tc>
                  <a:txBody>
                    <a:bodyPr/>
                    <a:lstStyle/>
                    <a:p>
                      <a:pPr algn="just">
                        <a:lnSpc>
                          <a:spcPct val="150000"/>
                        </a:lnSpc>
                        <a:spcAft>
                          <a:spcPts val="0"/>
                        </a:spcAft>
                      </a:pPr>
                      <a:r>
                        <a:rPr lang="en-US" sz="1600">
                          <a:effectLst/>
                        </a:rPr>
                        <a:t>ANL Direct, #data</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err="1">
                          <a:effectLst/>
                        </a:rPr>
                        <a:t>ANDing</a:t>
                      </a:r>
                      <a:r>
                        <a:rPr lang="en-US" sz="1600" dirty="0">
                          <a:effectLst/>
                        </a:rPr>
                        <a:t> immediate data with the direct addressing. </a:t>
                      </a:r>
                      <a:endParaRPr lang="en-IN" sz="1600" dirty="0">
                        <a:effectLst/>
                      </a:endParaRPr>
                    </a:p>
                    <a:p>
                      <a:pPr algn="just">
                        <a:lnSpc>
                          <a:spcPct val="150000"/>
                        </a:lnSpc>
                        <a:spcAft>
                          <a:spcPts val="0"/>
                        </a:spcAft>
                      </a:pPr>
                      <a:r>
                        <a:rPr lang="en-US" sz="1600" dirty="0">
                          <a:effectLst/>
                        </a:rPr>
                        <a:t>Example: ANL 30H, #03H</a:t>
                      </a:r>
                      <a:endParaRPr lang="en-IN" sz="1600" dirty="0">
                        <a:effectLst/>
                        <a:latin typeface="Calibri"/>
                        <a:ea typeface="Calibri"/>
                        <a:cs typeface="Times New Roman"/>
                      </a:endParaRPr>
                    </a:p>
                  </a:txBody>
                  <a:tcPr marL="68580" marR="68580" marT="0" marB="0"/>
                </a:tc>
              </a:tr>
            </a:tbl>
          </a:graphicData>
        </a:graphic>
      </p:graphicFrame>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9" y="0"/>
            <a:ext cx="1121229" cy="121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813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ORL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5"/>
          <p:cNvSpPr>
            <a:spLocks noGrp="1"/>
          </p:cNvSpPr>
          <p:nvPr>
            <p:ph sz="quarter" idx="1"/>
          </p:nvPr>
        </p:nvSpPr>
        <p:spPr/>
        <p:txBody>
          <a:bodyPr/>
          <a:lstStyle/>
          <a:p>
            <a:pPr lvl="0"/>
            <a:r>
              <a:rPr lang="en-US" b="1" dirty="0"/>
              <a:t>ORL </a:t>
            </a:r>
            <a:r>
              <a:rPr lang="en-US" b="1" dirty="0" err="1"/>
              <a:t>Dest</a:t>
            </a:r>
            <a:r>
              <a:rPr lang="en-US" b="1" dirty="0"/>
              <a:t>, Source </a:t>
            </a:r>
            <a:endParaRPr lang="en-IN" dirty="0"/>
          </a:p>
          <a:p>
            <a:r>
              <a:rPr lang="en-US" dirty="0"/>
              <a:t>Bitwise logical </a:t>
            </a:r>
            <a:r>
              <a:rPr lang="en-US" dirty="0" err="1"/>
              <a:t>ORing</a:t>
            </a:r>
            <a:r>
              <a:rPr lang="en-US" dirty="0"/>
              <a:t> will be performed with this instruction between source and destination and the result is stored in the destination. </a:t>
            </a:r>
            <a:endParaRPr lang="en-US" dirty="0" smtClean="0"/>
          </a:p>
          <a:p>
            <a:r>
              <a:rPr lang="en-US" dirty="0" smtClean="0"/>
              <a:t>No </a:t>
            </a:r>
            <a:r>
              <a:rPr lang="en-US" dirty="0"/>
              <a:t>flags will get affected here in this instruction. </a:t>
            </a:r>
            <a:endParaRPr lang="en-IN" dirty="0"/>
          </a:p>
          <a:p>
            <a:r>
              <a:rPr lang="en-US" b="1" dirty="0"/>
              <a:t>Example</a:t>
            </a:r>
            <a:r>
              <a:rPr lang="en-US" dirty="0"/>
              <a:t>: ORL A, R2</a:t>
            </a:r>
            <a:endParaRPr lang="en-IN" dirty="0"/>
          </a:p>
          <a:p>
            <a:r>
              <a:rPr lang="en-US" dirty="0"/>
              <a:t> </a:t>
            </a:r>
            <a:r>
              <a:rPr lang="en-US" dirty="0" smtClean="0"/>
              <a:t>If </a:t>
            </a:r>
            <a:r>
              <a:rPr lang="en-US" dirty="0"/>
              <a:t>ACC=D3H (11010011) OR R2=75H (01110101), the result F7H (11110111) will be stored in the accumulator. </a:t>
            </a:r>
            <a:endParaRPr lang="en-IN" dirty="0"/>
          </a:p>
          <a:p>
            <a:endParaRPr lang="en-IN" dirty="0"/>
          </a:p>
        </p:txBody>
      </p:sp>
    </p:spTree>
    <p:extLst>
      <p:ext uri="{BB962C8B-B14F-4D97-AF65-F5344CB8AC3E}">
        <p14:creationId xmlns:p14="http://schemas.microsoft.com/office/powerpoint/2010/main" val="543967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ORL 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81746697"/>
              </p:ext>
            </p:extLst>
          </p:nvPr>
        </p:nvGraphicFramePr>
        <p:xfrm>
          <a:off x="1066800" y="1371600"/>
          <a:ext cx="7002780" cy="5097004"/>
        </p:xfrm>
        <a:graphic>
          <a:graphicData uri="http://schemas.openxmlformats.org/drawingml/2006/table">
            <a:tbl>
              <a:tblPr firstRow="1" firstCol="1" bandRow="1">
                <a:tableStyleId>{21E4AEA4-8DFA-4A89-87EB-49C32662AFE0}</a:tableStyleId>
              </a:tblPr>
              <a:tblGrid>
                <a:gridCol w="2202180"/>
                <a:gridCol w="4800600"/>
              </a:tblGrid>
              <a:tr h="278754">
                <a:tc>
                  <a:txBody>
                    <a:bodyPr/>
                    <a:lstStyle/>
                    <a:p>
                      <a:pPr algn="just">
                        <a:lnSpc>
                          <a:spcPct val="150000"/>
                        </a:lnSpc>
                        <a:spcAft>
                          <a:spcPts val="0"/>
                        </a:spcAft>
                      </a:pPr>
                      <a:r>
                        <a:rPr lang="en-US" sz="1600" dirty="0">
                          <a:effectLst/>
                        </a:rPr>
                        <a:t>Mode </a:t>
                      </a:r>
                      <a:endParaRPr lang="en-IN" sz="16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Instruction and description</a:t>
                      </a:r>
                      <a:endParaRPr lang="en-IN" sz="1600">
                        <a:effectLst/>
                        <a:latin typeface="Calibri"/>
                        <a:ea typeface="Calibri"/>
                        <a:cs typeface="Times New Roman"/>
                      </a:endParaRPr>
                    </a:p>
                  </a:txBody>
                  <a:tcPr marL="68580" marR="68580" marT="0" marB="0"/>
                </a:tc>
              </a:tr>
              <a:tr h="590668">
                <a:tc>
                  <a:txBody>
                    <a:bodyPr/>
                    <a:lstStyle/>
                    <a:p>
                      <a:pPr algn="just">
                        <a:lnSpc>
                          <a:spcPct val="150000"/>
                        </a:lnSpc>
                        <a:spcAft>
                          <a:spcPts val="0"/>
                        </a:spcAft>
                      </a:pPr>
                      <a:r>
                        <a:rPr lang="en-US" sz="1600">
                          <a:effectLst/>
                        </a:rPr>
                        <a:t>Immediate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a:effectLst/>
                        </a:rPr>
                        <a:t>ORL A, #data </a:t>
                      </a:r>
                      <a:endParaRPr lang="en-IN" sz="1600" dirty="0">
                        <a:effectLst/>
                      </a:endParaRPr>
                    </a:p>
                    <a:p>
                      <a:pPr algn="just">
                        <a:lnSpc>
                          <a:spcPct val="150000"/>
                        </a:lnSpc>
                        <a:spcAft>
                          <a:spcPts val="0"/>
                        </a:spcAft>
                      </a:pPr>
                      <a:r>
                        <a:rPr lang="en-US" sz="1600" dirty="0">
                          <a:effectLst/>
                        </a:rPr>
                        <a:t>Example: ORL A,#01H</a:t>
                      </a:r>
                      <a:endParaRPr lang="en-IN" sz="1600" dirty="0">
                        <a:effectLst/>
                        <a:latin typeface="Calibri"/>
                        <a:ea typeface="Calibri"/>
                        <a:cs typeface="Times New Roman"/>
                      </a:endParaRPr>
                    </a:p>
                  </a:txBody>
                  <a:tcPr marL="68580" marR="68580" marT="0" marB="0"/>
                </a:tc>
              </a:tr>
              <a:tr h="590668">
                <a:tc>
                  <a:txBody>
                    <a:bodyPr/>
                    <a:lstStyle/>
                    <a:p>
                      <a:pPr algn="just">
                        <a:lnSpc>
                          <a:spcPct val="150000"/>
                        </a:lnSpc>
                        <a:spcAft>
                          <a:spcPts val="0"/>
                        </a:spcAft>
                      </a:pPr>
                      <a:r>
                        <a:rPr lang="en-US" sz="1600">
                          <a:effectLst/>
                        </a:rPr>
                        <a:t>Register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ORL A, Rn </a:t>
                      </a:r>
                      <a:endParaRPr lang="en-IN" sz="1600">
                        <a:effectLst/>
                      </a:endParaRPr>
                    </a:p>
                    <a:p>
                      <a:pPr algn="just">
                        <a:lnSpc>
                          <a:spcPct val="150000"/>
                        </a:lnSpc>
                        <a:spcAft>
                          <a:spcPts val="0"/>
                        </a:spcAft>
                      </a:pPr>
                      <a:r>
                        <a:rPr lang="en-US" sz="1600">
                          <a:effectLst/>
                        </a:rPr>
                        <a:t>Example: ORL A, R3</a:t>
                      </a:r>
                      <a:endParaRPr lang="en-IN" sz="1600">
                        <a:effectLst/>
                        <a:latin typeface="Calibri"/>
                        <a:ea typeface="Calibri"/>
                        <a:cs typeface="Times New Roman"/>
                      </a:endParaRPr>
                    </a:p>
                  </a:txBody>
                  <a:tcPr marL="68580" marR="68580" marT="0" marB="0"/>
                </a:tc>
              </a:tr>
              <a:tr h="902582">
                <a:tc>
                  <a:txBody>
                    <a:bodyPr/>
                    <a:lstStyle/>
                    <a:p>
                      <a:pPr algn="just">
                        <a:lnSpc>
                          <a:spcPct val="150000"/>
                        </a:lnSpc>
                        <a:spcAft>
                          <a:spcPts val="0"/>
                        </a:spcAft>
                      </a:pPr>
                      <a:r>
                        <a:rPr lang="en-US" sz="1600">
                          <a:effectLst/>
                        </a:rPr>
                        <a:t>Direct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ORL A, Direct Address</a:t>
                      </a:r>
                      <a:endParaRPr lang="en-IN" sz="1600">
                        <a:effectLst/>
                      </a:endParaRPr>
                    </a:p>
                    <a:p>
                      <a:pPr algn="just">
                        <a:lnSpc>
                          <a:spcPct val="150000"/>
                        </a:lnSpc>
                        <a:spcAft>
                          <a:spcPts val="0"/>
                        </a:spcAft>
                      </a:pPr>
                      <a:r>
                        <a:rPr lang="en-US" sz="1600">
                          <a:effectLst/>
                        </a:rPr>
                        <a:t>Example: ORL A. 25H; // ORL with data at 25H</a:t>
                      </a:r>
                      <a:endParaRPr lang="en-IN" sz="1600">
                        <a:effectLst/>
                        <a:latin typeface="Calibri"/>
                        <a:ea typeface="Calibri"/>
                        <a:cs typeface="Times New Roman"/>
                      </a:endParaRPr>
                    </a:p>
                  </a:txBody>
                  <a:tcPr marL="68580" marR="68580" marT="0" marB="0"/>
                </a:tc>
              </a:tr>
              <a:tr h="902582">
                <a:tc>
                  <a:txBody>
                    <a:bodyPr/>
                    <a:lstStyle/>
                    <a:p>
                      <a:pPr algn="just">
                        <a:lnSpc>
                          <a:spcPct val="150000"/>
                        </a:lnSpc>
                        <a:spcAft>
                          <a:spcPts val="0"/>
                        </a:spcAft>
                      </a:pPr>
                      <a:r>
                        <a:rPr lang="en-US" sz="1600">
                          <a:effectLst/>
                        </a:rPr>
                        <a:t>Register indirect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a:effectLst/>
                        </a:rPr>
                        <a:t>ORL A,@</a:t>
                      </a:r>
                      <a:r>
                        <a:rPr lang="en-US" sz="1600" dirty="0" err="1">
                          <a:effectLst/>
                        </a:rPr>
                        <a:t>Ri</a:t>
                      </a:r>
                      <a:endParaRPr lang="en-IN" sz="1600" dirty="0">
                        <a:effectLst/>
                      </a:endParaRPr>
                    </a:p>
                    <a:p>
                      <a:pPr algn="just">
                        <a:lnSpc>
                          <a:spcPct val="150000"/>
                        </a:lnSpc>
                        <a:spcAft>
                          <a:spcPts val="0"/>
                        </a:spcAft>
                      </a:pPr>
                      <a:r>
                        <a:rPr lang="en-US" sz="1600" dirty="0">
                          <a:effectLst/>
                        </a:rPr>
                        <a:t>Example: ORL A,@R0 // Logical-OR with data pointed by Register R0. </a:t>
                      </a:r>
                      <a:endParaRPr lang="en-IN" sz="1600" dirty="0">
                        <a:effectLst/>
                        <a:latin typeface="Calibri"/>
                        <a:ea typeface="Calibri"/>
                        <a:cs typeface="Times New Roman"/>
                      </a:endParaRPr>
                    </a:p>
                  </a:txBody>
                  <a:tcPr marL="68580" marR="68580" marT="0" marB="0"/>
                </a:tc>
              </a:tr>
              <a:tr h="278754">
                <a:tc>
                  <a:txBody>
                    <a:bodyPr/>
                    <a:lstStyle/>
                    <a:p>
                      <a:pPr algn="just">
                        <a:lnSpc>
                          <a:spcPct val="150000"/>
                        </a:lnSpc>
                        <a:spcAft>
                          <a:spcPts val="0"/>
                        </a:spcAft>
                      </a:pPr>
                      <a:r>
                        <a:rPr lang="en-US" sz="1600">
                          <a:effectLst/>
                        </a:rPr>
                        <a:t>ANL Direct, A</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Just reverse of Directing addressing way</a:t>
                      </a:r>
                      <a:endParaRPr lang="en-IN" sz="1600">
                        <a:effectLst/>
                        <a:latin typeface="Calibri"/>
                        <a:ea typeface="Calibri"/>
                        <a:cs typeface="Times New Roman"/>
                      </a:endParaRPr>
                    </a:p>
                  </a:txBody>
                  <a:tcPr marL="68580" marR="68580" marT="0" marB="0"/>
                </a:tc>
              </a:tr>
              <a:tr h="902582">
                <a:tc>
                  <a:txBody>
                    <a:bodyPr/>
                    <a:lstStyle/>
                    <a:p>
                      <a:pPr algn="just">
                        <a:lnSpc>
                          <a:spcPct val="150000"/>
                        </a:lnSpc>
                        <a:spcAft>
                          <a:spcPts val="0"/>
                        </a:spcAft>
                      </a:pPr>
                      <a:r>
                        <a:rPr lang="en-US" sz="1600">
                          <a:effectLst/>
                        </a:rPr>
                        <a:t>ANL Direct, #data</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err="1">
                          <a:effectLst/>
                        </a:rPr>
                        <a:t>ORing</a:t>
                      </a:r>
                      <a:r>
                        <a:rPr lang="en-US" sz="1600" dirty="0">
                          <a:effectLst/>
                        </a:rPr>
                        <a:t> immediate data with the direct addressing. </a:t>
                      </a:r>
                      <a:endParaRPr lang="en-IN" sz="1600" dirty="0">
                        <a:effectLst/>
                      </a:endParaRPr>
                    </a:p>
                    <a:p>
                      <a:pPr algn="just">
                        <a:lnSpc>
                          <a:spcPct val="150000"/>
                        </a:lnSpc>
                        <a:spcAft>
                          <a:spcPts val="0"/>
                        </a:spcAft>
                      </a:pPr>
                      <a:r>
                        <a:rPr lang="en-US" sz="1600" dirty="0">
                          <a:effectLst/>
                        </a:rPr>
                        <a:t>Example: ORL 30H, #03H</a:t>
                      </a:r>
                      <a:endParaRPr lang="en-IN" sz="1600" dirty="0">
                        <a:effectLst/>
                        <a:latin typeface="Calibri"/>
                        <a:ea typeface="Calibri"/>
                        <a:cs typeface="Times New Roman"/>
                      </a:endParaRPr>
                    </a:p>
                  </a:txBody>
                  <a:tcPr marL="68580" marR="68580" marT="0" marB="0"/>
                </a:tc>
              </a:tr>
            </a:tbl>
          </a:graphicData>
        </a:graphic>
      </p:graphicFrame>
      <p:pic>
        <p:nvPicPr>
          <p:cNvPr id="143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25" y="18143"/>
            <a:ext cx="1019175" cy="112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194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XRL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Content Placeholder 5"/>
          <p:cNvSpPr>
            <a:spLocks noGrp="1"/>
          </p:cNvSpPr>
          <p:nvPr>
            <p:ph sz="quarter" idx="1"/>
          </p:nvPr>
        </p:nvSpPr>
        <p:spPr/>
        <p:txBody>
          <a:bodyPr/>
          <a:lstStyle/>
          <a:p>
            <a:r>
              <a:rPr lang="en-US" dirty="0"/>
              <a:t>Bitwise logical </a:t>
            </a:r>
            <a:r>
              <a:rPr lang="en-US" dirty="0" err="1"/>
              <a:t>XORing</a:t>
            </a:r>
            <a:r>
              <a:rPr lang="en-US" dirty="0"/>
              <a:t> will be performed with this instruction between source and destination and the result is stored in the destination. No flags will get affected here in this instruction. </a:t>
            </a:r>
            <a:endParaRPr lang="en-IN" dirty="0"/>
          </a:p>
          <a:p>
            <a:r>
              <a:rPr lang="en-US" b="1" dirty="0"/>
              <a:t>Example</a:t>
            </a:r>
            <a:r>
              <a:rPr lang="en-US" dirty="0"/>
              <a:t>: XRL A, R2</a:t>
            </a:r>
            <a:endParaRPr lang="en-IN" dirty="0"/>
          </a:p>
          <a:p>
            <a:r>
              <a:rPr lang="en-US" dirty="0"/>
              <a:t> </a:t>
            </a:r>
            <a:r>
              <a:rPr lang="en-US" dirty="0" smtClean="0"/>
              <a:t>If </a:t>
            </a:r>
            <a:r>
              <a:rPr lang="en-US" dirty="0"/>
              <a:t>ACC=08H (00001000) OR R2=18H (00011000), the result 10H (00010000) will be stored in the accumulator. </a:t>
            </a:r>
            <a:endParaRPr lang="en-IN" dirty="0"/>
          </a:p>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5" y="-10886"/>
            <a:ext cx="11144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806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XRM Contd.,</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870649785"/>
              </p:ext>
            </p:extLst>
          </p:nvPr>
        </p:nvGraphicFramePr>
        <p:xfrm>
          <a:off x="1219200" y="1371600"/>
          <a:ext cx="6774180" cy="4977397"/>
        </p:xfrm>
        <a:graphic>
          <a:graphicData uri="http://schemas.openxmlformats.org/drawingml/2006/table">
            <a:tbl>
              <a:tblPr firstRow="1" firstCol="1" bandRow="1">
                <a:tableStyleId>{5C22544A-7EE6-4342-B048-85BDC9FD1C3A}</a:tableStyleId>
              </a:tblPr>
              <a:tblGrid>
                <a:gridCol w="2057400"/>
                <a:gridCol w="4716780"/>
              </a:tblGrid>
              <a:tr h="294645">
                <a:tc>
                  <a:txBody>
                    <a:bodyPr/>
                    <a:lstStyle/>
                    <a:p>
                      <a:pPr algn="just">
                        <a:lnSpc>
                          <a:spcPct val="150000"/>
                        </a:lnSpc>
                        <a:spcAft>
                          <a:spcPts val="0"/>
                        </a:spcAft>
                      </a:pPr>
                      <a:r>
                        <a:rPr lang="en-US" sz="1600" dirty="0">
                          <a:effectLst/>
                        </a:rPr>
                        <a:t>Mode </a:t>
                      </a:r>
                      <a:endParaRPr lang="en-IN" sz="16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Instruction and description</a:t>
                      </a:r>
                      <a:endParaRPr lang="en-IN" sz="1600">
                        <a:effectLst/>
                        <a:latin typeface="Calibri"/>
                        <a:ea typeface="Calibri"/>
                        <a:cs typeface="Times New Roman"/>
                      </a:endParaRPr>
                    </a:p>
                  </a:txBody>
                  <a:tcPr marL="68580" marR="68580" marT="0" marB="0"/>
                </a:tc>
              </a:tr>
              <a:tr h="624341">
                <a:tc>
                  <a:txBody>
                    <a:bodyPr/>
                    <a:lstStyle/>
                    <a:p>
                      <a:pPr algn="just">
                        <a:lnSpc>
                          <a:spcPct val="150000"/>
                        </a:lnSpc>
                        <a:spcAft>
                          <a:spcPts val="0"/>
                        </a:spcAft>
                      </a:pPr>
                      <a:r>
                        <a:rPr lang="en-US" sz="1600">
                          <a:effectLst/>
                        </a:rPr>
                        <a:t>Immediate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XRL A, #data </a:t>
                      </a:r>
                      <a:endParaRPr lang="en-IN" sz="1600">
                        <a:effectLst/>
                      </a:endParaRPr>
                    </a:p>
                    <a:p>
                      <a:pPr algn="just">
                        <a:lnSpc>
                          <a:spcPct val="150000"/>
                        </a:lnSpc>
                        <a:spcAft>
                          <a:spcPts val="0"/>
                        </a:spcAft>
                      </a:pPr>
                      <a:r>
                        <a:rPr lang="en-US" sz="1600">
                          <a:effectLst/>
                        </a:rPr>
                        <a:t>Example: XRL A,#01H</a:t>
                      </a:r>
                      <a:endParaRPr lang="en-IN" sz="1600">
                        <a:effectLst/>
                        <a:latin typeface="Calibri"/>
                        <a:ea typeface="Calibri"/>
                        <a:cs typeface="Times New Roman"/>
                      </a:endParaRPr>
                    </a:p>
                  </a:txBody>
                  <a:tcPr marL="68580" marR="68580" marT="0" marB="0"/>
                </a:tc>
              </a:tr>
              <a:tr h="624341">
                <a:tc>
                  <a:txBody>
                    <a:bodyPr/>
                    <a:lstStyle/>
                    <a:p>
                      <a:pPr algn="just">
                        <a:lnSpc>
                          <a:spcPct val="150000"/>
                        </a:lnSpc>
                        <a:spcAft>
                          <a:spcPts val="0"/>
                        </a:spcAft>
                      </a:pPr>
                      <a:r>
                        <a:rPr lang="en-US" sz="1600">
                          <a:effectLst/>
                        </a:rPr>
                        <a:t>Register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XRL A, Rn </a:t>
                      </a:r>
                      <a:endParaRPr lang="en-IN" sz="1600">
                        <a:effectLst/>
                      </a:endParaRPr>
                    </a:p>
                    <a:p>
                      <a:pPr algn="just">
                        <a:lnSpc>
                          <a:spcPct val="150000"/>
                        </a:lnSpc>
                        <a:spcAft>
                          <a:spcPts val="0"/>
                        </a:spcAft>
                      </a:pPr>
                      <a:r>
                        <a:rPr lang="en-US" sz="1600">
                          <a:effectLst/>
                        </a:rPr>
                        <a:t>Example: XRL A, R3</a:t>
                      </a:r>
                      <a:endParaRPr lang="en-IN" sz="1600">
                        <a:effectLst/>
                        <a:latin typeface="Calibri"/>
                        <a:ea typeface="Calibri"/>
                        <a:cs typeface="Times New Roman"/>
                      </a:endParaRPr>
                    </a:p>
                  </a:txBody>
                  <a:tcPr marL="68580" marR="68580" marT="0" marB="0"/>
                </a:tc>
              </a:tr>
              <a:tr h="624341">
                <a:tc>
                  <a:txBody>
                    <a:bodyPr/>
                    <a:lstStyle/>
                    <a:p>
                      <a:pPr algn="just">
                        <a:lnSpc>
                          <a:spcPct val="150000"/>
                        </a:lnSpc>
                        <a:spcAft>
                          <a:spcPts val="0"/>
                        </a:spcAft>
                      </a:pPr>
                      <a:r>
                        <a:rPr lang="en-US" sz="1600">
                          <a:effectLst/>
                        </a:rPr>
                        <a:t>Direct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a:effectLst/>
                        </a:rPr>
                        <a:t>XRL A, Direct Address</a:t>
                      </a:r>
                      <a:endParaRPr lang="en-IN" sz="1600" dirty="0">
                        <a:effectLst/>
                      </a:endParaRPr>
                    </a:p>
                    <a:p>
                      <a:pPr algn="just">
                        <a:lnSpc>
                          <a:spcPct val="150000"/>
                        </a:lnSpc>
                        <a:spcAft>
                          <a:spcPts val="0"/>
                        </a:spcAft>
                      </a:pPr>
                      <a:r>
                        <a:rPr lang="en-US" sz="1600" dirty="0">
                          <a:effectLst/>
                        </a:rPr>
                        <a:t>Example: XRL A. 25H; // ORL with data at 25H</a:t>
                      </a:r>
                      <a:endParaRPr lang="en-IN" sz="1600" dirty="0">
                        <a:effectLst/>
                        <a:latin typeface="Calibri"/>
                        <a:ea typeface="Calibri"/>
                        <a:cs typeface="Times New Roman"/>
                      </a:endParaRPr>
                    </a:p>
                  </a:txBody>
                  <a:tcPr marL="68580" marR="68580" marT="0" marB="0"/>
                </a:tc>
              </a:tr>
              <a:tr h="954037">
                <a:tc>
                  <a:txBody>
                    <a:bodyPr/>
                    <a:lstStyle/>
                    <a:p>
                      <a:pPr algn="just">
                        <a:lnSpc>
                          <a:spcPct val="150000"/>
                        </a:lnSpc>
                        <a:spcAft>
                          <a:spcPts val="0"/>
                        </a:spcAft>
                      </a:pPr>
                      <a:r>
                        <a:rPr lang="en-US" sz="1600">
                          <a:effectLst/>
                        </a:rPr>
                        <a:t>Register indirect addressing</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a:effectLst/>
                        </a:rPr>
                        <a:t>XRL A,@</a:t>
                      </a:r>
                      <a:r>
                        <a:rPr lang="en-US" sz="1600" dirty="0" err="1">
                          <a:effectLst/>
                        </a:rPr>
                        <a:t>Ri</a:t>
                      </a:r>
                      <a:endParaRPr lang="en-IN" sz="1600" dirty="0">
                        <a:effectLst/>
                      </a:endParaRPr>
                    </a:p>
                    <a:p>
                      <a:pPr algn="just">
                        <a:lnSpc>
                          <a:spcPct val="150000"/>
                        </a:lnSpc>
                        <a:spcAft>
                          <a:spcPts val="0"/>
                        </a:spcAft>
                      </a:pPr>
                      <a:r>
                        <a:rPr lang="en-US" sz="1600" dirty="0">
                          <a:effectLst/>
                        </a:rPr>
                        <a:t>Example: XRL A,@R0 // XOR with data pointed by Register R0. </a:t>
                      </a:r>
                      <a:endParaRPr lang="en-IN" sz="1600" dirty="0">
                        <a:effectLst/>
                        <a:latin typeface="Calibri"/>
                        <a:ea typeface="Calibri"/>
                        <a:cs typeface="Times New Roman"/>
                      </a:endParaRPr>
                    </a:p>
                  </a:txBody>
                  <a:tcPr marL="68580" marR="68580" marT="0" marB="0"/>
                </a:tc>
              </a:tr>
              <a:tr h="294645">
                <a:tc>
                  <a:txBody>
                    <a:bodyPr/>
                    <a:lstStyle/>
                    <a:p>
                      <a:pPr algn="just">
                        <a:lnSpc>
                          <a:spcPct val="150000"/>
                        </a:lnSpc>
                        <a:spcAft>
                          <a:spcPts val="0"/>
                        </a:spcAft>
                      </a:pPr>
                      <a:r>
                        <a:rPr lang="en-US" sz="1600">
                          <a:effectLst/>
                        </a:rPr>
                        <a:t>ANL Direct, A</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a:effectLst/>
                        </a:rPr>
                        <a:t>Just reverse of Directing addressing way</a:t>
                      </a:r>
                      <a:endParaRPr lang="en-IN" sz="1600">
                        <a:effectLst/>
                        <a:latin typeface="Calibri"/>
                        <a:ea typeface="Calibri"/>
                        <a:cs typeface="Times New Roman"/>
                      </a:endParaRPr>
                    </a:p>
                  </a:txBody>
                  <a:tcPr marL="68580" marR="68580" marT="0" marB="0"/>
                </a:tc>
              </a:tr>
              <a:tr h="954037">
                <a:tc>
                  <a:txBody>
                    <a:bodyPr/>
                    <a:lstStyle/>
                    <a:p>
                      <a:pPr algn="just">
                        <a:lnSpc>
                          <a:spcPct val="150000"/>
                        </a:lnSpc>
                        <a:spcAft>
                          <a:spcPts val="0"/>
                        </a:spcAft>
                      </a:pPr>
                      <a:r>
                        <a:rPr lang="en-US" sz="1600">
                          <a:effectLst/>
                        </a:rPr>
                        <a:t>ANL Direct, #data</a:t>
                      </a:r>
                      <a:endParaRPr lang="en-IN" sz="16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600" dirty="0" err="1">
                          <a:effectLst/>
                        </a:rPr>
                        <a:t>XORing</a:t>
                      </a:r>
                      <a:r>
                        <a:rPr lang="en-US" sz="1600" dirty="0">
                          <a:effectLst/>
                        </a:rPr>
                        <a:t> immediate data with the direct addressing. </a:t>
                      </a:r>
                      <a:endParaRPr lang="en-IN" sz="1600" dirty="0">
                        <a:effectLst/>
                      </a:endParaRPr>
                    </a:p>
                    <a:p>
                      <a:pPr algn="just">
                        <a:lnSpc>
                          <a:spcPct val="150000"/>
                        </a:lnSpc>
                        <a:spcAft>
                          <a:spcPts val="0"/>
                        </a:spcAft>
                      </a:pPr>
                      <a:r>
                        <a:rPr lang="en-US" sz="1600" dirty="0">
                          <a:effectLst/>
                        </a:rPr>
                        <a:t>Example: XRL 30H, #03H</a:t>
                      </a:r>
                      <a:endParaRPr lang="en-IN"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92059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 / CPL A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Content Placeholder 5"/>
          <p:cNvSpPr>
            <a:spLocks noGrp="1"/>
          </p:cNvSpPr>
          <p:nvPr>
            <p:ph sz="quarter" idx="1"/>
          </p:nvPr>
        </p:nvSpPr>
        <p:spPr/>
        <p:txBody>
          <a:bodyPr/>
          <a:lstStyle/>
          <a:p>
            <a:pPr lvl="0"/>
            <a:r>
              <a:rPr lang="en-US" b="1" dirty="0"/>
              <a:t>CLR A </a:t>
            </a:r>
            <a:endParaRPr lang="en-IN" dirty="0"/>
          </a:p>
          <a:p>
            <a:r>
              <a:rPr lang="en-US" dirty="0"/>
              <a:t>The indicated be reset to zero. Here the accumulator is set to reset. No flags are affected due to this instruction. </a:t>
            </a:r>
            <a:endParaRPr lang="en-IN" dirty="0"/>
          </a:p>
          <a:p>
            <a:pPr lvl="0"/>
            <a:r>
              <a:rPr lang="en-US" b="1" dirty="0"/>
              <a:t>CPL A </a:t>
            </a:r>
            <a:endParaRPr lang="en-IN" dirty="0"/>
          </a:p>
          <a:p>
            <a:r>
              <a:rPr lang="en-US" dirty="0"/>
              <a:t>Will complement the content of the accumulator, bit wise. Each bit will be complemented. I.e. if 0, complemented as 1 and if 1 complemented as 0.  No flags are affected.</a:t>
            </a:r>
            <a:endParaRPr lang="en-IN" dirty="0"/>
          </a:p>
          <a:p>
            <a:r>
              <a:rPr lang="en-US" b="1" dirty="0"/>
              <a:t>Example:</a:t>
            </a:r>
            <a:r>
              <a:rPr lang="en-US" dirty="0"/>
              <a:t> MOV A. #00H </a:t>
            </a:r>
            <a:endParaRPr lang="en-IN" dirty="0"/>
          </a:p>
          <a:p>
            <a:r>
              <a:rPr lang="en-US" dirty="0"/>
              <a:t>	     CPL A</a:t>
            </a:r>
            <a:endParaRPr lang="en-IN" dirty="0"/>
          </a:p>
          <a:p>
            <a:r>
              <a:rPr lang="en-US" dirty="0"/>
              <a:t>Result will be FFH and is stored in the accumulator. </a:t>
            </a:r>
            <a:endParaRPr lang="en-IN" dirty="0"/>
          </a:p>
          <a:p>
            <a:endParaRPr lang="en-IN" dirty="0"/>
          </a:p>
        </p:txBody>
      </p:sp>
    </p:spTree>
    <p:extLst>
      <p:ext uri="{BB962C8B-B14F-4D97-AF65-F5344CB8AC3E}">
        <p14:creationId xmlns:p14="http://schemas.microsoft.com/office/powerpoint/2010/main" val="1768197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 and RLC</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Content Placeholder 5"/>
          <p:cNvSpPr>
            <a:spLocks noGrp="1"/>
          </p:cNvSpPr>
          <p:nvPr>
            <p:ph sz="quarter" idx="1"/>
          </p:nvPr>
        </p:nvSpPr>
        <p:spPr/>
        <p:txBody>
          <a:bodyPr>
            <a:normAutofit fontScale="85000" lnSpcReduction="20000"/>
          </a:bodyPr>
          <a:lstStyle/>
          <a:p>
            <a:pPr lvl="0"/>
            <a:r>
              <a:rPr lang="en-US" b="1" dirty="0"/>
              <a:t>RL A</a:t>
            </a:r>
            <a:endParaRPr lang="en-IN" dirty="0"/>
          </a:p>
          <a:p>
            <a:r>
              <a:rPr lang="en-US" dirty="0" smtClean="0"/>
              <a:t>The </a:t>
            </a:r>
            <a:r>
              <a:rPr lang="en-US" dirty="0"/>
              <a:t>eight bits in the accumulator 1ill be rotated one bit to the left. Bit 7 is rotated and moved to bit 0 position. An example would be handy here. No flags are affected</a:t>
            </a:r>
            <a:endParaRPr lang="en-IN" dirty="0"/>
          </a:p>
          <a:p>
            <a:r>
              <a:rPr lang="en-US" b="1" dirty="0">
                <a:solidFill>
                  <a:srgbClr val="FF0000"/>
                </a:solidFill>
              </a:rPr>
              <a:t>Example:</a:t>
            </a:r>
            <a:r>
              <a:rPr lang="en-US" dirty="0">
                <a:solidFill>
                  <a:srgbClr val="FF0000"/>
                </a:solidFill>
              </a:rPr>
              <a:t> MOV A, #10H </a:t>
            </a:r>
            <a:endParaRPr lang="en-IN" dirty="0">
              <a:solidFill>
                <a:srgbClr val="FF0000"/>
              </a:solidFill>
            </a:endParaRPr>
          </a:p>
          <a:p>
            <a:r>
              <a:rPr lang="en-US" dirty="0">
                <a:solidFill>
                  <a:srgbClr val="FF0000"/>
                </a:solidFill>
              </a:rPr>
              <a:t>	  </a:t>
            </a:r>
            <a:r>
              <a:rPr lang="en-US" dirty="0" smtClean="0">
                <a:solidFill>
                  <a:srgbClr val="FF0000"/>
                </a:solidFill>
              </a:rPr>
              <a:t>      RL </a:t>
            </a:r>
            <a:r>
              <a:rPr lang="en-US" dirty="0">
                <a:solidFill>
                  <a:srgbClr val="FF0000"/>
                </a:solidFill>
              </a:rPr>
              <a:t>A;</a:t>
            </a:r>
            <a:endParaRPr lang="en-IN" dirty="0">
              <a:solidFill>
                <a:srgbClr val="FF0000"/>
              </a:solidFill>
            </a:endParaRPr>
          </a:p>
          <a:p>
            <a:r>
              <a:rPr lang="en-US" dirty="0"/>
              <a:t>Result would be: 20H and would be stored in the accumulator. </a:t>
            </a:r>
            <a:endParaRPr lang="en-IN" dirty="0"/>
          </a:p>
          <a:p>
            <a:pPr lvl="0"/>
            <a:r>
              <a:rPr lang="en-US" b="1" dirty="0"/>
              <a:t>RLC A </a:t>
            </a:r>
            <a:endParaRPr lang="en-IN" dirty="0"/>
          </a:p>
          <a:p>
            <a:r>
              <a:rPr lang="en-US" dirty="0"/>
              <a:t>The instruction rotates the accumulator contents one bit to the left through the carry flag.  </a:t>
            </a:r>
            <a:r>
              <a:rPr lang="en-US" u="sng" dirty="0" smtClean="0">
                <a:solidFill>
                  <a:schemeClr val="accent2">
                    <a:lumMod val="50000"/>
                  </a:schemeClr>
                </a:solidFill>
              </a:rPr>
              <a:t>Bit </a:t>
            </a:r>
            <a:r>
              <a:rPr lang="en-US" u="sng" dirty="0">
                <a:solidFill>
                  <a:schemeClr val="accent2">
                    <a:lumMod val="50000"/>
                  </a:schemeClr>
                </a:solidFill>
              </a:rPr>
              <a:t>7 of the accumulator will move into carry flag and the original value of the carry flag will move into the Bit 0 position</a:t>
            </a:r>
            <a:r>
              <a:rPr lang="en-US" dirty="0"/>
              <a:t>. No other flags will be affected. </a:t>
            </a:r>
            <a:endParaRPr lang="en-IN" dirty="0"/>
          </a:p>
          <a:p>
            <a:r>
              <a:rPr lang="en-US" b="1" dirty="0"/>
              <a:t>Example:</a:t>
            </a:r>
            <a:endParaRPr lang="en-IN" dirty="0"/>
          </a:p>
          <a:p>
            <a:r>
              <a:rPr lang="en-US" dirty="0">
                <a:solidFill>
                  <a:srgbClr val="FF0000"/>
                </a:solidFill>
              </a:rPr>
              <a:t>If ACC=C3H (11000011), and the carry flag is 1, the instruction results in ACC=87H (10000111) with the carry flag set</a:t>
            </a:r>
            <a:endParaRPr lang="en-IN" dirty="0">
              <a:solidFill>
                <a:srgbClr val="FF0000"/>
              </a:solidFill>
            </a:endParaRPr>
          </a:p>
          <a:p>
            <a:endParaRPr lang="en-IN" dirty="0"/>
          </a:p>
        </p:txBody>
      </p:sp>
    </p:spTree>
    <p:extLst>
      <p:ext uri="{BB962C8B-B14F-4D97-AF65-F5344CB8AC3E}">
        <p14:creationId xmlns:p14="http://schemas.microsoft.com/office/powerpoint/2010/main" val="606958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RR A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Content Placeholder 5"/>
          <p:cNvSpPr>
            <a:spLocks noGrp="1"/>
          </p:cNvSpPr>
          <p:nvPr>
            <p:ph sz="quarter" idx="1"/>
          </p:nvPr>
        </p:nvSpPr>
        <p:spPr/>
        <p:txBody>
          <a:bodyPr/>
          <a:lstStyle/>
          <a:p>
            <a:pPr lvl="0"/>
            <a:r>
              <a:rPr lang="en-US" b="1" dirty="0"/>
              <a:t>RR A</a:t>
            </a:r>
            <a:endParaRPr lang="en-IN" dirty="0"/>
          </a:p>
          <a:p>
            <a:r>
              <a:rPr lang="en-US" dirty="0">
                <a:solidFill>
                  <a:srgbClr val="FF0000"/>
                </a:solidFill>
              </a:rPr>
              <a:t>The eight bits in the accumulator will be rotated one bit to the right. Bit 0 is rotated and moved to bit 7 position. </a:t>
            </a:r>
            <a:r>
              <a:rPr lang="en-US" dirty="0" smtClean="0"/>
              <a:t> </a:t>
            </a:r>
            <a:r>
              <a:rPr lang="en-US" dirty="0"/>
              <a:t>No flags are affected</a:t>
            </a:r>
            <a:endParaRPr lang="en-IN" dirty="0"/>
          </a:p>
          <a:p>
            <a:r>
              <a:rPr lang="en-US" b="1" dirty="0"/>
              <a:t>Example:</a:t>
            </a:r>
            <a:r>
              <a:rPr lang="en-US" dirty="0"/>
              <a:t> MOV A, #10H </a:t>
            </a:r>
            <a:endParaRPr lang="en-IN" dirty="0"/>
          </a:p>
          <a:p>
            <a:r>
              <a:rPr lang="en-US" dirty="0"/>
              <a:t>	    RR A;</a:t>
            </a:r>
            <a:endParaRPr lang="en-IN" dirty="0"/>
          </a:p>
          <a:p>
            <a:r>
              <a:rPr lang="en-US" dirty="0"/>
              <a:t>Result would be: 08H and would be stored in the accumulator.</a:t>
            </a:r>
            <a:endParaRPr lang="en-IN" dirty="0"/>
          </a:p>
        </p:txBody>
      </p:sp>
    </p:spTree>
    <p:extLst>
      <p:ext uri="{BB962C8B-B14F-4D97-AF65-F5344CB8AC3E}">
        <p14:creationId xmlns:p14="http://schemas.microsoft.com/office/powerpoint/2010/main" val="1256388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sz="quarter" idx="1"/>
          </p:nvPr>
        </p:nvSpPr>
        <p:spPr/>
        <p:txBody>
          <a:bodyPr/>
          <a:lstStyle/>
          <a:p>
            <a:pPr algn="just"/>
            <a:r>
              <a:rPr lang="en-US" dirty="0"/>
              <a:t>An operand can be any of the following </a:t>
            </a:r>
            <a:endParaRPr lang="en-IN" dirty="0"/>
          </a:p>
          <a:p>
            <a:pPr marL="1120140" lvl="2" indent="-571500" algn="just">
              <a:buFont typeface="+mj-lt"/>
              <a:buAutoNum type="romanLcPeriod"/>
            </a:pPr>
            <a:r>
              <a:rPr lang="en-US" dirty="0"/>
              <a:t>Registers (like Accumulator, B register and so on) </a:t>
            </a:r>
            <a:endParaRPr lang="en-IN" dirty="0"/>
          </a:p>
          <a:p>
            <a:pPr marL="1120140" lvl="2" indent="-571500" algn="just">
              <a:buFont typeface="+mj-lt"/>
              <a:buAutoNum type="romanLcPeriod"/>
            </a:pPr>
            <a:r>
              <a:rPr lang="en-US" dirty="0"/>
              <a:t>Immediate value (Say 10H, 010101B)</a:t>
            </a:r>
            <a:endParaRPr lang="en-IN" dirty="0"/>
          </a:p>
          <a:p>
            <a:pPr marL="1120140" lvl="2" indent="-571500" algn="just">
              <a:buFont typeface="+mj-lt"/>
              <a:buAutoNum type="romanLcPeriod"/>
            </a:pPr>
            <a:r>
              <a:rPr lang="en-US" dirty="0"/>
              <a:t>An address, i.e. memory location. (Say 30H)</a:t>
            </a:r>
            <a:endParaRPr lang="en-IN" dirty="0"/>
          </a:p>
          <a:p>
            <a:pPr marL="1120140" lvl="2" indent="-571500" algn="just">
              <a:buFont typeface="+mj-lt"/>
              <a:buAutoNum type="romanLcPeriod"/>
            </a:pPr>
            <a:r>
              <a:rPr lang="en-US" dirty="0"/>
              <a:t>Any of the supported input or output ports. </a:t>
            </a:r>
            <a:endParaRPr lang="en-US" dirty="0" smtClean="0"/>
          </a:p>
          <a:p>
            <a:pPr marL="571500" indent="-571500" algn="just">
              <a:buFont typeface="+mj-lt"/>
              <a:buAutoNum type="romanLcPeriod"/>
            </a:pPr>
            <a:r>
              <a:rPr lang="en-US" dirty="0"/>
              <a:t>The CPU can fetch information and access data in multiple ways. </a:t>
            </a:r>
            <a:endParaRPr lang="en-US" dirty="0" smtClean="0"/>
          </a:p>
          <a:p>
            <a:pPr marL="571500" indent="-571500" algn="just">
              <a:buFont typeface="+mj-lt"/>
              <a:buAutoNum type="romanLcPeriod"/>
            </a:pPr>
            <a:r>
              <a:rPr lang="en-US" dirty="0" smtClean="0"/>
              <a:t>As </a:t>
            </a:r>
            <a:r>
              <a:rPr lang="en-US" dirty="0"/>
              <a:t>mentioned above the operands will be vital and can be used to fetch information and process </a:t>
            </a:r>
            <a:r>
              <a:rPr lang="en-US" dirty="0" smtClean="0"/>
              <a:t>it. </a:t>
            </a:r>
          </a:p>
          <a:p>
            <a:pPr marL="571500" indent="-571500" algn="just">
              <a:buFont typeface="+mj-lt"/>
              <a:buAutoNum type="romanLcPeriod"/>
            </a:pPr>
            <a:r>
              <a:rPr lang="en-US" dirty="0" smtClean="0"/>
              <a:t>Let us learn addressing modes!</a:t>
            </a:r>
            <a:endParaRPr lang="en-US" dirty="0"/>
          </a:p>
          <a:p>
            <a:pPr marL="1120140" lvl="2" indent="-571500">
              <a:buFont typeface="+mj-lt"/>
              <a:buAutoNum type="romanLcPeriod"/>
            </a:pPr>
            <a:endParaRPr lang="en-IN" dirty="0"/>
          </a:p>
          <a:p>
            <a:pPr marL="1120140" lvl="2" indent="-571500">
              <a:buFont typeface="+mj-lt"/>
              <a:buAutoNum type="romanLcPeriod"/>
            </a:pPr>
            <a:endParaRPr lang="en-IN" dirty="0"/>
          </a:p>
        </p:txBody>
      </p:sp>
      <p:sp>
        <p:nvSpPr>
          <p:cNvPr id="4" name="Date Placeholder 3"/>
          <p:cNvSpPr>
            <a:spLocks noGrp="1"/>
          </p:cNvSpPr>
          <p:nvPr>
            <p:ph type="dt" sz="half" idx="10"/>
          </p:nvPr>
        </p:nvSpPr>
        <p:spPr/>
        <p:txBody>
          <a:bodyPr/>
          <a:lstStyle/>
          <a:p>
            <a:fld id="{7368BA4F-D857-4224-B211-4C314B4A577C}"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550505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Content Placeholder 5"/>
          <p:cNvSpPr>
            <a:spLocks noGrp="1"/>
          </p:cNvSpPr>
          <p:nvPr>
            <p:ph sz="quarter" idx="1"/>
          </p:nvPr>
        </p:nvSpPr>
        <p:spPr/>
        <p:txBody>
          <a:bodyPr/>
          <a:lstStyle/>
          <a:p>
            <a:pPr lvl="0"/>
            <a:r>
              <a:rPr lang="en-US" b="1" dirty="0"/>
              <a:t>SWAP A</a:t>
            </a:r>
            <a:endParaRPr lang="en-IN" dirty="0"/>
          </a:p>
          <a:p>
            <a:r>
              <a:rPr lang="en-US" dirty="0"/>
              <a:t>Swap nibbles for the value stored within the accumulator. No flags will be affected due to this instruction.</a:t>
            </a:r>
            <a:endParaRPr lang="en-IN" dirty="0"/>
          </a:p>
          <a:p>
            <a:r>
              <a:rPr lang="en-US" dirty="0"/>
              <a:t>Example: MOV A, #32H</a:t>
            </a:r>
            <a:endParaRPr lang="en-IN" dirty="0"/>
          </a:p>
          <a:p>
            <a:r>
              <a:rPr lang="en-US" dirty="0"/>
              <a:t>	    SWAP A</a:t>
            </a:r>
            <a:endParaRPr lang="en-IN" dirty="0"/>
          </a:p>
          <a:p>
            <a:r>
              <a:rPr lang="en-US" dirty="0"/>
              <a:t>Now Accumulator will have 23H stored. </a:t>
            </a:r>
            <a:endParaRPr lang="en-IN" dirty="0"/>
          </a:p>
          <a:p>
            <a:endParaRPr lang="en-IN" dirty="0"/>
          </a:p>
        </p:txBody>
      </p:sp>
      <p:sp>
        <p:nvSpPr>
          <p:cNvPr id="7" name="Rectangle 6"/>
          <p:cNvSpPr/>
          <p:nvPr/>
        </p:nvSpPr>
        <p:spPr>
          <a:xfrm>
            <a:off x="3124200" y="4887295"/>
            <a:ext cx="2549096" cy="369332"/>
          </a:xfrm>
          <a:prstGeom prst="rect">
            <a:avLst/>
          </a:prstGeom>
        </p:spPr>
        <p:txBody>
          <a:bodyPr wrap="none">
            <a:spAutoFit/>
          </a:bodyPr>
          <a:lstStyle/>
          <a:p>
            <a:pPr lvl="0"/>
            <a:r>
              <a:rPr lang="en-US" b="1" dirty="0" smtClean="0">
                <a:solidFill>
                  <a:srgbClr val="FF0000"/>
                </a:solidFill>
              </a:rPr>
              <a:t>Do it yourself - RRC </a:t>
            </a:r>
            <a:r>
              <a:rPr lang="en-US" b="1" dirty="0">
                <a:solidFill>
                  <a:srgbClr val="FF0000"/>
                </a:solidFill>
              </a:rPr>
              <a:t>A</a:t>
            </a:r>
            <a:endParaRPr lang="en-IN" dirty="0">
              <a:solidFill>
                <a:srgbClr val="FF0000"/>
              </a:solidFill>
            </a:endParaRPr>
          </a:p>
        </p:txBody>
      </p:sp>
    </p:spTree>
    <p:extLst>
      <p:ext uri="{BB962C8B-B14F-4D97-AF65-F5344CB8AC3E}">
        <p14:creationId xmlns:p14="http://schemas.microsoft.com/office/powerpoint/2010/main" val="999106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the world of 8051</a:t>
            </a:r>
            <a:br>
              <a:rPr lang="en-US" dirty="0" smtClean="0"/>
            </a:br>
            <a:r>
              <a:rPr lang="en-US" dirty="0" smtClean="0"/>
              <a:t>Programming Aspects – Session – 4</a:t>
            </a:r>
            <a:endParaRPr lang="en-IN" dirty="0"/>
          </a:p>
        </p:txBody>
      </p:sp>
      <p:sp>
        <p:nvSpPr>
          <p:cNvPr id="3" name="Subtitle 2"/>
          <p:cNvSpPr>
            <a:spLocks noGrp="1"/>
          </p:cNvSpPr>
          <p:nvPr>
            <p:ph type="subTitle" idx="1"/>
          </p:nvPr>
        </p:nvSpPr>
        <p:spPr/>
        <p:txBody>
          <a:bodyPr>
            <a:normAutofit/>
          </a:bodyPr>
          <a:lstStyle/>
          <a:p>
            <a:r>
              <a:rPr lang="en-US" dirty="0" smtClean="0"/>
              <a:t>Shriram K Vasudevan</a:t>
            </a:r>
          </a:p>
          <a:p>
            <a:endParaRPr lang="en-IN" dirty="0"/>
          </a:p>
        </p:txBody>
      </p:sp>
      <p:sp>
        <p:nvSpPr>
          <p:cNvPr id="4" name="Date Placeholder 3"/>
          <p:cNvSpPr>
            <a:spLocks noGrp="1"/>
          </p:cNvSpPr>
          <p:nvPr>
            <p:ph type="dt" sz="half" idx="10"/>
          </p:nvPr>
        </p:nvSpPr>
        <p:spPr/>
        <p:txBody>
          <a:bodyPr/>
          <a:lstStyle/>
          <a:p>
            <a:fld id="{ECF2BF87-0EA9-4806-9246-A0184EECDFB6}"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249931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dirty="0" smtClean="0"/>
              <a:t>Instruction Set – An introduction </a:t>
            </a:r>
          </a:p>
          <a:p>
            <a:r>
              <a:rPr lang="en-US" dirty="0" smtClean="0"/>
              <a:t>Addressing Modes  </a:t>
            </a:r>
          </a:p>
          <a:p>
            <a:r>
              <a:rPr lang="en-US" dirty="0" smtClean="0"/>
              <a:t>Arithmetic Instructions </a:t>
            </a:r>
          </a:p>
          <a:p>
            <a:r>
              <a:rPr lang="en-US" dirty="0" smtClean="0"/>
              <a:t>Logical Instructions </a:t>
            </a:r>
          </a:p>
          <a:p>
            <a:r>
              <a:rPr lang="en-US" dirty="0">
                <a:solidFill>
                  <a:srgbClr val="FF0000"/>
                </a:solidFill>
              </a:rPr>
              <a:t>Data Transfer Instructions </a:t>
            </a:r>
            <a:endParaRPr lang="en-US" dirty="0" smtClean="0">
              <a:solidFill>
                <a:srgbClr val="FF0000"/>
              </a:solidFill>
            </a:endParaRPr>
          </a:p>
          <a:p>
            <a:r>
              <a:rPr lang="en-US" dirty="0"/>
              <a:t>Boolean </a:t>
            </a:r>
            <a:r>
              <a:rPr lang="en-US" dirty="0" smtClean="0"/>
              <a:t>Instructions</a:t>
            </a:r>
          </a:p>
          <a:p>
            <a:r>
              <a:rPr lang="en-US" dirty="0"/>
              <a:t>Branching Instructions </a:t>
            </a:r>
            <a:endParaRPr lang="en-US" dirty="0" smtClean="0"/>
          </a:p>
          <a:p>
            <a:r>
              <a:rPr lang="en-US" dirty="0"/>
              <a:t>Know these – Signed/Unsigned </a:t>
            </a:r>
          </a:p>
          <a:p>
            <a:r>
              <a:rPr lang="en-US" dirty="0"/>
              <a:t>Know these – Packed/Unpacked </a:t>
            </a:r>
          </a:p>
          <a:p>
            <a:endParaRPr lang="en-US" dirty="0"/>
          </a:p>
          <a:p>
            <a:endParaRPr lang="en-US" dirty="0">
              <a:solidFill>
                <a:srgbClr val="FF0000"/>
              </a:solidFill>
            </a:endParaRPr>
          </a:p>
          <a:p>
            <a:endParaRPr lang="en-IN" dirty="0">
              <a:solidFill>
                <a:srgbClr val="7030A0"/>
              </a:solidFill>
            </a:endParaRPr>
          </a:p>
        </p:txBody>
      </p:sp>
      <p:sp>
        <p:nvSpPr>
          <p:cNvPr id="4" name="Date Placeholder 3"/>
          <p:cNvSpPr>
            <a:spLocks noGrp="1"/>
          </p:cNvSpPr>
          <p:nvPr>
            <p:ph type="dt" sz="half" idx="10"/>
          </p:nvPr>
        </p:nvSpPr>
        <p:spPr/>
        <p:txBody>
          <a:bodyPr/>
          <a:lstStyle/>
          <a:p>
            <a:fld id="{81AE8D54-B1D2-4647-9B67-FBE63411E5B9}"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2433754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Instructions</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Content Placeholder 5"/>
          <p:cNvSpPr>
            <a:spLocks noGrp="1"/>
          </p:cNvSpPr>
          <p:nvPr>
            <p:ph sz="quarter" idx="1"/>
          </p:nvPr>
        </p:nvSpPr>
        <p:spPr/>
        <p:txBody>
          <a:bodyPr/>
          <a:lstStyle/>
          <a:p>
            <a:r>
              <a:rPr lang="en-US" dirty="0"/>
              <a:t>It is used to transfer data from one register </a:t>
            </a:r>
            <a:r>
              <a:rPr lang="en-US" dirty="0" smtClean="0"/>
              <a:t>to </a:t>
            </a:r>
            <a:r>
              <a:rPr lang="en-US" dirty="0"/>
              <a:t>another or from memory locations. </a:t>
            </a:r>
            <a:endParaRPr lang="en-US" dirty="0" smtClean="0"/>
          </a:p>
          <a:p>
            <a:r>
              <a:rPr lang="en-US" dirty="0" smtClean="0"/>
              <a:t>Direct </a:t>
            </a:r>
            <a:r>
              <a:rPr lang="en-US" dirty="0"/>
              <a:t>and indirect addressing methods can be used for </a:t>
            </a:r>
            <a:r>
              <a:rPr lang="en-US" dirty="0" smtClean="0"/>
              <a:t>data </a:t>
            </a:r>
            <a:r>
              <a:rPr lang="en-US" dirty="0"/>
              <a:t>transfer to be achieved. </a:t>
            </a:r>
            <a:endParaRPr lang="en-IN" dirty="0"/>
          </a:p>
        </p:txBody>
      </p:sp>
      <p:pic>
        <p:nvPicPr>
          <p:cNvPr id="1741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4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wise learning …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Content Placeholder 5"/>
          <p:cNvSpPr>
            <a:spLocks noGrp="1"/>
          </p:cNvSpPr>
          <p:nvPr>
            <p:ph sz="quarter" idx="1"/>
          </p:nvPr>
        </p:nvSpPr>
        <p:spPr/>
        <p:txBody>
          <a:bodyPr>
            <a:normAutofit fontScale="92500" lnSpcReduction="10000"/>
          </a:bodyPr>
          <a:lstStyle/>
          <a:p>
            <a:r>
              <a:rPr lang="en-US" b="1" dirty="0"/>
              <a:t>MOV </a:t>
            </a:r>
            <a:r>
              <a:rPr lang="en-US" b="1" dirty="0" err="1"/>
              <a:t>Dest</a:t>
            </a:r>
            <a:r>
              <a:rPr lang="en-US" b="1" dirty="0"/>
              <a:t>, Source</a:t>
            </a:r>
            <a:endParaRPr lang="en-IN" dirty="0"/>
          </a:p>
          <a:p>
            <a:r>
              <a:rPr lang="en-US" dirty="0"/>
              <a:t>This instruction moves the source data to the destination specified and no flags will be affected because of this. The source data will be remaining the same because of this operation. The following are the possible combinations of MOV instruction. </a:t>
            </a:r>
            <a:endParaRPr lang="en-IN" dirty="0"/>
          </a:p>
          <a:p>
            <a:r>
              <a:rPr lang="en-US" dirty="0"/>
              <a:t>Examples:</a:t>
            </a:r>
            <a:endParaRPr lang="en-IN" dirty="0"/>
          </a:p>
          <a:p>
            <a:r>
              <a:rPr lang="en-US" dirty="0">
                <a:solidFill>
                  <a:srgbClr val="FF0000"/>
                </a:solidFill>
              </a:rPr>
              <a:t>MOV </a:t>
            </a:r>
            <a:r>
              <a:rPr lang="en-US" dirty="0" smtClean="0">
                <a:solidFill>
                  <a:srgbClr val="FF0000"/>
                </a:solidFill>
              </a:rPr>
              <a:t>R1, </a:t>
            </a:r>
            <a:r>
              <a:rPr lang="en-US" dirty="0">
                <a:solidFill>
                  <a:srgbClr val="FF0000"/>
                </a:solidFill>
              </a:rPr>
              <a:t>#87H; // Moving some data to </a:t>
            </a:r>
            <a:r>
              <a:rPr lang="en-US" dirty="0" smtClean="0">
                <a:solidFill>
                  <a:srgbClr val="FF0000"/>
                </a:solidFill>
              </a:rPr>
              <a:t>R1. </a:t>
            </a:r>
            <a:endParaRPr lang="en-IN" dirty="0">
              <a:solidFill>
                <a:srgbClr val="FF0000"/>
              </a:solidFill>
            </a:endParaRPr>
          </a:p>
          <a:p>
            <a:r>
              <a:rPr lang="en-US" dirty="0">
                <a:solidFill>
                  <a:srgbClr val="FF0000"/>
                </a:solidFill>
              </a:rPr>
              <a:t>MOV A, @</a:t>
            </a:r>
            <a:r>
              <a:rPr lang="en-US" dirty="0" smtClean="0">
                <a:solidFill>
                  <a:srgbClr val="FF0000"/>
                </a:solidFill>
              </a:rPr>
              <a:t>R1; </a:t>
            </a:r>
            <a:r>
              <a:rPr lang="en-US" dirty="0">
                <a:solidFill>
                  <a:srgbClr val="FF0000"/>
                </a:solidFill>
              </a:rPr>
              <a:t>// Transferring it to Accumulator. </a:t>
            </a:r>
            <a:endParaRPr lang="en-IN" dirty="0">
              <a:solidFill>
                <a:srgbClr val="FF0000"/>
              </a:solidFill>
            </a:endParaRPr>
          </a:p>
          <a:p>
            <a:r>
              <a:rPr lang="en-US" dirty="0">
                <a:solidFill>
                  <a:srgbClr val="FF0000"/>
                </a:solidFill>
              </a:rPr>
              <a:t>MOV R1, #62H; // Getting data to R1. </a:t>
            </a:r>
            <a:endParaRPr lang="en-IN" dirty="0">
              <a:solidFill>
                <a:srgbClr val="FF0000"/>
              </a:solidFill>
            </a:endParaRPr>
          </a:p>
          <a:p>
            <a:r>
              <a:rPr lang="en-US" dirty="0">
                <a:solidFill>
                  <a:srgbClr val="FF0000"/>
                </a:solidFill>
              </a:rPr>
              <a:t>ADD A, @R1; A=A+62H // Adding both the data.</a:t>
            </a:r>
            <a:endParaRPr lang="en-IN" dirty="0">
              <a:solidFill>
                <a:srgbClr val="FF0000"/>
              </a:solidFill>
            </a:endParaRPr>
          </a:p>
          <a:p>
            <a:r>
              <a:rPr lang="en-US" dirty="0">
                <a:solidFill>
                  <a:srgbClr val="FF0000"/>
                </a:solidFill>
              </a:rPr>
              <a:t>MOV R3, A; R3=Result. // Store the result in different register</a:t>
            </a:r>
            <a:endParaRPr lang="en-IN" dirty="0">
              <a:solidFill>
                <a:srgbClr val="FF0000"/>
              </a:solidFill>
            </a:endParaRPr>
          </a:p>
        </p:txBody>
      </p:sp>
    </p:spTree>
    <p:extLst>
      <p:ext uri="{BB962C8B-B14F-4D97-AF65-F5344CB8AC3E}">
        <p14:creationId xmlns:p14="http://schemas.microsoft.com/office/powerpoint/2010/main" val="2781200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Content Placeholder 5"/>
          <p:cNvSpPr>
            <a:spLocks noGrp="1"/>
          </p:cNvSpPr>
          <p:nvPr>
            <p:ph sz="quarter" idx="1"/>
          </p:nvPr>
        </p:nvSpPr>
        <p:spPr/>
        <p:txBody>
          <a:bodyPr>
            <a:normAutofit fontScale="62500" lnSpcReduction="20000"/>
          </a:bodyPr>
          <a:lstStyle/>
          <a:p>
            <a:r>
              <a:rPr lang="en-US" dirty="0" smtClean="0"/>
              <a:t>Note that, only </a:t>
            </a:r>
            <a:r>
              <a:rPr lang="en-US" dirty="0"/>
              <a:t>the destination register is altered. </a:t>
            </a:r>
            <a:endParaRPr lang="en-IN" dirty="0"/>
          </a:p>
          <a:p>
            <a:r>
              <a:rPr lang="en-US" dirty="0"/>
              <a:t>Following are the ways the MOV instruction can be used: </a:t>
            </a:r>
            <a:endParaRPr lang="en-IN" dirty="0"/>
          </a:p>
          <a:p>
            <a:pPr lvl="0"/>
            <a:r>
              <a:rPr lang="en-US" dirty="0">
                <a:solidFill>
                  <a:srgbClr val="FF0000"/>
                </a:solidFill>
              </a:rPr>
              <a:t>With A as the destination</a:t>
            </a:r>
            <a:r>
              <a:rPr lang="en-US" dirty="0"/>
              <a:t>. </a:t>
            </a:r>
            <a:endParaRPr lang="en-IN" dirty="0"/>
          </a:p>
          <a:p>
            <a:r>
              <a:rPr lang="en-US" dirty="0"/>
              <a:t>Example:    1. MOV A, #01H, 2. MOV A.30H</a:t>
            </a:r>
            <a:endParaRPr lang="en-IN" dirty="0"/>
          </a:p>
          <a:p>
            <a:pPr lvl="0"/>
            <a:r>
              <a:rPr lang="en-US" dirty="0">
                <a:solidFill>
                  <a:srgbClr val="FF0000"/>
                </a:solidFill>
              </a:rPr>
              <a:t>With A as source</a:t>
            </a:r>
            <a:endParaRPr lang="en-IN" dirty="0">
              <a:solidFill>
                <a:srgbClr val="FF0000"/>
              </a:solidFill>
            </a:endParaRPr>
          </a:p>
          <a:p>
            <a:r>
              <a:rPr lang="en-US" dirty="0"/>
              <a:t>Example: 1. MOV R1, A, 2. MOV @R1, A </a:t>
            </a:r>
            <a:endParaRPr lang="en-IN" dirty="0"/>
          </a:p>
          <a:p>
            <a:r>
              <a:rPr lang="en-US" dirty="0">
                <a:solidFill>
                  <a:srgbClr val="FF0000"/>
                </a:solidFill>
              </a:rPr>
              <a:t>With </a:t>
            </a:r>
            <a:r>
              <a:rPr lang="en-US" dirty="0" err="1">
                <a:solidFill>
                  <a:srgbClr val="FF0000"/>
                </a:solidFill>
              </a:rPr>
              <a:t>Rn</a:t>
            </a:r>
            <a:r>
              <a:rPr lang="en-US" dirty="0">
                <a:solidFill>
                  <a:srgbClr val="FF0000"/>
                </a:solidFill>
              </a:rPr>
              <a:t> as the destination </a:t>
            </a:r>
            <a:endParaRPr lang="en-IN" dirty="0">
              <a:solidFill>
                <a:srgbClr val="FF0000"/>
              </a:solidFill>
            </a:endParaRPr>
          </a:p>
          <a:p>
            <a:r>
              <a:rPr lang="en-US" dirty="0"/>
              <a:t>Example: 1. MOV R1, A 2. MOV R3, #45H</a:t>
            </a:r>
            <a:endParaRPr lang="en-IN" dirty="0"/>
          </a:p>
          <a:p>
            <a:pPr lvl="0"/>
            <a:r>
              <a:rPr lang="en-US" dirty="0">
                <a:solidFill>
                  <a:srgbClr val="FF0000"/>
                </a:solidFill>
              </a:rPr>
              <a:t>With </a:t>
            </a:r>
            <a:r>
              <a:rPr lang="en-US" dirty="0" err="1">
                <a:solidFill>
                  <a:srgbClr val="FF0000"/>
                </a:solidFill>
              </a:rPr>
              <a:t>Rn</a:t>
            </a:r>
            <a:r>
              <a:rPr lang="en-US" dirty="0">
                <a:solidFill>
                  <a:srgbClr val="FF0000"/>
                </a:solidFill>
              </a:rPr>
              <a:t> as source</a:t>
            </a:r>
            <a:endParaRPr lang="en-IN" dirty="0">
              <a:solidFill>
                <a:srgbClr val="FF0000"/>
              </a:solidFill>
            </a:endParaRPr>
          </a:p>
          <a:p>
            <a:r>
              <a:rPr lang="en-US" dirty="0"/>
              <a:t>Example: MOV A, R1  </a:t>
            </a:r>
            <a:endParaRPr lang="en-IN" dirty="0"/>
          </a:p>
          <a:p>
            <a:r>
              <a:rPr lang="en-US" dirty="0">
                <a:solidFill>
                  <a:srgbClr val="FF0000"/>
                </a:solidFill>
              </a:rPr>
              <a:t>With an indirect address</a:t>
            </a:r>
            <a:endParaRPr lang="en-IN" dirty="0">
              <a:solidFill>
                <a:srgbClr val="FF0000"/>
              </a:solidFill>
            </a:endParaRPr>
          </a:p>
          <a:p>
            <a:r>
              <a:rPr lang="en-US" dirty="0"/>
              <a:t>Example: 1. MOV @R1, A 2. MOV @R0, #90H</a:t>
            </a:r>
            <a:endParaRPr lang="en-IN" dirty="0"/>
          </a:p>
          <a:p>
            <a:r>
              <a:rPr lang="en-US" dirty="0">
                <a:solidFill>
                  <a:srgbClr val="FF0000"/>
                </a:solidFill>
              </a:rPr>
              <a:t>With destination as Direct address</a:t>
            </a:r>
            <a:endParaRPr lang="en-IN" dirty="0">
              <a:solidFill>
                <a:srgbClr val="FF0000"/>
              </a:solidFill>
            </a:endParaRPr>
          </a:p>
          <a:p>
            <a:pPr marL="0" indent="0">
              <a:buNone/>
            </a:pPr>
            <a:r>
              <a:rPr lang="en-US" b="1" dirty="0"/>
              <a:t>Example: </a:t>
            </a:r>
            <a:endParaRPr lang="en-US" b="1" dirty="0" smtClean="0"/>
          </a:p>
          <a:p>
            <a:pPr marL="0" indent="0">
              <a:buNone/>
            </a:pPr>
            <a:r>
              <a:rPr lang="en-US" b="1" dirty="0" smtClean="0"/>
              <a:t>1</a:t>
            </a:r>
            <a:r>
              <a:rPr lang="en-US" b="1" dirty="0"/>
              <a:t>. MOV 50H, A </a:t>
            </a:r>
            <a:endParaRPr lang="en-US" b="1" dirty="0" smtClean="0"/>
          </a:p>
          <a:p>
            <a:pPr marL="0" indent="0">
              <a:buNone/>
            </a:pPr>
            <a:r>
              <a:rPr lang="en-US" b="1" dirty="0" smtClean="0"/>
              <a:t>2.MOV </a:t>
            </a:r>
            <a:r>
              <a:rPr lang="en-US" b="1" dirty="0"/>
              <a:t>50H, #67H </a:t>
            </a:r>
            <a:endParaRPr lang="en-US" b="1" dirty="0" smtClean="0"/>
          </a:p>
          <a:p>
            <a:pPr marL="0" indent="0">
              <a:buNone/>
            </a:pPr>
            <a:r>
              <a:rPr lang="en-US" b="1" dirty="0" smtClean="0"/>
              <a:t>3</a:t>
            </a:r>
            <a:r>
              <a:rPr lang="en-US" b="1" dirty="0"/>
              <a:t>. MOV 50H @R1 </a:t>
            </a:r>
            <a:endParaRPr lang="en-US" b="1" dirty="0" smtClean="0"/>
          </a:p>
          <a:p>
            <a:pPr marL="0" indent="0">
              <a:buNone/>
            </a:pPr>
            <a:r>
              <a:rPr lang="en-US" b="1" dirty="0" smtClean="0"/>
              <a:t>4</a:t>
            </a:r>
            <a:r>
              <a:rPr lang="en-US" b="1" dirty="0"/>
              <a:t>. MOV 50H, R1</a:t>
            </a:r>
            <a:endParaRPr lang="en-IN" b="1" dirty="0"/>
          </a:p>
          <a:p>
            <a:endParaRPr lang="en-IN" dirty="0"/>
          </a:p>
        </p:txBody>
      </p:sp>
    </p:spTree>
    <p:extLst>
      <p:ext uri="{BB962C8B-B14F-4D97-AF65-F5344CB8AC3E}">
        <p14:creationId xmlns:p14="http://schemas.microsoft.com/office/powerpoint/2010/main" val="1514529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Move!</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Content Placeholder 5"/>
          <p:cNvSpPr>
            <a:spLocks noGrp="1"/>
          </p:cNvSpPr>
          <p:nvPr>
            <p:ph sz="quarter" idx="1"/>
          </p:nvPr>
        </p:nvSpPr>
        <p:spPr/>
        <p:txBody>
          <a:bodyPr/>
          <a:lstStyle/>
          <a:p>
            <a:r>
              <a:rPr lang="en-US" b="1" dirty="0"/>
              <a:t>MOV DPTR, #16bit_data</a:t>
            </a:r>
            <a:endParaRPr lang="en-IN" dirty="0"/>
          </a:p>
          <a:p>
            <a:r>
              <a:rPr lang="en-US" dirty="0"/>
              <a:t>This instruction loads the data pointer with the 16-bit constant and no flags are affected. </a:t>
            </a:r>
            <a:endParaRPr lang="en-IN" dirty="0"/>
          </a:p>
          <a:p>
            <a:r>
              <a:rPr lang="en-US" dirty="0"/>
              <a:t> </a:t>
            </a:r>
            <a:r>
              <a:rPr lang="en-US" b="1" dirty="0" smtClean="0"/>
              <a:t>Example</a:t>
            </a:r>
            <a:r>
              <a:rPr lang="en-US" b="1" dirty="0"/>
              <a:t>:</a:t>
            </a:r>
            <a:r>
              <a:rPr lang="en-US" dirty="0"/>
              <a:t> MOV DPTR, #1EFAH; this will now load DPH with 1EH and DPL with FAH.</a:t>
            </a:r>
            <a:endParaRPr lang="en-IN" dirty="0"/>
          </a:p>
          <a:p>
            <a:endParaRPr lang="en-IN" dirty="0"/>
          </a:p>
        </p:txBody>
      </p:sp>
      <p:sp>
        <p:nvSpPr>
          <p:cNvPr id="7" name="Rectangle 6"/>
          <p:cNvSpPr/>
          <p:nvPr/>
        </p:nvSpPr>
        <p:spPr>
          <a:xfrm>
            <a:off x="457200" y="3810000"/>
            <a:ext cx="8305800" cy="2308324"/>
          </a:xfrm>
          <a:prstGeom prst="rect">
            <a:avLst/>
          </a:prstGeom>
        </p:spPr>
        <p:txBody>
          <a:bodyPr wrap="square">
            <a:spAutoFit/>
          </a:bodyPr>
          <a:lstStyle/>
          <a:p>
            <a:r>
              <a:rPr lang="en-US" b="1" dirty="0">
                <a:solidFill>
                  <a:srgbClr val="FF0000"/>
                </a:solidFill>
              </a:rPr>
              <a:t>MOVC A, A+@DPTR and MOVC A, A+@PC</a:t>
            </a:r>
            <a:endParaRPr lang="en-IN" dirty="0">
              <a:solidFill>
                <a:srgbClr val="FF0000"/>
              </a:solidFill>
            </a:endParaRPr>
          </a:p>
          <a:p>
            <a:r>
              <a:rPr lang="en-US" dirty="0">
                <a:solidFill>
                  <a:srgbClr val="FF0000"/>
                </a:solidFill>
              </a:rPr>
              <a:t>MOVC instructions load the accumulator with a code byte, or constant from program memory. The address of the byte fetched is the sum of the original unsigned eight-bit accumulator contents and the contents of a sixteen-bit base register, which may be either the data pointer or the Program Counter register. </a:t>
            </a:r>
            <a:endParaRPr lang="en-IN" dirty="0">
              <a:solidFill>
                <a:srgbClr val="FF0000"/>
              </a:solidFill>
            </a:endParaRPr>
          </a:p>
          <a:p>
            <a:r>
              <a:rPr lang="en-US" b="1" dirty="0">
                <a:solidFill>
                  <a:srgbClr val="FF0000"/>
                </a:solidFill>
              </a:rPr>
              <a:t>Example: </a:t>
            </a:r>
            <a:endParaRPr lang="en-IN" dirty="0">
              <a:solidFill>
                <a:srgbClr val="FF0000"/>
              </a:solidFill>
            </a:endParaRPr>
          </a:p>
          <a:p>
            <a:r>
              <a:rPr lang="en-US" dirty="0">
                <a:solidFill>
                  <a:srgbClr val="FF0000"/>
                </a:solidFill>
              </a:rPr>
              <a:t>MOVC A, @A + DPTR; move data at A+DPTR into A</a:t>
            </a:r>
            <a:endParaRPr lang="en-IN" dirty="0">
              <a:solidFill>
                <a:srgbClr val="FF0000"/>
              </a:solidFill>
            </a:endParaRPr>
          </a:p>
          <a:p>
            <a:r>
              <a:rPr lang="en-US" dirty="0">
                <a:solidFill>
                  <a:srgbClr val="FF0000"/>
                </a:solidFill>
              </a:rPr>
              <a:t>MOVC A, @A + PC; move data at A+PC into A</a:t>
            </a:r>
            <a:endParaRPr lang="en-IN" dirty="0">
              <a:solidFill>
                <a:srgbClr val="FF0000"/>
              </a:solidFill>
            </a:endParaRPr>
          </a:p>
        </p:txBody>
      </p:sp>
    </p:spTree>
    <p:extLst>
      <p:ext uri="{BB962C8B-B14F-4D97-AF65-F5344CB8AC3E}">
        <p14:creationId xmlns:p14="http://schemas.microsoft.com/office/powerpoint/2010/main" val="2907625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Content Placeholder 5"/>
          <p:cNvSpPr>
            <a:spLocks noGrp="1"/>
          </p:cNvSpPr>
          <p:nvPr>
            <p:ph sz="quarter" idx="1"/>
          </p:nvPr>
        </p:nvSpPr>
        <p:spPr/>
        <p:txBody>
          <a:bodyPr>
            <a:normAutofit fontScale="92500" lnSpcReduction="10000"/>
          </a:bodyPr>
          <a:lstStyle/>
          <a:p>
            <a:r>
              <a:rPr lang="en-US" b="1" dirty="0" smtClean="0"/>
              <a:t>MOVX </a:t>
            </a:r>
            <a:r>
              <a:rPr lang="en-US" b="1" dirty="0"/>
              <a:t>A,@</a:t>
            </a:r>
            <a:r>
              <a:rPr lang="en-US" b="1" dirty="0" err="1"/>
              <a:t>Ri</a:t>
            </a:r>
            <a:endParaRPr lang="en-IN" dirty="0"/>
          </a:p>
          <a:p>
            <a:r>
              <a:rPr lang="en-US" dirty="0"/>
              <a:t>This will move to the accumulator a byte from the external memory being pointed by </a:t>
            </a:r>
            <a:r>
              <a:rPr lang="en-US" dirty="0" err="1"/>
              <a:t>Ri</a:t>
            </a:r>
            <a:r>
              <a:rPr lang="en-US" dirty="0"/>
              <a:t>, where </a:t>
            </a:r>
            <a:r>
              <a:rPr lang="en-US" dirty="0" err="1"/>
              <a:t>Ri</a:t>
            </a:r>
            <a:r>
              <a:rPr lang="en-US" dirty="0"/>
              <a:t> needs to be R0 or R1.</a:t>
            </a:r>
            <a:endParaRPr lang="en-IN" dirty="0"/>
          </a:p>
          <a:p>
            <a:r>
              <a:rPr lang="en-US" b="1" dirty="0" smtClean="0"/>
              <a:t>MOVX </a:t>
            </a:r>
            <a:r>
              <a:rPr lang="en-US" b="1" dirty="0"/>
              <a:t>A, @DPTR</a:t>
            </a:r>
            <a:endParaRPr lang="en-IN" dirty="0"/>
          </a:p>
          <a:p>
            <a:r>
              <a:rPr lang="en-US" dirty="0"/>
              <a:t>DPTR here points to the external memory and a byte from that address will be moved to accumulator. X in the instruction is representing external memory. </a:t>
            </a:r>
            <a:endParaRPr lang="en-IN" dirty="0"/>
          </a:p>
          <a:p>
            <a:r>
              <a:rPr lang="en-US" b="1" dirty="0" smtClean="0"/>
              <a:t>MOVX </a:t>
            </a:r>
            <a:r>
              <a:rPr lang="en-US" b="1" dirty="0"/>
              <a:t>@</a:t>
            </a:r>
            <a:r>
              <a:rPr lang="en-US" b="1" dirty="0" err="1"/>
              <a:t>Ri</a:t>
            </a:r>
            <a:r>
              <a:rPr lang="en-US" b="1" dirty="0"/>
              <a:t>, A</a:t>
            </a:r>
            <a:endParaRPr lang="en-IN" dirty="0"/>
          </a:p>
          <a:p>
            <a:r>
              <a:rPr lang="en-US" dirty="0"/>
              <a:t>This will move from the accumulator a byte to the external memory being pointed by </a:t>
            </a:r>
            <a:r>
              <a:rPr lang="en-US" dirty="0" err="1"/>
              <a:t>Ri</a:t>
            </a:r>
            <a:r>
              <a:rPr lang="en-US" dirty="0"/>
              <a:t>, where </a:t>
            </a:r>
            <a:r>
              <a:rPr lang="en-US" dirty="0" err="1"/>
              <a:t>Ri</a:t>
            </a:r>
            <a:r>
              <a:rPr lang="en-US" dirty="0"/>
              <a:t> needs to be R0 or R1.</a:t>
            </a:r>
            <a:endParaRPr lang="en-IN" dirty="0"/>
          </a:p>
          <a:p>
            <a:r>
              <a:rPr lang="en-US" b="1" dirty="0" smtClean="0"/>
              <a:t>MOVX </a:t>
            </a:r>
            <a:r>
              <a:rPr lang="en-US" b="1" dirty="0"/>
              <a:t>@DPTR, A</a:t>
            </a:r>
            <a:endParaRPr lang="en-IN" dirty="0"/>
          </a:p>
          <a:p>
            <a:r>
              <a:rPr lang="en-US" dirty="0"/>
              <a:t>This will move the accumulator content to the external memory location, which is pointed by DPTR.</a:t>
            </a:r>
            <a:endParaRPr lang="en-IN" dirty="0"/>
          </a:p>
          <a:p>
            <a:endParaRPr lang="en-IN" dirty="0"/>
          </a:p>
        </p:txBody>
      </p:sp>
    </p:spTree>
    <p:extLst>
      <p:ext uri="{BB962C8B-B14F-4D97-AF65-F5344CB8AC3E}">
        <p14:creationId xmlns:p14="http://schemas.microsoft.com/office/powerpoint/2010/main" val="36357552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and X Change!</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Content Placeholder 5"/>
          <p:cNvSpPr>
            <a:spLocks noGrp="1"/>
          </p:cNvSpPr>
          <p:nvPr>
            <p:ph sz="quarter" idx="1"/>
          </p:nvPr>
        </p:nvSpPr>
        <p:spPr/>
        <p:txBody>
          <a:bodyPr>
            <a:normAutofit fontScale="92500" lnSpcReduction="20000"/>
          </a:bodyPr>
          <a:lstStyle/>
          <a:p>
            <a:r>
              <a:rPr lang="en-US" b="1" u="sng" dirty="0" smtClean="0"/>
              <a:t>PUSH </a:t>
            </a:r>
            <a:r>
              <a:rPr lang="en-US" b="1" u="sng" dirty="0"/>
              <a:t>and POP </a:t>
            </a:r>
            <a:endParaRPr lang="en-IN" u="sng" dirty="0"/>
          </a:p>
          <a:p>
            <a:r>
              <a:rPr lang="en-US" dirty="0"/>
              <a:t>Very useful instructions which are use to PUSH data onto the stack and to POP data out of it as well. Enough and easier examples are given in the stack programming area. Reader can refer them for knowing the usage of PUSH and POP better. </a:t>
            </a:r>
            <a:endParaRPr lang="en-IN" dirty="0"/>
          </a:p>
          <a:p>
            <a:r>
              <a:rPr lang="en-US" b="1" u="sng" dirty="0" smtClean="0"/>
              <a:t>Exchange </a:t>
            </a:r>
            <a:r>
              <a:rPr lang="en-US" b="1" u="sng" dirty="0"/>
              <a:t>instruction </a:t>
            </a:r>
            <a:endParaRPr lang="en-IN" u="sng" dirty="0"/>
          </a:p>
          <a:p>
            <a:r>
              <a:rPr lang="en-US" dirty="0" smtClean="0"/>
              <a:t>By </a:t>
            </a:r>
            <a:r>
              <a:rPr lang="en-US" dirty="0"/>
              <a:t>its very name one can understand. It is used to exchange the content. </a:t>
            </a:r>
            <a:endParaRPr lang="en-IN" dirty="0"/>
          </a:p>
          <a:p>
            <a:r>
              <a:rPr lang="en-US" b="1" u="sng" dirty="0"/>
              <a:t>Example:</a:t>
            </a:r>
            <a:endParaRPr lang="en-IN" dirty="0"/>
          </a:p>
          <a:p>
            <a:pPr lvl="0"/>
            <a:r>
              <a:rPr lang="en-US" dirty="0"/>
              <a:t>XCH A, R1; Used to exchange the content from R1 to A and A to R1. </a:t>
            </a:r>
            <a:endParaRPr lang="en-IN" dirty="0"/>
          </a:p>
          <a:p>
            <a:pPr lvl="0"/>
            <a:r>
              <a:rPr lang="en-US" dirty="0"/>
              <a:t>XCH A, 30H; Direct addressing mode, where content at 30H is exchanged with A.  </a:t>
            </a:r>
            <a:endParaRPr lang="en-IN" dirty="0"/>
          </a:p>
          <a:p>
            <a:pPr lvl="0"/>
            <a:r>
              <a:rPr lang="en-US" dirty="0"/>
              <a:t>XCH A, @R1; R1’s content is exchanged with Accumulator. </a:t>
            </a:r>
            <a:endParaRPr lang="en-IN" dirty="0"/>
          </a:p>
          <a:p>
            <a:endParaRPr lang="en-IN" dirty="0"/>
          </a:p>
        </p:txBody>
      </p:sp>
    </p:spTree>
    <p:extLst>
      <p:ext uri="{BB962C8B-B14F-4D97-AF65-F5344CB8AC3E}">
        <p14:creationId xmlns:p14="http://schemas.microsoft.com/office/powerpoint/2010/main" val="15980932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the world of 8051</a:t>
            </a:r>
            <a:br>
              <a:rPr lang="en-US" dirty="0" smtClean="0"/>
            </a:br>
            <a:r>
              <a:rPr lang="en-US" dirty="0" smtClean="0"/>
              <a:t>Programming Aspects – Session – 4</a:t>
            </a:r>
            <a:endParaRPr lang="en-IN" dirty="0"/>
          </a:p>
        </p:txBody>
      </p:sp>
      <p:sp>
        <p:nvSpPr>
          <p:cNvPr id="3" name="Subtitle 2"/>
          <p:cNvSpPr>
            <a:spLocks noGrp="1"/>
          </p:cNvSpPr>
          <p:nvPr>
            <p:ph type="subTitle" idx="1"/>
          </p:nvPr>
        </p:nvSpPr>
        <p:spPr/>
        <p:txBody>
          <a:bodyPr>
            <a:normAutofit/>
          </a:bodyPr>
          <a:lstStyle/>
          <a:p>
            <a:r>
              <a:rPr lang="en-US" dirty="0" smtClean="0"/>
              <a:t>Shriram K Vasudevan</a:t>
            </a:r>
          </a:p>
          <a:p>
            <a:endParaRPr lang="en-IN" dirty="0"/>
          </a:p>
        </p:txBody>
      </p:sp>
      <p:sp>
        <p:nvSpPr>
          <p:cNvPr id="4" name="Date Placeholder 3"/>
          <p:cNvSpPr>
            <a:spLocks noGrp="1"/>
          </p:cNvSpPr>
          <p:nvPr>
            <p:ph type="dt" sz="half" idx="10"/>
          </p:nvPr>
        </p:nvSpPr>
        <p:spPr/>
        <p:txBody>
          <a:bodyPr/>
          <a:lstStyle/>
          <a:p>
            <a:fld id="{ECF2BF87-0EA9-4806-9246-A0184EECDFB6}"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490084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IN" dirty="0"/>
          </a:p>
        </p:txBody>
      </p:sp>
      <p:sp>
        <p:nvSpPr>
          <p:cNvPr id="3" name="Date Placeholder 2"/>
          <p:cNvSpPr>
            <a:spLocks noGrp="1"/>
          </p:cNvSpPr>
          <p:nvPr>
            <p:ph type="dt" sz="half" idx="10"/>
          </p:nvPr>
        </p:nvSpPr>
        <p:spPr/>
        <p:txBody>
          <a:bodyPr/>
          <a:lstStyle/>
          <a:p>
            <a:fld id="{A7DC6B2C-36FD-4AC6-B091-A2310F572EDE}"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Content Placeholder 4"/>
          <p:cNvSpPr>
            <a:spLocks noGrp="1"/>
          </p:cNvSpPr>
          <p:nvPr>
            <p:ph sz="quarter" idx="1"/>
          </p:nvPr>
        </p:nvSpPr>
        <p:spPr/>
        <p:txBody>
          <a:bodyPr>
            <a:normAutofit fontScale="92500"/>
          </a:bodyPr>
          <a:lstStyle/>
          <a:p>
            <a:r>
              <a:rPr lang="en-US" dirty="0"/>
              <a:t>Instructions can be used with the operands in many ways and the way they are used is referred to be as addressing modes. </a:t>
            </a:r>
            <a:endParaRPr lang="en-US" dirty="0" smtClean="0"/>
          </a:p>
          <a:p>
            <a:r>
              <a:rPr lang="en-US" dirty="0" smtClean="0"/>
              <a:t>There </a:t>
            </a:r>
            <a:r>
              <a:rPr lang="en-US" dirty="0"/>
              <a:t>are a set of addressing modes followed in 8051. </a:t>
            </a:r>
            <a:endParaRPr lang="en-US" dirty="0" smtClean="0"/>
          </a:p>
          <a:p>
            <a:pPr marL="2491740" lvl="8" indent="-571500">
              <a:buFont typeface="+mj-lt"/>
              <a:buAutoNum type="romanLcPeriod"/>
            </a:pPr>
            <a:r>
              <a:rPr lang="en-US" sz="2800" dirty="0"/>
              <a:t>Register addressing</a:t>
            </a:r>
            <a:endParaRPr lang="en-IN" sz="2800" dirty="0"/>
          </a:p>
          <a:p>
            <a:pPr marL="2491740" lvl="8" indent="-571500">
              <a:buFont typeface="+mj-lt"/>
              <a:buAutoNum type="romanLcPeriod"/>
            </a:pPr>
            <a:r>
              <a:rPr lang="en-US" sz="2800" dirty="0"/>
              <a:t>Direct addressing</a:t>
            </a:r>
            <a:endParaRPr lang="en-IN" sz="2800" dirty="0"/>
          </a:p>
          <a:p>
            <a:pPr marL="2491740" lvl="8" indent="-571500">
              <a:buFont typeface="+mj-lt"/>
              <a:buAutoNum type="romanLcPeriod"/>
            </a:pPr>
            <a:r>
              <a:rPr lang="en-US" sz="2800" dirty="0"/>
              <a:t>Indirect addressing</a:t>
            </a:r>
            <a:endParaRPr lang="en-IN" sz="2800" dirty="0"/>
          </a:p>
          <a:p>
            <a:pPr marL="2491740" lvl="8" indent="-571500">
              <a:buFont typeface="+mj-lt"/>
              <a:buAutoNum type="romanLcPeriod"/>
            </a:pPr>
            <a:r>
              <a:rPr lang="en-US" sz="2800" dirty="0"/>
              <a:t>Immediate addressing</a:t>
            </a:r>
            <a:endParaRPr lang="en-IN" sz="2800" dirty="0"/>
          </a:p>
          <a:p>
            <a:pPr marL="2491740" lvl="8" indent="-571500">
              <a:buFont typeface="+mj-lt"/>
              <a:buAutoNum type="romanLcPeriod"/>
            </a:pPr>
            <a:r>
              <a:rPr lang="en-US" sz="2800" dirty="0"/>
              <a:t>Relative addressing</a:t>
            </a:r>
            <a:endParaRPr lang="en-IN" sz="2800" dirty="0"/>
          </a:p>
          <a:p>
            <a:pPr marL="2491740" lvl="8" indent="-571500">
              <a:buFont typeface="+mj-lt"/>
              <a:buAutoNum type="romanLcPeriod"/>
            </a:pPr>
            <a:r>
              <a:rPr lang="en-US" sz="2800" dirty="0"/>
              <a:t>Absolute addressing</a:t>
            </a:r>
            <a:endParaRPr lang="en-IN" sz="2800" dirty="0"/>
          </a:p>
          <a:p>
            <a:pPr marL="2491740" lvl="8" indent="-571500">
              <a:buFont typeface="+mj-lt"/>
              <a:buAutoNum type="romanLcPeriod"/>
            </a:pPr>
            <a:r>
              <a:rPr lang="en-US" sz="2800" dirty="0"/>
              <a:t>Indexed </a:t>
            </a:r>
            <a:r>
              <a:rPr lang="en-US" sz="2800" dirty="0" smtClean="0"/>
              <a:t>addressing and </a:t>
            </a:r>
            <a:endParaRPr lang="en-IN" sz="2800" dirty="0"/>
          </a:p>
          <a:p>
            <a:pPr marL="2491740" lvl="8" indent="-571500">
              <a:buFont typeface="+mj-lt"/>
              <a:buAutoNum type="romanLcPeriod"/>
            </a:pPr>
            <a:r>
              <a:rPr lang="en-US" sz="2800" dirty="0"/>
              <a:t>Long addressing</a:t>
            </a:r>
            <a:endParaRPr lang="en-IN" sz="2800" dirty="0"/>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749043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dirty="0" smtClean="0"/>
              <a:t>Instruction Set – An introduction </a:t>
            </a:r>
          </a:p>
          <a:p>
            <a:r>
              <a:rPr lang="en-US" dirty="0" smtClean="0"/>
              <a:t>Addressing Modes  </a:t>
            </a:r>
          </a:p>
          <a:p>
            <a:r>
              <a:rPr lang="en-US" dirty="0" smtClean="0"/>
              <a:t>Arithmetic Instructions </a:t>
            </a:r>
          </a:p>
          <a:p>
            <a:r>
              <a:rPr lang="en-US" dirty="0" smtClean="0"/>
              <a:t>Logical Instructions </a:t>
            </a:r>
          </a:p>
          <a:p>
            <a:r>
              <a:rPr lang="en-US" dirty="0"/>
              <a:t>Data Transfer Instructions </a:t>
            </a:r>
          </a:p>
          <a:p>
            <a:r>
              <a:rPr lang="en-US" dirty="0" smtClean="0">
                <a:solidFill>
                  <a:srgbClr val="FF0000"/>
                </a:solidFill>
              </a:rPr>
              <a:t>Boolean Instructions</a:t>
            </a:r>
          </a:p>
          <a:p>
            <a:r>
              <a:rPr lang="en-US" dirty="0" smtClean="0">
                <a:solidFill>
                  <a:srgbClr val="FF0000"/>
                </a:solidFill>
              </a:rPr>
              <a:t>Branching Instructions </a:t>
            </a:r>
          </a:p>
          <a:p>
            <a:r>
              <a:rPr lang="en-US" dirty="0"/>
              <a:t>Know these – Signed/Unsigned </a:t>
            </a:r>
          </a:p>
          <a:p>
            <a:r>
              <a:rPr lang="en-US" dirty="0"/>
              <a:t>Know these – Packed/Unpacked </a:t>
            </a:r>
          </a:p>
          <a:p>
            <a:endParaRPr lang="en-US" dirty="0">
              <a:solidFill>
                <a:srgbClr val="FF0000"/>
              </a:solidFill>
            </a:endParaRPr>
          </a:p>
          <a:p>
            <a:endParaRPr lang="en-IN" dirty="0">
              <a:solidFill>
                <a:srgbClr val="7030A0"/>
              </a:solidFill>
            </a:endParaRPr>
          </a:p>
        </p:txBody>
      </p:sp>
      <p:sp>
        <p:nvSpPr>
          <p:cNvPr id="4" name="Date Placeholder 3"/>
          <p:cNvSpPr>
            <a:spLocks noGrp="1"/>
          </p:cNvSpPr>
          <p:nvPr>
            <p:ph type="dt" sz="half" idx="10"/>
          </p:nvPr>
        </p:nvSpPr>
        <p:spPr/>
        <p:txBody>
          <a:bodyPr/>
          <a:lstStyle/>
          <a:p>
            <a:fld id="{81AE8D54-B1D2-4647-9B67-FBE63411E5B9}"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4990121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Boolean…</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pic>
        <p:nvPicPr>
          <p:cNvPr id="1843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13776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056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Branching Instructions </a:t>
            </a:r>
            <a:br>
              <a:rPr lang="en-US" dirty="0"/>
            </a:b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Content Placeholder 5"/>
          <p:cNvSpPr>
            <a:spLocks noGrp="1"/>
          </p:cNvSpPr>
          <p:nvPr>
            <p:ph sz="quarter" idx="1"/>
          </p:nvPr>
        </p:nvSpPr>
        <p:spPr/>
        <p:txBody>
          <a:bodyPr/>
          <a:lstStyle/>
          <a:p>
            <a:r>
              <a:rPr lang="en-US" dirty="0"/>
              <a:t>P</a:t>
            </a:r>
            <a:r>
              <a:rPr lang="en-US" dirty="0" smtClean="0"/>
              <a:t>lay </a:t>
            </a:r>
            <a:r>
              <a:rPr lang="en-US" dirty="0"/>
              <a:t>a vital role and they control the flow of program execution</a:t>
            </a:r>
            <a:r>
              <a:rPr lang="en-US" dirty="0" smtClean="0"/>
              <a:t>.</a:t>
            </a:r>
          </a:p>
          <a:p>
            <a:r>
              <a:rPr lang="en-US" dirty="0" smtClean="0"/>
              <a:t> </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31519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7711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5"/>
          <p:cNvSpPr>
            <a:spLocks noGrp="1"/>
          </p:cNvSpPr>
          <p:nvPr>
            <p:ph sz="quarter" idx="1"/>
          </p:nvPr>
        </p:nvSpPr>
        <p:spPr/>
        <p:txBody>
          <a:bodyPr/>
          <a:lstStyle/>
          <a:p>
            <a:r>
              <a:rPr lang="en-US" b="1" dirty="0" smtClean="0"/>
              <a:t>ACALL</a:t>
            </a:r>
            <a:r>
              <a:rPr lang="en-US" dirty="0" smtClean="0"/>
              <a:t> </a:t>
            </a:r>
            <a:r>
              <a:rPr lang="en-US" dirty="0">
                <a:sym typeface="Wingdings"/>
              </a:rPr>
              <a:t></a:t>
            </a:r>
            <a:r>
              <a:rPr lang="en-US" dirty="0"/>
              <a:t> Used to call subroutine indicated by the address. </a:t>
            </a:r>
            <a:endParaRPr lang="en-US" dirty="0" smtClean="0"/>
          </a:p>
          <a:p>
            <a:r>
              <a:rPr lang="en-US" dirty="0" smtClean="0"/>
              <a:t>PC </a:t>
            </a:r>
            <a:r>
              <a:rPr lang="en-US" dirty="0"/>
              <a:t>will be increased by 2, then it pushes the 16-bit PC value onto the stack (low order byte first) and increments the stack pointer twice. </a:t>
            </a:r>
            <a:endParaRPr lang="en-US" dirty="0" smtClean="0"/>
          </a:p>
          <a:p>
            <a:r>
              <a:rPr lang="en-US" dirty="0" smtClean="0"/>
              <a:t>The </a:t>
            </a:r>
            <a:r>
              <a:rPr lang="en-US" dirty="0"/>
              <a:t>PC is now loaded with the </a:t>
            </a:r>
            <a:r>
              <a:rPr lang="en-US" dirty="0">
                <a:solidFill>
                  <a:srgbClr val="FF0000"/>
                </a:solidFill>
              </a:rPr>
              <a:t>value </a:t>
            </a:r>
            <a:r>
              <a:rPr lang="en-US" dirty="0" err="1" smtClean="0">
                <a:solidFill>
                  <a:srgbClr val="FF0000"/>
                </a:solidFill>
              </a:rPr>
              <a:t>addr</a:t>
            </a:r>
            <a:r>
              <a:rPr lang="en-US" dirty="0" smtClean="0">
                <a:solidFill>
                  <a:srgbClr val="FF0000"/>
                </a:solidFill>
              </a:rPr>
              <a:t> </a:t>
            </a:r>
            <a:r>
              <a:rPr lang="en-US" dirty="0" smtClean="0"/>
              <a:t>and </a:t>
            </a:r>
            <a:r>
              <a:rPr lang="en-US" dirty="0"/>
              <a:t>the program execution continues from this new location. No flags will be affected. </a:t>
            </a:r>
            <a:endParaRPr lang="en-IN" dirty="0"/>
          </a:p>
          <a:p>
            <a:r>
              <a:rPr lang="en-US" b="1" dirty="0"/>
              <a:t>Example:</a:t>
            </a:r>
            <a:r>
              <a:rPr lang="en-US" dirty="0"/>
              <a:t> ACALL SUBROUTINE</a:t>
            </a:r>
            <a:endParaRPr lang="en-IN" dirty="0"/>
          </a:p>
          <a:p>
            <a:endParaRPr lang="en-IN" dirty="0"/>
          </a:p>
        </p:txBody>
      </p:sp>
    </p:spTree>
    <p:extLst>
      <p:ext uri="{BB962C8B-B14F-4D97-AF65-F5344CB8AC3E}">
        <p14:creationId xmlns:p14="http://schemas.microsoft.com/office/powerpoint/2010/main" val="18524050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Content Placeholder 5"/>
          <p:cNvSpPr>
            <a:spLocks noGrp="1"/>
          </p:cNvSpPr>
          <p:nvPr>
            <p:ph sz="quarter" idx="1"/>
          </p:nvPr>
        </p:nvSpPr>
        <p:spPr/>
        <p:txBody>
          <a:bodyPr/>
          <a:lstStyle/>
          <a:p>
            <a:r>
              <a:rPr lang="en-US" b="1" dirty="0"/>
              <a:t>LCALL</a:t>
            </a:r>
            <a:r>
              <a:rPr lang="en-US" dirty="0"/>
              <a:t> </a:t>
            </a:r>
            <a:r>
              <a:rPr lang="en-US" dirty="0">
                <a:sym typeface="Wingdings"/>
              </a:rPr>
              <a:t></a:t>
            </a:r>
            <a:r>
              <a:rPr lang="en-US" dirty="0"/>
              <a:t> Calls subroutine located at the indicated address. </a:t>
            </a:r>
            <a:endParaRPr lang="en-US" dirty="0" smtClean="0"/>
          </a:p>
          <a:p>
            <a:r>
              <a:rPr lang="en-US" dirty="0" smtClean="0"/>
              <a:t>The </a:t>
            </a:r>
            <a:r>
              <a:rPr lang="en-US" dirty="0"/>
              <a:t>operation will cause the PC to increase by 3, then it pushes the 16-bit PC value onto the stack (low order byte first) and increments the stack pointer twice. </a:t>
            </a:r>
            <a:endParaRPr lang="en-US" dirty="0" smtClean="0"/>
          </a:p>
          <a:p>
            <a:r>
              <a:rPr lang="en-US" dirty="0" smtClean="0"/>
              <a:t>The </a:t>
            </a:r>
            <a:r>
              <a:rPr lang="en-US" dirty="0"/>
              <a:t>PC is then loaded with the value addr16 and the program execution continues from this new location. </a:t>
            </a:r>
            <a:endParaRPr lang="en-US" dirty="0" smtClean="0"/>
          </a:p>
          <a:p>
            <a:r>
              <a:rPr lang="en-US" dirty="0" smtClean="0"/>
              <a:t>As </a:t>
            </a:r>
            <a:r>
              <a:rPr lang="en-US" dirty="0"/>
              <a:t>it is a Long call, the subroutine may therefore begin anywhere in the full 64 </a:t>
            </a:r>
            <a:r>
              <a:rPr lang="en-US" dirty="0" err="1"/>
              <a:t>kB</a:t>
            </a:r>
            <a:r>
              <a:rPr lang="en-US" dirty="0"/>
              <a:t> program memory address space. No flags are affected.</a:t>
            </a:r>
            <a:endParaRPr lang="en-IN" dirty="0"/>
          </a:p>
          <a:p>
            <a:r>
              <a:rPr lang="en-US" b="1" dirty="0"/>
              <a:t>Example</a:t>
            </a:r>
            <a:r>
              <a:rPr lang="en-US" dirty="0"/>
              <a:t>: LCALL SUBROUTINE</a:t>
            </a:r>
            <a:endParaRPr lang="en-IN" dirty="0"/>
          </a:p>
          <a:p>
            <a:endParaRPr lang="en-IN" dirty="0"/>
          </a:p>
        </p:txBody>
      </p:sp>
    </p:spTree>
    <p:extLst>
      <p:ext uri="{BB962C8B-B14F-4D97-AF65-F5344CB8AC3E}">
        <p14:creationId xmlns:p14="http://schemas.microsoft.com/office/powerpoint/2010/main" val="31271523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5"/>
          <p:cNvSpPr>
            <a:spLocks noGrp="1"/>
          </p:cNvSpPr>
          <p:nvPr>
            <p:ph sz="quarter" idx="1"/>
          </p:nvPr>
        </p:nvSpPr>
        <p:spPr/>
        <p:txBody>
          <a:bodyPr>
            <a:normAutofit fontScale="85000" lnSpcReduction="10000"/>
          </a:bodyPr>
          <a:lstStyle/>
          <a:p>
            <a:r>
              <a:rPr lang="en-US" b="1" dirty="0" smtClean="0"/>
              <a:t>RET</a:t>
            </a:r>
            <a:r>
              <a:rPr lang="en-US" dirty="0" smtClean="0"/>
              <a:t> </a:t>
            </a:r>
            <a:r>
              <a:rPr lang="en-US" dirty="0">
                <a:sym typeface="Wingdings"/>
              </a:rPr>
              <a:t></a:t>
            </a:r>
            <a:r>
              <a:rPr lang="en-US" dirty="0"/>
              <a:t> Return from a subroutine can be performed with RET. RET pops the high and low-order bytes of the PC from the stack, decrementing the stack pointer by two. Can be used with ACALL and LCALL to return after the subroutine is executed.</a:t>
            </a:r>
            <a:endParaRPr lang="en-IN" dirty="0"/>
          </a:p>
          <a:p>
            <a:pPr marL="0" indent="0">
              <a:buNone/>
            </a:pPr>
            <a:endParaRPr lang="en-IN" dirty="0"/>
          </a:p>
          <a:p>
            <a:r>
              <a:rPr lang="en-US" b="1" dirty="0" smtClean="0"/>
              <a:t>RETI</a:t>
            </a:r>
            <a:r>
              <a:rPr lang="en-US" dirty="0" smtClean="0"/>
              <a:t> </a:t>
            </a:r>
            <a:r>
              <a:rPr lang="en-US" dirty="0">
                <a:sym typeface="Wingdings"/>
              </a:rPr>
              <a:t></a:t>
            </a:r>
            <a:r>
              <a:rPr lang="en-US" dirty="0"/>
              <a:t>Return from the interrupt can be done with RETI. As RET, RETI also pops the high and low-order bytes of the PC from the stack, decrementing the stack pointer by two. </a:t>
            </a:r>
            <a:endParaRPr lang="en-IN" dirty="0"/>
          </a:p>
          <a:p>
            <a:pPr marL="0" indent="0">
              <a:buNone/>
            </a:pPr>
            <a:endParaRPr lang="en-IN" dirty="0"/>
          </a:p>
          <a:p>
            <a:r>
              <a:rPr lang="en-US" b="1" dirty="0" smtClean="0"/>
              <a:t>AJMP</a:t>
            </a:r>
            <a:r>
              <a:rPr lang="en-US" dirty="0" smtClean="0"/>
              <a:t> </a:t>
            </a:r>
            <a:r>
              <a:rPr lang="en-US" dirty="0">
                <a:sym typeface="Wingdings"/>
              </a:rPr>
              <a:t></a:t>
            </a:r>
            <a:r>
              <a:rPr lang="en-US" dirty="0"/>
              <a:t> Program execution will be transferred to the destination address which is located at the absolute short range distance. The destination must be within the same 2 KB block of program memory for this JMP to be accomplished. No flag will be impacted.</a:t>
            </a:r>
            <a:endParaRPr lang="en-IN" dirty="0"/>
          </a:p>
          <a:p>
            <a:r>
              <a:rPr lang="en-US" b="1" dirty="0"/>
              <a:t>Example:</a:t>
            </a:r>
            <a:r>
              <a:rPr lang="en-US" dirty="0"/>
              <a:t> AJMP HERE</a:t>
            </a:r>
            <a:endParaRPr lang="en-IN" dirty="0"/>
          </a:p>
          <a:p>
            <a:endParaRPr lang="en-IN" dirty="0"/>
          </a:p>
        </p:txBody>
      </p:sp>
    </p:spTree>
    <p:extLst>
      <p:ext uri="{BB962C8B-B14F-4D97-AF65-F5344CB8AC3E}">
        <p14:creationId xmlns:p14="http://schemas.microsoft.com/office/powerpoint/2010/main" val="28381547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5"/>
          <p:cNvSpPr>
            <a:spLocks noGrp="1"/>
          </p:cNvSpPr>
          <p:nvPr>
            <p:ph sz="quarter" idx="1"/>
          </p:nvPr>
        </p:nvSpPr>
        <p:spPr/>
        <p:txBody>
          <a:bodyPr>
            <a:normAutofit fontScale="92500" lnSpcReduction="10000"/>
          </a:bodyPr>
          <a:lstStyle/>
          <a:p>
            <a:r>
              <a:rPr lang="en-US" b="1" dirty="0" smtClean="0"/>
              <a:t>LJMP</a:t>
            </a:r>
            <a:r>
              <a:rPr lang="en-US" dirty="0" smtClean="0"/>
              <a:t> </a:t>
            </a:r>
            <a:r>
              <a:rPr lang="en-US" dirty="0">
                <a:sym typeface="Wingdings"/>
              </a:rPr>
              <a:t></a:t>
            </a:r>
            <a:r>
              <a:rPr lang="en-US" dirty="0"/>
              <a:t> Transfers program execution to the destination address which is located at the absolute long range distance (long range means 16-bit address). And hence the destination may be anywhere in the full 64 </a:t>
            </a:r>
            <a:r>
              <a:rPr lang="en-US" dirty="0" err="1"/>
              <a:t>kB</a:t>
            </a:r>
            <a:r>
              <a:rPr lang="en-US" dirty="0"/>
              <a:t> program memory address space. No flags are affected. </a:t>
            </a:r>
            <a:endParaRPr lang="en-IN" dirty="0"/>
          </a:p>
          <a:p>
            <a:pPr marL="0" indent="0">
              <a:buNone/>
            </a:pPr>
            <a:r>
              <a:rPr lang="en-US" b="1" dirty="0" smtClean="0"/>
              <a:t>   Example</a:t>
            </a:r>
            <a:r>
              <a:rPr lang="en-US" dirty="0"/>
              <a:t>: LJMP HERE</a:t>
            </a:r>
            <a:endParaRPr lang="en-IN" dirty="0"/>
          </a:p>
          <a:p>
            <a:pPr marL="0" indent="0">
              <a:buNone/>
            </a:pPr>
            <a:r>
              <a:rPr lang="en-US" dirty="0"/>
              <a:t> </a:t>
            </a:r>
            <a:endParaRPr lang="en-IN" dirty="0"/>
          </a:p>
          <a:p>
            <a:r>
              <a:rPr lang="en-US" b="1" dirty="0" smtClean="0"/>
              <a:t>SJMP</a:t>
            </a:r>
            <a:r>
              <a:rPr lang="en-US" dirty="0" smtClean="0"/>
              <a:t> </a:t>
            </a:r>
            <a:r>
              <a:rPr lang="en-US" dirty="0">
                <a:sym typeface="Wingdings"/>
              </a:rPr>
              <a:t></a:t>
            </a:r>
            <a:r>
              <a:rPr lang="en-US" dirty="0"/>
              <a:t> Short jump instruction, increments the PC by 2 and adds the relative value ‘</a:t>
            </a:r>
            <a:r>
              <a:rPr lang="en-US" dirty="0" err="1"/>
              <a:t>rel</a:t>
            </a:r>
            <a:r>
              <a:rPr lang="en-US" dirty="0"/>
              <a:t>’ (signed 8-bit) to the PC. This will be the new address where the program would branch to unconditionally So, the range of destination allowed is from -128 to +127 bytes from the instruction </a:t>
            </a:r>
            <a:endParaRPr lang="en-IN" dirty="0"/>
          </a:p>
          <a:p>
            <a:r>
              <a:rPr lang="en-US" b="1" dirty="0"/>
              <a:t>Example: </a:t>
            </a:r>
            <a:r>
              <a:rPr lang="en-US" dirty="0"/>
              <a:t>SJMP REL_JUMP</a:t>
            </a:r>
            <a:endParaRPr lang="en-IN" dirty="0"/>
          </a:p>
          <a:p>
            <a:endParaRPr lang="en-IN" dirty="0"/>
          </a:p>
        </p:txBody>
      </p:sp>
    </p:spTree>
    <p:extLst>
      <p:ext uri="{BB962C8B-B14F-4D97-AF65-F5344CB8AC3E}">
        <p14:creationId xmlns:p14="http://schemas.microsoft.com/office/powerpoint/2010/main" val="38683543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Content Placeholder 5"/>
          <p:cNvSpPr>
            <a:spLocks noGrp="1"/>
          </p:cNvSpPr>
          <p:nvPr>
            <p:ph sz="quarter" idx="1"/>
          </p:nvPr>
        </p:nvSpPr>
        <p:spPr/>
        <p:txBody>
          <a:bodyPr/>
          <a:lstStyle/>
          <a:p>
            <a:r>
              <a:rPr lang="en-US" b="1" dirty="0"/>
              <a:t>JZ </a:t>
            </a:r>
            <a:r>
              <a:rPr lang="en-US" dirty="0">
                <a:sym typeface="Wingdings"/>
              </a:rPr>
              <a:t></a:t>
            </a:r>
            <a:r>
              <a:rPr lang="en-US" dirty="0"/>
              <a:t> This instruction branches to the destination address if ACC=0;</a:t>
            </a:r>
            <a:endParaRPr lang="en-IN" dirty="0"/>
          </a:p>
          <a:p>
            <a:r>
              <a:rPr lang="en-US" b="1" dirty="0"/>
              <a:t>Example:</a:t>
            </a:r>
            <a:r>
              <a:rPr lang="en-US" dirty="0"/>
              <a:t> 	JZ Here</a:t>
            </a:r>
            <a:endParaRPr lang="en-IN" dirty="0"/>
          </a:p>
          <a:p>
            <a:r>
              <a:rPr lang="en-US" dirty="0"/>
              <a:t>		MOV A, # 01H		</a:t>
            </a:r>
            <a:endParaRPr lang="en-IN" dirty="0"/>
          </a:p>
          <a:p>
            <a:r>
              <a:rPr lang="en-US" dirty="0"/>
              <a:t>Here: 	</a:t>
            </a:r>
            <a:r>
              <a:rPr lang="en-US" dirty="0" smtClean="0"/>
              <a:t>MOV </a:t>
            </a:r>
            <a:r>
              <a:rPr lang="en-US" dirty="0"/>
              <a:t>A, #08H</a:t>
            </a:r>
            <a:endParaRPr lang="en-IN" dirty="0"/>
          </a:p>
          <a:p>
            <a:r>
              <a:rPr lang="en-US" dirty="0"/>
              <a:t>Above code will check if ACC =0, if yes it will move to Here as shown in the code. If non zero, it will execute the next line. </a:t>
            </a:r>
            <a:endParaRPr lang="en-IN" dirty="0"/>
          </a:p>
          <a:p>
            <a:endParaRPr lang="en-IN" dirty="0"/>
          </a:p>
        </p:txBody>
      </p:sp>
    </p:spTree>
    <p:extLst>
      <p:ext uri="{BB962C8B-B14F-4D97-AF65-F5344CB8AC3E}">
        <p14:creationId xmlns:p14="http://schemas.microsoft.com/office/powerpoint/2010/main" val="28516990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Content Placeholder 5"/>
          <p:cNvSpPr>
            <a:spLocks noGrp="1"/>
          </p:cNvSpPr>
          <p:nvPr>
            <p:ph sz="quarter" idx="1"/>
          </p:nvPr>
        </p:nvSpPr>
        <p:spPr/>
        <p:txBody>
          <a:bodyPr/>
          <a:lstStyle/>
          <a:p>
            <a:r>
              <a:rPr lang="en-US" b="1" dirty="0"/>
              <a:t>JNZ</a:t>
            </a:r>
            <a:r>
              <a:rPr lang="en-US" dirty="0"/>
              <a:t> </a:t>
            </a:r>
            <a:r>
              <a:rPr lang="en-US" dirty="0">
                <a:sym typeface="Wingdings"/>
              </a:rPr>
              <a:t></a:t>
            </a:r>
            <a:r>
              <a:rPr lang="en-US" dirty="0"/>
              <a:t> It is just opposite to the above instruction. It will jump if Accumulator has got non zero values. Means if any of the bit in accumulator is set, it will branch.  </a:t>
            </a:r>
            <a:endParaRPr lang="en-IN" dirty="0"/>
          </a:p>
          <a:p>
            <a:r>
              <a:rPr lang="en-US" b="1" dirty="0"/>
              <a:t>Example:</a:t>
            </a:r>
            <a:r>
              <a:rPr lang="en-US" dirty="0"/>
              <a:t> 	JNZ Here</a:t>
            </a:r>
            <a:endParaRPr lang="en-IN" dirty="0"/>
          </a:p>
          <a:p>
            <a:pPr marL="0" indent="0">
              <a:buNone/>
            </a:pPr>
            <a:r>
              <a:rPr lang="en-US" dirty="0"/>
              <a:t>		MOV A, # 01H		</a:t>
            </a:r>
            <a:endParaRPr lang="en-IN" dirty="0"/>
          </a:p>
          <a:p>
            <a:pPr marL="0" indent="0">
              <a:buNone/>
            </a:pPr>
            <a:r>
              <a:rPr lang="en-US" dirty="0" smtClean="0"/>
              <a:t> </a:t>
            </a:r>
            <a:r>
              <a:rPr lang="en-US" dirty="0"/>
              <a:t> </a:t>
            </a:r>
            <a:r>
              <a:rPr lang="en-US" dirty="0" smtClean="0"/>
              <a:t>Here</a:t>
            </a:r>
            <a:r>
              <a:rPr lang="en-US" dirty="0"/>
              <a:t>: 	</a:t>
            </a:r>
            <a:r>
              <a:rPr lang="en-US" dirty="0" smtClean="0"/>
              <a:t>MOV </a:t>
            </a:r>
            <a:r>
              <a:rPr lang="en-US" dirty="0"/>
              <a:t>A, #08H</a:t>
            </a:r>
            <a:endParaRPr lang="en-IN" dirty="0"/>
          </a:p>
          <a:p>
            <a:pPr marL="0" indent="0">
              <a:buNone/>
            </a:pPr>
            <a:r>
              <a:rPr lang="en-US" dirty="0"/>
              <a:t> </a:t>
            </a:r>
            <a:endParaRPr lang="en-IN" dirty="0"/>
          </a:p>
          <a:p>
            <a:r>
              <a:rPr lang="en-US" dirty="0"/>
              <a:t>Above code will check if ACC =1 or Non zero values, if yes it will move to Here as shown in the code. If not, it will execute the next line. </a:t>
            </a:r>
            <a:endParaRPr lang="en-IN" dirty="0"/>
          </a:p>
          <a:p>
            <a:endParaRPr lang="en-IN" dirty="0"/>
          </a:p>
        </p:txBody>
      </p:sp>
    </p:spTree>
    <p:extLst>
      <p:ext uri="{BB962C8B-B14F-4D97-AF65-F5344CB8AC3E}">
        <p14:creationId xmlns:p14="http://schemas.microsoft.com/office/powerpoint/2010/main" val="24227582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Content Placeholder 5"/>
          <p:cNvSpPr>
            <a:spLocks noGrp="1"/>
          </p:cNvSpPr>
          <p:nvPr>
            <p:ph sz="quarter" idx="1"/>
          </p:nvPr>
        </p:nvSpPr>
        <p:spPr/>
        <p:txBody>
          <a:bodyPr/>
          <a:lstStyle/>
          <a:p>
            <a:r>
              <a:rPr lang="en-US" b="1" dirty="0"/>
              <a:t>JC</a:t>
            </a:r>
            <a:r>
              <a:rPr lang="en-US" dirty="0"/>
              <a:t> </a:t>
            </a:r>
            <a:r>
              <a:rPr lang="en-US" dirty="0">
                <a:sym typeface="Wingdings"/>
              </a:rPr>
              <a:t></a:t>
            </a:r>
            <a:r>
              <a:rPr lang="en-US" dirty="0"/>
              <a:t> If the carry flag is set, branch to the target address indicated; else move with the next instruction. </a:t>
            </a:r>
            <a:endParaRPr lang="en-IN" dirty="0"/>
          </a:p>
          <a:p>
            <a:r>
              <a:rPr lang="en-US" b="1" dirty="0"/>
              <a:t>Example:</a:t>
            </a:r>
            <a:r>
              <a:rPr lang="en-US" dirty="0"/>
              <a:t> JC GO_THERE</a:t>
            </a:r>
            <a:endParaRPr lang="en-IN" dirty="0"/>
          </a:p>
          <a:p>
            <a:pPr marL="0" indent="0">
              <a:buNone/>
            </a:pPr>
            <a:endParaRPr lang="en-IN" dirty="0"/>
          </a:p>
          <a:p>
            <a:r>
              <a:rPr lang="en-US" dirty="0" smtClean="0"/>
              <a:t> </a:t>
            </a:r>
            <a:r>
              <a:rPr lang="en-US" b="1" dirty="0"/>
              <a:t>JNC </a:t>
            </a:r>
            <a:r>
              <a:rPr lang="en-US" dirty="0">
                <a:sym typeface="Wingdings"/>
              </a:rPr>
              <a:t></a:t>
            </a:r>
            <a:r>
              <a:rPr lang="en-US" b="1" dirty="0"/>
              <a:t> </a:t>
            </a:r>
            <a:r>
              <a:rPr lang="en-US" dirty="0"/>
              <a:t> If the carry flag is a zero, branch to the target address; else navigate to the next instruction </a:t>
            </a:r>
            <a:endParaRPr lang="en-IN" dirty="0"/>
          </a:p>
          <a:p>
            <a:r>
              <a:rPr lang="en-US" b="1" dirty="0"/>
              <a:t>Example:</a:t>
            </a:r>
            <a:r>
              <a:rPr lang="en-US" dirty="0"/>
              <a:t> JNC GO_THERE</a:t>
            </a:r>
            <a:endParaRPr lang="en-IN" dirty="0"/>
          </a:p>
          <a:p>
            <a:endParaRPr lang="en-IN" dirty="0"/>
          </a:p>
        </p:txBody>
      </p:sp>
    </p:spTree>
    <p:extLst>
      <p:ext uri="{BB962C8B-B14F-4D97-AF65-F5344CB8AC3E}">
        <p14:creationId xmlns:p14="http://schemas.microsoft.com/office/powerpoint/2010/main" val="462775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BB836AD3-212D-451F-A42E-E28FDAFD77DA}"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522334093"/>
              </p:ext>
            </p:extLst>
          </p:nvPr>
        </p:nvGraphicFramePr>
        <p:xfrm>
          <a:off x="762000" y="1676400"/>
          <a:ext cx="7696200" cy="4267200"/>
        </p:xfrm>
        <a:graphic>
          <a:graphicData uri="http://schemas.openxmlformats.org/drawingml/2006/table">
            <a:tbl>
              <a:tblPr firstRow="1" firstCol="1" bandRow="1">
                <a:tableStyleId>{21E4AEA4-8DFA-4A89-87EB-49C32662AFE0}</a:tableStyleId>
              </a:tblPr>
              <a:tblGrid>
                <a:gridCol w="1620253"/>
                <a:gridCol w="2653862"/>
                <a:gridCol w="3422085"/>
              </a:tblGrid>
              <a:tr h="4267200">
                <a:tc>
                  <a:txBody>
                    <a:bodyPr/>
                    <a:lstStyle/>
                    <a:p>
                      <a:pPr>
                        <a:lnSpc>
                          <a:spcPct val="115000"/>
                        </a:lnSpc>
                        <a:spcAft>
                          <a:spcPts val="0"/>
                        </a:spcAft>
                      </a:pPr>
                      <a:r>
                        <a:rPr lang="en-US" sz="1600" dirty="0">
                          <a:effectLst/>
                        </a:rPr>
                        <a:t>Register addressing mode</a:t>
                      </a:r>
                      <a:endParaRPr lang="en-IN" sz="1600" dirty="0">
                        <a:effectLst/>
                      </a:endParaRPr>
                    </a:p>
                    <a:p>
                      <a:pPr>
                        <a:lnSpc>
                          <a:spcPct val="115000"/>
                        </a:lnSpc>
                        <a:spcAft>
                          <a:spcPts val="0"/>
                        </a:spcAft>
                      </a:pPr>
                      <a:r>
                        <a:rPr lang="en-US" sz="1600" dirty="0">
                          <a:effectLst/>
                        </a:rPr>
                        <a:t> </a:t>
                      </a:r>
                      <a:endParaRPr lang="en-IN" sz="1600" dirty="0">
                        <a:effectLst/>
                      </a:endParaRPr>
                    </a:p>
                    <a:p>
                      <a:pPr>
                        <a:lnSpc>
                          <a:spcPct val="115000"/>
                        </a:lnSpc>
                        <a:spcAft>
                          <a:spcPts val="0"/>
                        </a:spcAft>
                      </a:pPr>
                      <a:r>
                        <a:rPr lang="en-US" sz="1600" dirty="0">
                          <a:effectLst/>
                        </a:rPr>
                        <a:t> </a:t>
                      </a:r>
                      <a:endParaRPr lang="en-IN" sz="1600" dirty="0">
                        <a:effectLst/>
                      </a:endParaRPr>
                    </a:p>
                    <a:p>
                      <a:pPr>
                        <a:lnSpc>
                          <a:spcPct val="115000"/>
                        </a:lnSpc>
                        <a:spcAft>
                          <a:spcPts val="0"/>
                        </a:spcAft>
                      </a:pPr>
                      <a:r>
                        <a:rPr lang="en-US" sz="1600" dirty="0">
                          <a:effectLst/>
                        </a:rPr>
                        <a:t> </a:t>
                      </a:r>
                      <a:endParaRPr lang="en-IN" sz="1600" dirty="0">
                        <a:effectLst/>
                      </a:endParaRPr>
                    </a:p>
                    <a:p>
                      <a:pPr>
                        <a:lnSpc>
                          <a:spcPct val="115000"/>
                        </a:lnSpc>
                        <a:spcAft>
                          <a:spcPts val="0"/>
                        </a:spcAft>
                      </a:pPr>
                      <a:r>
                        <a:rPr lang="en-US" sz="1600" dirty="0">
                          <a:effectLst/>
                        </a:rPr>
                        <a:t> </a:t>
                      </a:r>
                      <a:endParaRPr lang="en-IN" sz="1600" dirty="0">
                        <a:effectLst/>
                      </a:endParaRPr>
                    </a:p>
                    <a:p>
                      <a:pPr>
                        <a:lnSpc>
                          <a:spcPct val="115000"/>
                        </a:lnSpc>
                        <a:spcAft>
                          <a:spcPts val="0"/>
                        </a:spcAft>
                      </a:pPr>
                      <a:r>
                        <a:rPr lang="en-US" sz="1600" dirty="0">
                          <a:effectLst/>
                        </a:rPr>
                        <a:t> </a:t>
                      </a:r>
                      <a:endParaRPr lang="en-IN" sz="1600" dirty="0">
                        <a:effectLst/>
                      </a:endParaRPr>
                    </a:p>
                    <a:p>
                      <a:pPr>
                        <a:lnSpc>
                          <a:spcPct val="115000"/>
                        </a:lnSpc>
                        <a:spcAft>
                          <a:spcPts val="0"/>
                        </a:spcAft>
                      </a:pPr>
                      <a:r>
                        <a:rPr lang="en-US" sz="1600" dirty="0">
                          <a:effectLst/>
                        </a:rPr>
                        <a:t> </a:t>
                      </a:r>
                      <a:endParaRPr lang="en-IN" sz="1600" dirty="0">
                        <a:effectLst/>
                      </a:endParaRPr>
                    </a:p>
                    <a:p>
                      <a:pPr>
                        <a:lnSpc>
                          <a:spcPct val="115000"/>
                        </a:lnSpc>
                        <a:spcAft>
                          <a:spcPts val="0"/>
                        </a:spcAft>
                      </a:pPr>
                      <a:r>
                        <a:rPr lang="en-US" sz="1600" dirty="0">
                          <a:effectLst/>
                        </a:rPr>
                        <a:t> </a:t>
                      </a:r>
                      <a:endParaRPr lang="en-IN" sz="1600" dirty="0">
                        <a:effectLst/>
                      </a:endParaRPr>
                    </a:p>
                    <a:p>
                      <a:pPr>
                        <a:lnSpc>
                          <a:spcPct val="115000"/>
                        </a:lnSpc>
                        <a:spcAft>
                          <a:spcPts val="0"/>
                        </a:spcAft>
                      </a:pPr>
                      <a:r>
                        <a:rPr lang="en-US" sz="1600" dirty="0">
                          <a:effectLst/>
                        </a:rPr>
                        <a:t> </a:t>
                      </a:r>
                      <a:endParaRPr lang="en-IN" sz="16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600">
                          <a:effectLst/>
                        </a:rPr>
                        <a:t>It uses registers as the operands and involves in the information movement between the registers. </a:t>
                      </a:r>
                      <a:endParaRPr lang="en-IN" sz="1600">
                        <a:effectLst/>
                        <a:latin typeface="Calibri"/>
                        <a:ea typeface="Calibri"/>
                        <a:cs typeface="Times New Roman"/>
                      </a:endParaRPr>
                    </a:p>
                  </a:txBody>
                  <a:tcPr marL="68580" marR="68580" marT="0" marB="0"/>
                </a:tc>
                <a:tc>
                  <a:txBody>
                    <a:bodyPr/>
                    <a:lstStyle/>
                    <a:p>
                      <a:pPr marL="342900" lvl="0" indent="-342900" algn="just">
                        <a:lnSpc>
                          <a:spcPct val="150000"/>
                        </a:lnSpc>
                        <a:spcAft>
                          <a:spcPts val="0"/>
                        </a:spcAft>
                        <a:buFont typeface="+mj-lt"/>
                        <a:buAutoNum type="alphaLcPeriod"/>
                      </a:pPr>
                      <a:r>
                        <a:rPr lang="en-US" sz="1600" dirty="0">
                          <a:solidFill>
                            <a:srgbClr val="FFFF00"/>
                          </a:solidFill>
                          <a:effectLst/>
                        </a:rPr>
                        <a:t>MOV A, B</a:t>
                      </a:r>
                      <a:r>
                        <a:rPr lang="en-US" sz="1600" dirty="0">
                          <a:effectLst/>
                        </a:rPr>
                        <a:t> - used to transfer content from B to A.</a:t>
                      </a:r>
                      <a:endParaRPr lang="en-IN" sz="1600" dirty="0">
                        <a:effectLst/>
                      </a:endParaRPr>
                    </a:p>
                    <a:p>
                      <a:pPr marL="342900" lvl="0" indent="-342900" algn="just">
                        <a:lnSpc>
                          <a:spcPct val="150000"/>
                        </a:lnSpc>
                        <a:spcAft>
                          <a:spcPts val="0"/>
                        </a:spcAft>
                        <a:buFont typeface="+mj-lt"/>
                        <a:buAutoNum type="alphaLcPeriod"/>
                      </a:pPr>
                      <a:r>
                        <a:rPr lang="en-US" sz="1600" dirty="0">
                          <a:solidFill>
                            <a:srgbClr val="FFFF00"/>
                          </a:solidFill>
                          <a:effectLst/>
                        </a:rPr>
                        <a:t>MOV A, R0 </a:t>
                      </a:r>
                      <a:r>
                        <a:rPr lang="en-US" sz="1600" dirty="0">
                          <a:effectLst/>
                        </a:rPr>
                        <a:t>– used to move the content of R0 to Accumulator A. But programmer must make sure the register bank is selected properly with PSW. </a:t>
                      </a:r>
                      <a:endParaRPr lang="en-IN" sz="1600" dirty="0">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37937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Content Placeholder 5"/>
          <p:cNvSpPr>
            <a:spLocks noGrp="1"/>
          </p:cNvSpPr>
          <p:nvPr>
            <p:ph sz="quarter" idx="1"/>
          </p:nvPr>
        </p:nvSpPr>
        <p:spPr/>
        <p:txBody>
          <a:bodyPr>
            <a:normAutofit fontScale="92500" lnSpcReduction="20000"/>
          </a:bodyPr>
          <a:lstStyle/>
          <a:p>
            <a:pPr algn="just"/>
            <a:r>
              <a:rPr lang="en-US" b="1" dirty="0"/>
              <a:t>JB </a:t>
            </a:r>
            <a:r>
              <a:rPr lang="en-US" dirty="0">
                <a:sym typeface="Wingdings"/>
              </a:rPr>
              <a:t></a:t>
            </a:r>
            <a:r>
              <a:rPr lang="en-US" dirty="0"/>
              <a:t> If the indicated bit is a one, jump to the target address indicated; otherwise proceed with the next instruction.</a:t>
            </a:r>
            <a:endParaRPr lang="en-IN" dirty="0"/>
          </a:p>
          <a:p>
            <a:pPr algn="just"/>
            <a:r>
              <a:rPr lang="en-US" b="1" dirty="0"/>
              <a:t>Example:</a:t>
            </a:r>
            <a:endParaRPr lang="en-IN" dirty="0"/>
          </a:p>
          <a:p>
            <a:pPr marL="274320" lvl="1" indent="0" algn="just">
              <a:buNone/>
            </a:pPr>
            <a:r>
              <a:rPr lang="en-US" dirty="0" smtClean="0"/>
              <a:t>		SETB </a:t>
            </a:r>
            <a:r>
              <a:rPr lang="en-US" dirty="0"/>
              <a:t>P1.3         ; Make P1.3 an input port</a:t>
            </a:r>
            <a:br>
              <a:rPr lang="en-US" dirty="0"/>
            </a:br>
            <a:r>
              <a:rPr lang="en-US" dirty="0"/>
              <a:t>HERE:    </a:t>
            </a:r>
            <a:r>
              <a:rPr lang="en-US" dirty="0" smtClean="0"/>
              <a:t>    </a:t>
            </a:r>
            <a:r>
              <a:rPr lang="en-US" dirty="0"/>
              <a:t>  </a:t>
            </a:r>
            <a:r>
              <a:rPr lang="en-US" dirty="0" smtClean="0"/>
              <a:t> JB </a:t>
            </a:r>
            <a:r>
              <a:rPr lang="en-US" dirty="0"/>
              <a:t>P1.3, HERE   </a:t>
            </a:r>
            <a:r>
              <a:rPr lang="en-US" dirty="0" smtClean="0"/>
              <a:t>; </a:t>
            </a:r>
            <a:r>
              <a:rPr lang="en-US" dirty="0"/>
              <a:t>Be here as long as P1.3=1</a:t>
            </a:r>
            <a:br>
              <a:rPr lang="en-US" dirty="0"/>
            </a:br>
            <a:r>
              <a:rPr lang="en-US" dirty="0"/>
              <a:t>                  </a:t>
            </a:r>
            <a:r>
              <a:rPr lang="en-US" dirty="0" smtClean="0"/>
              <a:t> MOV </a:t>
            </a:r>
            <a:r>
              <a:rPr lang="en-US" dirty="0"/>
              <a:t>P2, #55H  </a:t>
            </a:r>
            <a:r>
              <a:rPr lang="en-US" dirty="0" smtClean="0"/>
              <a:t> </a:t>
            </a:r>
            <a:r>
              <a:rPr lang="en-US" dirty="0"/>
              <a:t>; if P1.3=0 send 55H to P2</a:t>
            </a:r>
            <a:endParaRPr lang="en-IN" dirty="0"/>
          </a:p>
          <a:p>
            <a:pPr algn="just"/>
            <a:r>
              <a:rPr lang="en-US" b="1" dirty="0" smtClean="0"/>
              <a:t>JNB  </a:t>
            </a:r>
            <a:r>
              <a:rPr lang="en-US" dirty="0">
                <a:sym typeface="Wingdings"/>
              </a:rPr>
              <a:t></a:t>
            </a:r>
            <a:r>
              <a:rPr lang="en-US" dirty="0"/>
              <a:t> Just exactly opposite to the above instruction and it is Jump on No Bit set. </a:t>
            </a:r>
            <a:endParaRPr lang="en-IN" dirty="0"/>
          </a:p>
          <a:p>
            <a:pPr algn="just"/>
            <a:r>
              <a:rPr lang="en-US" dirty="0"/>
              <a:t> </a:t>
            </a:r>
            <a:endParaRPr lang="en-IN" dirty="0"/>
          </a:p>
          <a:p>
            <a:pPr algn="just"/>
            <a:r>
              <a:rPr lang="en-US" b="1" dirty="0" smtClean="0"/>
              <a:t>JBC</a:t>
            </a:r>
            <a:r>
              <a:rPr lang="en-US" dirty="0" smtClean="0"/>
              <a:t> </a:t>
            </a:r>
            <a:r>
              <a:rPr lang="en-US" dirty="0">
                <a:sym typeface="Wingdings"/>
              </a:rPr>
              <a:t></a:t>
            </a:r>
            <a:r>
              <a:rPr lang="en-US" dirty="0"/>
              <a:t> Jump if bit is set and clear bit. If one, jump to the target address and clear the designated bit. The branch destination is computed by adding the signed relative displacement in the third instruction byte to the PC, after incrementing the PC to the first byte of the next instruction.</a:t>
            </a:r>
            <a:endParaRPr lang="en-IN" dirty="0"/>
          </a:p>
          <a:p>
            <a:pPr algn="just"/>
            <a:endParaRPr lang="en-IN" dirty="0"/>
          </a:p>
        </p:txBody>
      </p:sp>
      <p:sp>
        <p:nvSpPr>
          <p:cNvPr id="7" name="Rectangle 6"/>
          <p:cNvSpPr/>
          <p:nvPr/>
        </p:nvSpPr>
        <p:spPr>
          <a:xfrm>
            <a:off x="685800" y="5715000"/>
            <a:ext cx="8229600" cy="646331"/>
          </a:xfrm>
          <a:prstGeom prst="rect">
            <a:avLst/>
          </a:prstGeom>
        </p:spPr>
        <p:txBody>
          <a:bodyPr wrap="square">
            <a:spAutoFit/>
          </a:bodyPr>
          <a:lstStyle/>
          <a:p>
            <a:r>
              <a:rPr lang="en-US" dirty="0">
                <a:solidFill>
                  <a:srgbClr val="FF0000"/>
                </a:solidFill>
              </a:rPr>
              <a:t>CJNE </a:t>
            </a:r>
            <a:r>
              <a:rPr lang="en-US" dirty="0">
                <a:solidFill>
                  <a:srgbClr val="FF0000"/>
                </a:solidFill>
                <a:sym typeface="Wingdings"/>
              </a:rPr>
              <a:t></a:t>
            </a:r>
            <a:r>
              <a:rPr lang="en-US" dirty="0">
                <a:solidFill>
                  <a:srgbClr val="FF0000"/>
                </a:solidFill>
              </a:rPr>
              <a:t> Compare and Jump if not Equal. CJNE compares the first two operands, and branches if their values are not equal.  </a:t>
            </a:r>
            <a:endParaRPr lang="en-IN" dirty="0">
              <a:solidFill>
                <a:srgbClr val="FF0000"/>
              </a:solidFill>
              <a:effectLst/>
            </a:endParaRPr>
          </a:p>
        </p:txBody>
      </p:sp>
    </p:spTree>
    <p:extLst>
      <p:ext uri="{BB962C8B-B14F-4D97-AF65-F5344CB8AC3E}">
        <p14:creationId xmlns:p14="http://schemas.microsoft.com/office/powerpoint/2010/main" val="543988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the world of 8051</a:t>
            </a:r>
            <a:br>
              <a:rPr lang="en-US" dirty="0" smtClean="0"/>
            </a:br>
            <a:r>
              <a:rPr lang="en-US" dirty="0" smtClean="0"/>
              <a:t>Programming Aspects – Session – 5</a:t>
            </a:r>
            <a:endParaRPr lang="en-IN" dirty="0"/>
          </a:p>
        </p:txBody>
      </p:sp>
      <p:sp>
        <p:nvSpPr>
          <p:cNvPr id="3" name="Subtitle 2"/>
          <p:cNvSpPr>
            <a:spLocks noGrp="1"/>
          </p:cNvSpPr>
          <p:nvPr>
            <p:ph type="subTitle" idx="1"/>
          </p:nvPr>
        </p:nvSpPr>
        <p:spPr/>
        <p:txBody>
          <a:bodyPr>
            <a:normAutofit/>
          </a:bodyPr>
          <a:lstStyle/>
          <a:p>
            <a:r>
              <a:rPr lang="en-US" dirty="0" smtClean="0"/>
              <a:t>Shriram K Vasudevan</a:t>
            </a:r>
          </a:p>
          <a:p>
            <a:endParaRPr lang="en-IN" dirty="0"/>
          </a:p>
        </p:txBody>
      </p:sp>
      <p:sp>
        <p:nvSpPr>
          <p:cNvPr id="4" name="Date Placeholder 3"/>
          <p:cNvSpPr>
            <a:spLocks noGrp="1"/>
          </p:cNvSpPr>
          <p:nvPr>
            <p:ph type="dt" sz="half" idx="10"/>
          </p:nvPr>
        </p:nvSpPr>
        <p:spPr/>
        <p:txBody>
          <a:bodyPr/>
          <a:lstStyle/>
          <a:p>
            <a:fld id="{ECF2BF87-0EA9-4806-9246-A0184EECDFB6}"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1621956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dirty="0" smtClean="0"/>
              <a:t>Instruction Set – An introduction </a:t>
            </a:r>
          </a:p>
          <a:p>
            <a:r>
              <a:rPr lang="en-US" dirty="0" smtClean="0"/>
              <a:t>Addressing Modes  </a:t>
            </a:r>
          </a:p>
          <a:p>
            <a:r>
              <a:rPr lang="en-US" dirty="0" smtClean="0"/>
              <a:t>Arithmetic Instructions </a:t>
            </a:r>
          </a:p>
          <a:p>
            <a:r>
              <a:rPr lang="en-US" dirty="0" smtClean="0"/>
              <a:t>Logical Instructions </a:t>
            </a:r>
          </a:p>
          <a:p>
            <a:r>
              <a:rPr lang="en-US" dirty="0"/>
              <a:t>Data Transfer Instructions </a:t>
            </a:r>
          </a:p>
          <a:p>
            <a:r>
              <a:rPr lang="en-US" dirty="0" smtClean="0">
                <a:solidFill>
                  <a:srgbClr val="FF0000"/>
                </a:solidFill>
              </a:rPr>
              <a:t>Boolean Instructions</a:t>
            </a:r>
          </a:p>
          <a:p>
            <a:r>
              <a:rPr lang="en-US" dirty="0" smtClean="0">
                <a:solidFill>
                  <a:srgbClr val="FF0000"/>
                </a:solidFill>
              </a:rPr>
              <a:t>Branching Instructions </a:t>
            </a:r>
          </a:p>
          <a:p>
            <a:r>
              <a:rPr lang="en-US" dirty="0"/>
              <a:t>Know these – Signed/Unsigned </a:t>
            </a:r>
          </a:p>
          <a:p>
            <a:r>
              <a:rPr lang="en-US" dirty="0"/>
              <a:t>Know these – Packed/Unpacked </a:t>
            </a:r>
          </a:p>
          <a:p>
            <a:endParaRPr lang="en-US" dirty="0">
              <a:solidFill>
                <a:srgbClr val="FF0000"/>
              </a:solidFill>
            </a:endParaRPr>
          </a:p>
          <a:p>
            <a:endParaRPr lang="en-IN" dirty="0">
              <a:solidFill>
                <a:srgbClr val="7030A0"/>
              </a:solidFill>
            </a:endParaRPr>
          </a:p>
        </p:txBody>
      </p:sp>
      <p:sp>
        <p:nvSpPr>
          <p:cNvPr id="4" name="Date Placeholder 3"/>
          <p:cNvSpPr>
            <a:spLocks noGrp="1"/>
          </p:cNvSpPr>
          <p:nvPr>
            <p:ph type="dt" sz="half" idx="10"/>
          </p:nvPr>
        </p:nvSpPr>
        <p:spPr/>
        <p:txBody>
          <a:bodyPr/>
          <a:lstStyle/>
          <a:p>
            <a:fld id="{81AE8D54-B1D2-4647-9B67-FBE63411E5B9}" type="datetime1">
              <a:rPr lang="en-US" smtClean="0"/>
              <a:t>1/17/2018</a:t>
            </a:fld>
            <a:endParaRPr lang="en-US"/>
          </a:p>
        </p:txBody>
      </p:sp>
      <p:sp>
        <p:nvSpPr>
          <p:cNvPr id="5" name="Footer Placeholder 4"/>
          <p:cNvSpPr>
            <a:spLocks noGrp="1"/>
          </p:cNvSpPr>
          <p:nvPr>
            <p:ph type="ftr" sz="quarter" idx="11"/>
          </p:nvPr>
        </p:nvSpPr>
        <p:spPr/>
        <p:txBody>
          <a:bodyPr/>
          <a:lstStyle/>
          <a:p>
            <a:r>
              <a:rPr lang="en-IN" smtClean="0"/>
              <a:t>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3164552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Vs. Unsigned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Content Placeholder 5"/>
          <p:cNvSpPr>
            <a:spLocks noGrp="1"/>
          </p:cNvSpPr>
          <p:nvPr>
            <p:ph sz="quarter" idx="1"/>
          </p:nvPr>
        </p:nvSpPr>
        <p:spPr/>
        <p:txBody>
          <a:bodyPr>
            <a:normAutofit lnSpcReduction="10000"/>
          </a:bodyPr>
          <a:lstStyle/>
          <a:p>
            <a:r>
              <a:rPr lang="en-IN" u="sng" dirty="0">
                <a:solidFill>
                  <a:srgbClr val="C00000"/>
                </a:solidFill>
              </a:rPr>
              <a:t>Unsigned </a:t>
            </a:r>
            <a:r>
              <a:rPr lang="en-IN" u="sng" dirty="0" smtClean="0">
                <a:solidFill>
                  <a:srgbClr val="C00000"/>
                </a:solidFill>
              </a:rPr>
              <a:t>Representation: </a:t>
            </a:r>
            <a:endParaRPr lang="en-IN" u="sng" dirty="0">
              <a:solidFill>
                <a:srgbClr val="C00000"/>
              </a:solidFill>
            </a:endParaRPr>
          </a:p>
          <a:p>
            <a:r>
              <a:rPr lang="en-IN" dirty="0"/>
              <a:t>As the name says, this is unsigned. Means there is no bits set aside for indication of positive or negative numbers. </a:t>
            </a:r>
          </a:p>
          <a:p>
            <a:pPr marL="0" indent="0">
              <a:buNone/>
            </a:pPr>
            <a:r>
              <a:rPr lang="en-IN" dirty="0" smtClean="0"/>
              <a:t>	43H </a:t>
            </a:r>
            <a:r>
              <a:rPr lang="en-IN" dirty="0"/>
              <a:t>to represent in binary: 0100 0011B </a:t>
            </a:r>
          </a:p>
          <a:p>
            <a:r>
              <a:rPr lang="en-IN" dirty="0"/>
              <a:t>The range of the numbers is from 0 to +127. </a:t>
            </a:r>
          </a:p>
          <a:p>
            <a:r>
              <a:rPr lang="en-US" b="1" u="sng" dirty="0"/>
              <a:t>Unsigned addition</a:t>
            </a:r>
            <a:endParaRPr lang="en-IN" dirty="0"/>
          </a:p>
          <a:p>
            <a:r>
              <a:rPr lang="en-US" b="1" dirty="0"/>
              <a:t>Add these two unsigned numbers 34H and 89H</a:t>
            </a:r>
            <a:endParaRPr lang="en-IN" dirty="0"/>
          </a:p>
          <a:p>
            <a:pPr marL="0" indent="0">
              <a:buNone/>
            </a:pPr>
            <a:r>
              <a:rPr lang="en-US" dirty="0" smtClean="0"/>
              <a:t>			34H </a:t>
            </a:r>
            <a:r>
              <a:rPr lang="en-US" dirty="0"/>
              <a:t>= 0011 0100 B </a:t>
            </a:r>
            <a:endParaRPr lang="en-IN" dirty="0"/>
          </a:p>
          <a:p>
            <a:pPr marL="0" indent="0">
              <a:buNone/>
            </a:pPr>
            <a:r>
              <a:rPr lang="en-US" dirty="0" smtClean="0"/>
              <a:t>			</a:t>
            </a:r>
            <a:r>
              <a:rPr lang="en-US" u="sng" dirty="0" smtClean="0"/>
              <a:t>89H </a:t>
            </a:r>
            <a:r>
              <a:rPr lang="en-US" u="sng" dirty="0"/>
              <a:t>= 1000 1001 B</a:t>
            </a:r>
            <a:endParaRPr lang="en-IN" dirty="0"/>
          </a:p>
          <a:p>
            <a:r>
              <a:rPr lang="en-US" dirty="0"/>
              <a:t>                     </a:t>
            </a:r>
            <a:r>
              <a:rPr lang="en-US" dirty="0" smtClean="0"/>
              <a:t>    </a:t>
            </a:r>
            <a:r>
              <a:rPr lang="en-US" u="sng" dirty="0" smtClean="0"/>
              <a:t>Result</a:t>
            </a:r>
            <a:r>
              <a:rPr lang="en-US" u="sng" dirty="0"/>
              <a:t>= 1011 1101 B </a:t>
            </a:r>
            <a:endParaRPr lang="en-IN" dirty="0"/>
          </a:p>
          <a:p>
            <a:r>
              <a:rPr lang="en-US" dirty="0"/>
              <a:t>And in hexadecimal representation it is BDH.</a:t>
            </a:r>
            <a:endParaRPr lang="en-IN" dirty="0"/>
          </a:p>
          <a:p>
            <a:endParaRPr lang="en-IN" dirty="0"/>
          </a:p>
        </p:txBody>
      </p:sp>
    </p:spTree>
    <p:extLst>
      <p:ext uri="{BB962C8B-B14F-4D97-AF65-F5344CB8AC3E}">
        <p14:creationId xmlns:p14="http://schemas.microsoft.com/office/powerpoint/2010/main" val="40016335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Representation</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Content Placeholder 5"/>
          <p:cNvSpPr>
            <a:spLocks noGrp="1"/>
          </p:cNvSpPr>
          <p:nvPr>
            <p:ph sz="quarter" idx="1"/>
          </p:nvPr>
        </p:nvSpPr>
        <p:spPr/>
        <p:txBody>
          <a:bodyPr>
            <a:normAutofit fontScale="85000" lnSpcReduction="10000"/>
          </a:bodyPr>
          <a:lstStyle/>
          <a:p>
            <a:r>
              <a:rPr lang="en-US" dirty="0"/>
              <a:t>One bit on the whole is kept aside for indicating the sign i.e. positive or negative. </a:t>
            </a:r>
            <a:endParaRPr lang="en-US" dirty="0" smtClean="0"/>
          </a:p>
          <a:p>
            <a:r>
              <a:rPr lang="en-US" dirty="0" smtClean="0"/>
              <a:t>The </a:t>
            </a:r>
            <a:r>
              <a:rPr lang="en-US" dirty="0"/>
              <a:t>D7th bit is set aside for that purpose. If the D7th bit is 1, then it is negative and if not it can be confirmed to be positive. </a:t>
            </a:r>
            <a:endParaRPr lang="en-US" dirty="0" smtClean="0"/>
          </a:p>
          <a:p>
            <a:r>
              <a:rPr lang="en-US" b="1" u="sng" dirty="0">
                <a:solidFill>
                  <a:srgbClr val="C00000"/>
                </a:solidFill>
              </a:rPr>
              <a:t>Assuming a number as -43, then how it will be represented? </a:t>
            </a:r>
            <a:endParaRPr lang="en-IN" b="1" u="sng" dirty="0">
              <a:solidFill>
                <a:srgbClr val="C00000"/>
              </a:solidFill>
            </a:endParaRPr>
          </a:p>
          <a:p>
            <a:r>
              <a:rPr lang="en-US" u="sng" dirty="0"/>
              <a:t>Simply follow the steps:</a:t>
            </a:r>
            <a:endParaRPr lang="en-IN" u="sng" dirty="0"/>
          </a:p>
          <a:p>
            <a:pPr lvl="0"/>
            <a:r>
              <a:rPr lang="en-US" dirty="0">
                <a:solidFill>
                  <a:srgbClr val="FF0000"/>
                </a:solidFill>
              </a:rPr>
              <a:t>Write the signed number in binary format. Here it is 0100 0011 </a:t>
            </a:r>
            <a:endParaRPr lang="en-IN" dirty="0">
              <a:solidFill>
                <a:srgbClr val="FF0000"/>
              </a:solidFill>
            </a:endParaRPr>
          </a:p>
          <a:p>
            <a:pPr lvl="0"/>
            <a:r>
              <a:rPr lang="en-US" dirty="0">
                <a:solidFill>
                  <a:srgbClr val="002060"/>
                </a:solidFill>
              </a:rPr>
              <a:t>Take 1s complement. Here it is 1011 1100 </a:t>
            </a:r>
            <a:endParaRPr lang="en-IN" dirty="0">
              <a:solidFill>
                <a:srgbClr val="002060"/>
              </a:solidFill>
            </a:endParaRPr>
          </a:p>
          <a:p>
            <a:pPr lvl="0"/>
            <a:r>
              <a:rPr lang="en-US" dirty="0">
                <a:solidFill>
                  <a:schemeClr val="accent6">
                    <a:lumMod val="50000"/>
                  </a:schemeClr>
                </a:solidFill>
              </a:rPr>
              <a:t>Add 1 to it. i.e. two’s complement. 1011 1101. D7 is 1, so it is negative. And the equivalent hex value is BDH. </a:t>
            </a:r>
            <a:endParaRPr lang="en-IN" dirty="0">
              <a:solidFill>
                <a:schemeClr val="accent6">
                  <a:lumMod val="50000"/>
                </a:schemeClr>
              </a:solidFill>
            </a:endParaRPr>
          </a:p>
          <a:p>
            <a:r>
              <a:rPr lang="en-US" dirty="0"/>
              <a:t>Overflow flag will be set in the following occasions: </a:t>
            </a:r>
            <a:endParaRPr lang="en-IN" dirty="0"/>
          </a:p>
          <a:p>
            <a:pPr lvl="1"/>
            <a:r>
              <a:rPr lang="en-US" dirty="0"/>
              <a:t>There is a carry from D6 to D7, but no carry out of D7.</a:t>
            </a:r>
            <a:endParaRPr lang="en-IN" dirty="0"/>
          </a:p>
          <a:p>
            <a:pPr lvl="1"/>
            <a:r>
              <a:rPr lang="en-US" dirty="0"/>
              <a:t>There is a carry from D7 out (CY=1), but no carry from D6 to D7.</a:t>
            </a:r>
            <a:endParaRPr lang="en-IN" dirty="0"/>
          </a:p>
          <a:p>
            <a:endParaRPr lang="en-IN" dirty="0"/>
          </a:p>
          <a:p>
            <a:endParaRPr lang="en-IN" dirty="0"/>
          </a:p>
        </p:txBody>
      </p:sp>
    </p:spTree>
    <p:extLst>
      <p:ext uri="{BB962C8B-B14F-4D97-AF65-F5344CB8AC3E}">
        <p14:creationId xmlns:p14="http://schemas.microsoft.com/office/powerpoint/2010/main" val="7779773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990600"/>
          </a:xfrm>
        </p:spPr>
        <p:txBody>
          <a:bodyPr>
            <a:normAutofit fontScale="90000"/>
          </a:bodyPr>
          <a:lstStyle/>
          <a:p>
            <a:pPr lvl="0"/>
            <a:r>
              <a:rPr lang="en-US" dirty="0"/>
              <a:t>What would be the result if -3 is added with -5. Also indicate the status of OV flag. </a:t>
            </a:r>
            <a:r>
              <a:rPr lang="en-IN" dirty="0"/>
              <a:t/>
            </a:r>
            <a:br>
              <a:rPr lang="en-IN" dirty="0"/>
            </a:b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15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43000" y="159657"/>
            <a:ext cx="7086600" cy="923330"/>
          </a:xfrm>
          <a:prstGeom prst="rect">
            <a:avLst/>
          </a:prstGeom>
        </p:spPr>
        <p:txBody>
          <a:bodyPr wrap="square">
            <a:spAutoFit/>
          </a:bodyPr>
          <a:lstStyle/>
          <a:p>
            <a:pPr lvl="1"/>
            <a:r>
              <a:rPr lang="en-US" dirty="0" smtClean="0"/>
              <a:t>OV Will be set!</a:t>
            </a:r>
          </a:p>
          <a:p>
            <a:pPr lvl="1"/>
            <a:r>
              <a:rPr lang="en-US" dirty="0" smtClean="0"/>
              <a:t>There </a:t>
            </a:r>
            <a:r>
              <a:rPr lang="en-US" dirty="0"/>
              <a:t>is a carry from D6 to D7, but no carry out of D7.</a:t>
            </a:r>
            <a:endParaRPr lang="en-IN" dirty="0"/>
          </a:p>
          <a:p>
            <a:pPr lvl="1"/>
            <a:r>
              <a:rPr lang="en-US" dirty="0"/>
              <a:t>There is a carry from D7 out (CY=1), but no carry from D6 to D7.</a:t>
            </a:r>
            <a:endParaRPr lang="en-IN" dirty="0"/>
          </a:p>
        </p:txBody>
      </p:sp>
    </p:spTree>
    <p:extLst>
      <p:ext uri="{BB962C8B-B14F-4D97-AF65-F5344CB8AC3E}">
        <p14:creationId xmlns:p14="http://schemas.microsoft.com/office/powerpoint/2010/main" val="28313489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Content Placeholder 5"/>
          <p:cNvSpPr>
            <a:spLocks noGrp="1"/>
          </p:cNvSpPr>
          <p:nvPr>
            <p:ph sz="quarter" idx="1"/>
          </p:nvPr>
        </p:nvSpPr>
        <p:spPr/>
        <p:txBody>
          <a:bodyPr/>
          <a:lstStyle/>
          <a:p>
            <a:r>
              <a:rPr lang="en-US" b="1" dirty="0"/>
              <a:t>What would be the result if +3 is added with +5. Also indicate the status of OV flag.</a:t>
            </a:r>
            <a:r>
              <a:rPr lang="en-US" dirty="0"/>
              <a:t> </a:t>
            </a:r>
            <a:endParaRPr lang="en-US" dirty="0" smtClean="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68" y="2362200"/>
            <a:ext cx="886813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0400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pic>
        <p:nvPicPr>
          <p:cNvPr id="7"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a:xfrm>
            <a:off x="533400" y="1378857"/>
            <a:ext cx="8305800" cy="4690913"/>
          </a:xfrm>
          <a:prstGeom prst="rect">
            <a:avLst/>
          </a:prstGeom>
        </p:spPr>
      </p:pic>
      <p:pic>
        <p:nvPicPr>
          <p:cNvPr id="8" name="Picture 3"/>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04370" y="1378857"/>
            <a:ext cx="8334829" cy="46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71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Packed Vs. Unpacked!</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a:t>When using BCD, (Binary Coded Decimal) format the terms Packed and Unpacked BCD are very much in usage. </a:t>
            </a:r>
            <a:endParaRPr lang="en-IN" dirty="0"/>
          </a:p>
          <a:p>
            <a:r>
              <a:rPr lang="en-US" dirty="0"/>
              <a:t>What is the difference? </a:t>
            </a:r>
            <a:endParaRPr lang="en-IN" dirty="0"/>
          </a:p>
          <a:p>
            <a:r>
              <a:rPr lang="en-US" b="1" u="sng" dirty="0"/>
              <a:t>Packed BCD: </a:t>
            </a:r>
            <a:endParaRPr lang="en-IN" dirty="0"/>
          </a:p>
          <a:p>
            <a:r>
              <a:rPr lang="en-US" dirty="0"/>
              <a:t>If for example 0101 0111 (57) is taken, one can see that both the lower order and higher order bits are BCD numbers. Means they are from 0 -9. This is referred to be as packed BCD.  </a:t>
            </a:r>
            <a:endParaRPr lang="en-IN" dirty="0"/>
          </a:p>
          <a:p>
            <a:r>
              <a:rPr lang="en-US" b="1" u="sng" dirty="0"/>
              <a:t>Unpacked BCD:</a:t>
            </a:r>
            <a:endParaRPr lang="en-IN" dirty="0"/>
          </a:p>
          <a:p>
            <a:r>
              <a:rPr lang="en-IN" dirty="0"/>
              <a:t>The number 75 in packed BCD would be 01110101.</a:t>
            </a:r>
          </a:p>
          <a:p>
            <a:r>
              <a:rPr lang="en-IN" dirty="0"/>
              <a:t>Unpacked BCD is each number is represented by its own byte.</a:t>
            </a:r>
          </a:p>
          <a:p>
            <a:r>
              <a:rPr lang="en-IN" dirty="0"/>
              <a:t>The number 75 in unpacked BCD would be 00000111 and 00000101.</a:t>
            </a:r>
          </a:p>
          <a:p>
            <a:endParaRPr lang="en-IN" dirty="0"/>
          </a:p>
        </p:txBody>
      </p:sp>
    </p:spTree>
    <p:extLst>
      <p:ext uri="{BB962C8B-B14F-4D97-AF65-F5344CB8AC3E}">
        <p14:creationId xmlns:p14="http://schemas.microsoft.com/office/powerpoint/2010/main" val="19929933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Learn </a:t>
            </a:r>
            <a:r>
              <a:rPr lang="en-US" dirty="0" err="1" smtClean="0"/>
              <a:t>Keil</a:t>
            </a:r>
            <a:r>
              <a:rPr lang="en-US" dirty="0" smtClean="0"/>
              <a:t> for 8051.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Content Placeholder 5"/>
          <p:cNvSpPr>
            <a:spLocks noGrp="1"/>
          </p:cNvSpPr>
          <p:nvPr>
            <p:ph sz="quarter" idx="1"/>
          </p:nvPr>
        </p:nvSpPr>
        <p:spPr/>
        <p:txBody>
          <a:bodyPr/>
          <a:lstStyle/>
          <a:p>
            <a:r>
              <a:rPr lang="en-US" dirty="0"/>
              <a:t>For downloading the evaluation version of KEIL one can visit </a:t>
            </a:r>
            <a:r>
              <a:rPr lang="en-US" u="sng" dirty="0">
                <a:hlinkClick r:id="rId2"/>
              </a:rPr>
              <a:t>http://www.keil.com/download/product/</a:t>
            </a:r>
            <a:r>
              <a:rPr lang="en-US" dirty="0"/>
              <a:t> to get the version of KEIL that supports 8051</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0212"/>
            <a:ext cx="8205787"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650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95300"/>
            <a:ext cx="8229600" cy="990600"/>
          </a:xfrm>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2C2EFC74-0326-4E72-9C16-7C503AE863BA}"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14181995"/>
              </p:ext>
            </p:extLst>
          </p:nvPr>
        </p:nvGraphicFramePr>
        <p:xfrm>
          <a:off x="533400" y="533400"/>
          <a:ext cx="8077199" cy="2362200"/>
        </p:xfrm>
        <a:graphic>
          <a:graphicData uri="http://schemas.openxmlformats.org/drawingml/2006/table">
            <a:tbl>
              <a:tblPr firstRow="1" firstCol="1" bandRow="1">
                <a:tableStyleId>{5C22544A-7EE6-4342-B048-85BDC9FD1C3A}</a:tableStyleId>
              </a:tblPr>
              <a:tblGrid>
                <a:gridCol w="1700463"/>
                <a:gridCol w="2785241"/>
                <a:gridCol w="3591495"/>
              </a:tblGrid>
              <a:tr h="2362200">
                <a:tc>
                  <a:txBody>
                    <a:bodyPr/>
                    <a:lstStyle/>
                    <a:p>
                      <a:pPr>
                        <a:lnSpc>
                          <a:spcPct val="115000"/>
                        </a:lnSpc>
                        <a:spcAft>
                          <a:spcPts val="0"/>
                        </a:spcAft>
                      </a:pPr>
                      <a:r>
                        <a:rPr lang="en-US" sz="1600" dirty="0">
                          <a:effectLst/>
                        </a:rPr>
                        <a:t>Direct addressing mode</a:t>
                      </a:r>
                      <a:endParaRPr lang="en-IN" sz="1600" dirty="0">
                        <a:effectLst/>
                        <a:latin typeface="Calibri"/>
                        <a:ea typeface="Calibri"/>
                        <a:cs typeface="Times New Roman"/>
                      </a:endParaRPr>
                    </a:p>
                  </a:txBody>
                  <a:tcPr marL="68580" marR="68580" marT="0" marB="0"/>
                </a:tc>
                <a:tc>
                  <a:txBody>
                    <a:bodyPr/>
                    <a:lstStyle/>
                    <a:p>
                      <a:pPr marL="285750" indent="-285750" algn="just">
                        <a:lnSpc>
                          <a:spcPct val="115000"/>
                        </a:lnSpc>
                        <a:spcAft>
                          <a:spcPts val="0"/>
                        </a:spcAft>
                        <a:buFont typeface="Arial" pitchFamily="34" charset="0"/>
                        <a:buChar char="•"/>
                      </a:pPr>
                      <a:r>
                        <a:rPr lang="en-US" sz="1400" dirty="0">
                          <a:effectLst/>
                        </a:rPr>
                        <a:t>In this mode one of the operands will be the address itself where the information is available. </a:t>
                      </a:r>
                      <a:endParaRPr lang="en-US" sz="1400" dirty="0" smtClean="0">
                        <a:effectLst/>
                      </a:endParaRPr>
                    </a:p>
                    <a:p>
                      <a:pPr marL="285750" indent="-285750" algn="just">
                        <a:lnSpc>
                          <a:spcPct val="115000"/>
                        </a:lnSpc>
                        <a:spcAft>
                          <a:spcPts val="0"/>
                        </a:spcAft>
                        <a:buFont typeface="Arial" pitchFamily="34" charset="0"/>
                        <a:buChar char="•"/>
                      </a:pPr>
                      <a:r>
                        <a:rPr lang="en-US" sz="1400" dirty="0" smtClean="0">
                          <a:effectLst/>
                        </a:rPr>
                        <a:t>The </a:t>
                      </a:r>
                      <a:r>
                        <a:rPr lang="en-US" sz="1400" dirty="0">
                          <a:effectLst/>
                        </a:rPr>
                        <a:t>operands can be memory location like 30H or ports like P2. </a:t>
                      </a:r>
                      <a:endParaRPr lang="en-IN" sz="1600" dirty="0">
                        <a:effectLst/>
                      </a:endParaRPr>
                    </a:p>
                    <a:p>
                      <a:pPr>
                        <a:lnSpc>
                          <a:spcPct val="115000"/>
                        </a:lnSpc>
                        <a:spcAft>
                          <a:spcPts val="0"/>
                        </a:spcAft>
                      </a:pPr>
                      <a:r>
                        <a:rPr lang="en-US" sz="1600" dirty="0">
                          <a:effectLst/>
                        </a:rPr>
                        <a:t> </a:t>
                      </a:r>
                      <a:endParaRPr lang="en-IN" sz="1600" dirty="0">
                        <a:effectLst/>
                        <a:latin typeface="Calibri"/>
                        <a:ea typeface="Calibri"/>
                        <a:cs typeface="Times New Roman"/>
                      </a:endParaRPr>
                    </a:p>
                  </a:txBody>
                  <a:tcPr marL="68580" marR="68580" marT="0" marB="0"/>
                </a:tc>
                <a:tc>
                  <a:txBody>
                    <a:bodyPr/>
                    <a:lstStyle/>
                    <a:p>
                      <a:pPr marL="342900" lvl="0" indent="-342900" algn="just">
                        <a:lnSpc>
                          <a:spcPct val="150000"/>
                        </a:lnSpc>
                        <a:spcAft>
                          <a:spcPts val="0"/>
                        </a:spcAft>
                        <a:buFont typeface="+mj-lt"/>
                        <a:buAutoNum type="alphaLcPeriod"/>
                      </a:pPr>
                      <a:r>
                        <a:rPr lang="en-US" sz="1600" dirty="0">
                          <a:solidFill>
                            <a:srgbClr val="FFFF00"/>
                          </a:solidFill>
                          <a:effectLst/>
                        </a:rPr>
                        <a:t>MOV A, 030H </a:t>
                      </a:r>
                      <a:r>
                        <a:rPr lang="en-US" sz="1600" dirty="0">
                          <a:effectLst/>
                        </a:rPr>
                        <a:t>– Will move the contents of RAM location 30H to the accumulator. </a:t>
                      </a:r>
                      <a:endParaRPr lang="en-IN" sz="1600" dirty="0">
                        <a:effectLst/>
                      </a:endParaRPr>
                    </a:p>
                    <a:p>
                      <a:pPr marL="342900" lvl="0" indent="-342900" algn="just">
                        <a:lnSpc>
                          <a:spcPct val="150000"/>
                        </a:lnSpc>
                        <a:spcAft>
                          <a:spcPts val="0"/>
                        </a:spcAft>
                        <a:buFont typeface="+mj-lt"/>
                        <a:buAutoNum type="alphaLcPeriod"/>
                      </a:pPr>
                      <a:r>
                        <a:rPr kumimoji="0" lang="en-US" sz="1600" b="1" kern="1200" dirty="0">
                          <a:solidFill>
                            <a:srgbClr val="FFFF00"/>
                          </a:solidFill>
                          <a:effectLst/>
                          <a:latin typeface="+mn-lt"/>
                          <a:ea typeface="+mn-ea"/>
                          <a:cs typeface="+mn-cs"/>
                        </a:rPr>
                        <a:t>MOV A, P2 </a:t>
                      </a:r>
                      <a:r>
                        <a:rPr lang="en-US" sz="1600" dirty="0">
                          <a:effectLst/>
                        </a:rPr>
                        <a:t>– Will now transfer the contents of port 2 to accumulator.</a:t>
                      </a:r>
                      <a:endParaRPr lang="en-IN" sz="1600" dirty="0">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27272107"/>
              </p:ext>
            </p:extLst>
          </p:nvPr>
        </p:nvGraphicFramePr>
        <p:xfrm>
          <a:off x="609600" y="2971800"/>
          <a:ext cx="8001000" cy="3224784"/>
        </p:xfrm>
        <a:graphic>
          <a:graphicData uri="http://schemas.openxmlformats.org/drawingml/2006/table">
            <a:tbl>
              <a:tblPr firstRow="1" firstCol="1" bandRow="1">
                <a:tableStyleId>{21E4AEA4-8DFA-4A89-87EB-49C32662AFE0}</a:tableStyleId>
              </a:tblPr>
              <a:tblGrid>
                <a:gridCol w="1684421"/>
                <a:gridCol w="2758966"/>
                <a:gridCol w="3557613"/>
              </a:tblGrid>
              <a:tr h="2133600">
                <a:tc>
                  <a:txBody>
                    <a:bodyPr/>
                    <a:lstStyle/>
                    <a:p>
                      <a:pPr>
                        <a:lnSpc>
                          <a:spcPct val="115000"/>
                        </a:lnSpc>
                        <a:spcAft>
                          <a:spcPts val="0"/>
                        </a:spcAft>
                      </a:pPr>
                      <a:r>
                        <a:rPr lang="en-US" sz="1400" dirty="0">
                          <a:effectLst/>
                        </a:rPr>
                        <a:t>Indirect addressing mode</a:t>
                      </a:r>
                      <a:endParaRPr lang="en-IN" sz="1400" dirty="0">
                        <a:effectLst/>
                        <a:latin typeface="Calibri"/>
                        <a:ea typeface="Calibri"/>
                        <a:cs typeface="Times New Roman"/>
                      </a:endParaRPr>
                    </a:p>
                  </a:txBody>
                  <a:tcPr marL="68580" marR="68580" marT="0" marB="0"/>
                </a:tc>
                <a:tc>
                  <a:txBody>
                    <a:bodyPr/>
                    <a:lstStyle/>
                    <a:p>
                      <a:pPr marL="285750" indent="-285750" algn="just">
                        <a:lnSpc>
                          <a:spcPct val="115000"/>
                        </a:lnSpc>
                        <a:spcAft>
                          <a:spcPts val="0"/>
                        </a:spcAft>
                        <a:buFont typeface="Arial" pitchFamily="34" charset="0"/>
                        <a:buChar char="•"/>
                      </a:pPr>
                      <a:r>
                        <a:rPr lang="en-US" sz="1400" dirty="0">
                          <a:solidFill>
                            <a:srgbClr val="FFFF00"/>
                          </a:solidFill>
                          <a:effectLst/>
                        </a:rPr>
                        <a:t>R0, R1 and DPTR are the registers used in this mode</a:t>
                      </a:r>
                      <a:r>
                        <a:rPr lang="en-US" sz="1400" dirty="0" smtClean="0">
                          <a:solidFill>
                            <a:srgbClr val="FFFF00"/>
                          </a:solidFill>
                          <a:effectLst/>
                        </a:rPr>
                        <a:t>.</a:t>
                      </a:r>
                    </a:p>
                    <a:p>
                      <a:pPr marL="285750" indent="-285750" algn="just">
                        <a:lnSpc>
                          <a:spcPct val="115000"/>
                        </a:lnSpc>
                        <a:spcAft>
                          <a:spcPts val="0"/>
                        </a:spcAft>
                        <a:buFont typeface="Arial" pitchFamily="34" charset="0"/>
                        <a:buChar char="•"/>
                      </a:pPr>
                      <a:endParaRPr lang="en-US" sz="1400" dirty="0" smtClean="0">
                        <a:solidFill>
                          <a:srgbClr val="FFFF00"/>
                        </a:solidFill>
                        <a:effectLst/>
                      </a:endParaRPr>
                    </a:p>
                    <a:p>
                      <a:pPr marL="285750" indent="-285750" algn="just">
                        <a:lnSpc>
                          <a:spcPct val="115000"/>
                        </a:lnSpc>
                        <a:spcAft>
                          <a:spcPts val="0"/>
                        </a:spcAft>
                        <a:buFont typeface="Arial" pitchFamily="34" charset="0"/>
                        <a:buChar char="•"/>
                      </a:pPr>
                      <a:r>
                        <a:rPr lang="en-US" sz="1400" dirty="0" smtClean="0">
                          <a:solidFill>
                            <a:srgbClr val="FFFF00"/>
                          </a:solidFill>
                          <a:effectLst/>
                        </a:rPr>
                        <a:t> </a:t>
                      </a:r>
                      <a:r>
                        <a:rPr lang="en-US" sz="1400" dirty="0">
                          <a:solidFill>
                            <a:srgbClr val="FFFF00"/>
                          </a:solidFill>
                          <a:effectLst/>
                        </a:rPr>
                        <a:t>This mode deploys a pointer to hold the address of the pointer. </a:t>
                      </a:r>
                      <a:endParaRPr lang="en-US" sz="1400" dirty="0" smtClean="0">
                        <a:solidFill>
                          <a:srgbClr val="FFFF00"/>
                        </a:solidFill>
                        <a:effectLst/>
                      </a:endParaRPr>
                    </a:p>
                    <a:p>
                      <a:pPr marL="285750" indent="-285750" algn="just">
                        <a:lnSpc>
                          <a:spcPct val="115000"/>
                        </a:lnSpc>
                        <a:spcAft>
                          <a:spcPts val="0"/>
                        </a:spcAft>
                        <a:buFont typeface="Arial" pitchFamily="34" charset="0"/>
                        <a:buChar char="•"/>
                      </a:pPr>
                      <a:endParaRPr lang="en-US" sz="1400" dirty="0" smtClean="0">
                        <a:solidFill>
                          <a:srgbClr val="FFFF00"/>
                        </a:solidFill>
                        <a:effectLst/>
                      </a:endParaRPr>
                    </a:p>
                    <a:p>
                      <a:pPr marL="285750" indent="-285750" algn="just">
                        <a:lnSpc>
                          <a:spcPct val="115000"/>
                        </a:lnSpc>
                        <a:spcAft>
                          <a:spcPts val="0"/>
                        </a:spcAft>
                        <a:buFont typeface="Arial" pitchFamily="34" charset="0"/>
                        <a:buChar char="•"/>
                      </a:pPr>
                      <a:r>
                        <a:rPr lang="en-US" sz="1400" dirty="0" smtClean="0">
                          <a:solidFill>
                            <a:srgbClr val="FFFF00"/>
                          </a:solidFill>
                          <a:effectLst/>
                        </a:rPr>
                        <a:t>In </a:t>
                      </a:r>
                      <a:r>
                        <a:rPr lang="en-US" sz="1400" dirty="0">
                          <a:solidFill>
                            <a:srgbClr val="FFFF00"/>
                          </a:solidFill>
                          <a:effectLst/>
                        </a:rPr>
                        <a:t>the previous mode, address was specified right away, but here the place where the address is available will be specified. </a:t>
                      </a:r>
                      <a:endParaRPr lang="en-IN" sz="1600" dirty="0">
                        <a:solidFill>
                          <a:srgbClr val="FFFF00"/>
                        </a:solidFill>
                        <a:effectLst/>
                      </a:endParaRPr>
                    </a:p>
                    <a:p>
                      <a:pPr marL="0" indent="0">
                        <a:lnSpc>
                          <a:spcPct val="115000"/>
                        </a:lnSpc>
                        <a:spcAft>
                          <a:spcPts val="0"/>
                        </a:spcAft>
                        <a:buFont typeface="Arial" pitchFamily="34" charset="0"/>
                        <a:buNone/>
                      </a:pPr>
                      <a:endParaRPr lang="en-IN" sz="1600" dirty="0">
                        <a:solidFill>
                          <a:srgbClr val="FFFF00"/>
                        </a:solidFill>
                        <a:effectLst/>
                        <a:latin typeface="Calibri"/>
                        <a:ea typeface="Calibri"/>
                        <a:cs typeface="Times New Roman"/>
                      </a:endParaRPr>
                    </a:p>
                  </a:txBody>
                  <a:tcPr marL="68580" marR="68580" marT="0" marB="0"/>
                </a:tc>
                <a:tc>
                  <a:txBody>
                    <a:bodyPr/>
                    <a:lstStyle/>
                    <a:p>
                      <a:pPr marL="342900" lvl="0" indent="-342900" algn="just">
                        <a:lnSpc>
                          <a:spcPct val="150000"/>
                        </a:lnSpc>
                        <a:spcAft>
                          <a:spcPts val="0"/>
                        </a:spcAft>
                        <a:buFont typeface="+mj-lt"/>
                        <a:buAutoNum type="alphaLcPeriod"/>
                      </a:pPr>
                      <a:r>
                        <a:rPr kumimoji="0" lang="en-US" sz="1600" b="1" kern="1200" dirty="0">
                          <a:solidFill>
                            <a:srgbClr val="FFFF00"/>
                          </a:solidFill>
                          <a:effectLst/>
                          <a:latin typeface="+mn-lt"/>
                          <a:ea typeface="+mn-ea"/>
                          <a:cs typeface="+mn-cs"/>
                        </a:rPr>
                        <a:t>MOV @R1, A - </a:t>
                      </a:r>
                      <a:r>
                        <a:rPr lang="en-US" sz="1400" dirty="0">
                          <a:effectLst/>
                        </a:rPr>
                        <a:t>Move the content of accumulator to the address pointed by R1.It can be any address as 30H. </a:t>
                      </a:r>
                      <a:endParaRPr lang="en-IN" sz="1400" dirty="0">
                        <a:effectLst/>
                      </a:endParaRPr>
                    </a:p>
                    <a:p>
                      <a:pPr marL="342900" lvl="0" indent="-342900" algn="just">
                        <a:lnSpc>
                          <a:spcPct val="150000"/>
                        </a:lnSpc>
                        <a:spcAft>
                          <a:spcPts val="0"/>
                        </a:spcAft>
                        <a:buFont typeface="+mj-lt"/>
                        <a:buAutoNum type="alphaLcPeriod"/>
                      </a:pPr>
                      <a:r>
                        <a:rPr kumimoji="0" lang="en-US" sz="1600" b="1" kern="1200" dirty="0">
                          <a:solidFill>
                            <a:srgbClr val="FFFF00"/>
                          </a:solidFill>
                          <a:effectLst/>
                          <a:latin typeface="+mn-lt"/>
                          <a:ea typeface="+mn-ea"/>
                          <a:cs typeface="+mn-cs"/>
                        </a:rPr>
                        <a:t>MOV A,@DPTR </a:t>
                      </a:r>
                      <a:r>
                        <a:rPr lang="en-US" sz="1400" dirty="0">
                          <a:effectLst/>
                        </a:rPr>
                        <a:t>– Similar operation. Move the content at location pointed out by DPTR to Accumulator.</a:t>
                      </a:r>
                      <a:endParaRPr lang="en-IN" sz="1400" dirty="0">
                        <a:effectLst/>
                        <a:latin typeface="Calibri"/>
                        <a:ea typeface="Calibri"/>
                        <a:cs typeface="Times New Roman"/>
                      </a:endParaRPr>
                    </a:p>
                  </a:txBody>
                  <a:tcPr marL="68580" marR="68580" marT="0" marB="0"/>
                </a:tc>
              </a:tr>
            </a:tbl>
          </a:graphicData>
        </a:graphic>
      </p:graphicFrame>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521084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on launch!</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95809" y="1497286"/>
            <a:ext cx="5952381" cy="43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4402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project selection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76069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4884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Creation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371601"/>
            <a:ext cx="7257714"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5579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Vendor Selection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8083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5336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Intel 8051 – Controller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09" y="1828800"/>
            <a:ext cx="8696325"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9770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File Creation (Should be .</a:t>
            </a:r>
            <a:r>
              <a:rPr lang="en-US" dirty="0" err="1" smtClean="0"/>
              <a:t>asm</a:t>
            </a:r>
            <a:r>
              <a:rPr lang="en-US" dirty="0" smtClean="0"/>
              <a:t> files)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47942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276600"/>
            <a:ext cx="610513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1507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Group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24429"/>
            <a:ext cx="6750051" cy="464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1120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371600"/>
            <a:ext cx="2655887"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90800"/>
            <a:ext cx="593407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1017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the status.. </a:t>
            </a:r>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391400" cy="476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042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fr-FR" dirty="0"/>
              <a:t>Je vous remercie</a:t>
            </a:r>
            <a:endParaRPr lang="en-IN" dirty="0"/>
          </a:p>
        </p:txBody>
      </p:sp>
      <p:sp>
        <p:nvSpPr>
          <p:cNvPr id="13" name="Subtitle 12"/>
          <p:cNvSpPr>
            <a:spLocks noGrp="1"/>
          </p:cNvSpPr>
          <p:nvPr>
            <p:ph type="subTitle" idx="1"/>
          </p:nvPr>
        </p:nvSpPr>
        <p:spPr/>
        <p:txBody>
          <a:bodyPr>
            <a:normAutofit fontScale="25000" lnSpcReduction="20000"/>
          </a:bodyPr>
          <a:lstStyle/>
          <a:p>
            <a:r>
              <a:rPr lang="ja-JP" altLang="en-US" dirty="0"/>
              <a:t/>
            </a:r>
            <a:br>
              <a:rPr lang="ja-JP" altLang="en-US" dirty="0"/>
            </a:br>
            <a:endParaRPr lang="ja-JP" altLang="en-US" dirty="0"/>
          </a:p>
          <a:p>
            <a:r>
              <a:rPr lang="ja-JP" altLang="en-US" sz="11200" dirty="0"/>
              <a:t>施拉姆</a:t>
            </a:r>
          </a:p>
          <a:p>
            <a:endParaRPr lang="en-IN" dirty="0"/>
          </a:p>
        </p:txBody>
      </p:sp>
      <p:sp>
        <p:nvSpPr>
          <p:cNvPr id="3" name="Date Placeholder 2"/>
          <p:cNvSpPr>
            <a:spLocks noGrp="1"/>
          </p:cNvSpPr>
          <p:nvPr>
            <p:ph type="dt" sz="half" idx="10"/>
          </p:nvPr>
        </p:nvSpPr>
        <p:spPr/>
        <p:txBody>
          <a:bodyPr/>
          <a:lstStyle/>
          <a:p>
            <a:fld id="{315EC207-6941-40BE-A003-356FF89216A8}" type="datetime1">
              <a:rPr lang="en-US" smtClean="0"/>
              <a:pPr/>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68015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39B98D34-555E-4670-AE11-868F5EC1B582}"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321340372"/>
              </p:ext>
            </p:extLst>
          </p:nvPr>
        </p:nvGraphicFramePr>
        <p:xfrm>
          <a:off x="609600" y="1752600"/>
          <a:ext cx="8077199" cy="4114799"/>
        </p:xfrm>
        <a:graphic>
          <a:graphicData uri="http://schemas.openxmlformats.org/drawingml/2006/table">
            <a:tbl>
              <a:tblPr firstRow="1" firstCol="1" bandRow="1">
                <a:tableStyleId>{8EC20E35-A176-4012-BC5E-935CFFF8708E}</a:tableStyleId>
              </a:tblPr>
              <a:tblGrid>
                <a:gridCol w="1700463"/>
                <a:gridCol w="2785241"/>
                <a:gridCol w="3591495"/>
              </a:tblGrid>
              <a:tr h="4114799">
                <a:tc>
                  <a:txBody>
                    <a:bodyPr/>
                    <a:lstStyle/>
                    <a:p>
                      <a:pPr>
                        <a:lnSpc>
                          <a:spcPct val="115000"/>
                        </a:lnSpc>
                        <a:spcAft>
                          <a:spcPts val="0"/>
                        </a:spcAft>
                      </a:pPr>
                      <a:r>
                        <a:rPr lang="en-US" sz="2000" dirty="0">
                          <a:effectLst/>
                        </a:rPr>
                        <a:t>Immediate addressing mode</a:t>
                      </a:r>
                      <a:endParaRPr lang="en-IN" sz="2000" dirty="0">
                        <a:effectLst/>
                        <a:latin typeface="Calibri"/>
                        <a:ea typeface="Calibri"/>
                        <a:cs typeface="Times New Roman"/>
                      </a:endParaRPr>
                    </a:p>
                  </a:txBody>
                  <a:tcPr marL="68580" marR="68580" marT="0" marB="0"/>
                </a:tc>
                <a:tc>
                  <a:txBody>
                    <a:bodyPr/>
                    <a:lstStyle/>
                    <a:p>
                      <a:pPr marL="171450" indent="-171450" algn="just">
                        <a:lnSpc>
                          <a:spcPct val="115000"/>
                        </a:lnSpc>
                        <a:spcAft>
                          <a:spcPts val="0"/>
                        </a:spcAft>
                        <a:buFont typeface="Arial" pitchFamily="34" charset="0"/>
                        <a:buChar char="•"/>
                      </a:pPr>
                      <a:r>
                        <a:rPr lang="en-US" sz="1600" dirty="0">
                          <a:solidFill>
                            <a:srgbClr val="FFFF00"/>
                          </a:solidFill>
                          <a:effectLst/>
                        </a:rPr>
                        <a:t>Simplest mode, where the instruction itself will have the information to be moved or to be processed. </a:t>
                      </a:r>
                      <a:endParaRPr lang="en-US" sz="1600" dirty="0" smtClean="0">
                        <a:solidFill>
                          <a:srgbClr val="FFFF00"/>
                        </a:solidFill>
                        <a:effectLst/>
                      </a:endParaRPr>
                    </a:p>
                    <a:p>
                      <a:pPr marL="171450" indent="-171450" algn="just">
                        <a:lnSpc>
                          <a:spcPct val="115000"/>
                        </a:lnSpc>
                        <a:spcAft>
                          <a:spcPts val="0"/>
                        </a:spcAft>
                        <a:buFont typeface="Arial" pitchFamily="34" charset="0"/>
                        <a:buChar char="•"/>
                      </a:pPr>
                      <a:r>
                        <a:rPr lang="en-US" sz="1600" dirty="0" smtClean="0">
                          <a:effectLst/>
                        </a:rPr>
                        <a:t>Instead </a:t>
                      </a:r>
                      <a:r>
                        <a:rPr lang="en-US" sz="1600" dirty="0">
                          <a:effectLst/>
                        </a:rPr>
                        <a:t>of storing it in some registers and then moving it to accumulator or processing it, it is easier this way.</a:t>
                      </a:r>
                      <a:endParaRPr lang="en-IN" sz="1800" dirty="0">
                        <a:effectLst/>
                        <a:latin typeface="Calibri"/>
                        <a:ea typeface="Calibri"/>
                        <a:cs typeface="Times New Roman"/>
                      </a:endParaRPr>
                    </a:p>
                  </a:txBody>
                  <a:tcPr marL="68580" marR="68580" marT="0" marB="0"/>
                </a:tc>
                <a:tc>
                  <a:txBody>
                    <a:bodyPr/>
                    <a:lstStyle/>
                    <a:p>
                      <a:pPr marL="342900" lvl="0" indent="-342900" algn="just">
                        <a:lnSpc>
                          <a:spcPct val="150000"/>
                        </a:lnSpc>
                        <a:spcAft>
                          <a:spcPts val="0"/>
                        </a:spcAft>
                        <a:buFont typeface="+mj-lt"/>
                        <a:buAutoNum type="alphaLcPeriod"/>
                      </a:pPr>
                      <a:r>
                        <a:rPr kumimoji="0" lang="en-US" sz="1600" b="1" kern="1200" dirty="0">
                          <a:solidFill>
                            <a:srgbClr val="FFFF00"/>
                          </a:solidFill>
                          <a:effectLst/>
                          <a:latin typeface="+mn-lt"/>
                          <a:ea typeface="+mn-ea"/>
                          <a:cs typeface="+mn-cs"/>
                        </a:rPr>
                        <a:t>MOV A, #10H </a:t>
                      </a:r>
                      <a:r>
                        <a:rPr lang="en-US" sz="1400" dirty="0">
                          <a:effectLst/>
                        </a:rPr>
                        <a:t>– Hex value 10 is moved to A. Where # is an indication to the controller that anything followed by # is not address but data. </a:t>
                      </a:r>
                      <a:endParaRPr lang="en-IN" sz="1400" dirty="0">
                        <a:effectLst/>
                      </a:endParaRPr>
                    </a:p>
                    <a:p>
                      <a:pPr marL="342900" lvl="0" indent="-342900" algn="just">
                        <a:lnSpc>
                          <a:spcPct val="150000"/>
                        </a:lnSpc>
                        <a:spcAft>
                          <a:spcPts val="0"/>
                        </a:spcAft>
                        <a:buFont typeface="+mj-lt"/>
                        <a:buAutoNum type="alphaLcPeriod"/>
                      </a:pPr>
                      <a:r>
                        <a:rPr kumimoji="0" lang="en-US" sz="1600" b="1" kern="1200" dirty="0">
                          <a:solidFill>
                            <a:srgbClr val="FFFF00"/>
                          </a:solidFill>
                          <a:effectLst/>
                          <a:latin typeface="+mn-lt"/>
                          <a:ea typeface="+mn-ea"/>
                          <a:cs typeface="+mn-cs"/>
                        </a:rPr>
                        <a:t>MOV A, #10101011B </a:t>
                      </a:r>
                      <a:r>
                        <a:rPr lang="en-US" sz="1400" dirty="0">
                          <a:effectLst/>
                        </a:rPr>
                        <a:t>– Similarly binary data can also be moved. </a:t>
                      </a:r>
                      <a:endParaRPr lang="en-IN" sz="1400" dirty="0">
                        <a:effectLst/>
                      </a:endParaRPr>
                    </a:p>
                    <a:p>
                      <a:pPr marL="342900" lvl="0" indent="-342900" algn="just">
                        <a:lnSpc>
                          <a:spcPct val="150000"/>
                        </a:lnSpc>
                        <a:spcAft>
                          <a:spcPts val="0"/>
                        </a:spcAft>
                        <a:buFont typeface="+mj-lt"/>
                        <a:buAutoNum type="alphaLcPeriod"/>
                      </a:pPr>
                      <a:r>
                        <a:rPr kumimoji="0" lang="en-US" sz="1600" b="1" kern="1200" dirty="0">
                          <a:solidFill>
                            <a:srgbClr val="FFFF00"/>
                          </a:solidFill>
                          <a:effectLst/>
                          <a:latin typeface="+mn-lt"/>
                          <a:ea typeface="+mn-ea"/>
                          <a:cs typeface="+mn-cs"/>
                        </a:rPr>
                        <a:t>MOV DPTR, #0FFFEH </a:t>
                      </a:r>
                      <a:r>
                        <a:rPr lang="en-US" sz="1400" dirty="0">
                          <a:effectLst/>
                        </a:rPr>
                        <a:t>– Here DPTR is a 16 bit register so moving 16 bit data to it. </a:t>
                      </a:r>
                      <a:endParaRPr lang="en-IN" sz="1400" dirty="0">
                        <a:effectLst/>
                      </a:endParaRPr>
                    </a:p>
                    <a:p>
                      <a:pPr algn="just">
                        <a:lnSpc>
                          <a:spcPct val="115000"/>
                        </a:lnSpc>
                        <a:spcAft>
                          <a:spcPts val="0"/>
                        </a:spcAft>
                      </a:pPr>
                      <a:r>
                        <a:rPr lang="en-US" sz="1400" dirty="0">
                          <a:effectLst/>
                        </a:rPr>
                        <a:t>Note: Source data and Destination register should be of same size.</a:t>
                      </a:r>
                      <a:endParaRPr lang="en-IN" sz="1400" dirty="0">
                        <a:effectLst/>
                      </a:endParaRPr>
                    </a:p>
                    <a:p>
                      <a:pPr marL="228600">
                        <a:lnSpc>
                          <a:spcPct val="115000"/>
                        </a:lnSpc>
                        <a:spcAft>
                          <a:spcPts val="0"/>
                        </a:spcAft>
                      </a:pPr>
                      <a:r>
                        <a:rPr lang="en-US" sz="1100" dirty="0">
                          <a:effectLst/>
                        </a:rPr>
                        <a:t> </a:t>
                      </a:r>
                      <a:endParaRPr lang="en-IN" sz="1100" dirty="0">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018398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7746CB58-8113-4018-A7A7-1C51E47F2F20}" type="datetime1">
              <a:rPr lang="en-US" smtClean="0"/>
              <a:t>1/17/2018</a:t>
            </a:fld>
            <a:endParaRPr lang="en-US"/>
          </a:p>
        </p:txBody>
      </p:sp>
      <p:sp>
        <p:nvSpPr>
          <p:cNvPr id="4" name="Footer Placeholder 3"/>
          <p:cNvSpPr>
            <a:spLocks noGrp="1"/>
          </p:cNvSpPr>
          <p:nvPr>
            <p:ph type="ftr" sz="quarter" idx="11"/>
          </p:nvPr>
        </p:nvSpPr>
        <p:spPr/>
        <p:txBody>
          <a:bodyPr/>
          <a:lstStyle/>
          <a:p>
            <a:r>
              <a:rPr lang="en-IN" smtClean="0"/>
              <a:t>8051 with Shriram K Vasudevan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618332960"/>
              </p:ext>
            </p:extLst>
          </p:nvPr>
        </p:nvGraphicFramePr>
        <p:xfrm>
          <a:off x="533400" y="1295400"/>
          <a:ext cx="8229600" cy="2485644"/>
        </p:xfrm>
        <a:graphic>
          <a:graphicData uri="http://schemas.openxmlformats.org/drawingml/2006/table">
            <a:tbl>
              <a:tblPr firstRow="1" firstCol="1" bandRow="1">
                <a:tableStyleId>{5C22544A-7EE6-4342-B048-85BDC9FD1C3A}</a:tableStyleId>
              </a:tblPr>
              <a:tblGrid>
                <a:gridCol w="1732547"/>
                <a:gridCol w="2837793"/>
                <a:gridCol w="3659260"/>
              </a:tblGrid>
              <a:tr h="2286000">
                <a:tc>
                  <a:txBody>
                    <a:bodyPr/>
                    <a:lstStyle/>
                    <a:p>
                      <a:pPr>
                        <a:lnSpc>
                          <a:spcPct val="115000"/>
                        </a:lnSpc>
                        <a:spcAft>
                          <a:spcPts val="0"/>
                        </a:spcAft>
                      </a:pPr>
                      <a:r>
                        <a:rPr lang="en-US" sz="1400" dirty="0">
                          <a:effectLst/>
                        </a:rPr>
                        <a:t>Relative addressing mode</a:t>
                      </a:r>
                      <a:endParaRPr lang="en-IN" sz="1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400">
                          <a:effectLst/>
                        </a:rPr>
                        <a:t>When instructions as SJMP or JNZ are used it is referred to be as Relative addressing mode. This mode helps transfer of control from one piece of code to other. Say subroutine execution, once executed the control will be moved to the place from where it started. </a:t>
                      </a:r>
                      <a:endParaRPr lang="en-IN" sz="1400">
                        <a:effectLst/>
                        <a:latin typeface="Calibri"/>
                        <a:ea typeface="Calibri"/>
                        <a:cs typeface="Times New Roman"/>
                      </a:endParaRPr>
                    </a:p>
                  </a:txBody>
                  <a:tcPr marL="68580" marR="68580" marT="0" marB="0"/>
                </a:tc>
                <a:tc>
                  <a:txBody>
                    <a:bodyPr/>
                    <a:lstStyle/>
                    <a:p>
                      <a:pPr marL="342900" lvl="0" indent="-342900" algn="just">
                        <a:lnSpc>
                          <a:spcPct val="150000"/>
                        </a:lnSpc>
                        <a:spcAft>
                          <a:spcPts val="0"/>
                        </a:spcAft>
                        <a:buFont typeface="+mj-lt"/>
                        <a:buAutoNum type="alphaLcPeriod"/>
                      </a:pPr>
                      <a:r>
                        <a:rPr lang="en-US" sz="1400" dirty="0">
                          <a:solidFill>
                            <a:srgbClr val="FFFF00"/>
                          </a:solidFill>
                          <a:effectLst/>
                        </a:rPr>
                        <a:t>HERE: DJNZ R1, HERE</a:t>
                      </a:r>
                      <a:r>
                        <a:rPr lang="en-US" sz="1400" dirty="0">
                          <a:effectLst/>
                        </a:rPr>
                        <a:t> – R1 is decremented and until it is 0 it will be doing this once done the control will be transferred to next part. </a:t>
                      </a:r>
                      <a:endParaRPr lang="en-IN" sz="1400" dirty="0">
                        <a:effectLst/>
                      </a:endParaRPr>
                    </a:p>
                    <a:p>
                      <a:pPr marL="457200" algn="just">
                        <a:lnSpc>
                          <a:spcPct val="150000"/>
                        </a:lnSpc>
                        <a:spcAft>
                          <a:spcPts val="0"/>
                        </a:spcAft>
                      </a:pPr>
                      <a:r>
                        <a:rPr lang="en-US" sz="1400" dirty="0">
                          <a:effectLst/>
                        </a:rPr>
                        <a:t> </a:t>
                      </a:r>
                      <a:endParaRPr lang="en-IN" sz="1400" dirty="0">
                        <a:effectLst/>
                      </a:endParaRPr>
                    </a:p>
                    <a:p>
                      <a:pPr marL="342900" lvl="0" indent="-342900" algn="just">
                        <a:lnSpc>
                          <a:spcPct val="150000"/>
                        </a:lnSpc>
                        <a:spcAft>
                          <a:spcPts val="0"/>
                        </a:spcAft>
                        <a:buFont typeface="+mj-lt"/>
                        <a:buAutoNum type="alphaLcPeriod"/>
                      </a:pPr>
                      <a:r>
                        <a:rPr kumimoji="0" lang="en-US" sz="1400" b="1" kern="1200" dirty="0">
                          <a:solidFill>
                            <a:srgbClr val="FFFF00"/>
                          </a:solidFill>
                          <a:effectLst/>
                          <a:latin typeface="+mn-lt"/>
                          <a:ea typeface="+mn-ea"/>
                          <a:cs typeface="+mn-cs"/>
                        </a:rPr>
                        <a:t>LOOP: JNB TF1, LOOP </a:t>
                      </a:r>
                      <a:r>
                        <a:rPr lang="en-US" sz="1400" dirty="0">
                          <a:effectLst/>
                        </a:rPr>
                        <a:t>// until roll over, keep doing.</a:t>
                      </a:r>
                      <a:endParaRPr lang="en-IN" sz="1400" dirty="0">
                        <a:effectLst/>
                      </a:endParaRPr>
                    </a:p>
                    <a:p>
                      <a:pPr marL="457200" algn="just">
                        <a:lnSpc>
                          <a:spcPct val="115000"/>
                        </a:lnSpc>
                        <a:spcAft>
                          <a:spcPts val="0"/>
                        </a:spcAft>
                      </a:pPr>
                      <a:r>
                        <a:rPr lang="en-US" sz="1400" dirty="0">
                          <a:effectLst/>
                        </a:rPr>
                        <a:t> </a:t>
                      </a:r>
                      <a:endParaRPr lang="en-IN" sz="1400" dirty="0">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8102084"/>
              </p:ext>
            </p:extLst>
          </p:nvPr>
        </p:nvGraphicFramePr>
        <p:xfrm>
          <a:off x="533400" y="3810000"/>
          <a:ext cx="8229600" cy="2209800"/>
        </p:xfrm>
        <a:graphic>
          <a:graphicData uri="http://schemas.openxmlformats.org/drawingml/2006/table">
            <a:tbl>
              <a:tblPr firstRow="1" firstCol="1" bandRow="1">
                <a:tableStyleId>{21E4AEA4-8DFA-4A89-87EB-49C32662AFE0}</a:tableStyleId>
              </a:tblPr>
              <a:tblGrid>
                <a:gridCol w="1732547"/>
                <a:gridCol w="2837793"/>
                <a:gridCol w="3659260"/>
              </a:tblGrid>
              <a:tr h="2209800">
                <a:tc>
                  <a:txBody>
                    <a:bodyPr/>
                    <a:lstStyle/>
                    <a:p>
                      <a:pPr>
                        <a:lnSpc>
                          <a:spcPct val="115000"/>
                        </a:lnSpc>
                        <a:spcAft>
                          <a:spcPts val="0"/>
                        </a:spcAft>
                      </a:pPr>
                      <a:r>
                        <a:rPr lang="en-US" sz="1400" dirty="0">
                          <a:effectLst/>
                        </a:rPr>
                        <a:t>Absolute addressing mode</a:t>
                      </a:r>
                      <a:endParaRPr lang="en-IN" sz="1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400">
                          <a:effectLst/>
                        </a:rPr>
                        <a:t>In Absolute Addressing mode, the absolute address, to which the control is transferred, is</a:t>
                      </a:r>
                      <a:endParaRPr lang="en-IN" sz="1400">
                        <a:effectLst/>
                      </a:endParaRPr>
                    </a:p>
                    <a:p>
                      <a:pPr algn="just">
                        <a:lnSpc>
                          <a:spcPct val="115000"/>
                        </a:lnSpc>
                        <a:spcAft>
                          <a:spcPts val="0"/>
                        </a:spcAft>
                      </a:pPr>
                      <a:r>
                        <a:rPr lang="en-US" sz="1400">
                          <a:effectLst/>
                        </a:rPr>
                        <a:t>Specified by a label. Two instructions associated with this mode of addressing are ACALL</a:t>
                      </a:r>
                      <a:endParaRPr lang="en-IN" sz="1400">
                        <a:effectLst/>
                      </a:endParaRPr>
                    </a:p>
                    <a:p>
                      <a:pPr algn="just">
                        <a:lnSpc>
                          <a:spcPct val="115000"/>
                        </a:lnSpc>
                        <a:spcAft>
                          <a:spcPts val="0"/>
                        </a:spcAft>
                      </a:pPr>
                      <a:r>
                        <a:rPr lang="en-US" sz="1400">
                          <a:effectLst/>
                        </a:rPr>
                        <a:t>and AJMP instructions. These are 2-byte instructions.</a:t>
                      </a:r>
                      <a:endParaRPr lang="en-IN" sz="14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rPr>
                        <a:t>                    </a:t>
                      </a:r>
                      <a:r>
                        <a:rPr lang="en-US" sz="1400" dirty="0">
                          <a:solidFill>
                            <a:srgbClr val="FFFF00"/>
                          </a:solidFill>
                          <a:effectLst/>
                        </a:rPr>
                        <a:t>ACALL GO_THERE</a:t>
                      </a:r>
                      <a:endParaRPr lang="en-IN" sz="1400" dirty="0">
                        <a:solidFill>
                          <a:srgbClr val="FFFF00"/>
                        </a:solidFill>
                        <a:effectLst/>
                      </a:endParaRPr>
                    </a:p>
                    <a:p>
                      <a:pPr algn="just">
                        <a:lnSpc>
                          <a:spcPct val="150000"/>
                        </a:lnSpc>
                        <a:spcAft>
                          <a:spcPts val="0"/>
                        </a:spcAft>
                      </a:pPr>
                      <a:r>
                        <a:rPr lang="en-US" sz="1400" dirty="0">
                          <a:solidFill>
                            <a:srgbClr val="FFFF00"/>
                          </a:solidFill>
                          <a:effectLst/>
                        </a:rPr>
                        <a:t>GO_THERE: MOV A,#10H;</a:t>
                      </a:r>
                      <a:endParaRPr lang="en-IN" sz="1400" dirty="0">
                        <a:solidFill>
                          <a:srgbClr val="FFFF00"/>
                        </a:solidFill>
                        <a:effectLst/>
                      </a:endParaRPr>
                    </a:p>
                    <a:p>
                      <a:pPr marL="457200" algn="just">
                        <a:lnSpc>
                          <a:spcPct val="150000"/>
                        </a:lnSpc>
                        <a:spcAft>
                          <a:spcPts val="0"/>
                        </a:spcAft>
                      </a:pPr>
                      <a:r>
                        <a:rPr lang="en-US" sz="1400" dirty="0">
                          <a:effectLst/>
                        </a:rPr>
                        <a:t> </a:t>
                      </a:r>
                      <a:endParaRPr lang="en-IN" sz="1400" dirty="0">
                        <a:effectLst/>
                      </a:endParaRPr>
                    </a:p>
                    <a:p>
                      <a:pPr algn="just">
                        <a:lnSpc>
                          <a:spcPct val="150000"/>
                        </a:lnSpc>
                        <a:spcAft>
                          <a:spcPts val="0"/>
                        </a:spcAft>
                      </a:pPr>
                      <a:r>
                        <a:rPr lang="en-US" sz="1400" dirty="0">
                          <a:effectLst/>
                        </a:rPr>
                        <a:t>The above instruction stands as support for Absolute addressing mode.</a:t>
                      </a:r>
                      <a:endParaRPr lang="en-IN" sz="1400" dirty="0">
                        <a:effectLst/>
                      </a:endParaRPr>
                    </a:p>
                    <a:p>
                      <a:pPr algn="just">
                        <a:lnSpc>
                          <a:spcPct val="150000"/>
                        </a:lnSpc>
                        <a:spcAft>
                          <a:spcPts val="0"/>
                        </a:spcAft>
                      </a:pPr>
                      <a:r>
                        <a:rPr lang="en-US" sz="1400" dirty="0">
                          <a:effectLst/>
                        </a:rPr>
                        <a:t> </a:t>
                      </a:r>
                      <a:endParaRPr lang="en-IN" sz="1400" dirty="0">
                        <a:effectLst/>
                        <a:latin typeface="Calibri"/>
                        <a:ea typeface="Calibri"/>
                        <a:cs typeface="Times New Roman"/>
                      </a:endParaRPr>
                    </a:p>
                  </a:txBody>
                  <a:tcPr marL="68580" marR="68580" marT="0" marB="0"/>
                </a:tc>
              </a:tr>
            </a:tbl>
          </a:graphicData>
        </a:graphic>
      </p:graphicFrame>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89879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631</TotalTime>
  <Words>4794</Words>
  <Application>Microsoft Office PowerPoint</Application>
  <PresentationFormat>On-screen Show (4:3)</PresentationFormat>
  <Paragraphs>782</Paragraphs>
  <Slides>79</Slides>
  <Notes>1</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Origin</vt:lpstr>
      <vt:lpstr>Welcome to the world of 8051 Programming Aspects – Session – 1</vt:lpstr>
      <vt:lpstr>Agenda</vt:lpstr>
      <vt:lpstr>Instruction Set </vt:lpstr>
      <vt:lpstr>Contd., </vt:lpstr>
      <vt:lpstr>Addressing Modes</vt:lpstr>
      <vt:lpstr>Contd., </vt:lpstr>
      <vt:lpstr>Contd., </vt:lpstr>
      <vt:lpstr>Contd., </vt:lpstr>
      <vt:lpstr>Contd., </vt:lpstr>
      <vt:lpstr>Contd., </vt:lpstr>
      <vt:lpstr>Contd., </vt:lpstr>
      <vt:lpstr>Welcome to the world of 8051 Programming Aspects – Session – 2</vt:lpstr>
      <vt:lpstr>Agenda</vt:lpstr>
      <vt:lpstr>Arithmetic Instructions</vt:lpstr>
      <vt:lpstr>PowerPoint Presentation</vt:lpstr>
      <vt:lpstr>Instruction wise description – Arithmetic instructions</vt:lpstr>
      <vt:lpstr>Contd.,   Addressing Modes Supported for ADD instruction. </vt:lpstr>
      <vt:lpstr>Exercise Problems </vt:lpstr>
      <vt:lpstr>ADDC</vt:lpstr>
      <vt:lpstr>Contd., </vt:lpstr>
      <vt:lpstr>SUBB</vt:lpstr>
      <vt:lpstr>Contd., </vt:lpstr>
      <vt:lpstr>INC</vt:lpstr>
      <vt:lpstr>DEC and DPTR </vt:lpstr>
      <vt:lpstr>MUL AB </vt:lpstr>
      <vt:lpstr>DIV AB</vt:lpstr>
      <vt:lpstr>DA A</vt:lpstr>
      <vt:lpstr>Welcome to the world of 8051 Programming Aspects – Session – 3</vt:lpstr>
      <vt:lpstr>Agenda</vt:lpstr>
      <vt:lpstr>Logical Instructions</vt:lpstr>
      <vt:lpstr>ANL </vt:lpstr>
      <vt:lpstr>ANL Contd., </vt:lpstr>
      <vt:lpstr>ORL </vt:lpstr>
      <vt:lpstr>ORL Contd., </vt:lpstr>
      <vt:lpstr>XRL </vt:lpstr>
      <vt:lpstr>XRM Contd.,</vt:lpstr>
      <vt:lpstr>CLR A / CPL A </vt:lpstr>
      <vt:lpstr>RL and RLC</vt:lpstr>
      <vt:lpstr>RR A </vt:lpstr>
      <vt:lpstr>SWAP</vt:lpstr>
      <vt:lpstr>Welcome to the world of 8051 Programming Aspects – Session – 4</vt:lpstr>
      <vt:lpstr>Agenda</vt:lpstr>
      <vt:lpstr>Data Transfer Instructions</vt:lpstr>
      <vt:lpstr>Instruction wise learning … </vt:lpstr>
      <vt:lpstr>Contd., </vt:lpstr>
      <vt:lpstr>More Move!</vt:lpstr>
      <vt:lpstr>Contd., </vt:lpstr>
      <vt:lpstr>PUSH and X Change!</vt:lpstr>
      <vt:lpstr>Welcome to the world of 8051 Programming Aspects – Session – 4</vt:lpstr>
      <vt:lpstr>Agenda</vt:lpstr>
      <vt:lpstr>Summary of Boolean…</vt:lpstr>
      <vt:lpstr>Branching Instructions  </vt:lpstr>
      <vt:lpstr>Contd.,</vt:lpstr>
      <vt:lpstr>Contd., </vt:lpstr>
      <vt:lpstr>Contd., </vt:lpstr>
      <vt:lpstr>Contd., </vt:lpstr>
      <vt:lpstr>Contd., </vt:lpstr>
      <vt:lpstr>Contd., </vt:lpstr>
      <vt:lpstr>Contd., </vt:lpstr>
      <vt:lpstr>Contd., </vt:lpstr>
      <vt:lpstr>Welcome to the world of 8051 Programming Aspects – Session – 5</vt:lpstr>
      <vt:lpstr>Agenda</vt:lpstr>
      <vt:lpstr>Signed Vs. Unsigned </vt:lpstr>
      <vt:lpstr>Signed Representation</vt:lpstr>
      <vt:lpstr>What would be the result if -3 is added with -5. Also indicate the status of OV flag.  </vt:lpstr>
      <vt:lpstr>Contd., </vt:lpstr>
      <vt:lpstr>Contd., </vt:lpstr>
      <vt:lpstr>Packed Vs. Unpacked!</vt:lpstr>
      <vt:lpstr>Lets Learn Keil for 8051. </vt:lpstr>
      <vt:lpstr>Screen on launch!</vt:lpstr>
      <vt:lpstr>New project selection </vt:lpstr>
      <vt:lpstr>Project Creation </vt:lpstr>
      <vt:lpstr>Vendor Selection </vt:lpstr>
      <vt:lpstr>Select Intel 8051 – Controller </vt:lpstr>
      <vt:lpstr>New File Creation (Should be .asm files)  </vt:lpstr>
      <vt:lpstr>Add Group </vt:lpstr>
      <vt:lpstr>Build and Run!</vt:lpstr>
      <vt:lpstr>See the status.. </vt:lpstr>
      <vt:lpstr>Je vous remercie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world of 8051</dc:title>
  <dc:creator>Shriram K Vasudevan</dc:creator>
  <cp:lastModifiedBy>Shriram K Vasudevan</cp:lastModifiedBy>
  <cp:revision>75</cp:revision>
  <dcterms:created xsi:type="dcterms:W3CDTF">2006-08-16T00:00:00Z</dcterms:created>
  <dcterms:modified xsi:type="dcterms:W3CDTF">2018-01-17T07:48:39Z</dcterms:modified>
</cp:coreProperties>
</file>