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1A5037-CF94-4B44-B6E0-3406B1CE1A72}" type="datetimeFigureOut">
              <a:rPr lang="en-IN" smtClean="0"/>
              <a:t>01-12-2017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3561E7-7688-42C4-964E-FCB58A934F49}" type="slidenum">
              <a:rPr lang="en-IN" smtClean="0"/>
              <a:t>‹#›</a:t>
            </a:fld>
            <a:endParaRPr lang="en-IN"/>
          </a:p>
        </p:txBody>
      </p:sp>
    </p:spTree>
    <p:extLst>
      <p:ext uri="{BB962C8B-B14F-4D97-AF65-F5344CB8AC3E}">
        <p14:creationId xmlns:p14="http://schemas.microsoft.com/office/powerpoint/2010/main" val="2011033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25AD47D-C0C1-44B9-8DF4-3E09FAA6C8CE}" type="datetime1">
              <a:rPr lang="en-US" smtClean="0"/>
              <a:t>12/1/2017</a:t>
            </a:fld>
            <a:endParaRPr lang="en-US"/>
          </a:p>
        </p:txBody>
      </p:sp>
      <p:sp>
        <p:nvSpPr>
          <p:cNvPr id="17" name="Footer Placeholder 16"/>
          <p:cNvSpPr>
            <a:spLocks noGrp="1"/>
          </p:cNvSpPr>
          <p:nvPr>
            <p:ph type="ftr" sz="quarter" idx="11"/>
          </p:nvPr>
        </p:nvSpPr>
        <p:spPr/>
        <p:txBody>
          <a:bodyPr/>
          <a:lstStyle/>
          <a:p>
            <a:r>
              <a:rPr lang="en-IN" smtClean="0"/>
              <a:t>Learn 8051 with Shriram K Vasudevan</a:t>
            </a: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70AA12-4E2A-4E75-809B-852A47D94551}" type="datetime1">
              <a:rPr lang="en-US" smtClean="0"/>
              <a:t>12/1/2017</a:t>
            </a:fld>
            <a:endParaRPr lang="en-US"/>
          </a:p>
        </p:txBody>
      </p:sp>
      <p:sp>
        <p:nvSpPr>
          <p:cNvPr id="5" name="Footer Placeholder 4"/>
          <p:cNvSpPr>
            <a:spLocks noGrp="1"/>
          </p:cNvSpPr>
          <p:nvPr>
            <p:ph type="ftr" sz="quarter" idx="11"/>
          </p:nvPr>
        </p:nvSpPr>
        <p:spPr/>
        <p:txBody>
          <a:bodyPr/>
          <a:lstStyle/>
          <a:p>
            <a:r>
              <a:rPr lang="en-IN" smtClean="0"/>
              <a:t>Learn 8051 with Shriram K Vasudevan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7775D5-A323-4A8A-A171-C5B33D0878EC}" type="datetime1">
              <a:rPr lang="en-US" smtClean="0"/>
              <a:t>12/1/2017</a:t>
            </a:fld>
            <a:endParaRPr lang="en-US"/>
          </a:p>
        </p:txBody>
      </p:sp>
      <p:sp>
        <p:nvSpPr>
          <p:cNvPr id="5" name="Footer Placeholder 4"/>
          <p:cNvSpPr>
            <a:spLocks noGrp="1"/>
          </p:cNvSpPr>
          <p:nvPr>
            <p:ph type="ftr" sz="quarter" idx="11"/>
          </p:nvPr>
        </p:nvSpPr>
        <p:spPr/>
        <p:txBody>
          <a:bodyPr/>
          <a:lstStyle/>
          <a:p>
            <a:r>
              <a:rPr lang="en-IN" smtClean="0"/>
              <a:t>Learn 8051 with Shriram K Vasudevan</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29452A5-CC9D-4D85-A896-1151C54EA0C8}" type="datetime1">
              <a:rPr lang="en-US" smtClean="0"/>
              <a:t>12/1/2017</a:t>
            </a:fld>
            <a:endParaRPr lang="en-US"/>
          </a:p>
        </p:txBody>
      </p:sp>
      <p:sp>
        <p:nvSpPr>
          <p:cNvPr id="5" name="Footer Placeholder 4"/>
          <p:cNvSpPr>
            <a:spLocks noGrp="1"/>
          </p:cNvSpPr>
          <p:nvPr>
            <p:ph type="ftr" sz="quarter" idx="11"/>
          </p:nvPr>
        </p:nvSpPr>
        <p:spPr/>
        <p:txBody>
          <a:bodyPr/>
          <a:lstStyle/>
          <a:p>
            <a:r>
              <a:rPr lang="en-IN" smtClean="0"/>
              <a:t>Learn 8051 with Shriram K Vasudevan</a:t>
            </a:r>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IN" smtClean="0"/>
              <a:t>Learn 8051 with Shriram K Vasudevan</a:t>
            </a:r>
            <a:endParaRPr lang="en-US"/>
          </a:p>
        </p:txBody>
      </p:sp>
      <p:sp>
        <p:nvSpPr>
          <p:cNvPr id="4" name="Date Placeholder 3"/>
          <p:cNvSpPr>
            <a:spLocks noGrp="1"/>
          </p:cNvSpPr>
          <p:nvPr>
            <p:ph type="dt" sz="half" idx="10"/>
          </p:nvPr>
        </p:nvSpPr>
        <p:spPr/>
        <p:txBody>
          <a:bodyPr/>
          <a:lstStyle/>
          <a:p>
            <a:fld id="{0597CE34-0992-4931-89B8-BC7836C4B7AB}" type="datetime1">
              <a:rPr lang="en-US" smtClean="0"/>
              <a:t>12/1/2017</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DE74A3E2-7ACA-4753-867D-F70367D86FC3}" type="datetime1">
              <a:rPr lang="en-US" smtClean="0"/>
              <a:t>12/1/2017</a:t>
            </a:fld>
            <a:endParaRPr lang="en-US"/>
          </a:p>
        </p:txBody>
      </p:sp>
      <p:sp>
        <p:nvSpPr>
          <p:cNvPr id="6" name="Footer Placeholder 5"/>
          <p:cNvSpPr>
            <a:spLocks noGrp="1"/>
          </p:cNvSpPr>
          <p:nvPr>
            <p:ph type="ftr" sz="quarter" idx="11"/>
          </p:nvPr>
        </p:nvSpPr>
        <p:spPr/>
        <p:txBody>
          <a:bodyPr/>
          <a:lstStyle/>
          <a:p>
            <a:r>
              <a:rPr lang="en-IN" smtClean="0"/>
              <a:t>Learn 8051 with Shriram K Vasudevan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4A46063-A386-45EE-B97C-236E61CC955E}" type="datetime1">
              <a:rPr lang="en-US" smtClean="0"/>
              <a:t>12/1/2017</a:t>
            </a:fld>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IN" smtClean="0"/>
              <a:t>Learn 8051 with Shriram K Vasudevan</a:t>
            </a: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491065B-FA1A-475B-B850-BBAA6DF0DD48}" type="datetime1">
              <a:rPr lang="en-US" smtClean="0"/>
              <a:t>12/1/2017</a:t>
            </a:fld>
            <a:endParaRPr lang="en-US"/>
          </a:p>
        </p:txBody>
      </p:sp>
      <p:sp>
        <p:nvSpPr>
          <p:cNvPr id="4" name="Footer Placeholder 3"/>
          <p:cNvSpPr>
            <a:spLocks noGrp="1"/>
          </p:cNvSpPr>
          <p:nvPr>
            <p:ph type="ftr" sz="quarter" idx="11"/>
          </p:nvPr>
        </p:nvSpPr>
        <p:spPr/>
        <p:txBody>
          <a:bodyPr/>
          <a:lstStyle/>
          <a:p>
            <a:r>
              <a:rPr lang="en-IN" smtClean="0"/>
              <a:t>Learn 8051 with Shriram K Vasudevan</a:t>
            </a:r>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F9C20A3F-49CB-42ED-AF07-E44D708C772E}" type="datetime1">
              <a:rPr lang="en-US" smtClean="0"/>
              <a:t>12/1/2017</a:t>
            </a:fld>
            <a:endParaRPr lang="en-US"/>
          </a:p>
        </p:txBody>
      </p:sp>
      <p:sp>
        <p:nvSpPr>
          <p:cNvPr id="3" name="Footer Placeholder 2"/>
          <p:cNvSpPr>
            <a:spLocks noGrp="1"/>
          </p:cNvSpPr>
          <p:nvPr>
            <p:ph type="ftr" sz="quarter" idx="11"/>
          </p:nvPr>
        </p:nvSpPr>
        <p:spPr/>
        <p:txBody>
          <a:bodyPr/>
          <a:lstStyle/>
          <a:p>
            <a:r>
              <a:rPr lang="en-IN" smtClean="0"/>
              <a:t>Learn 8051 with Shriram K Vasudevan</a:t>
            </a: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D0C76138-EE7F-4928-B9E5-DBC450FD7DBB}" type="datetime1">
              <a:rPr lang="en-US" smtClean="0"/>
              <a:t>12/1/2017</a:t>
            </a:fld>
            <a:endParaRPr lang="en-US"/>
          </a:p>
        </p:txBody>
      </p:sp>
      <p:sp>
        <p:nvSpPr>
          <p:cNvPr id="6" name="Footer Placeholder 5"/>
          <p:cNvSpPr>
            <a:spLocks noGrp="1"/>
          </p:cNvSpPr>
          <p:nvPr>
            <p:ph type="ftr" sz="quarter" idx="11"/>
          </p:nvPr>
        </p:nvSpPr>
        <p:spPr>
          <a:xfrm>
            <a:off x="301752" y="6410848"/>
            <a:ext cx="3383280" cy="365760"/>
          </a:xfrm>
        </p:spPr>
        <p:txBody>
          <a:bodyPr/>
          <a:lstStyle/>
          <a:p>
            <a:r>
              <a:rPr lang="en-IN" smtClean="0"/>
              <a:t>Learn 8051 with Shriram K Vasudevan</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E360FDB-B613-4EF8-8DA1-1C784D767E3C}" type="datetime1">
              <a:rPr lang="en-US" smtClean="0"/>
              <a:t>12/1/2017</a:t>
            </a:fld>
            <a:endParaRPr lang="en-US"/>
          </a:p>
        </p:txBody>
      </p:sp>
      <p:sp>
        <p:nvSpPr>
          <p:cNvPr id="6" name="Footer Placeholder 5"/>
          <p:cNvSpPr>
            <a:spLocks noGrp="1"/>
          </p:cNvSpPr>
          <p:nvPr>
            <p:ph type="ftr" sz="quarter" idx="11"/>
          </p:nvPr>
        </p:nvSpPr>
        <p:spPr>
          <a:xfrm>
            <a:off x="301752" y="6410848"/>
            <a:ext cx="3584448" cy="365760"/>
          </a:xfrm>
        </p:spPr>
        <p:txBody>
          <a:bodyPr/>
          <a:lstStyle/>
          <a:p>
            <a:r>
              <a:rPr lang="en-IN" smtClean="0"/>
              <a:t>Learn 8051 with Shriram K Vasudevan</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D5C679A-DB11-4E50-8294-00463B4F5316}" type="datetime1">
              <a:rPr lang="en-US" smtClean="0"/>
              <a:t>12/1/2017</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IN" smtClean="0"/>
              <a:t>Learn 8051 with Shriram K Vasudevan</a:t>
            </a: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user/master4hereeve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Shriram K Vasudevan </a:t>
            </a:r>
            <a:endParaRPr lang="en-IN" dirty="0"/>
          </a:p>
        </p:txBody>
      </p:sp>
      <p:sp>
        <p:nvSpPr>
          <p:cNvPr id="6" name="Date Placeholder 5"/>
          <p:cNvSpPr>
            <a:spLocks noGrp="1"/>
          </p:cNvSpPr>
          <p:nvPr>
            <p:ph type="dt" sz="half" idx="10"/>
          </p:nvPr>
        </p:nvSpPr>
        <p:spPr/>
        <p:txBody>
          <a:bodyPr/>
          <a:lstStyle/>
          <a:p>
            <a:fld id="{41BC0BAB-150A-48AC-BB09-4D945D68EF31}" type="datetime1">
              <a:rPr lang="en-US" smtClean="0"/>
              <a:t>12/1/2017</a:t>
            </a:fld>
            <a:endParaRPr lang="en-US"/>
          </a:p>
        </p:txBody>
      </p:sp>
      <p:sp>
        <p:nvSpPr>
          <p:cNvPr id="7" name="Footer Placeholder 6"/>
          <p:cNvSpPr>
            <a:spLocks noGrp="1"/>
          </p:cNvSpPr>
          <p:nvPr>
            <p:ph type="ftr" sz="quarter" idx="11"/>
          </p:nvPr>
        </p:nvSpPr>
        <p:spPr/>
        <p:txBody>
          <a:bodyPr/>
          <a:lstStyle/>
          <a:p>
            <a:r>
              <a:rPr lang="en-IN" smtClean="0"/>
              <a:t>Learn 8051 with Shriram K Vasudevan</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a:t>
            </a:fld>
            <a:endParaRPr lang="en-US"/>
          </a:p>
        </p:txBody>
      </p:sp>
      <p:sp>
        <p:nvSpPr>
          <p:cNvPr id="2" name="Title 1"/>
          <p:cNvSpPr>
            <a:spLocks noGrp="1"/>
          </p:cNvSpPr>
          <p:nvPr>
            <p:ph type="ctrTitle"/>
          </p:nvPr>
        </p:nvSpPr>
        <p:spPr/>
        <p:txBody>
          <a:bodyPr>
            <a:normAutofit/>
          </a:bodyPr>
          <a:lstStyle/>
          <a:p>
            <a:r>
              <a:rPr lang="en-US" dirty="0" smtClean="0">
                <a:solidFill>
                  <a:srgbClr val="C00000"/>
                </a:solidFill>
              </a:rPr>
              <a:t>Welcome to the world of 8051 – Interfacing Exercises</a:t>
            </a:r>
            <a:endParaRPr lang="en-IN" dirty="0">
              <a:solidFill>
                <a:srgbClr val="C00000"/>
              </a:solidFill>
            </a:endParaRPr>
          </a:p>
        </p:txBody>
      </p:sp>
      <p:sp>
        <p:nvSpPr>
          <p:cNvPr id="5" name="Rectangle 4"/>
          <p:cNvSpPr/>
          <p:nvPr/>
        </p:nvSpPr>
        <p:spPr>
          <a:xfrm>
            <a:off x="277091" y="3867834"/>
            <a:ext cx="8866909" cy="646331"/>
          </a:xfrm>
          <a:prstGeom prst="rect">
            <a:avLst/>
          </a:prstGeom>
        </p:spPr>
        <p:txBody>
          <a:bodyPr wrap="square">
            <a:spAutoFit/>
          </a:bodyPr>
          <a:lstStyle/>
          <a:p>
            <a:r>
              <a:rPr lang="en-IN" b="1" dirty="0" smtClean="0">
                <a:solidFill>
                  <a:srgbClr val="0070C0"/>
                </a:solidFill>
                <a:hlinkClick r:id="rId2"/>
              </a:rPr>
              <a:t>YouTube Channel: https</a:t>
            </a:r>
            <a:r>
              <a:rPr lang="en-IN" b="1" dirty="0">
                <a:solidFill>
                  <a:srgbClr val="0070C0"/>
                </a:solidFill>
                <a:hlinkClick r:id="rId2"/>
              </a:rPr>
              <a:t>://</a:t>
            </a:r>
            <a:r>
              <a:rPr lang="en-IN" b="1" dirty="0" smtClean="0">
                <a:solidFill>
                  <a:srgbClr val="0070C0"/>
                </a:solidFill>
                <a:hlinkClick r:id="rId2"/>
              </a:rPr>
              <a:t>www.youtube.com/user/master4hereever</a:t>
            </a:r>
            <a:r>
              <a:rPr lang="en-IN" b="1" dirty="0" smtClean="0">
                <a:solidFill>
                  <a:srgbClr val="0070C0"/>
                </a:solidFill>
              </a:rPr>
              <a:t> </a:t>
            </a:r>
          </a:p>
          <a:p>
            <a:r>
              <a:rPr lang="en-IN" b="1" dirty="0">
                <a:solidFill>
                  <a:srgbClr val="0070C0"/>
                </a:solidFill>
              </a:rPr>
              <a:t>	</a:t>
            </a:r>
            <a:r>
              <a:rPr lang="en-IN" b="1" dirty="0" smtClean="0">
                <a:solidFill>
                  <a:srgbClr val="0070C0"/>
                </a:solidFill>
              </a:rPr>
              <a:t>(You can search as Shriram Vasudevan as well) </a:t>
            </a:r>
            <a:endParaRPr lang="en-IN" dirty="0">
              <a:solidFill>
                <a:srgbClr val="0070C0"/>
              </a:solidFill>
            </a:endParaRPr>
          </a:p>
        </p:txBody>
      </p:sp>
    </p:spTree>
    <p:extLst>
      <p:ext uri="{BB962C8B-B14F-4D97-AF65-F5344CB8AC3E}">
        <p14:creationId xmlns:p14="http://schemas.microsoft.com/office/powerpoint/2010/main" val="4206282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Can we ‘C’ it?</a:t>
            </a:r>
            <a:endParaRPr lang="en-IN" dirty="0"/>
          </a:p>
        </p:txBody>
      </p:sp>
      <p:sp>
        <p:nvSpPr>
          <p:cNvPr id="3" name="Date Placeholder 2"/>
          <p:cNvSpPr>
            <a:spLocks noGrp="1"/>
          </p:cNvSpPr>
          <p:nvPr>
            <p:ph type="dt" sz="half" idx="10"/>
          </p:nvPr>
        </p:nvSpPr>
        <p:spPr/>
        <p:txBody>
          <a:bodyPr/>
          <a:lstStyle/>
          <a:p>
            <a:fld id="{C29452A5-CC9D-4D85-A896-1151C54EA0C8}" type="datetime1">
              <a:rPr lang="en-US" smtClean="0"/>
              <a:t>12/1/2017</a:t>
            </a:fld>
            <a:endParaRPr lang="en-US"/>
          </a:p>
        </p:txBody>
      </p:sp>
      <p:sp>
        <p:nvSpPr>
          <p:cNvPr id="4" name="Footer Placeholder 3"/>
          <p:cNvSpPr>
            <a:spLocks noGrp="1"/>
          </p:cNvSpPr>
          <p:nvPr>
            <p:ph type="ftr" sz="quarter" idx="11"/>
          </p:nvPr>
        </p:nvSpPr>
        <p:spPr/>
        <p:txBody>
          <a:bodyPr/>
          <a:lstStyle/>
          <a:p>
            <a:r>
              <a:rPr lang="en-IN" smtClean="0"/>
              <a:t>Learn 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3048000"/>
            <a:ext cx="329565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00200"/>
            <a:ext cx="4191000" cy="4664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8632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Important Terms…</a:t>
            </a:r>
            <a:endParaRPr lang="en-IN" dirty="0"/>
          </a:p>
        </p:txBody>
      </p:sp>
      <p:sp>
        <p:nvSpPr>
          <p:cNvPr id="3" name="Date Placeholder 2"/>
          <p:cNvSpPr>
            <a:spLocks noGrp="1"/>
          </p:cNvSpPr>
          <p:nvPr>
            <p:ph type="dt" sz="half" idx="10"/>
          </p:nvPr>
        </p:nvSpPr>
        <p:spPr/>
        <p:txBody>
          <a:bodyPr/>
          <a:lstStyle/>
          <a:p>
            <a:fld id="{C29452A5-CC9D-4D85-A896-1151C54EA0C8}" type="datetime1">
              <a:rPr lang="en-US" smtClean="0"/>
              <a:t>12/1/2017</a:t>
            </a:fld>
            <a:endParaRPr lang="en-US"/>
          </a:p>
        </p:txBody>
      </p:sp>
      <p:sp>
        <p:nvSpPr>
          <p:cNvPr id="4" name="Footer Placeholder 3"/>
          <p:cNvSpPr>
            <a:spLocks noGrp="1"/>
          </p:cNvSpPr>
          <p:nvPr>
            <p:ph type="ftr" sz="quarter" idx="11"/>
          </p:nvPr>
        </p:nvSpPr>
        <p:spPr/>
        <p:txBody>
          <a:bodyPr/>
          <a:lstStyle/>
          <a:p>
            <a:r>
              <a:rPr lang="en-IN" smtClean="0"/>
              <a:t>Learn 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2" name="Content Placeholder 1"/>
          <p:cNvSpPr>
            <a:spLocks noGrp="1"/>
          </p:cNvSpPr>
          <p:nvPr>
            <p:ph sz="quarter" idx="1"/>
          </p:nvPr>
        </p:nvSpPr>
        <p:spPr/>
        <p:txBody>
          <a:bodyPr>
            <a:noAutofit/>
          </a:bodyPr>
          <a:lstStyle/>
          <a:p>
            <a:r>
              <a:rPr lang="en-US" sz="2000" b="1" u="sng" dirty="0"/>
              <a:t>Step angle</a:t>
            </a:r>
            <a:endParaRPr lang="en-IN" sz="2000" dirty="0"/>
          </a:p>
          <a:p>
            <a:r>
              <a:rPr lang="en-US" sz="2000" dirty="0" smtClean="0"/>
              <a:t>It </a:t>
            </a:r>
            <a:r>
              <a:rPr lang="en-US" sz="2000" dirty="0"/>
              <a:t>is defined as an angle through which motor shaft rotates in one single step. Step angle can be different for different motors. How to choose the stepper motor then? How is the step angle playing a role? Simple, if the application needs small increments in the rotation one should choose motor having smaller step angle.</a:t>
            </a:r>
            <a:endParaRPr lang="en-IN" sz="2000" dirty="0"/>
          </a:p>
          <a:p>
            <a:r>
              <a:rPr lang="en-US" sz="2000" dirty="0" smtClean="0">
                <a:solidFill>
                  <a:srgbClr val="C00000"/>
                </a:solidFill>
              </a:rPr>
              <a:t>No </a:t>
            </a:r>
            <a:r>
              <a:rPr lang="en-US" sz="2000" dirty="0">
                <a:solidFill>
                  <a:srgbClr val="C00000"/>
                </a:solidFill>
              </a:rPr>
              <a:t>of steps require to rotate one complete rotation = </a:t>
            </a:r>
            <a:r>
              <a:rPr lang="en-US" sz="2000" b="1" i="1" dirty="0">
                <a:solidFill>
                  <a:srgbClr val="C00000"/>
                </a:solidFill>
              </a:rPr>
              <a:t>360 deg. / step </a:t>
            </a:r>
            <a:r>
              <a:rPr lang="en-US" sz="2000" b="1" i="1" dirty="0" smtClean="0">
                <a:solidFill>
                  <a:srgbClr val="C00000"/>
                </a:solidFill>
              </a:rPr>
              <a:t>angle </a:t>
            </a:r>
            <a:r>
              <a:rPr lang="en-US" sz="2000" b="1" i="1" dirty="0">
                <a:solidFill>
                  <a:srgbClr val="C00000"/>
                </a:solidFill>
              </a:rPr>
              <a:t>in degrees.</a:t>
            </a:r>
            <a:endParaRPr lang="en-IN" sz="2000" dirty="0">
              <a:solidFill>
                <a:srgbClr val="C00000"/>
              </a:solidFill>
            </a:endParaRPr>
          </a:p>
          <a:p>
            <a:r>
              <a:rPr lang="en-US" sz="2000" dirty="0" smtClean="0"/>
              <a:t>If </a:t>
            </a:r>
            <a:r>
              <a:rPr lang="en-US" sz="2000" dirty="0"/>
              <a:t>somebody wants 200 steps per revolution, then the following equation would  </a:t>
            </a:r>
            <a:endParaRPr lang="en-IN" sz="2000" dirty="0"/>
          </a:p>
          <a:p>
            <a:pPr marL="0" indent="0">
              <a:buNone/>
            </a:pPr>
            <a:r>
              <a:rPr lang="en-US" sz="2000" dirty="0">
                <a:solidFill>
                  <a:srgbClr val="C00000"/>
                </a:solidFill>
              </a:rPr>
              <a:t>	</a:t>
            </a:r>
            <a:r>
              <a:rPr lang="en-US" sz="2000" dirty="0" smtClean="0">
                <a:solidFill>
                  <a:srgbClr val="C00000"/>
                </a:solidFill>
              </a:rPr>
              <a:t>	200 </a:t>
            </a:r>
            <a:r>
              <a:rPr lang="en-US" sz="2000" dirty="0">
                <a:solidFill>
                  <a:srgbClr val="C00000"/>
                </a:solidFill>
              </a:rPr>
              <a:t>Steps per revolution = 360 / Step angle. </a:t>
            </a:r>
            <a:endParaRPr lang="en-IN" sz="2000" dirty="0">
              <a:solidFill>
                <a:srgbClr val="C00000"/>
              </a:solidFill>
            </a:endParaRPr>
          </a:p>
          <a:p>
            <a:pPr marL="109728" indent="0">
              <a:buNone/>
            </a:pPr>
            <a:r>
              <a:rPr lang="en-US" sz="2000" b="1" dirty="0"/>
              <a:t> </a:t>
            </a:r>
            <a:r>
              <a:rPr lang="en-US" sz="2000" b="1" u="sng" dirty="0" smtClean="0"/>
              <a:t>Steps/second</a:t>
            </a:r>
            <a:endParaRPr lang="en-IN" sz="2000" dirty="0"/>
          </a:p>
          <a:p>
            <a:r>
              <a:rPr lang="en-US" sz="2000" dirty="0"/>
              <a:t>The relation between RPM and steps per second is calculated with </a:t>
            </a:r>
            <a:endParaRPr lang="en-IN" sz="2000" dirty="0"/>
          </a:p>
          <a:p>
            <a:pPr marL="0" indent="0">
              <a:buNone/>
            </a:pPr>
            <a:r>
              <a:rPr lang="en-US" sz="2000" dirty="0" smtClean="0">
                <a:solidFill>
                  <a:srgbClr val="C00000"/>
                </a:solidFill>
              </a:rPr>
              <a:t>		Steps/sec</a:t>
            </a:r>
            <a:r>
              <a:rPr lang="en-US" sz="2000" dirty="0">
                <a:solidFill>
                  <a:srgbClr val="C00000"/>
                </a:solidFill>
              </a:rPr>
              <a:t>. = (RPM X Steps per revolution) /60</a:t>
            </a:r>
            <a:endParaRPr lang="en-IN" sz="2000" dirty="0">
              <a:solidFill>
                <a:srgbClr val="C00000"/>
              </a:solidFill>
            </a:endParaRPr>
          </a:p>
          <a:p>
            <a:endParaRPr lang="en-IN" sz="2000" dirty="0"/>
          </a:p>
        </p:txBody>
      </p:sp>
    </p:spTree>
    <p:extLst>
      <p:ext uri="{BB962C8B-B14F-4D97-AF65-F5344CB8AC3E}">
        <p14:creationId xmlns:p14="http://schemas.microsoft.com/office/powerpoint/2010/main" val="3713167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 Motor Interfacing.</a:t>
            </a:r>
            <a:endParaRPr lang="en-IN" dirty="0"/>
          </a:p>
        </p:txBody>
      </p:sp>
      <p:sp>
        <p:nvSpPr>
          <p:cNvPr id="3" name="Date Placeholder 2"/>
          <p:cNvSpPr>
            <a:spLocks noGrp="1"/>
          </p:cNvSpPr>
          <p:nvPr>
            <p:ph type="dt" sz="half" idx="10"/>
          </p:nvPr>
        </p:nvSpPr>
        <p:spPr/>
        <p:txBody>
          <a:bodyPr/>
          <a:lstStyle/>
          <a:p>
            <a:fld id="{C29452A5-CC9D-4D85-A896-1151C54EA0C8}" type="datetime1">
              <a:rPr lang="en-US" smtClean="0"/>
              <a:t>12/1/2017</a:t>
            </a:fld>
            <a:endParaRPr lang="en-US"/>
          </a:p>
        </p:txBody>
      </p:sp>
      <p:sp>
        <p:nvSpPr>
          <p:cNvPr id="4" name="Footer Placeholder 3"/>
          <p:cNvSpPr>
            <a:spLocks noGrp="1"/>
          </p:cNvSpPr>
          <p:nvPr>
            <p:ph type="ftr" sz="quarter" idx="11"/>
          </p:nvPr>
        </p:nvSpPr>
        <p:spPr/>
        <p:txBody>
          <a:bodyPr/>
          <a:lstStyle/>
          <a:p>
            <a:r>
              <a:rPr lang="en-IN" smtClean="0"/>
              <a:t>Learn 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
        <p:nvSpPr>
          <p:cNvPr id="6" name="Content Placeholder 5"/>
          <p:cNvSpPr>
            <a:spLocks noGrp="1"/>
          </p:cNvSpPr>
          <p:nvPr>
            <p:ph sz="quarter" idx="1"/>
          </p:nvPr>
        </p:nvSpPr>
        <p:spPr/>
        <p:txBody>
          <a:bodyPr>
            <a:normAutofit fontScale="92500"/>
          </a:bodyPr>
          <a:lstStyle/>
          <a:p>
            <a:r>
              <a:rPr lang="en-US" dirty="0"/>
              <a:t>DC motor is a most commonly used machine in the electrical world. </a:t>
            </a:r>
            <a:endParaRPr lang="en-US" dirty="0" smtClean="0"/>
          </a:p>
          <a:p>
            <a:r>
              <a:rPr lang="en-US" dirty="0" smtClean="0"/>
              <a:t>It </a:t>
            </a:r>
            <a:r>
              <a:rPr lang="en-US" dirty="0"/>
              <a:t>as every other motor does converts the electrical pulses to mechanical movement. </a:t>
            </a:r>
            <a:endParaRPr lang="en-US" dirty="0" smtClean="0"/>
          </a:p>
          <a:p>
            <a:r>
              <a:rPr lang="en-US" dirty="0" smtClean="0"/>
              <a:t>DC </a:t>
            </a:r>
            <a:r>
              <a:rPr lang="en-US" dirty="0"/>
              <a:t>Motor will have 2 polarities, one is +</a:t>
            </a:r>
            <a:r>
              <a:rPr lang="en-US" dirty="0" err="1"/>
              <a:t>ve</a:t>
            </a:r>
            <a:r>
              <a:rPr lang="en-US" dirty="0"/>
              <a:t> and the next is –</a:t>
            </a:r>
            <a:r>
              <a:rPr lang="en-US" dirty="0" err="1"/>
              <a:t>ve</a:t>
            </a:r>
            <a:r>
              <a:rPr lang="en-US" dirty="0"/>
              <a:t> and this is very common with all DC appliances. </a:t>
            </a:r>
            <a:endParaRPr lang="en-US" dirty="0" smtClean="0"/>
          </a:p>
          <a:p>
            <a:r>
              <a:rPr lang="en-US" dirty="0" smtClean="0"/>
              <a:t>Motor </a:t>
            </a:r>
            <a:r>
              <a:rPr lang="en-US" dirty="0"/>
              <a:t>can be made to rotate by just connecting them to appropriate polarities. </a:t>
            </a:r>
            <a:endParaRPr lang="en-US" dirty="0" smtClean="0"/>
          </a:p>
          <a:p>
            <a:r>
              <a:rPr lang="en-US" dirty="0" smtClean="0"/>
              <a:t>By </a:t>
            </a:r>
            <a:r>
              <a:rPr lang="en-US" dirty="0"/>
              <a:t>reversing the polarity one can make it rotate in the reverse the direction of rotation of the DC motor easily. </a:t>
            </a:r>
            <a:endParaRPr lang="en-IN" dirty="0"/>
          </a:p>
          <a:p>
            <a:endParaRPr lang="en-IN" dirty="0"/>
          </a:p>
        </p:txBody>
      </p:sp>
    </p:spTree>
    <p:extLst>
      <p:ext uri="{BB962C8B-B14F-4D97-AF65-F5344CB8AC3E}">
        <p14:creationId xmlns:p14="http://schemas.microsoft.com/office/powerpoint/2010/main" val="793688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IN" dirty="0"/>
          </a:p>
        </p:txBody>
      </p:sp>
      <p:sp>
        <p:nvSpPr>
          <p:cNvPr id="3" name="Date Placeholder 2"/>
          <p:cNvSpPr>
            <a:spLocks noGrp="1"/>
          </p:cNvSpPr>
          <p:nvPr>
            <p:ph type="dt" sz="half" idx="10"/>
          </p:nvPr>
        </p:nvSpPr>
        <p:spPr/>
        <p:txBody>
          <a:bodyPr/>
          <a:lstStyle/>
          <a:p>
            <a:fld id="{C29452A5-CC9D-4D85-A896-1151C54EA0C8}" type="datetime1">
              <a:rPr lang="en-US" smtClean="0"/>
              <a:t>12/1/2017</a:t>
            </a:fld>
            <a:endParaRPr lang="en-US"/>
          </a:p>
        </p:txBody>
      </p:sp>
      <p:sp>
        <p:nvSpPr>
          <p:cNvPr id="4" name="Footer Placeholder 3"/>
          <p:cNvSpPr>
            <a:spLocks noGrp="1"/>
          </p:cNvSpPr>
          <p:nvPr>
            <p:ph type="ftr" sz="quarter" idx="11"/>
          </p:nvPr>
        </p:nvSpPr>
        <p:spPr/>
        <p:txBody>
          <a:bodyPr/>
          <a:lstStyle/>
          <a:p>
            <a:r>
              <a:rPr lang="en-IN" smtClean="0"/>
              <a:t>Learn 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
        <p:nvSpPr>
          <p:cNvPr id="6" name="Content Placeholder 5"/>
          <p:cNvSpPr>
            <a:spLocks noGrp="1"/>
          </p:cNvSpPr>
          <p:nvPr>
            <p:ph sz="quarter" idx="1"/>
          </p:nvPr>
        </p:nvSpPr>
        <p:spPr/>
        <p:txBody>
          <a:bodyPr>
            <a:normAutofit/>
          </a:bodyPr>
          <a:lstStyle/>
          <a:p>
            <a:pPr algn="just"/>
            <a:r>
              <a:rPr lang="en-US" dirty="0"/>
              <a:t>DC motor finds widespread applications in the areas of cooling fans inside the electronic </a:t>
            </a:r>
            <a:r>
              <a:rPr lang="en-US" dirty="0" smtClean="0"/>
              <a:t>equipment </a:t>
            </a:r>
            <a:r>
              <a:rPr lang="en-US" dirty="0"/>
              <a:t>which are found to be very vital and useful. </a:t>
            </a:r>
            <a:endParaRPr lang="en-US" dirty="0" smtClean="0"/>
          </a:p>
          <a:p>
            <a:pPr algn="just"/>
            <a:r>
              <a:rPr lang="en-US" dirty="0" smtClean="0"/>
              <a:t>Computer </a:t>
            </a:r>
            <a:r>
              <a:rPr lang="en-US" dirty="0"/>
              <a:t>motherboards are in need of cooling agent and the DC motor will help in cooling of the processor. </a:t>
            </a:r>
            <a:endParaRPr lang="en-US" dirty="0" smtClean="0"/>
          </a:p>
          <a:p>
            <a:pPr algn="just"/>
            <a:r>
              <a:rPr lang="en-US" dirty="0" smtClean="0"/>
              <a:t>The </a:t>
            </a:r>
            <a:r>
              <a:rPr lang="en-US" dirty="0"/>
              <a:t>speed that the DC motor rotates is mentioned with the unit RPM (Rotation per minute). If RPM of a motor is specified as 1000 RPM then it makes 1000 rotations per minute</a:t>
            </a:r>
            <a:r>
              <a:rPr lang="en-US" dirty="0" smtClean="0"/>
              <a:t>. </a:t>
            </a:r>
            <a:endParaRPr lang="en-IN" dirty="0"/>
          </a:p>
          <a:p>
            <a:pPr algn="just"/>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228600"/>
            <a:ext cx="31242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841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IN" dirty="0"/>
          </a:p>
        </p:txBody>
      </p:sp>
      <p:sp>
        <p:nvSpPr>
          <p:cNvPr id="3" name="Date Placeholder 2"/>
          <p:cNvSpPr>
            <a:spLocks noGrp="1"/>
          </p:cNvSpPr>
          <p:nvPr>
            <p:ph type="dt" sz="half" idx="10"/>
          </p:nvPr>
        </p:nvSpPr>
        <p:spPr/>
        <p:txBody>
          <a:bodyPr/>
          <a:lstStyle/>
          <a:p>
            <a:fld id="{C29452A5-CC9D-4D85-A896-1151C54EA0C8}" type="datetime1">
              <a:rPr lang="en-US" smtClean="0"/>
              <a:t>12/1/2017</a:t>
            </a:fld>
            <a:endParaRPr lang="en-US"/>
          </a:p>
        </p:txBody>
      </p:sp>
      <p:sp>
        <p:nvSpPr>
          <p:cNvPr id="4" name="Footer Placeholder 3"/>
          <p:cNvSpPr>
            <a:spLocks noGrp="1"/>
          </p:cNvSpPr>
          <p:nvPr>
            <p:ph type="ftr" sz="quarter" idx="11"/>
          </p:nvPr>
        </p:nvSpPr>
        <p:spPr/>
        <p:txBody>
          <a:bodyPr/>
          <a:lstStyle/>
          <a:p>
            <a:r>
              <a:rPr lang="en-IN" smtClean="0"/>
              <a:t>Learn 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
        <p:nvSpPr>
          <p:cNvPr id="6" name="Content Placeholder 5"/>
          <p:cNvSpPr>
            <a:spLocks noGrp="1"/>
          </p:cNvSpPr>
          <p:nvPr>
            <p:ph sz="quarter" idx="1"/>
          </p:nvPr>
        </p:nvSpPr>
        <p:spPr/>
        <p:txBody>
          <a:bodyPr/>
          <a:lstStyle/>
          <a:p>
            <a:r>
              <a:rPr lang="en-US" dirty="0"/>
              <a:t>How can one interface the DC Motor with the microcontroller? </a:t>
            </a:r>
            <a:endParaRPr lang="en-US" dirty="0" smtClean="0"/>
          </a:p>
          <a:p>
            <a:r>
              <a:rPr lang="en-US" dirty="0" smtClean="0"/>
              <a:t>What </a:t>
            </a:r>
            <a:r>
              <a:rPr lang="en-US" dirty="0"/>
              <a:t>are the obligatory things to be done for this interfacing to be achieved? </a:t>
            </a:r>
            <a:endParaRPr lang="en-US" dirty="0" smtClean="0"/>
          </a:p>
          <a:p>
            <a:r>
              <a:rPr lang="en-US" dirty="0" smtClean="0"/>
              <a:t>Here </a:t>
            </a:r>
            <a:r>
              <a:rPr lang="en-US" dirty="0"/>
              <a:t>are the steps and descriptions. </a:t>
            </a:r>
            <a:endParaRPr lang="en-IN" dirty="0"/>
          </a:p>
          <a:p>
            <a:endParaRPr lang="en-IN"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228600"/>
            <a:ext cx="31242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536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IN" dirty="0"/>
          </a:p>
        </p:txBody>
      </p:sp>
      <p:sp>
        <p:nvSpPr>
          <p:cNvPr id="3" name="Date Placeholder 2"/>
          <p:cNvSpPr>
            <a:spLocks noGrp="1"/>
          </p:cNvSpPr>
          <p:nvPr>
            <p:ph type="dt" sz="half" idx="10"/>
          </p:nvPr>
        </p:nvSpPr>
        <p:spPr/>
        <p:txBody>
          <a:bodyPr/>
          <a:lstStyle/>
          <a:p>
            <a:fld id="{C29452A5-CC9D-4D85-A896-1151C54EA0C8}" type="datetime1">
              <a:rPr lang="en-US" smtClean="0"/>
              <a:t>12/1/2017</a:t>
            </a:fld>
            <a:endParaRPr lang="en-US"/>
          </a:p>
        </p:txBody>
      </p:sp>
      <p:sp>
        <p:nvSpPr>
          <p:cNvPr id="4" name="Footer Placeholder 3"/>
          <p:cNvSpPr>
            <a:spLocks noGrp="1"/>
          </p:cNvSpPr>
          <p:nvPr>
            <p:ph type="ftr" sz="quarter" idx="11"/>
          </p:nvPr>
        </p:nvSpPr>
        <p:spPr/>
        <p:txBody>
          <a:bodyPr/>
          <a:lstStyle/>
          <a:p>
            <a:r>
              <a:rPr lang="en-IN" smtClean="0"/>
              <a:t>Learn 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
        <p:nvSpPr>
          <p:cNvPr id="6" name="Content Placeholder 5"/>
          <p:cNvSpPr>
            <a:spLocks noGrp="1"/>
          </p:cNvSpPr>
          <p:nvPr>
            <p:ph sz="quarter" idx="1"/>
          </p:nvPr>
        </p:nvSpPr>
        <p:spPr>
          <a:xfrm>
            <a:off x="301752" y="1527048"/>
            <a:ext cx="8503920" cy="2359152"/>
          </a:xfrm>
        </p:spPr>
        <p:txBody>
          <a:bodyPr>
            <a:normAutofit fontScale="85000" lnSpcReduction="20000"/>
          </a:bodyPr>
          <a:lstStyle/>
          <a:p>
            <a:r>
              <a:rPr lang="en-US" dirty="0"/>
              <a:t>H-Bridge is the most commonly used way for connecting or interfacing a DC motor with a microcontroller. </a:t>
            </a:r>
            <a:endParaRPr lang="en-US" dirty="0" smtClean="0"/>
          </a:p>
          <a:p>
            <a:r>
              <a:rPr lang="en-US" dirty="0" smtClean="0"/>
              <a:t>How </a:t>
            </a:r>
            <a:r>
              <a:rPr lang="en-US" dirty="0"/>
              <a:t>can one build this structure? With having some switches the H Bridge can be constructed easily and direction of rotation of motor can be controlled with that switches</a:t>
            </a:r>
            <a:r>
              <a:rPr lang="en-US" dirty="0" smtClean="0"/>
              <a:t>.</a:t>
            </a:r>
          </a:p>
          <a:p>
            <a:r>
              <a:rPr lang="en-US" dirty="0" smtClean="0"/>
              <a:t>One </a:t>
            </a:r>
            <a:r>
              <a:rPr lang="en-US" dirty="0"/>
              <a:t>can see that 4 switches are deployed and with that switches one can play around.</a:t>
            </a:r>
            <a:endParaRPr lang="en-IN" dirty="0"/>
          </a:p>
          <a:p>
            <a:endParaRPr lang="en-IN" dirty="0"/>
          </a:p>
        </p:txBody>
      </p:sp>
      <p:pic>
        <p:nvPicPr>
          <p:cNvPr id="717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810001"/>
            <a:ext cx="38862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890597"/>
            <a:ext cx="2819400" cy="2277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6194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IN" dirty="0"/>
          </a:p>
        </p:txBody>
      </p:sp>
      <p:sp>
        <p:nvSpPr>
          <p:cNvPr id="3" name="Date Placeholder 2"/>
          <p:cNvSpPr>
            <a:spLocks noGrp="1"/>
          </p:cNvSpPr>
          <p:nvPr>
            <p:ph type="dt" sz="half" idx="10"/>
          </p:nvPr>
        </p:nvSpPr>
        <p:spPr/>
        <p:txBody>
          <a:bodyPr/>
          <a:lstStyle/>
          <a:p>
            <a:fld id="{C29452A5-CC9D-4D85-A896-1151C54EA0C8}" type="datetime1">
              <a:rPr lang="en-US" smtClean="0"/>
              <a:t>12/1/2017</a:t>
            </a:fld>
            <a:endParaRPr lang="en-US"/>
          </a:p>
        </p:txBody>
      </p:sp>
      <p:sp>
        <p:nvSpPr>
          <p:cNvPr id="4" name="Footer Placeholder 3"/>
          <p:cNvSpPr>
            <a:spLocks noGrp="1"/>
          </p:cNvSpPr>
          <p:nvPr>
            <p:ph type="ftr" sz="quarter" idx="11"/>
          </p:nvPr>
        </p:nvSpPr>
        <p:spPr/>
        <p:txBody>
          <a:bodyPr/>
          <a:lstStyle/>
          <a:p>
            <a:r>
              <a:rPr lang="en-IN" smtClean="0"/>
              <a:t>Learn 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
        <p:nvSpPr>
          <p:cNvPr id="6" name="Content Placeholder 5"/>
          <p:cNvSpPr>
            <a:spLocks noGrp="1"/>
          </p:cNvSpPr>
          <p:nvPr>
            <p:ph sz="quarter" idx="1"/>
          </p:nvPr>
        </p:nvSpPr>
        <p:spPr>
          <a:xfrm>
            <a:off x="228600" y="1524000"/>
            <a:ext cx="8503920" cy="4572000"/>
          </a:xfrm>
        </p:spPr>
        <p:txBody>
          <a:bodyPr/>
          <a:lstStyle/>
          <a:p>
            <a:r>
              <a:rPr lang="en-US" dirty="0"/>
              <a:t>When all the switches are open, it will not allow the motor to run at all. </a:t>
            </a:r>
            <a:endParaRPr lang="en-US" dirty="0" smtClean="0"/>
          </a:p>
          <a:p>
            <a:pPr marL="0" indent="0">
              <a:buNone/>
            </a:pPr>
            <a:endParaRPr lang="en-IN" dirty="0"/>
          </a:p>
          <a:p>
            <a:endParaRPr lang="en-IN" dirty="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895600"/>
            <a:ext cx="38862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976196"/>
            <a:ext cx="2819400" cy="2277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40143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IN" dirty="0"/>
          </a:p>
        </p:txBody>
      </p:sp>
      <p:sp>
        <p:nvSpPr>
          <p:cNvPr id="3" name="Date Placeholder 2"/>
          <p:cNvSpPr>
            <a:spLocks noGrp="1"/>
          </p:cNvSpPr>
          <p:nvPr>
            <p:ph type="dt" sz="half" idx="10"/>
          </p:nvPr>
        </p:nvSpPr>
        <p:spPr/>
        <p:txBody>
          <a:bodyPr/>
          <a:lstStyle/>
          <a:p>
            <a:fld id="{C29452A5-CC9D-4D85-A896-1151C54EA0C8}" type="datetime1">
              <a:rPr lang="en-US" smtClean="0"/>
              <a:t>12/1/2017</a:t>
            </a:fld>
            <a:endParaRPr lang="en-US"/>
          </a:p>
        </p:txBody>
      </p:sp>
      <p:sp>
        <p:nvSpPr>
          <p:cNvPr id="4" name="Footer Placeholder 3"/>
          <p:cNvSpPr>
            <a:spLocks noGrp="1"/>
          </p:cNvSpPr>
          <p:nvPr>
            <p:ph type="ftr" sz="quarter" idx="11"/>
          </p:nvPr>
        </p:nvSpPr>
        <p:spPr/>
        <p:txBody>
          <a:bodyPr/>
          <a:lstStyle/>
          <a:p>
            <a:r>
              <a:rPr lang="en-IN" smtClean="0"/>
              <a:t>Learn 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
        <p:nvSpPr>
          <p:cNvPr id="6" name="Content Placeholder 5"/>
          <p:cNvSpPr>
            <a:spLocks noGrp="1"/>
          </p:cNvSpPr>
          <p:nvPr>
            <p:ph sz="quarter" idx="1"/>
          </p:nvPr>
        </p:nvSpPr>
        <p:spPr/>
        <p:txBody>
          <a:bodyPr/>
          <a:lstStyle/>
          <a:p>
            <a:r>
              <a:rPr lang="en-US" dirty="0"/>
              <a:t>Well, making the H- Bridge setup might be tougher. </a:t>
            </a:r>
            <a:endParaRPr lang="en-US" dirty="0" smtClean="0"/>
          </a:p>
          <a:p>
            <a:r>
              <a:rPr lang="en-US" dirty="0" smtClean="0"/>
              <a:t>So </a:t>
            </a:r>
            <a:r>
              <a:rPr lang="en-US" dirty="0"/>
              <a:t>for making the task easier, one can use the driver IC L293D. </a:t>
            </a:r>
            <a:endParaRPr lang="en-US" dirty="0" smtClean="0"/>
          </a:p>
          <a:p>
            <a:r>
              <a:rPr lang="en-US" dirty="0" smtClean="0"/>
              <a:t>It </a:t>
            </a:r>
            <a:r>
              <a:rPr lang="en-US" dirty="0"/>
              <a:t>is a very popular and frequently used H-Bridge driver IC and with which one can interface 2 DC motors. </a:t>
            </a:r>
            <a:endParaRPr lang="en-US" dirty="0" smtClean="0"/>
          </a:p>
          <a:p>
            <a:r>
              <a:rPr lang="en-US" dirty="0" smtClean="0"/>
              <a:t>And </a:t>
            </a:r>
            <a:r>
              <a:rPr lang="en-US" dirty="0"/>
              <a:t>to note, both of the DC motor’s direction of rotation can be controlled with ease. </a:t>
            </a:r>
            <a:endParaRPr lang="en-IN" dirty="0"/>
          </a:p>
          <a:p>
            <a:endParaRPr lang="en-IN" dirty="0"/>
          </a:p>
        </p:txBody>
      </p:sp>
    </p:spTree>
    <p:extLst>
      <p:ext uri="{BB962C8B-B14F-4D97-AF65-F5344CB8AC3E}">
        <p14:creationId xmlns:p14="http://schemas.microsoft.com/office/powerpoint/2010/main" val="25416457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IN" dirty="0"/>
          </a:p>
        </p:txBody>
      </p:sp>
      <p:sp>
        <p:nvSpPr>
          <p:cNvPr id="3" name="Date Placeholder 2"/>
          <p:cNvSpPr>
            <a:spLocks noGrp="1"/>
          </p:cNvSpPr>
          <p:nvPr>
            <p:ph type="dt" sz="half" idx="10"/>
          </p:nvPr>
        </p:nvSpPr>
        <p:spPr/>
        <p:txBody>
          <a:bodyPr/>
          <a:lstStyle/>
          <a:p>
            <a:fld id="{C29452A5-CC9D-4D85-A896-1151C54EA0C8}" type="datetime1">
              <a:rPr lang="en-US" smtClean="0"/>
              <a:t>12/1/2017</a:t>
            </a:fld>
            <a:endParaRPr lang="en-US"/>
          </a:p>
        </p:txBody>
      </p:sp>
      <p:sp>
        <p:nvSpPr>
          <p:cNvPr id="4" name="Footer Placeholder 3"/>
          <p:cNvSpPr>
            <a:spLocks noGrp="1"/>
          </p:cNvSpPr>
          <p:nvPr>
            <p:ph type="ftr" sz="quarter" idx="11"/>
          </p:nvPr>
        </p:nvSpPr>
        <p:spPr/>
        <p:txBody>
          <a:bodyPr/>
          <a:lstStyle/>
          <a:p>
            <a:r>
              <a:rPr lang="en-IN" smtClean="0"/>
              <a:t>Learn 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pic>
        <p:nvPicPr>
          <p:cNvPr id="819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04800" y="1600200"/>
            <a:ext cx="5943600" cy="3747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066800" y="5257800"/>
            <a:ext cx="7342909" cy="923330"/>
          </a:xfrm>
          <a:prstGeom prst="rect">
            <a:avLst/>
          </a:prstGeom>
        </p:spPr>
        <p:txBody>
          <a:bodyPr wrap="square">
            <a:spAutoFit/>
          </a:bodyPr>
          <a:lstStyle/>
          <a:p>
            <a:pPr marL="285750" indent="-285750">
              <a:buFont typeface="Arial" pitchFamily="34" charset="0"/>
              <a:buChar char="•"/>
            </a:pPr>
            <a:r>
              <a:rPr lang="en-US" dirty="0"/>
              <a:t>Just 3 pins are sufficient for the interfacing to be done.  </a:t>
            </a:r>
            <a:endParaRPr lang="en-US" dirty="0" smtClean="0"/>
          </a:p>
          <a:p>
            <a:pPr marL="285750" indent="-285750">
              <a:buFont typeface="Arial" pitchFamily="34" charset="0"/>
              <a:buChar char="•"/>
            </a:pPr>
            <a:r>
              <a:rPr lang="en-US" dirty="0" smtClean="0"/>
              <a:t>A</a:t>
            </a:r>
            <a:r>
              <a:rPr lang="en-US" dirty="0"/>
              <a:t>, B and Enable are connected to the 8051’s port 3 with having P3.0 connected to A, P3.1 connected to B and P3.2 to enable. </a:t>
            </a:r>
            <a:endParaRPr lang="en-IN"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2937597"/>
            <a:ext cx="2695575" cy="1482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52559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IN" dirty="0"/>
          </a:p>
        </p:txBody>
      </p:sp>
      <p:sp>
        <p:nvSpPr>
          <p:cNvPr id="3" name="Date Placeholder 2"/>
          <p:cNvSpPr>
            <a:spLocks noGrp="1"/>
          </p:cNvSpPr>
          <p:nvPr>
            <p:ph type="dt" sz="half" idx="10"/>
          </p:nvPr>
        </p:nvSpPr>
        <p:spPr/>
        <p:txBody>
          <a:bodyPr/>
          <a:lstStyle/>
          <a:p>
            <a:fld id="{C29452A5-CC9D-4D85-A896-1151C54EA0C8}" type="datetime1">
              <a:rPr lang="en-US" smtClean="0"/>
              <a:t>12/1/2017</a:t>
            </a:fld>
            <a:endParaRPr lang="en-US"/>
          </a:p>
        </p:txBody>
      </p:sp>
      <p:sp>
        <p:nvSpPr>
          <p:cNvPr id="4" name="Footer Placeholder 3"/>
          <p:cNvSpPr>
            <a:spLocks noGrp="1"/>
          </p:cNvSpPr>
          <p:nvPr>
            <p:ph type="ftr" sz="quarter" idx="11"/>
          </p:nvPr>
        </p:nvSpPr>
        <p:spPr/>
        <p:txBody>
          <a:bodyPr/>
          <a:lstStyle/>
          <a:p>
            <a:r>
              <a:rPr lang="en-IN" smtClean="0"/>
              <a:t>Learn 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pic>
        <p:nvPicPr>
          <p:cNvPr id="921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89916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9118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IN" dirty="0"/>
          </a:p>
        </p:txBody>
      </p:sp>
      <p:sp>
        <p:nvSpPr>
          <p:cNvPr id="4" name="Date Placeholder 3"/>
          <p:cNvSpPr>
            <a:spLocks noGrp="1"/>
          </p:cNvSpPr>
          <p:nvPr>
            <p:ph type="dt" sz="half" idx="10"/>
          </p:nvPr>
        </p:nvSpPr>
        <p:spPr/>
        <p:txBody>
          <a:bodyPr/>
          <a:lstStyle/>
          <a:p>
            <a:fld id="{4491116F-C501-49D5-A15E-FC890D877A3F}" type="datetime1">
              <a:rPr lang="en-US" smtClean="0"/>
              <a:t>12/1/2017</a:t>
            </a:fld>
            <a:endParaRPr lang="en-US"/>
          </a:p>
        </p:txBody>
      </p:sp>
      <p:sp>
        <p:nvSpPr>
          <p:cNvPr id="5" name="Footer Placeholder 4"/>
          <p:cNvSpPr>
            <a:spLocks noGrp="1"/>
          </p:cNvSpPr>
          <p:nvPr>
            <p:ph type="ftr" sz="quarter" idx="11"/>
          </p:nvPr>
        </p:nvSpPr>
        <p:spPr/>
        <p:txBody>
          <a:bodyPr/>
          <a:lstStyle/>
          <a:p>
            <a:r>
              <a:rPr lang="en-IN" smtClean="0"/>
              <a:t>Learn 8051 with Shriram K Vasudevan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
        <p:nvSpPr>
          <p:cNvPr id="3" name="Content Placeholder 2"/>
          <p:cNvSpPr>
            <a:spLocks noGrp="1"/>
          </p:cNvSpPr>
          <p:nvPr>
            <p:ph sz="quarter" idx="1"/>
          </p:nvPr>
        </p:nvSpPr>
        <p:spPr/>
        <p:txBody>
          <a:bodyPr/>
          <a:lstStyle/>
          <a:p>
            <a:r>
              <a:rPr lang="en-US" dirty="0" smtClean="0"/>
              <a:t>8051 interfacing with </a:t>
            </a:r>
          </a:p>
          <a:p>
            <a:pPr lvl="1"/>
            <a:r>
              <a:rPr lang="en-US" dirty="0" smtClean="0"/>
              <a:t>Stepper Motor </a:t>
            </a:r>
          </a:p>
          <a:p>
            <a:pPr lvl="1"/>
            <a:r>
              <a:rPr lang="en-US" dirty="0" smtClean="0"/>
              <a:t>LCD  (Self Study – Will be given material on request) </a:t>
            </a:r>
          </a:p>
          <a:p>
            <a:pPr lvl="1"/>
            <a:r>
              <a:rPr lang="en-US" dirty="0"/>
              <a:t>DC Motor </a:t>
            </a:r>
          </a:p>
          <a:p>
            <a:pPr lvl="1"/>
            <a:endParaRPr lang="en-US" dirty="0" smtClean="0"/>
          </a:p>
          <a:p>
            <a:pPr marL="109728" indent="0">
              <a:buNone/>
            </a:pPr>
            <a:endParaRPr lang="en-IN" dirty="0"/>
          </a:p>
        </p:txBody>
      </p:sp>
    </p:spTree>
    <p:extLst>
      <p:ext uri="{BB962C8B-B14F-4D97-AF65-F5344CB8AC3E}">
        <p14:creationId xmlns:p14="http://schemas.microsoft.com/office/powerpoint/2010/main" val="3519394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
          </p:nvPr>
        </p:nvSpPr>
        <p:spPr/>
        <p:txBody>
          <a:bodyPr/>
          <a:lstStyle/>
          <a:p>
            <a:r>
              <a:rPr lang="en-US" dirty="0" smtClean="0"/>
              <a:t>All the best!</a:t>
            </a:r>
          </a:p>
          <a:p>
            <a:r>
              <a:rPr lang="en-US" dirty="0" smtClean="0"/>
              <a:t>Shriram k </a:t>
            </a:r>
            <a:r>
              <a:rPr lang="en-US" dirty="0" err="1" smtClean="0"/>
              <a:t>vasudevan</a:t>
            </a:r>
            <a:endParaRPr lang="en-IN" dirty="0"/>
          </a:p>
        </p:txBody>
      </p:sp>
      <p:sp>
        <p:nvSpPr>
          <p:cNvPr id="4" name="Footer Placeholder 3"/>
          <p:cNvSpPr>
            <a:spLocks noGrp="1"/>
          </p:cNvSpPr>
          <p:nvPr>
            <p:ph type="ftr" sz="quarter" idx="11"/>
          </p:nvPr>
        </p:nvSpPr>
        <p:spPr/>
        <p:txBody>
          <a:bodyPr/>
          <a:lstStyle/>
          <a:p>
            <a:r>
              <a:rPr lang="en-IN" smtClean="0"/>
              <a:t>Learn 8051 with Shriram K Vasudevan</a:t>
            </a:r>
            <a:endParaRPr lang="en-US"/>
          </a:p>
        </p:txBody>
      </p:sp>
      <p:sp>
        <p:nvSpPr>
          <p:cNvPr id="3" name="Date Placeholder 2"/>
          <p:cNvSpPr>
            <a:spLocks noGrp="1"/>
          </p:cNvSpPr>
          <p:nvPr>
            <p:ph type="dt" sz="half" idx="10"/>
          </p:nvPr>
        </p:nvSpPr>
        <p:spPr/>
        <p:txBody>
          <a:bodyPr/>
          <a:lstStyle/>
          <a:p>
            <a:fld id="{C29452A5-CC9D-4D85-A896-1151C54EA0C8}" type="datetime1">
              <a:rPr lang="en-US" smtClean="0"/>
              <a:t>12/1/2017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
        <p:nvSpPr>
          <p:cNvPr id="9" name="Title 8"/>
          <p:cNvSpPr>
            <a:spLocks noGrp="1"/>
          </p:cNvSpPr>
          <p:nvPr>
            <p:ph type="title"/>
          </p:nvPr>
        </p:nvSpPr>
        <p:spPr/>
        <p:txBody>
          <a:bodyPr/>
          <a:lstStyle/>
          <a:p>
            <a:r>
              <a:rPr lang="en-US" dirty="0" smtClean="0"/>
              <a:t>Thanks a lot for watching!</a:t>
            </a:r>
            <a:endParaRPr lang="en-IN" dirty="0"/>
          </a:p>
        </p:txBody>
      </p:sp>
    </p:spTree>
    <p:extLst>
      <p:ext uri="{BB962C8B-B14F-4D97-AF65-F5344CB8AC3E}">
        <p14:creationId xmlns:p14="http://schemas.microsoft.com/office/powerpoint/2010/main" val="3990532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Stepper Motor </a:t>
            </a:r>
            <a:endParaRPr lang="en-IN" dirty="0"/>
          </a:p>
        </p:txBody>
      </p:sp>
      <p:sp>
        <p:nvSpPr>
          <p:cNvPr id="3" name="Date Placeholder 2"/>
          <p:cNvSpPr>
            <a:spLocks noGrp="1"/>
          </p:cNvSpPr>
          <p:nvPr>
            <p:ph type="dt" sz="half" idx="10"/>
          </p:nvPr>
        </p:nvSpPr>
        <p:spPr/>
        <p:txBody>
          <a:bodyPr/>
          <a:lstStyle/>
          <a:p>
            <a:fld id="{C29452A5-CC9D-4D85-A896-1151C54EA0C8}" type="datetime1">
              <a:rPr lang="en-US" smtClean="0"/>
              <a:t>12/1/2017</a:t>
            </a:fld>
            <a:endParaRPr lang="en-US"/>
          </a:p>
        </p:txBody>
      </p:sp>
      <p:sp>
        <p:nvSpPr>
          <p:cNvPr id="4" name="Footer Placeholder 3"/>
          <p:cNvSpPr>
            <a:spLocks noGrp="1"/>
          </p:cNvSpPr>
          <p:nvPr>
            <p:ph type="ftr" sz="quarter" idx="11"/>
          </p:nvPr>
        </p:nvSpPr>
        <p:spPr/>
        <p:txBody>
          <a:bodyPr/>
          <a:lstStyle/>
          <a:p>
            <a:r>
              <a:rPr lang="en-IN" smtClean="0"/>
              <a:t>Learn 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2" name="Content Placeholder 1"/>
          <p:cNvSpPr>
            <a:spLocks noGrp="1"/>
          </p:cNvSpPr>
          <p:nvPr>
            <p:ph sz="quarter" idx="1"/>
          </p:nvPr>
        </p:nvSpPr>
        <p:spPr>
          <a:xfrm>
            <a:off x="457200" y="1481328"/>
            <a:ext cx="8229600" cy="4919472"/>
          </a:xfrm>
        </p:spPr>
        <p:txBody>
          <a:bodyPr>
            <a:normAutofit lnSpcReduction="10000"/>
          </a:bodyPr>
          <a:lstStyle/>
          <a:p>
            <a:pPr algn="just"/>
            <a:r>
              <a:rPr lang="en-US" dirty="0" smtClean="0"/>
              <a:t>Have </a:t>
            </a:r>
            <a:r>
              <a:rPr lang="en-US" dirty="0"/>
              <a:t>been using it for a long time inside the </a:t>
            </a:r>
            <a:r>
              <a:rPr lang="en-US" dirty="0">
                <a:solidFill>
                  <a:srgbClr val="0070C0"/>
                </a:solidFill>
              </a:rPr>
              <a:t>printers, floppy disk drives, CD Drives </a:t>
            </a:r>
            <a:r>
              <a:rPr lang="en-US" dirty="0"/>
              <a:t>and some robotic projects that have been done</a:t>
            </a:r>
            <a:r>
              <a:rPr lang="en-US" dirty="0" smtClean="0"/>
              <a:t>.</a:t>
            </a:r>
          </a:p>
          <a:p>
            <a:pPr algn="just"/>
            <a:r>
              <a:rPr lang="en-US" dirty="0"/>
              <a:t>It is again a motor only with a small difference. </a:t>
            </a:r>
            <a:r>
              <a:rPr lang="en-US" dirty="0">
                <a:solidFill>
                  <a:srgbClr val="0070C0"/>
                </a:solidFill>
              </a:rPr>
              <a:t>As all motors do it converts electrical power to mechanical power. </a:t>
            </a:r>
            <a:endParaRPr lang="en-US" dirty="0" smtClean="0">
              <a:solidFill>
                <a:srgbClr val="0070C0"/>
              </a:solidFill>
            </a:endParaRPr>
          </a:p>
          <a:p>
            <a:pPr algn="just"/>
            <a:r>
              <a:rPr lang="en-US" dirty="0" smtClean="0"/>
              <a:t>The </a:t>
            </a:r>
            <a:r>
              <a:rPr lang="en-US" dirty="0"/>
              <a:t>difference between the normal motor and stepper motor </a:t>
            </a:r>
            <a:r>
              <a:rPr lang="en-US" dirty="0">
                <a:solidFill>
                  <a:srgbClr val="0070C0"/>
                </a:solidFill>
              </a:rPr>
              <a:t>is with the way they rotate</a:t>
            </a:r>
            <a:r>
              <a:rPr lang="en-US" dirty="0"/>
              <a:t>. </a:t>
            </a:r>
            <a:endParaRPr lang="en-US" dirty="0" smtClean="0"/>
          </a:p>
          <a:p>
            <a:pPr algn="just"/>
            <a:r>
              <a:rPr lang="en-US" dirty="0" smtClean="0">
                <a:solidFill>
                  <a:srgbClr val="7030A0"/>
                </a:solidFill>
              </a:rPr>
              <a:t>Normal </a:t>
            </a:r>
            <a:r>
              <a:rPr lang="en-US" dirty="0">
                <a:solidFill>
                  <a:srgbClr val="7030A0"/>
                </a:solidFill>
              </a:rPr>
              <a:t>motors will rotate continuously whereas in stepper motor, rotations happen in fixed steps</a:t>
            </a:r>
            <a:r>
              <a:rPr lang="en-US" dirty="0"/>
              <a:t>. Each step will be a part of the complete circle. Means many steps will form one complete circle</a:t>
            </a:r>
            <a:endParaRPr lang="en-IN" dirty="0"/>
          </a:p>
        </p:txBody>
      </p:sp>
    </p:spTree>
    <p:extLst>
      <p:ext uri="{BB962C8B-B14F-4D97-AF65-F5344CB8AC3E}">
        <p14:creationId xmlns:p14="http://schemas.microsoft.com/office/powerpoint/2010/main" val="1695071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Contd., </a:t>
            </a:r>
            <a:endParaRPr lang="en-IN" dirty="0"/>
          </a:p>
        </p:txBody>
      </p:sp>
      <p:sp>
        <p:nvSpPr>
          <p:cNvPr id="3" name="Date Placeholder 2"/>
          <p:cNvSpPr>
            <a:spLocks noGrp="1"/>
          </p:cNvSpPr>
          <p:nvPr>
            <p:ph type="dt" sz="half" idx="10"/>
          </p:nvPr>
        </p:nvSpPr>
        <p:spPr/>
        <p:txBody>
          <a:bodyPr/>
          <a:lstStyle/>
          <a:p>
            <a:fld id="{C29452A5-CC9D-4D85-A896-1151C54EA0C8}" type="datetime1">
              <a:rPr lang="en-US" smtClean="0"/>
              <a:t>12/1/2017</a:t>
            </a:fld>
            <a:endParaRPr lang="en-US"/>
          </a:p>
        </p:txBody>
      </p:sp>
      <p:sp>
        <p:nvSpPr>
          <p:cNvPr id="4" name="Footer Placeholder 3"/>
          <p:cNvSpPr>
            <a:spLocks noGrp="1"/>
          </p:cNvSpPr>
          <p:nvPr>
            <p:ph type="ftr" sz="quarter" idx="11"/>
          </p:nvPr>
        </p:nvSpPr>
        <p:spPr/>
        <p:txBody>
          <a:bodyPr/>
          <a:lstStyle/>
          <a:p>
            <a:r>
              <a:rPr lang="en-IN" smtClean="0"/>
              <a:t>Learn 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2" name="Content Placeholder 1"/>
          <p:cNvSpPr>
            <a:spLocks noGrp="1"/>
          </p:cNvSpPr>
          <p:nvPr>
            <p:ph sz="quarter" idx="1"/>
          </p:nvPr>
        </p:nvSpPr>
        <p:spPr>
          <a:xfrm>
            <a:off x="419100" y="1524000"/>
            <a:ext cx="8458200" cy="4525963"/>
          </a:xfrm>
        </p:spPr>
        <p:txBody>
          <a:bodyPr/>
          <a:lstStyle/>
          <a:p>
            <a:pPr algn="just"/>
            <a:r>
              <a:rPr lang="en-US" dirty="0"/>
              <a:t>Any motor will have a stator and a rotor. </a:t>
            </a:r>
            <a:endParaRPr lang="en-US" dirty="0" smtClean="0"/>
          </a:p>
          <a:p>
            <a:pPr algn="just"/>
            <a:r>
              <a:rPr lang="en-US" dirty="0" smtClean="0"/>
              <a:t>A </a:t>
            </a:r>
            <a:r>
              <a:rPr lang="en-US" dirty="0"/>
              <a:t>rotor will have permanent magnets and stator has coils. It will look something like what is </a:t>
            </a:r>
            <a:r>
              <a:rPr lang="en-US" dirty="0" smtClean="0"/>
              <a:t>shown. </a:t>
            </a:r>
          </a:p>
          <a:p>
            <a:pPr algn="just"/>
            <a:r>
              <a:rPr lang="en-US" dirty="0" smtClean="0"/>
              <a:t>As </a:t>
            </a:r>
            <a:r>
              <a:rPr lang="en-US" dirty="0"/>
              <a:t>shown in the figure </a:t>
            </a:r>
            <a:r>
              <a:rPr lang="en-US" dirty="0" smtClean="0"/>
              <a:t>there </a:t>
            </a:r>
            <a:r>
              <a:rPr lang="en-US" dirty="0"/>
              <a:t>are 4 coils with having angle of 90 </a:t>
            </a:r>
            <a:r>
              <a:rPr lang="en-US" dirty="0" smtClean="0"/>
              <a:t>deg between </a:t>
            </a:r>
            <a:r>
              <a:rPr lang="en-US" dirty="0"/>
              <a:t>each other fixed on the stator. </a:t>
            </a:r>
            <a:endParaRPr lang="en-IN" dirty="0"/>
          </a:p>
          <a:p>
            <a:pPr algn="just"/>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962400"/>
            <a:ext cx="2743200" cy="2213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3601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Contd., </a:t>
            </a:r>
            <a:endParaRPr lang="en-IN" dirty="0"/>
          </a:p>
        </p:txBody>
      </p:sp>
      <p:sp>
        <p:nvSpPr>
          <p:cNvPr id="3" name="Date Placeholder 2"/>
          <p:cNvSpPr>
            <a:spLocks noGrp="1"/>
          </p:cNvSpPr>
          <p:nvPr>
            <p:ph type="dt" sz="half" idx="10"/>
          </p:nvPr>
        </p:nvSpPr>
        <p:spPr/>
        <p:txBody>
          <a:bodyPr/>
          <a:lstStyle/>
          <a:p>
            <a:fld id="{C29452A5-CC9D-4D85-A896-1151C54EA0C8}" type="datetime1">
              <a:rPr lang="en-US" smtClean="0"/>
              <a:t>12/1/2017</a:t>
            </a:fld>
            <a:endParaRPr lang="en-US"/>
          </a:p>
        </p:txBody>
      </p:sp>
      <p:sp>
        <p:nvSpPr>
          <p:cNvPr id="4" name="Footer Placeholder 3"/>
          <p:cNvSpPr>
            <a:spLocks noGrp="1"/>
          </p:cNvSpPr>
          <p:nvPr>
            <p:ph type="ftr" sz="quarter" idx="11"/>
          </p:nvPr>
        </p:nvSpPr>
        <p:spPr/>
        <p:txBody>
          <a:bodyPr/>
          <a:lstStyle/>
          <a:p>
            <a:r>
              <a:rPr lang="en-IN" smtClean="0"/>
              <a:t>Learn 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2" name="Content Placeholder 1"/>
          <p:cNvSpPr>
            <a:spLocks noGrp="1"/>
          </p:cNvSpPr>
          <p:nvPr>
            <p:ph sz="quarter" idx="1"/>
          </p:nvPr>
        </p:nvSpPr>
        <p:spPr>
          <a:xfrm>
            <a:off x="304800" y="1595005"/>
            <a:ext cx="8503920" cy="4572000"/>
          </a:xfrm>
        </p:spPr>
        <p:txBody>
          <a:bodyPr>
            <a:normAutofit fontScale="92500" lnSpcReduction="10000"/>
          </a:bodyPr>
          <a:lstStyle/>
          <a:p>
            <a:pPr algn="just"/>
            <a:r>
              <a:rPr lang="en-US" dirty="0"/>
              <a:t>The coils will be activated one after another and they will be activated in order and it decides the rotation direction. i.e.</a:t>
            </a:r>
            <a:r>
              <a:rPr lang="en-US" dirty="0">
                <a:solidFill>
                  <a:srgbClr val="C00000"/>
                </a:solidFill>
              </a:rPr>
              <a:t> it can be clockwise or anticlockwise. </a:t>
            </a:r>
            <a:endParaRPr lang="en-US" dirty="0" smtClean="0">
              <a:solidFill>
                <a:srgbClr val="C00000"/>
              </a:solidFill>
            </a:endParaRPr>
          </a:p>
          <a:p>
            <a:pPr algn="just"/>
            <a:r>
              <a:rPr lang="en-US" dirty="0" smtClean="0">
                <a:solidFill>
                  <a:srgbClr val="7030A0"/>
                </a:solidFill>
              </a:rPr>
              <a:t>This </a:t>
            </a:r>
            <a:r>
              <a:rPr lang="en-US" dirty="0">
                <a:solidFill>
                  <a:srgbClr val="7030A0"/>
                </a:solidFill>
              </a:rPr>
              <a:t>kind of stepper motors are normally referred to be as 4 phase stepper motor or </a:t>
            </a:r>
            <a:r>
              <a:rPr lang="en-US" dirty="0" err="1" smtClean="0">
                <a:solidFill>
                  <a:srgbClr val="7030A0"/>
                </a:solidFill>
              </a:rPr>
              <a:t>uni</a:t>
            </a:r>
            <a:r>
              <a:rPr lang="en-US" dirty="0">
                <a:solidFill>
                  <a:srgbClr val="7030A0"/>
                </a:solidFill>
              </a:rPr>
              <a:t>-</a:t>
            </a:r>
            <a:r>
              <a:rPr lang="en-US" dirty="0" smtClean="0">
                <a:solidFill>
                  <a:srgbClr val="7030A0"/>
                </a:solidFill>
              </a:rPr>
              <a:t>polar </a:t>
            </a:r>
            <a:r>
              <a:rPr lang="en-US" dirty="0">
                <a:solidFill>
                  <a:srgbClr val="7030A0"/>
                </a:solidFill>
              </a:rPr>
              <a:t>stepper motor. </a:t>
            </a:r>
            <a:endParaRPr lang="en-US" dirty="0" smtClean="0">
              <a:solidFill>
                <a:srgbClr val="7030A0"/>
              </a:solidFill>
            </a:endParaRPr>
          </a:p>
          <a:p>
            <a:pPr algn="just"/>
            <a:r>
              <a:rPr lang="en-US" dirty="0" smtClean="0"/>
              <a:t>Based </a:t>
            </a:r>
            <a:r>
              <a:rPr lang="en-US" dirty="0"/>
              <a:t>on the sequence of power applied to the stator windings, the rotor will start rotating. </a:t>
            </a:r>
            <a:endParaRPr lang="en-US" dirty="0" smtClean="0"/>
          </a:p>
          <a:p>
            <a:pPr algn="just"/>
            <a:r>
              <a:rPr lang="en-US" dirty="0" smtClean="0"/>
              <a:t>There </a:t>
            </a:r>
            <a:r>
              <a:rPr lang="en-US" dirty="0"/>
              <a:t>are many sequences followed and one of them is 4 step sequences. </a:t>
            </a:r>
            <a:endParaRPr lang="en-US" dirty="0" smtClean="0"/>
          </a:p>
          <a:p>
            <a:pPr algn="just"/>
            <a:r>
              <a:rPr lang="en-US" dirty="0" smtClean="0">
                <a:solidFill>
                  <a:srgbClr val="C00000"/>
                </a:solidFill>
              </a:rPr>
              <a:t>One </a:t>
            </a:r>
            <a:r>
              <a:rPr lang="en-US" dirty="0">
                <a:solidFill>
                  <a:srgbClr val="C00000"/>
                </a:solidFill>
              </a:rPr>
              <a:t>can find the </a:t>
            </a:r>
            <a:r>
              <a:rPr lang="en-US" dirty="0" smtClean="0">
                <a:solidFill>
                  <a:srgbClr val="C00000"/>
                </a:solidFill>
              </a:rPr>
              <a:t>hexadecimal </a:t>
            </a:r>
            <a:r>
              <a:rPr lang="en-US" dirty="0">
                <a:solidFill>
                  <a:srgbClr val="C00000"/>
                </a:solidFill>
              </a:rPr>
              <a:t>equivalent of the sequence in the table and can load it to get the stepper motor running. </a:t>
            </a:r>
            <a:endParaRPr lang="en-IN" dirty="0">
              <a:solidFill>
                <a:srgbClr val="C00000"/>
              </a:solidFill>
            </a:endParaRPr>
          </a:p>
          <a:p>
            <a:pPr algn="just"/>
            <a:endParaRPr lang="en-IN" dirty="0"/>
          </a:p>
          <a:p>
            <a:pPr algn="just"/>
            <a:endParaRPr lang="en-IN" dirty="0"/>
          </a:p>
        </p:txBody>
      </p:sp>
      <p:pic>
        <p:nvPicPr>
          <p:cNvPr id="2050" name="Picture 2"/>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6610229" y="228601"/>
            <a:ext cx="2381371" cy="914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4814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Contd., </a:t>
            </a:r>
            <a:endParaRPr lang="en-IN" dirty="0"/>
          </a:p>
        </p:txBody>
      </p:sp>
      <p:sp>
        <p:nvSpPr>
          <p:cNvPr id="3" name="Date Placeholder 2"/>
          <p:cNvSpPr>
            <a:spLocks noGrp="1"/>
          </p:cNvSpPr>
          <p:nvPr>
            <p:ph type="dt" sz="half" idx="10"/>
          </p:nvPr>
        </p:nvSpPr>
        <p:spPr/>
        <p:txBody>
          <a:bodyPr/>
          <a:lstStyle/>
          <a:p>
            <a:fld id="{C29452A5-CC9D-4D85-A896-1151C54EA0C8}" type="datetime1">
              <a:rPr lang="en-US" smtClean="0"/>
              <a:t>12/1/2017</a:t>
            </a:fld>
            <a:endParaRPr lang="en-US"/>
          </a:p>
        </p:txBody>
      </p:sp>
      <p:sp>
        <p:nvSpPr>
          <p:cNvPr id="4" name="Footer Placeholder 3"/>
          <p:cNvSpPr>
            <a:spLocks noGrp="1"/>
          </p:cNvSpPr>
          <p:nvPr>
            <p:ph type="ftr" sz="quarter" idx="11"/>
          </p:nvPr>
        </p:nvSpPr>
        <p:spPr/>
        <p:txBody>
          <a:bodyPr/>
          <a:lstStyle/>
          <a:p>
            <a:r>
              <a:rPr lang="en-IN" smtClean="0"/>
              <a:t>Learn 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2" name="Content Placeholder 1"/>
          <p:cNvSpPr>
            <a:spLocks noGrp="1"/>
          </p:cNvSpPr>
          <p:nvPr>
            <p:ph sz="quarter" idx="1"/>
          </p:nvPr>
        </p:nvSpPr>
        <p:spPr/>
        <p:txBody>
          <a:bodyPr>
            <a:normAutofit/>
          </a:bodyPr>
          <a:lstStyle/>
          <a:p>
            <a:pPr algn="just"/>
            <a:r>
              <a:rPr lang="en-US" dirty="0" smtClean="0"/>
              <a:t>The </a:t>
            </a:r>
            <a:r>
              <a:rPr lang="en-US" dirty="0"/>
              <a:t>equivalent Hex values for the above sequence is </a:t>
            </a:r>
            <a:r>
              <a:rPr lang="en-US" dirty="0">
                <a:solidFill>
                  <a:srgbClr val="C00000"/>
                </a:solidFill>
              </a:rPr>
              <a:t>06H, 03H, 09H and 0CH. </a:t>
            </a:r>
            <a:endParaRPr lang="en-US" dirty="0" smtClean="0">
              <a:solidFill>
                <a:srgbClr val="C00000"/>
              </a:solidFill>
            </a:endParaRPr>
          </a:p>
          <a:p>
            <a:pPr algn="just"/>
            <a:r>
              <a:rPr lang="en-US" dirty="0" smtClean="0"/>
              <a:t>The </a:t>
            </a:r>
            <a:r>
              <a:rPr lang="en-US" dirty="0"/>
              <a:t>next section is to try interfacing the 8051 with stepper motor. </a:t>
            </a:r>
            <a:endParaRPr lang="en-US" dirty="0" smtClean="0"/>
          </a:p>
          <a:p>
            <a:pPr algn="just"/>
            <a:r>
              <a:rPr lang="en-US" dirty="0" smtClean="0"/>
              <a:t>After that, </a:t>
            </a:r>
            <a:r>
              <a:rPr lang="en-US" dirty="0"/>
              <a:t>the code can be written to make the stepper motor rotate the way the programmer wishes to, </a:t>
            </a:r>
            <a:r>
              <a:rPr lang="en-US" dirty="0">
                <a:solidFill>
                  <a:srgbClr val="C00000"/>
                </a:solidFill>
              </a:rPr>
              <a:t>clockwise or anti clockwise. </a:t>
            </a:r>
            <a:endParaRPr lang="en-IN" dirty="0">
              <a:solidFill>
                <a:srgbClr val="C00000"/>
              </a:solidFill>
            </a:endParaRPr>
          </a:p>
          <a:p>
            <a:pPr algn="just"/>
            <a:r>
              <a:rPr lang="en-US" dirty="0" smtClean="0"/>
              <a:t>To </a:t>
            </a:r>
            <a:r>
              <a:rPr lang="en-US" dirty="0"/>
              <a:t>make the stepper rotate, </a:t>
            </a:r>
            <a:r>
              <a:rPr lang="en-US" dirty="0" smtClean="0"/>
              <a:t>sending </a:t>
            </a:r>
            <a:r>
              <a:rPr lang="en-US" dirty="0"/>
              <a:t>a pulse to each coil is required and becomes </a:t>
            </a:r>
            <a:r>
              <a:rPr lang="en-US" dirty="0" smtClean="0"/>
              <a:t>mandatory.</a:t>
            </a:r>
            <a:endParaRPr lang="en-IN" dirty="0"/>
          </a:p>
        </p:txBody>
      </p:sp>
    </p:spTree>
    <p:extLst>
      <p:ext uri="{BB962C8B-B14F-4D97-AF65-F5344CB8AC3E}">
        <p14:creationId xmlns:p14="http://schemas.microsoft.com/office/powerpoint/2010/main" val="26412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Contd., </a:t>
            </a:r>
            <a:endParaRPr lang="en-IN" dirty="0"/>
          </a:p>
        </p:txBody>
      </p:sp>
      <p:sp>
        <p:nvSpPr>
          <p:cNvPr id="3" name="Date Placeholder 2"/>
          <p:cNvSpPr>
            <a:spLocks noGrp="1"/>
          </p:cNvSpPr>
          <p:nvPr>
            <p:ph type="dt" sz="half" idx="10"/>
          </p:nvPr>
        </p:nvSpPr>
        <p:spPr/>
        <p:txBody>
          <a:bodyPr/>
          <a:lstStyle/>
          <a:p>
            <a:fld id="{C29452A5-CC9D-4D85-A896-1151C54EA0C8}" type="datetime1">
              <a:rPr lang="en-US" smtClean="0"/>
              <a:t>12/1/2017</a:t>
            </a:fld>
            <a:endParaRPr lang="en-US"/>
          </a:p>
        </p:txBody>
      </p:sp>
      <p:sp>
        <p:nvSpPr>
          <p:cNvPr id="4" name="Footer Placeholder 3"/>
          <p:cNvSpPr>
            <a:spLocks noGrp="1"/>
          </p:cNvSpPr>
          <p:nvPr>
            <p:ph type="ftr" sz="quarter" idx="11"/>
          </p:nvPr>
        </p:nvSpPr>
        <p:spPr/>
        <p:txBody>
          <a:bodyPr/>
          <a:lstStyle/>
          <a:p>
            <a:r>
              <a:rPr lang="en-IN" smtClean="0"/>
              <a:t>Learn 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2" name="Content Placeholder 1"/>
          <p:cNvSpPr>
            <a:spLocks noGrp="1"/>
          </p:cNvSpPr>
          <p:nvPr>
            <p:ph sz="quarter" idx="1"/>
          </p:nvPr>
        </p:nvSpPr>
        <p:spPr/>
        <p:txBody>
          <a:bodyPr>
            <a:normAutofit/>
          </a:bodyPr>
          <a:lstStyle/>
          <a:p>
            <a:pPr algn="just"/>
            <a:r>
              <a:rPr lang="en-US" dirty="0"/>
              <a:t>8051 is not strong enough and does not have sufficient driving ability on its output to drive each coil, and a way should be found to drive the stepper motor. </a:t>
            </a:r>
            <a:endParaRPr lang="en-US" dirty="0" smtClean="0"/>
          </a:p>
          <a:p>
            <a:pPr algn="just"/>
            <a:r>
              <a:rPr lang="en-US" dirty="0" smtClean="0"/>
              <a:t>There </a:t>
            </a:r>
            <a:r>
              <a:rPr lang="en-US" dirty="0"/>
              <a:t>is a way, thanks to transistors. </a:t>
            </a:r>
            <a:r>
              <a:rPr lang="en-US" dirty="0">
                <a:solidFill>
                  <a:srgbClr val="C00000"/>
                </a:solidFill>
              </a:rPr>
              <a:t>Transistors can be used. </a:t>
            </a:r>
            <a:endParaRPr lang="en-US" dirty="0" smtClean="0">
              <a:solidFill>
                <a:srgbClr val="C00000"/>
              </a:solidFill>
            </a:endParaRPr>
          </a:p>
          <a:p>
            <a:pPr algn="just"/>
            <a:r>
              <a:rPr lang="en-US" dirty="0" smtClean="0"/>
              <a:t>But </a:t>
            </a:r>
            <a:r>
              <a:rPr lang="en-US" dirty="0"/>
              <a:t>better way is to use the drivers which are available in the market. </a:t>
            </a:r>
            <a:endParaRPr lang="en-US" dirty="0" smtClean="0"/>
          </a:p>
          <a:p>
            <a:pPr algn="just"/>
            <a:r>
              <a:rPr lang="en-US" dirty="0" smtClean="0">
                <a:solidFill>
                  <a:srgbClr val="C00000"/>
                </a:solidFill>
              </a:rPr>
              <a:t>ULN </a:t>
            </a:r>
            <a:r>
              <a:rPr lang="en-US" dirty="0">
                <a:solidFill>
                  <a:srgbClr val="C00000"/>
                </a:solidFill>
              </a:rPr>
              <a:t>2003 is the driver IC which is normally used for this purpose.</a:t>
            </a:r>
            <a:endParaRPr lang="en-IN" dirty="0">
              <a:solidFill>
                <a:srgbClr val="C00000"/>
              </a:solidFill>
            </a:endParaRPr>
          </a:p>
        </p:txBody>
      </p:sp>
    </p:spTree>
    <p:extLst>
      <p:ext uri="{BB962C8B-B14F-4D97-AF65-F5344CB8AC3E}">
        <p14:creationId xmlns:p14="http://schemas.microsoft.com/office/powerpoint/2010/main" val="1915044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Contd., </a:t>
            </a:r>
            <a:endParaRPr lang="en-IN" dirty="0"/>
          </a:p>
        </p:txBody>
      </p:sp>
      <p:sp>
        <p:nvSpPr>
          <p:cNvPr id="3" name="Date Placeholder 2"/>
          <p:cNvSpPr>
            <a:spLocks noGrp="1"/>
          </p:cNvSpPr>
          <p:nvPr>
            <p:ph type="dt" sz="half" idx="10"/>
          </p:nvPr>
        </p:nvSpPr>
        <p:spPr/>
        <p:txBody>
          <a:bodyPr/>
          <a:lstStyle/>
          <a:p>
            <a:fld id="{C29452A5-CC9D-4D85-A896-1151C54EA0C8}" type="datetime1">
              <a:rPr lang="en-US" smtClean="0"/>
              <a:t>12/1/2017</a:t>
            </a:fld>
            <a:endParaRPr lang="en-US"/>
          </a:p>
        </p:txBody>
      </p:sp>
      <p:sp>
        <p:nvSpPr>
          <p:cNvPr id="4" name="Footer Placeholder 3"/>
          <p:cNvSpPr>
            <a:spLocks noGrp="1"/>
          </p:cNvSpPr>
          <p:nvPr>
            <p:ph type="ftr" sz="quarter" idx="11"/>
          </p:nvPr>
        </p:nvSpPr>
        <p:spPr/>
        <p:txBody>
          <a:bodyPr/>
          <a:lstStyle/>
          <a:p>
            <a:r>
              <a:rPr lang="en-IN" smtClean="0"/>
              <a:t>Learn 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pic>
        <p:nvPicPr>
          <p:cNvPr id="307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28800"/>
            <a:ext cx="859536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9015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 Let us code!</a:t>
            </a:r>
            <a:endParaRPr lang="en-IN" dirty="0"/>
          </a:p>
        </p:txBody>
      </p:sp>
      <p:sp>
        <p:nvSpPr>
          <p:cNvPr id="3" name="Date Placeholder 2"/>
          <p:cNvSpPr>
            <a:spLocks noGrp="1"/>
          </p:cNvSpPr>
          <p:nvPr>
            <p:ph type="dt" sz="half" idx="10"/>
          </p:nvPr>
        </p:nvSpPr>
        <p:spPr/>
        <p:txBody>
          <a:bodyPr/>
          <a:lstStyle/>
          <a:p>
            <a:fld id="{C29452A5-CC9D-4D85-A896-1151C54EA0C8}" type="datetime1">
              <a:rPr lang="en-US" smtClean="0"/>
              <a:t>12/1/2017</a:t>
            </a:fld>
            <a:endParaRPr lang="en-US"/>
          </a:p>
        </p:txBody>
      </p:sp>
      <p:sp>
        <p:nvSpPr>
          <p:cNvPr id="4" name="Footer Placeholder 3"/>
          <p:cNvSpPr>
            <a:spLocks noGrp="1"/>
          </p:cNvSpPr>
          <p:nvPr>
            <p:ph type="ftr" sz="quarter" idx="11"/>
          </p:nvPr>
        </p:nvSpPr>
        <p:spPr/>
        <p:txBody>
          <a:bodyPr/>
          <a:lstStyle/>
          <a:p>
            <a:r>
              <a:rPr lang="en-IN" smtClean="0"/>
              <a:t>Learn 8051 with Shriram K Vasudevan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pic>
        <p:nvPicPr>
          <p:cNvPr id="409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1676400"/>
            <a:ext cx="820757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733800"/>
            <a:ext cx="329565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Arrow Connector 8"/>
          <p:cNvCxnSpPr/>
          <p:nvPr/>
        </p:nvCxnSpPr>
        <p:spPr>
          <a:xfrm flipH="1" flipV="1">
            <a:off x="2590800" y="3276600"/>
            <a:ext cx="23622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2590800" y="3733800"/>
            <a:ext cx="2514600" cy="738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2590800" y="4191000"/>
            <a:ext cx="24384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2362200" y="2819400"/>
            <a:ext cx="5146964" cy="15447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65105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152</TotalTime>
  <Words>1154</Words>
  <Application>Microsoft Office PowerPoint</Application>
  <PresentationFormat>On-screen Show (4:3)</PresentationFormat>
  <Paragraphs>138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Civic</vt:lpstr>
      <vt:lpstr>Welcome to the world of 8051 – Interfacing Exercises</vt:lpstr>
      <vt:lpstr>Agenda</vt:lpstr>
      <vt:lpstr>Stepper Motor </vt:lpstr>
      <vt:lpstr>Contd., </vt:lpstr>
      <vt:lpstr>Contd., </vt:lpstr>
      <vt:lpstr>Contd., </vt:lpstr>
      <vt:lpstr>Contd., </vt:lpstr>
      <vt:lpstr>Contd., </vt:lpstr>
      <vt:lpstr> Let us code!</vt:lpstr>
      <vt:lpstr>Can we ‘C’ it?</vt:lpstr>
      <vt:lpstr>Important Terms…</vt:lpstr>
      <vt:lpstr>DC Motor Interfacing.</vt:lpstr>
      <vt:lpstr>Contd., </vt:lpstr>
      <vt:lpstr>Contd., </vt:lpstr>
      <vt:lpstr>Contd., </vt:lpstr>
      <vt:lpstr>Contd., </vt:lpstr>
      <vt:lpstr>Contd., </vt:lpstr>
      <vt:lpstr>Contd., </vt:lpstr>
      <vt:lpstr>Contd., </vt:lpstr>
      <vt:lpstr>Thanks a lot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world of 8051 – Interfacing Exercises</dc:title>
  <dc:creator>Shriram K Vasudevan</dc:creator>
  <cp:lastModifiedBy>Shriram K Vasudevan</cp:lastModifiedBy>
  <cp:revision>21</cp:revision>
  <dcterms:created xsi:type="dcterms:W3CDTF">2006-08-16T00:00:00Z</dcterms:created>
  <dcterms:modified xsi:type="dcterms:W3CDTF">2017-12-01T08:51:19Z</dcterms:modified>
</cp:coreProperties>
</file>