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20959-C83A-449C-B060-77770692C18E}" type="datetimeFigureOut">
              <a:rPr lang="en-IN" smtClean="0"/>
              <a:t>24-04-2017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9CDE4-4AE2-412F-A270-828573A443E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24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9CDE4-4AE2-412F-A270-828573A443E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04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136F-A207-447D-972D-3FA3B970BB68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44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BF9A-A2E1-4646-B99F-885279122BCD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8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3591-83BE-44AB-9AB2-EDC0A1F89967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17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49E-9638-4444-9840-F3A63FEECEC2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275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5A85-02E8-4E2B-BBC1-401ACA67244F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934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E07E-2CB9-48FD-BD27-6F0A40982CD6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97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9226-156F-4B48-80EA-0F95D8A0834E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032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7BB-B04B-465A-8744-32D54E5FDB7B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986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1987-5087-4DF8-99A1-66458373B338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2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EDA9-187A-445F-8CC5-BE5023CB6F78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9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22A9-E810-42A3-B81B-4ECF4D0F13E1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DAFC-6084-40C8-9CCC-0AEA2565EFC6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47628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DA76-5EEA-4AE4-8F66-2DC74E4EFE11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10423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BAD3-8F56-466D-BB96-708293DAA99A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65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8D09-9201-4FDE-9D8F-64F9D89F5B13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08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389B-5656-4F96-A1A3-913D1C954525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29327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2DE3-0FB9-4107-9ADA-A0BEBF15B48F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46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B652D2-E4C9-4060-A7F8-F15B23145071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7F43C84-CAD3-47BA-B41F-DC4CB0D563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23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ARM MEMORY INTERFACING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SHRIRAM K VASUDEVAN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1269-9156-4570-A7EF-8FCCE8D61769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4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211" y="0"/>
            <a:ext cx="10364451" cy="877774"/>
          </a:xfrm>
        </p:spPr>
        <p:txBody>
          <a:bodyPr/>
          <a:lstStyle/>
          <a:p>
            <a:r>
              <a:rPr lang="en-US" dirty="0" smtClean="0"/>
              <a:t>caches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17418"/>
            <a:ext cx="10363826" cy="4973781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 cache memory is a small, very fast memory that retains copies of recently </a:t>
            </a:r>
            <a:r>
              <a:rPr lang="en-IN" dirty="0" smtClean="0"/>
              <a:t>used memory </a:t>
            </a:r>
            <a:r>
              <a:rPr lang="en-IN" dirty="0"/>
              <a:t>values.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operates transparently to the programmer, automatically </a:t>
            </a:r>
            <a:r>
              <a:rPr lang="en-IN" dirty="0" smtClean="0"/>
              <a:t>deciding which </a:t>
            </a:r>
            <a:r>
              <a:rPr lang="en-IN" dirty="0"/>
              <a:t>values to keep and which to overwrite. </a:t>
            </a:r>
            <a:endParaRPr lang="en-IN" dirty="0" smtClean="0"/>
          </a:p>
          <a:p>
            <a:pPr algn="just"/>
            <a:r>
              <a:rPr lang="en-IN" dirty="0" smtClean="0"/>
              <a:t>These </a:t>
            </a:r>
            <a:r>
              <a:rPr lang="en-IN" dirty="0"/>
              <a:t>days it is usually implemented </a:t>
            </a:r>
            <a:r>
              <a:rPr lang="en-IN" dirty="0" smtClean="0"/>
              <a:t>on the </a:t>
            </a:r>
            <a:r>
              <a:rPr lang="en-IN" dirty="0"/>
              <a:t>same chip as the processor. </a:t>
            </a:r>
            <a:endParaRPr lang="en-IN" dirty="0" smtClean="0"/>
          </a:p>
          <a:p>
            <a:pPr algn="just"/>
            <a:r>
              <a:rPr lang="en-IN" dirty="0" smtClean="0"/>
              <a:t>Caches </a:t>
            </a:r>
            <a:r>
              <a:rPr lang="en-IN" dirty="0"/>
              <a:t>work because programs normally display </a:t>
            </a:r>
            <a:r>
              <a:rPr lang="en-IN" dirty="0" smtClean="0"/>
              <a:t>the property </a:t>
            </a:r>
            <a:r>
              <a:rPr lang="en-IN" dirty="0"/>
              <a:t>of </a:t>
            </a:r>
            <a:r>
              <a:rPr lang="en-IN" b="1" dirty="0"/>
              <a:t>locality, </a:t>
            </a:r>
            <a:r>
              <a:rPr lang="en-IN" dirty="0"/>
              <a:t>which means that at any particular time they tend to execute </a:t>
            </a:r>
            <a:r>
              <a:rPr lang="en-IN" dirty="0" smtClean="0"/>
              <a:t>the same </a:t>
            </a:r>
            <a:r>
              <a:rPr lang="en-IN" dirty="0"/>
              <a:t>instructions many times (for instance in a loop) on the same areas of data (</a:t>
            </a:r>
            <a:r>
              <a:rPr lang="en-IN" dirty="0" smtClean="0"/>
              <a:t>for instance </a:t>
            </a:r>
            <a:r>
              <a:rPr lang="en-IN" dirty="0"/>
              <a:t>a stack</a:t>
            </a:r>
            <a:r>
              <a:rPr lang="en-IN" dirty="0" smtClean="0"/>
              <a:t>).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EDA9-187A-445F-8CC5-BE5023CB6F78}" type="datetime1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memory details.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939" y="0"/>
            <a:ext cx="10364451" cy="988610"/>
          </a:xfrm>
        </p:spPr>
        <p:txBody>
          <a:bodyPr>
            <a:normAutofit fontScale="90000"/>
          </a:bodyPr>
          <a:lstStyle/>
          <a:p>
            <a:r>
              <a:rPr lang="en-IN" dirty="0"/>
              <a:t>Unified and</a:t>
            </a:r>
            <a:br>
              <a:rPr lang="en-IN" dirty="0"/>
            </a:br>
            <a:r>
              <a:rPr lang="en-IN" dirty="0"/>
              <a:t>Harvard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91492"/>
            <a:ext cx="10363826" cy="4599708"/>
          </a:xfrm>
        </p:spPr>
        <p:txBody>
          <a:bodyPr/>
          <a:lstStyle/>
          <a:p>
            <a:r>
              <a:rPr lang="en-IN" dirty="0"/>
              <a:t>Caches can be built in many ways. At the highest level a processor can have one </a:t>
            </a:r>
            <a:r>
              <a:rPr lang="en-IN" dirty="0" smtClean="0"/>
              <a:t>of the </a:t>
            </a:r>
            <a:r>
              <a:rPr lang="en-IN" dirty="0"/>
              <a:t>following two organizations</a:t>
            </a:r>
            <a:r>
              <a:rPr lang="en-IN" dirty="0" smtClean="0"/>
              <a:t>:</a:t>
            </a:r>
          </a:p>
          <a:p>
            <a:r>
              <a:rPr lang="en-IN" b="1" dirty="0">
                <a:solidFill>
                  <a:srgbClr val="FF0000"/>
                </a:solidFill>
              </a:rPr>
              <a:t>A unified cache.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This is a single </a:t>
            </a:r>
            <a:r>
              <a:rPr lang="en-IN" dirty="0" smtClean="0">
                <a:solidFill>
                  <a:srgbClr val="FF0000"/>
                </a:solidFill>
              </a:rPr>
              <a:t>cache </a:t>
            </a:r>
            <a:r>
              <a:rPr lang="en-IN" dirty="0">
                <a:solidFill>
                  <a:srgbClr val="FF0000"/>
                </a:solidFill>
              </a:rPr>
              <a:t>for both instructions and </a:t>
            </a:r>
            <a:r>
              <a:rPr lang="en-IN" dirty="0" smtClean="0">
                <a:solidFill>
                  <a:srgbClr val="FF0000"/>
                </a:solidFill>
              </a:rPr>
              <a:t>data. </a:t>
            </a:r>
          </a:p>
          <a:p>
            <a:r>
              <a:rPr lang="en-IN" b="1" dirty="0">
                <a:solidFill>
                  <a:srgbClr val="FF0000"/>
                </a:solidFill>
              </a:rPr>
              <a:t>Separate instruction and data caches.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This organization is sometimes called a modified Harvard </a:t>
            </a:r>
            <a:r>
              <a:rPr lang="en-IN" dirty="0" smtClean="0">
                <a:solidFill>
                  <a:srgbClr val="FF0000"/>
                </a:solidFill>
              </a:rPr>
              <a:t>architecture.</a:t>
            </a:r>
          </a:p>
          <a:p>
            <a:pPr lvl="1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EDA9-187A-445F-8CC5-BE5023CB6F78}" type="datetime1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memory details.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11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6" y="893618"/>
            <a:ext cx="4909705" cy="457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80" y="27710"/>
            <a:ext cx="6426777" cy="6747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Both these organizations have their merits. The unified cache </a:t>
            </a:r>
            <a:r>
              <a:rPr lang="en-IN" dirty="0" smtClean="0"/>
              <a:t>automatically adjusts </a:t>
            </a:r>
            <a:r>
              <a:rPr lang="en-IN" dirty="0"/>
              <a:t>the proportion of the cache memory used by instructions according </a:t>
            </a:r>
            <a:r>
              <a:rPr lang="en-IN" dirty="0" smtClean="0"/>
              <a:t>to the </a:t>
            </a:r>
            <a:r>
              <a:rPr lang="en-IN" dirty="0"/>
              <a:t>current program requirements, giving a better performance than a fixed partitioning.</a:t>
            </a:r>
          </a:p>
          <a:p>
            <a:r>
              <a:rPr lang="en-IN" dirty="0"/>
              <a:t>On the other hand the separate caches allow load and store </a:t>
            </a:r>
            <a:r>
              <a:rPr lang="en-IN" dirty="0" smtClean="0"/>
              <a:t>instructions to </a:t>
            </a:r>
            <a:r>
              <a:rPr lang="en-IN" dirty="0"/>
              <a:t>execute in a single clock cycle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EDA9-187A-445F-8CC5-BE5023CB6F78}" type="datetime1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memory details.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84" y="147463"/>
            <a:ext cx="10364451" cy="822356"/>
          </a:xfrm>
        </p:spPr>
        <p:txBody>
          <a:bodyPr/>
          <a:lstStyle/>
          <a:p>
            <a:r>
              <a:rPr lang="en-US" dirty="0" smtClean="0"/>
              <a:t>Cache performance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74618"/>
            <a:ext cx="10363826" cy="451658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Since the processor can operate at its high clock rate only when the memory items </a:t>
            </a:r>
            <a:r>
              <a:rPr lang="en-IN" dirty="0" smtClean="0">
                <a:solidFill>
                  <a:srgbClr val="0070C0"/>
                </a:solidFill>
              </a:rPr>
              <a:t>it requires </a:t>
            </a:r>
            <a:r>
              <a:rPr lang="en-IN" dirty="0">
                <a:solidFill>
                  <a:srgbClr val="0070C0"/>
                </a:solidFill>
              </a:rPr>
              <a:t>are held in the cache</a:t>
            </a:r>
            <a:r>
              <a:rPr lang="en-IN" dirty="0"/>
              <a:t>, the overall system performance depends strongly </a:t>
            </a:r>
            <a:r>
              <a:rPr lang="en-IN" dirty="0" smtClean="0"/>
              <a:t>on the </a:t>
            </a:r>
            <a:r>
              <a:rPr lang="en-IN" dirty="0"/>
              <a:t>proportion of memory accesses which cannot be satisfied by the cache. </a:t>
            </a:r>
            <a:endParaRPr lang="en-IN" dirty="0" smtClean="0"/>
          </a:p>
          <a:p>
            <a:r>
              <a:rPr lang="en-IN" dirty="0" smtClean="0"/>
              <a:t>An access </a:t>
            </a:r>
            <a:r>
              <a:rPr lang="en-IN" dirty="0"/>
              <a:t>to an item which is in the cache is called a hit, and an access to an </a:t>
            </a:r>
            <a:r>
              <a:rPr lang="en-IN" dirty="0" smtClean="0"/>
              <a:t>item which </a:t>
            </a:r>
            <a:r>
              <a:rPr lang="en-IN" dirty="0"/>
              <a:t>is not in the cache is a </a:t>
            </a:r>
            <a:r>
              <a:rPr lang="en-IN" b="1" dirty="0"/>
              <a:t>miss. </a:t>
            </a:r>
            <a:endParaRPr lang="en-IN" b="1" dirty="0" smtClean="0"/>
          </a:p>
          <a:p>
            <a:r>
              <a:rPr lang="en-IN" dirty="0" smtClean="0"/>
              <a:t>The </a:t>
            </a:r>
            <a:r>
              <a:rPr lang="en-IN" dirty="0"/>
              <a:t>proportion of all the memory accesses </a:t>
            </a:r>
            <a:r>
              <a:rPr lang="en-IN" dirty="0" smtClean="0"/>
              <a:t>that are </a:t>
            </a:r>
            <a:r>
              <a:rPr lang="en-IN" dirty="0"/>
              <a:t>satisfied by the cache is the </a:t>
            </a:r>
            <a:r>
              <a:rPr lang="en-IN" b="1" dirty="0"/>
              <a:t>hit rate, </a:t>
            </a:r>
            <a:r>
              <a:rPr lang="en-IN" dirty="0"/>
              <a:t>usually expressed as a percentage, and </a:t>
            </a:r>
            <a:r>
              <a:rPr lang="en-IN" dirty="0" smtClean="0"/>
              <a:t>the proportion </a:t>
            </a:r>
            <a:r>
              <a:rPr lang="en-IN" dirty="0"/>
              <a:t>that are not is the </a:t>
            </a:r>
            <a:r>
              <a:rPr lang="en-IN" b="1" dirty="0"/>
              <a:t>miss rate.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EDA9-187A-445F-8CC5-BE5023CB6F78}" type="datetime1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memory details.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13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616" y="4705350"/>
            <a:ext cx="4666504" cy="179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84" y="0"/>
            <a:ext cx="10364451" cy="1016319"/>
          </a:xfrm>
        </p:spPr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63782"/>
            <a:ext cx="10363826" cy="4627417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The miss rate of a well-designed cache should be only a few per cent if a </a:t>
            </a:r>
            <a:r>
              <a:rPr lang="en-IN" dirty="0" smtClean="0">
                <a:solidFill>
                  <a:srgbClr val="0070C0"/>
                </a:solidFill>
              </a:rPr>
              <a:t>modern processor </a:t>
            </a:r>
            <a:r>
              <a:rPr lang="en-IN" dirty="0">
                <a:solidFill>
                  <a:srgbClr val="0070C0"/>
                </a:solidFill>
              </a:rPr>
              <a:t>is to fulfil its potential. </a:t>
            </a:r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/>
              <a:t>The </a:t>
            </a:r>
            <a:r>
              <a:rPr lang="en-IN" dirty="0"/>
              <a:t>miss rate depends on a number of </a:t>
            </a:r>
            <a:r>
              <a:rPr lang="en-IN" dirty="0" smtClean="0"/>
              <a:t>cache parameters</a:t>
            </a:r>
            <a:r>
              <a:rPr lang="en-IN" dirty="0"/>
              <a:t>, including its size (the number of bytes of memory in the cache) and </a:t>
            </a:r>
            <a:r>
              <a:rPr lang="en-IN" dirty="0" smtClean="0"/>
              <a:t>its organization.</a:t>
            </a:r>
          </a:p>
          <a:p>
            <a:r>
              <a:rPr lang="en-US" dirty="0" smtClean="0"/>
              <a:t>Note this!!</a:t>
            </a:r>
          </a:p>
          <a:p>
            <a:r>
              <a:rPr lang="en-IN" b="1" dirty="0">
                <a:solidFill>
                  <a:srgbClr val="0070C0"/>
                </a:solidFill>
              </a:rPr>
              <a:t>Since a cache holds a dynamically varying selection of items from main memory, </a:t>
            </a:r>
            <a:r>
              <a:rPr lang="en-IN" b="1" dirty="0" smtClean="0">
                <a:solidFill>
                  <a:srgbClr val="0070C0"/>
                </a:solidFill>
              </a:rPr>
              <a:t>it must </a:t>
            </a:r>
            <a:r>
              <a:rPr lang="en-IN" b="1" dirty="0">
                <a:solidFill>
                  <a:srgbClr val="0070C0"/>
                </a:solidFill>
              </a:rPr>
              <a:t>have storage for both the data and the address at which the data is stored </a:t>
            </a:r>
            <a:r>
              <a:rPr lang="en-IN" b="1" dirty="0" smtClean="0">
                <a:solidFill>
                  <a:srgbClr val="0070C0"/>
                </a:solidFill>
              </a:rPr>
              <a:t>in main </a:t>
            </a:r>
            <a:r>
              <a:rPr lang="en-IN" b="1" dirty="0">
                <a:solidFill>
                  <a:srgbClr val="0070C0"/>
                </a:solidFill>
              </a:rPr>
              <a:t>memory.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EDA9-187A-445F-8CC5-BE5023CB6F78}" type="datetime1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memory details.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70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75" y="-24347"/>
            <a:ext cx="10364451" cy="1188130"/>
          </a:xfrm>
        </p:spPr>
        <p:txBody>
          <a:bodyPr/>
          <a:lstStyle/>
          <a:p>
            <a:r>
              <a:rPr lang="en-US" dirty="0" smtClean="0"/>
              <a:t>Cache organization </a:t>
            </a:r>
            <a:br>
              <a:rPr lang="en-US" dirty="0" smtClean="0"/>
            </a:br>
            <a:r>
              <a:rPr lang="en-US" dirty="0" smtClean="0"/>
              <a:t>direct mapped cache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316182"/>
            <a:ext cx="5500881" cy="482138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simplest organization of these components is the direct-mapped </a:t>
            </a:r>
            <a:r>
              <a:rPr lang="en-IN" dirty="0" smtClean="0"/>
              <a:t>cache.</a:t>
            </a:r>
          </a:p>
          <a:p>
            <a:r>
              <a:rPr lang="en-IN" dirty="0"/>
              <a:t>In the direct-mapped cache a </a:t>
            </a:r>
            <a:r>
              <a:rPr lang="en-IN" b="1" dirty="0"/>
              <a:t>line </a:t>
            </a:r>
            <a:r>
              <a:rPr lang="en-IN" dirty="0"/>
              <a:t>of data </a:t>
            </a:r>
            <a:r>
              <a:rPr lang="en-IN" dirty="0" smtClean="0"/>
              <a:t>is stored </a:t>
            </a:r>
            <a:r>
              <a:rPr lang="en-IN" dirty="0"/>
              <a:t>along with an address </a:t>
            </a:r>
            <a:r>
              <a:rPr lang="en-IN" b="1" dirty="0"/>
              <a:t>tag </a:t>
            </a:r>
            <a:r>
              <a:rPr lang="en-IN" dirty="0"/>
              <a:t>in a memory which is addressed by some </a:t>
            </a:r>
            <a:r>
              <a:rPr lang="en-IN" dirty="0" smtClean="0"/>
              <a:t>portion of </a:t>
            </a:r>
            <a:r>
              <a:rPr lang="en-IN" dirty="0"/>
              <a:t>the memory address (the </a:t>
            </a:r>
            <a:r>
              <a:rPr lang="en-IN" b="1" dirty="0"/>
              <a:t>index)</a:t>
            </a:r>
            <a:r>
              <a:rPr lang="en-IN" dirty="0" smtClean="0"/>
              <a:t> </a:t>
            </a:r>
          </a:p>
          <a:p>
            <a:r>
              <a:rPr lang="en-IN" dirty="0"/>
              <a:t>To check whether or not a particular memory item is stored in the cache, the </a:t>
            </a:r>
            <a:r>
              <a:rPr lang="en-IN" dirty="0" smtClean="0"/>
              <a:t>index address </a:t>
            </a:r>
            <a:r>
              <a:rPr lang="en-IN" dirty="0"/>
              <a:t>bits are used to access the cache entry.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top address bits are then </a:t>
            </a:r>
            <a:r>
              <a:rPr lang="en-IN" dirty="0" smtClean="0"/>
              <a:t>compared </a:t>
            </a:r>
            <a:r>
              <a:rPr lang="en-IN" dirty="0"/>
              <a:t>with the stored tag; if they are equal, the item is in the cache. The lowest address </a:t>
            </a:r>
            <a:r>
              <a:rPr lang="en-IN" dirty="0" smtClean="0"/>
              <a:t>bits can </a:t>
            </a:r>
            <a:r>
              <a:rPr lang="en-IN" dirty="0"/>
              <a:t>be used to access the desired item within the line.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EDA9-187A-445F-8CC5-BE5023CB6F78}" type="datetime1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memory details.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15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46" y="1624343"/>
            <a:ext cx="4023789" cy="347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13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357" y="0"/>
            <a:ext cx="10364451" cy="572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associative cache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3774" y="858982"/>
            <a:ext cx="10363826" cy="4932217"/>
          </a:xfrm>
        </p:spPr>
        <p:txBody>
          <a:bodyPr/>
          <a:lstStyle/>
          <a:p>
            <a:r>
              <a:rPr lang="en-IN" dirty="0"/>
              <a:t>this form of cache is effectively two </a:t>
            </a:r>
            <a:r>
              <a:rPr lang="en-IN" dirty="0" smtClean="0"/>
              <a:t>direct-mapped caches </a:t>
            </a:r>
            <a:r>
              <a:rPr lang="en-IN" dirty="0"/>
              <a:t>operating in parallel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DAFC-6084-40C8-9CCC-0AEA2565EFC6}" type="datetime1">
              <a:rPr lang="en-IN" smtClean="0"/>
              <a:t>24-04-2017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101" y="6267337"/>
            <a:ext cx="6672887" cy="365125"/>
          </a:xfrm>
        </p:spPr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16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54" y="1413164"/>
            <a:ext cx="3988300" cy="503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5128" y="15818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An address presented to the cache may find its data </a:t>
            </a:r>
            <a:r>
              <a:rPr lang="en-IN" dirty="0" smtClean="0"/>
              <a:t>in either </a:t>
            </a:r>
            <a:r>
              <a:rPr lang="en-IN" dirty="0"/>
              <a:t>half, so each memory address may be stored in either of two places.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8988" y="27469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b="1" dirty="0"/>
              <a:t>When a new data item is to be placed in the cache, a decision must be taken as </a:t>
            </a:r>
            <a:r>
              <a:rPr lang="en-IN" b="1" dirty="0" smtClean="0"/>
              <a:t>to which </a:t>
            </a:r>
            <a:r>
              <a:rPr lang="en-IN" b="1" dirty="0"/>
              <a:t>half to place it in. There are several options here, the most common being: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1618" y="3828872"/>
            <a:ext cx="2335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Random </a:t>
            </a:r>
            <a:r>
              <a:rPr lang="en-IN" b="1" dirty="0" smtClean="0"/>
              <a:t>allocation.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1061618" y="41982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Least recently used (LRU).</a:t>
            </a:r>
          </a:p>
          <a:p>
            <a:r>
              <a:rPr lang="en-IN" dirty="0"/>
              <a:t>The cache keeps a record of which location of a pair was last accessed and </a:t>
            </a:r>
            <a:r>
              <a:rPr lang="en-IN" dirty="0" smtClean="0"/>
              <a:t>allocates the </a:t>
            </a:r>
            <a:r>
              <a:rPr lang="en-IN" dirty="0"/>
              <a:t>new data to the other one.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11364" y="51525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Round-robin (also known as 'cyclic</a:t>
            </a:r>
            <a:r>
              <a:rPr lang="en-IN" b="1" dirty="0" smtClean="0"/>
              <a:t>').</a:t>
            </a:r>
          </a:p>
          <a:p>
            <a:r>
              <a:rPr lang="en-IN" dirty="0" smtClean="0"/>
              <a:t>The </a:t>
            </a:r>
            <a:r>
              <a:rPr lang="en-IN" dirty="0"/>
              <a:t>cache keeps a record of which location of a pair was last allocated and </a:t>
            </a:r>
            <a:r>
              <a:rPr lang="en-IN" dirty="0" smtClean="0"/>
              <a:t>allocates the </a:t>
            </a:r>
            <a:r>
              <a:rPr lang="en-IN" dirty="0"/>
              <a:t>new data to the other one.</a:t>
            </a:r>
          </a:p>
        </p:txBody>
      </p:sp>
    </p:spTree>
    <p:extLst>
      <p:ext uri="{BB962C8B-B14F-4D97-AF65-F5344CB8AC3E}">
        <p14:creationId xmlns:p14="http://schemas.microsoft.com/office/powerpoint/2010/main" val="321714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5037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Fully associate cache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087" y="524740"/>
            <a:ext cx="10363826" cy="4738254"/>
          </a:xfrm>
        </p:spPr>
        <p:txBody>
          <a:bodyPr/>
          <a:lstStyle/>
          <a:p>
            <a:r>
              <a:rPr lang="en-IN" dirty="0"/>
              <a:t>At the other extreme of associativity, it is possible to design a fully associative </a:t>
            </a:r>
            <a:r>
              <a:rPr lang="en-IN" dirty="0" smtClean="0"/>
              <a:t>cache </a:t>
            </a:r>
            <a:r>
              <a:rPr lang="en-IN" dirty="0"/>
              <a:t>in VLSI technology. </a:t>
            </a:r>
            <a:endParaRPr lang="en-IN" dirty="0" smtClean="0"/>
          </a:p>
          <a:p>
            <a:r>
              <a:rPr lang="en-IN" dirty="0" smtClean="0"/>
              <a:t>Rather </a:t>
            </a:r>
            <a:r>
              <a:rPr lang="en-IN" dirty="0"/>
              <a:t>than continuing to divide the direct-mapped cache </a:t>
            </a:r>
            <a:r>
              <a:rPr lang="en-IN" dirty="0" smtClean="0"/>
              <a:t>into cache </a:t>
            </a:r>
            <a:r>
              <a:rPr lang="en-IN" dirty="0"/>
              <a:t>ever smaller components, the tag store is designed differently using </a:t>
            </a:r>
            <a:r>
              <a:rPr lang="en-IN" dirty="0" smtClean="0"/>
              <a:t>content addressed </a:t>
            </a:r>
            <a:r>
              <a:rPr lang="en-IN" dirty="0"/>
              <a:t>memory (CAM</a:t>
            </a:r>
            <a:r>
              <a:rPr lang="en-IN" dirty="0" smtClean="0"/>
              <a:t>).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CAM cell is a RAM cell with an inbuilt comparator</a:t>
            </a:r>
            <a:r>
              <a:rPr lang="en-IN" dirty="0" smtClean="0"/>
              <a:t>, so </a:t>
            </a:r>
            <a:r>
              <a:rPr lang="en-IN" dirty="0"/>
              <a:t>a CAM based tag store can perform a parallel search to locate an address in </a:t>
            </a:r>
            <a:r>
              <a:rPr lang="en-IN" dirty="0" smtClean="0"/>
              <a:t>any location.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EDA9-187A-445F-8CC5-BE5023CB6F78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memory details.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17</a:t>
            </a:fld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3602181"/>
            <a:ext cx="4667250" cy="325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03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02" y="0"/>
            <a:ext cx="10364451" cy="1099447"/>
          </a:xfrm>
        </p:spPr>
        <p:txBody>
          <a:bodyPr/>
          <a:lstStyle/>
          <a:p>
            <a:r>
              <a:rPr lang="en-IN" dirty="0"/>
              <a:t>Write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05346"/>
            <a:ext cx="10363826" cy="4585854"/>
          </a:xfrm>
        </p:spPr>
        <p:txBody>
          <a:bodyPr/>
          <a:lstStyle/>
          <a:p>
            <a:r>
              <a:rPr lang="en-IN" dirty="0"/>
              <a:t>The above schemes operate in an obvious way for read accesses: </a:t>
            </a:r>
            <a:endParaRPr lang="en-IN" dirty="0" smtClean="0"/>
          </a:p>
          <a:p>
            <a:pPr algn="just"/>
            <a:r>
              <a:rPr lang="en-IN" dirty="0" smtClean="0"/>
              <a:t>when presented with </a:t>
            </a:r>
            <a:r>
              <a:rPr lang="en-IN" dirty="0"/>
              <a:t>a new read address the cache checks to see whether it holds the addressed data;</a:t>
            </a:r>
          </a:p>
          <a:p>
            <a:pPr algn="just"/>
            <a:r>
              <a:rPr lang="en-IN" dirty="0"/>
              <a:t>if it does, it supplies the data; if it does not, it fetches a block of data from </a:t>
            </a:r>
            <a:r>
              <a:rPr lang="en-IN" dirty="0" smtClean="0"/>
              <a:t>main memory</a:t>
            </a:r>
            <a:r>
              <a:rPr lang="en-IN" dirty="0"/>
              <a:t>, stores it in the cache in some suitable location and supplies the </a:t>
            </a:r>
            <a:r>
              <a:rPr lang="en-IN" dirty="0" smtClean="0"/>
              <a:t>requested data </a:t>
            </a:r>
            <a:r>
              <a:rPr lang="en-IN" dirty="0"/>
              <a:t>to the processor.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EDA9-187A-445F-8CC5-BE5023CB6F78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memory details.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91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357" y="105900"/>
            <a:ext cx="10364451" cy="822356"/>
          </a:xfrm>
        </p:spPr>
        <p:txBody>
          <a:bodyPr/>
          <a:lstStyle/>
          <a:p>
            <a:r>
              <a:rPr lang="en-US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97528"/>
            <a:ext cx="10363826" cy="4793672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There are more choices to make when the processor executes a write cycle. </a:t>
            </a:r>
            <a:r>
              <a:rPr lang="en-IN" dirty="0" smtClean="0"/>
              <a:t>In increasing </a:t>
            </a:r>
            <a:r>
              <a:rPr lang="en-IN" dirty="0"/>
              <a:t>order of complexity, the commonly used write strategies are</a:t>
            </a:r>
            <a:r>
              <a:rPr lang="en-IN" dirty="0" smtClean="0"/>
              <a:t>:</a:t>
            </a:r>
          </a:p>
          <a:p>
            <a:r>
              <a:rPr lang="en-IN" b="1" dirty="0" smtClean="0"/>
              <a:t>Write-through:</a:t>
            </a:r>
            <a:endParaRPr lang="en-IN" b="1" dirty="0"/>
          </a:p>
          <a:p>
            <a:pPr algn="just"/>
            <a:r>
              <a:rPr lang="en-IN" dirty="0">
                <a:effectLst/>
              </a:rPr>
              <a:t>All write operations are passed to main memory; if the addressed location is </a:t>
            </a:r>
            <a:r>
              <a:rPr lang="en-IN" dirty="0" smtClean="0">
                <a:effectLst/>
              </a:rPr>
              <a:t>currently held </a:t>
            </a:r>
            <a:r>
              <a:rPr lang="en-IN" dirty="0">
                <a:effectLst/>
              </a:rPr>
              <a:t>in the cache, the cache is updated to hold the new value. The </a:t>
            </a:r>
            <a:r>
              <a:rPr lang="en-IN" dirty="0" smtClean="0">
                <a:effectLst/>
              </a:rPr>
              <a:t>processor must </a:t>
            </a:r>
            <a:r>
              <a:rPr lang="en-IN" dirty="0">
                <a:effectLst/>
              </a:rPr>
              <a:t>slow down to main memory speed while the write takes </a:t>
            </a:r>
            <a:r>
              <a:rPr lang="en-IN" dirty="0" smtClean="0">
                <a:effectLst/>
              </a:rPr>
              <a:t>place.</a:t>
            </a:r>
          </a:p>
          <a:p>
            <a:r>
              <a:rPr lang="en-IN" b="1" dirty="0"/>
              <a:t>Write-through with buffered </a:t>
            </a:r>
            <a:r>
              <a:rPr lang="en-IN" b="1" dirty="0" smtClean="0"/>
              <a:t>write:</a:t>
            </a:r>
            <a:endParaRPr lang="en-IN" b="1" dirty="0"/>
          </a:p>
          <a:p>
            <a:pPr algn="just"/>
            <a:r>
              <a:rPr lang="en-IN" sz="2100" dirty="0">
                <a:effectLst/>
              </a:rPr>
              <a:t>Here all write operations are still passed to main memory and the cache </a:t>
            </a:r>
            <a:r>
              <a:rPr lang="en-IN" sz="2100" dirty="0">
                <a:effectLst/>
              </a:rPr>
              <a:t>updated as </a:t>
            </a:r>
            <a:r>
              <a:rPr lang="en-IN" sz="2100" dirty="0">
                <a:effectLst/>
              </a:rPr>
              <a:t>appropriate, but instead of slowing the processor down to main memory </a:t>
            </a:r>
            <a:r>
              <a:rPr lang="en-IN" sz="2100" dirty="0">
                <a:effectLst/>
              </a:rPr>
              <a:t>speed the </a:t>
            </a:r>
            <a:r>
              <a:rPr lang="en-IN" sz="2100" dirty="0">
                <a:effectLst/>
              </a:rPr>
              <a:t>write address and data are stored in a write buffer which can accept the </a:t>
            </a:r>
            <a:r>
              <a:rPr lang="en-IN" sz="2100" dirty="0">
                <a:effectLst/>
              </a:rPr>
              <a:t>write information </a:t>
            </a:r>
            <a:r>
              <a:rPr lang="en-IN" sz="2100" dirty="0">
                <a:effectLst/>
              </a:rPr>
              <a:t>at high speed. </a:t>
            </a:r>
            <a:r>
              <a:rPr lang="en-IN" sz="2100" dirty="0">
                <a:effectLst/>
              </a:rPr>
              <a:t>The write buffer then transfers the data to main memory</a:t>
            </a:r>
            <a:r>
              <a:rPr lang="en-IN" sz="2100" dirty="0">
                <a:effectLst/>
              </a:rPr>
              <a:t>, at </a:t>
            </a:r>
            <a:r>
              <a:rPr lang="en-IN" sz="2100" dirty="0">
                <a:effectLst/>
              </a:rPr>
              <a:t>main memory speed, while the processor continues with its next task</a:t>
            </a:r>
            <a:r>
              <a:rPr lang="en-IN" sz="2100" dirty="0" smtClean="0">
                <a:effectLst/>
              </a:rPr>
              <a:t>.</a:t>
            </a:r>
          </a:p>
          <a:p>
            <a:r>
              <a:rPr lang="en-IN" b="1" dirty="0"/>
              <a:t>Copy-back (also known as write-back</a:t>
            </a:r>
            <a:r>
              <a:rPr lang="en-IN" b="1" dirty="0"/>
              <a:t>)</a:t>
            </a:r>
            <a:endParaRPr lang="en-IN" b="1" dirty="0"/>
          </a:p>
          <a:p>
            <a:pPr algn="just"/>
            <a:r>
              <a:rPr lang="en-IN" sz="2100" dirty="0">
                <a:effectLst/>
              </a:rPr>
              <a:t>A copy-back cache is not kept coherent with main memory. Write </a:t>
            </a:r>
            <a:r>
              <a:rPr lang="en-IN" sz="2100" dirty="0">
                <a:effectLst/>
              </a:rPr>
              <a:t>operations update </a:t>
            </a:r>
            <a:r>
              <a:rPr lang="en-IN" sz="2100" dirty="0">
                <a:effectLst/>
              </a:rPr>
              <a:t>only the cache, so cache lines must remember when they have been </a:t>
            </a:r>
            <a:r>
              <a:rPr lang="en-IN" sz="2100" dirty="0">
                <a:effectLst/>
              </a:rPr>
              <a:t>modified (</a:t>
            </a:r>
            <a:r>
              <a:rPr lang="en-IN" sz="2100" dirty="0">
                <a:effectLst/>
              </a:rPr>
              <a:t>usually using a dirty bit on each line or block). If a dirty cache line is </a:t>
            </a:r>
            <a:r>
              <a:rPr lang="en-IN" sz="2100" dirty="0">
                <a:effectLst/>
              </a:rPr>
              <a:t>allocated to </a:t>
            </a:r>
            <a:r>
              <a:rPr lang="en-IN" sz="2100" dirty="0">
                <a:effectLst/>
              </a:rPr>
              <a:t>new data it must be copied back to memory before the line is reused.</a:t>
            </a:r>
            <a:endParaRPr lang="en-IN" sz="2100" dirty="0">
              <a:effectLst/>
            </a:endParaRPr>
          </a:p>
          <a:p>
            <a:pPr algn="just"/>
            <a:endParaRPr lang="en-US" sz="2100" dirty="0" smtClean="0">
              <a:effectLst/>
            </a:endParaRPr>
          </a:p>
          <a:p>
            <a:pPr algn="just"/>
            <a:endParaRPr lang="en-IN" sz="21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EDA9-187A-445F-8CC5-BE5023CB6F78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memory details.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06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en-IN" dirty="0" smtClean="0"/>
              <a:t>MEMORY HIERARCHY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1678" y="1325880"/>
            <a:ext cx="10178322" cy="502919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 modern microprocessor can execute instructions at a very high rate. </a:t>
            </a:r>
            <a:endParaRPr lang="en-IN" dirty="0" smtClean="0"/>
          </a:p>
          <a:p>
            <a:pPr algn="just"/>
            <a:r>
              <a:rPr lang="en-IN" dirty="0" smtClean="0"/>
              <a:t>To </a:t>
            </a:r>
            <a:r>
              <a:rPr lang="en-IN" dirty="0"/>
              <a:t>exploit </a:t>
            </a:r>
            <a:r>
              <a:rPr lang="en-IN" dirty="0" smtClean="0"/>
              <a:t>this potential </a:t>
            </a:r>
            <a:r>
              <a:rPr lang="en-IN" dirty="0"/>
              <a:t>performance fully the processor must be connected to a memory </a:t>
            </a:r>
            <a:r>
              <a:rPr lang="en-IN" dirty="0" smtClean="0"/>
              <a:t>system which </a:t>
            </a:r>
            <a:r>
              <a:rPr lang="en-IN" dirty="0"/>
              <a:t>is both very large and very fast. </a:t>
            </a:r>
            <a:endParaRPr lang="en-IN" dirty="0" smtClean="0"/>
          </a:p>
          <a:p>
            <a:pPr algn="just"/>
            <a:r>
              <a:rPr lang="en-IN" dirty="0" smtClean="0"/>
              <a:t>If </a:t>
            </a:r>
            <a:r>
              <a:rPr lang="en-IN" dirty="0"/>
              <a:t>the memory is too small, it will not be able </a:t>
            </a:r>
            <a:r>
              <a:rPr lang="en-IN" dirty="0" smtClean="0"/>
              <a:t>to hold </a:t>
            </a:r>
            <a:r>
              <a:rPr lang="en-IN" dirty="0"/>
              <a:t>enough programs to keep the processor busy. </a:t>
            </a:r>
            <a:endParaRPr lang="en-IN" dirty="0" smtClean="0"/>
          </a:p>
          <a:p>
            <a:pPr algn="just"/>
            <a:r>
              <a:rPr lang="en-IN" dirty="0" smtClean="0"/>
              <a:t>If </a:t>
            </a:r>
            <a:r>
              <a:rPr lang="en-IN" dirty="0"/>
              <a:t>it is too slow, the memory </a:t>
            </a:r>
            <a:r>
              <a:rPr lang="en-IN" dirty="0" smtClean="0"/>
              <a:t>will not </a:t>
            </a:r>
            <a:r>
              <a:rPr lang="en-IN" dirty="0"/>
              <a:t>be able to supply instructions as fast as the processor can execute them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Unfortunately, the larger a memory is the slower it is. It is therefore not </a:t>
            </a:r>
            <a:r>
              <a:rPr lang="en-IN" dirty="0" smtClean="0"/>
              <a:t>possible to </a:t>
            </a:r>
            <a:r>
              <a:rPr lang="en-IN" dirty="0"/>
              <a:t>design a single memory which is both large enough and fast enough to keep </a:t>
            </a:r>
            <a:r>
              <a:rPr lang="en-IN" dirty="0" smtClean="0"/>
              <a:t>a high-performance </a:t>
            </a:r>
            <a:r>
              <a:rPr lang="en-IN" dirty="0"/>
              <a:t>processor busy.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38F5-9832-4F60-9684-BC46F34A4BBA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6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88749"/>
            <a:ext cx="10364451" cy="926819"/>
          </a:xfrm>
        </p:spPr>
        <p:txBody>
          <a:bodyPr/>
          <a:lstStyle/>
          <a:p>
            <a:r>
              <a:rPr lang="en-IN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34440"/>
            <a:ext cx="10363826" cy="4556759"/>
          </a:xfrm>
        </p:spPr>
        <p:txBody>
          <a:bodyPr/>
          <a:lstStyle/>
          <a:p>
            <a:pPr algn="just"/>
            <a:r>
              <a:rPr lang="en-IN" dirty="0"/>
              <a:t>It is, however, possible to build a composite memory system which combines </a:t>
            </a:r>
            <a:r>
              <a:rPr lang="en-IN" dirty="0" smtClean="0"/>
              <a:t>a small</a:t>
            </a:r>
            <a:r>
              <a:rPr lang="en-IN" dirty="0"/>
              <a:t>, fast memory and a large, slow </a:t>
            </a:r>
            <a:r>
              <a:rPr lang="en-IN" i="1" dirty="0"/>
              <a:t>main </a:t>
            </a:r>
            <a:r>
              <a:rPr lang="en-IN" dirty="0"/>
              <a:t>memory to present an external </a:t>
            </a:r>
            <a:r>
              <a:rPr lang="en-IN" dirty="0" smtClean="0"/>
              <a:t>behaviour which</a:t>
            </a:r>
            <a:r>
              <a:rPr lang="en-IN" dirty="0"/>
              <a:t>, with typical program statistics, appears to behave like a large, fast </a:t>
            </a:r>
            <a:r>
              <a:rPr lang="en-IN" dirty="0" smtClean="0"/>
              <a:t>memory much </a:t>
            </a:r>
            <a:r>
              <a:rPr lang="en-IN" dirty="0"/>
              <a:t>of the </a:t>
            </a:r>
            <a:r>
              <a:rPr lang="en-IN" dirty="0" smtClean="0"/>
              <a:t>time. </a:t>
            </a:r>
          </a:p>
          <a:p>
            <a:r>
              <a:rPr lang="en-IN" dirty="0"/>
              <a:t>The small, fast memory component is the </a:t>
            </a:r>
            <a:r>
              <a:rPr lang="en-IN" i="1" dirty="0"/>
              <a:t>cache, </a:t>
            </a:r>
            <a:r>
              <a:rPr lang="en-IN" dirty="0"/>
              <a:t>which </a:t>
            </a:r>
            <a:r>
              <a:rPr lang="en-IN" dirty="0" smtClean="0"/>
              <a:t>automatically retains </a:t>
            </a:r>
            <a:r>
              <a:rPr lang="en-IN" dirty="0"/>
              <a:t>copies of instructions and data that the processor is using most frequently.</a:t>
            </a:r>
          </a:p>
          <a:p>
            <a:r>
              <a:rPr lang="en-IN" dirty="0"/>
              <a:t>The effectiveness of the cache depends on the </a:t>
            </a:r>
            <a:r>
              <a:rPr lang="en-IN" i="1" dirty="0"/>
              <a:t>spatial locality </a:t>
            </a:r>
            <a:r>
              <a:rPr lang="en-IN" dirty="0"/>
              <a:t>and </a:t>
            </a:r>
            <a:r>
              <a:rPr lang="en-IN" i="1" dirty="0" smtClean="0"/>
              <a:t>temporal locality </a:t>
            </a:r>
            <a:r>
              <a:rPr lang="en-IN" dirty="0"/>
              <a:t>properties of the program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pPr algn="just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63" y="4570918"/>
            <a:ext cx="3618450" cy="142176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F790-E731-4C45-93B1-98A76088DBA5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3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002" y="4722304"/>
            <a:ext cx="58483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191" y="106453"/>
            <a:ext cx="10364451" cy="1596177"/>
          </a:xfrm>
        </p:spPr>
        <p:txBody>
          <a:bodyPr/>
          <a:lstStyle/>
          <a:p>
            <a:r>
              <a:rPr lang="en-IN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426464"/>
            <a:ext cx="10363826" cy="4364735"/>
          </a:xfrm>
        </p:spPr>
        <p:txBody>
          <a:bodyPr/>
          <a:lstStyle/>
          <a:p>
            <a:r>
              <a:rPr lang="en-IN" dirty="0"/>
              <a:t>With suitable </a:t>
            </a:r>
            <a:r>
              <a:rPr lang="en-IN" i="1" dirty="0"/>
              <a:t>memory management </a:t>
            </a:r>
            <a:r>
              <a:rPr lang="en-IN" dirty="0"/>
              <a:t>support, the size of a program is </a:t>
            </a:r>
            <a:r>
              <a:rPr lang="en-IN" dirty="0" smtClean="0"/>
              <a:t>limited not </a:t>
            </a:r>
            <a:r>
              <a:rPr lang="en-IN" dirty="0"/>
              <a:t>by the computer's main memory but by the size of the hard disk, </a:t>
            </a:r>
            <a:r>
              <a:rPr lang="en-IN" dirty="0" smtClean="0"/>
              <a:t>which may </a:t>
            </a:r>
            <a:r>
              <a:rPr lang="en-IN" dirty="0"/>
              <a:t>be very much larger than the main memory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EDA9-187A-445F-8CC5-BE5023CB6F78}" type="datetime1">
              <a:rPr lang="en-IN" smtClean="0"/>
              <a:t>24-04-2017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2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43029"/>
            <a:ext cx="10364451" cy="817091"/>
          </a:xfrm>
        </p:spPr>
        <p:txBody>
          <a:bodyPr/>
          <a:lstStyle/>
          <a:p>
            <a:r>
              <a:rPr lang="en-IN" dirty="0"/>
              <a:t>Memory size and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33272"/>
            <a:ext cx="10363826" cy="50292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 typical computer memory hierarchy comprises several levels, each level having </a:t>
            </a:r>
            <a:r>
              <a:rPr lang="en-IN" dirty="0" smtClean="0"/>
              <a:t>a characteristic </a:t>
            </a:r>
            <a:r>
              <a:rPr lang="en-IN" dirty="0"/>
              <a:t>size and </a:t>
            </a:r>
            <a:r>
              <a:rPr lang="en-IN" dirty="0" smtClean="0"/>
              <a:t>speed: </a:t>
            </a:r>
          </a:p>
          <a:p>
            <a:r>
              <a:rPr lang="en-IN" i="1" dirty="0">
                <a:solidFill>
                  <a:srgbClr val="FF0000"/>
                </a:solidFill>
                <a:effectLst/>
              </a:rPr>
              <a:t>The processor registers can be viewed as the top of the memory hierarchy. </a:t>
            </a:r>
            <a:r>
              <a:rPr lang="en-IN" i="1" dirty="0" smtClean="0">
                <a:solidFill>
                  <a:srgbClr val="FF0000"/>
                </a:solidFill>
                <a:effectLst/>
              </a:rPr>
              <a:t>A RISC </a:t>
            </a:r>
            <a:r>
              <a:rPr lang="en-IN" i="1" dirty="0">
                <a:solidFill>
                  <a:srgbClr val="FF0000"/>
                </a:solidFill>
                <a:effectLst/>
              </a:rPr>
              <a:t>processor will typically have around thirty-two 32-bit registers making </a:t>
            </a:r>
            <a:r>
              <a:rPr lang="en-IN" i="1" dirty="0" smtClean="0">
                <a:solidFill>
                  <a:srgbClr val="FF0000"/>
                </a:solidFill>
                <a:effectLst/>
              </a:rPr>
              <a:t>a total </a:t>
            </a:r>
            <a:r>
              <a:rPr lang="en-IN" i="1" dirty="0">
                <a:solidFill>
                  <a:srgbClr val="FF0000"/>
                </a:solidFill>
                <a:effectLst/>
              </a:rPr>
              <a:t>of 128 bytes, with an access time of a few nanoseconds.</a:t>
            </a:r>
          </a:p>
          <a:p>
            <a:r>
              <a:rPr lang="en-IN" i="1" dirty="0" smtClean="0">
                <a:solidFill>
                  <a:srgbClr val="FF0000"/>
                </a:solidFill>
                <a:effectLst/>
              </a:rPr>
              <a:t>On-chip </a:t>
            </a:r>
            <a:r>
              <a:rPr lang="en-IN" i="1" dirty="0">
                <a:solidFill>
                  <a:srgbClr val="FF0000"/>
                </a:solidFill>
                <a:effectLst/>
              </a:rPr>
              <a:t>cache memory will have a capacity of eight to 32 Kbytes with an </a:t>
            </a:r>
            <a:r>
              <a:rPr lang="en-IN" i="1" dirty="0" smtClean="0">
                <a:solidFill>
                  <a:srgbClr val="FF0000"/>
                </a:solidFill>
                <a:effectLst/>
              </a:rPr>
              <a:t>access time </a:t>
            </a:r>
            <a:r>
              <a:rPr lang="en-IN" i="1" dirty="0">
                <a:solidFill>
                  <a:srgbClr val="FF0000"/>
                </a:solidFill>
                <a:effectLst/>
              </a:rPr>
              <a:t>around ten nanoseconds.</a:t>
            </a:r>
          </a:p>
          <a:p>
            <a:r>
              <a:rPr lang="en-IN" i="1" dirty="0" smtClean="0">
                <a:solidFill>
                  <a:srgbClr val="FF0000"/>
                </a:solidFill>
                <a:effectLst/>
              </a:rPr>
              <a:t>High-performance </a:t>
            </a:r>
            <a:r>
              <a:rPr lang="en-IN" i="1" dirty="0">
                <a:solidFill>
                  <a:srgbClr val="FF0000"/>
                </a:solidFill>
                <a:effectLst/>
              </a:rPr>
              <a:t>desktop systems may have a second-level off-chip cache with </a:t>
            </a:r>
            <a:r>
              <a:rPr lang="en-IN" i="1" dirty="0" smtClean="0">
                <a:solidFill>
                  <a:srgbClr val="FF0000"/>
                </a:solidFill>
                <a:effectLst/>
              </a:rPr>
              <a:t>a capacity </a:t>
            </a:r>
            <a:r>
              <a:rPr lang="en-IN" i="1" dirty="0">
                <a:solidFill>
                  <a:srgbClr val="FF0000"/>
                </a:solidFill>
                <a:effectLst/>
              </a:rPr>
              <a:t>of a few hundred Kbytes and an access time of a few tens of nanoseconds.</a:t>
            </a:r>
          </a:p>
          <a:p>
            <a:r>
              <a:rPr lang="en-IN" i="1" dirty="0" smtClean="0">
                <a:solidFill>
                  <a:srgbClr val="FF0000"/>
                </a:solidFill>
                <a:effectLst/>
              </a:rPr>
              <a:t>Main </a:t>
            </a:r>
            <a:r>
              <a:rPr lang="en-IN" i="1" dirty="0">
                <a:solidFill>
                  <a:srgbClr val="FF0000"/>
                </a:solidFill>
                <a:effectLst/>
              </a:rPr>
              <a:t>memory will be megabytes to tens of megabytes of dynamic RAM with </a:t>
            </a:r>
            <a:r>
              <a:rPr lang="en-IN" i="1" dirty="0" smtClean="0">
                <a:solidFill>
                  <a:srgbClr val="FF0000"/>
                </a:solidFill>
                <a:effectLst/>
              </a:rPr>
              <a:t>an access </a:t>
            </a:r>
            <a:r>
              <a:rPr lang="en-IN" i="1" dirty="0">
                <a:solidFill>
                  <a:srgbClr val="FF0000"/>
                </a:solidFill>
                <a:effectLst/>
              </a:rPr>
              <a:t>time around 100 nanoseconds</a:t>
            </a:r>
            <a:r>
              <a:rPr lang="en-IN" i="1" dirty="0" smtClean="0">
                <a:solidFill>
                  <a:srgbClr val="FF0000"/>
                </a:solidFill>
                <a:effectLst/>
              </a:rPr>
              <a:t>. </a:t>
            </a:r>
            <a:endParaRPr lang="en-IN" i="1" dirty="0">
              <a:solidFill>
                <a:srgbClr val="FF0000"/>
              </a:solidFill>
              <a:effectLst/>
            </a:endParaRPr>
          </a:p>
          <a:p>
            <a:r>
              <a:rPr lang="en-IN" i="1" dirty="0" smtClean="0">
                <a:solidFill>
                  <a:srgbClr val="FF0000"/>
                </a:solidFill>
                <a:effectLst/>
              </a:rPr>
              <a:t>Backup </a:t>
            </a:r>
            <a:r>
              <a:rPr lang="en-IN" i="1" dirty="0">
                <a:solidFill>
                  <a:srgbClr val="FF0000"/>
                </a:solidFill>
                <a:effectLst/>
              </a:rPr>
              <a:t>store, usually on a hard disk, will be hundreds of Mbytes up to a </a:t>
            </a:r>
            <a:r>
              <a:rPr lang="en-IN" i="1" dirty="0" smtClean="0">
                <a:solidFill>
                  <a:srgbClr val="FF0000"/>
                </a:solidFill>
                <a:effectLst/>
              </a:rPr>
              <a:t>few </a:t>
            </a:r>
            <a:r>
              <a:rPr lang="en-IN" i="1" dirty="0" err="1" smtClean="0">
                <a:solidFill>
                  <a:srgbClr val="FF0000"/>
                </a:solidFill>
                <a:effectLst/>
              </a:rPr>
              <a:t>Gbytes</a:t>
            </a:r>
            <a:r>
              <a:rPr lang="en-IN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IN" i="1" dirty="0">
                <a:solidFill>
                  <a:srgbClr val="FF0000"/>
                </a:solidFill>
                <a:effectLst/>
              </a:rPr>
              <a:t>with an access time of a few tens of milliseconds.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EDA9-187A-445F-8CC5-BE5023CB6F78}" type="datetime1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memory details.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047" y="115597"/>
            <a:ext cx="10364451" cy="49705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Contd.,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41248"/>
            <a:ext cx="10363826" cy="4949951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0070C0"/>
                </a:solidFill>
              </a:rPr>
              <a:t>Note that the performance difference between the main memory and the </a:t>
            </a:r>
            <a:r>
              <a:rPr lang="en-IN" dirty="0" smtClean="0">
                <a:solidFill>
                  <a:srgbClr val="0070C0"/>
                </a:solidFill>
              </a:rPr>
              <a:t>backup store </a:t>
            </a:r>
            <a:r>
              <a:rPr lang="en-IN" dirty="0">
                <a:solidFill>
                  <a:srgbClr val="0070C0"/>
                </a:solidFill>
              </a:rPr>
              <a:t>is very much greater than the difference between any other adjacent levels, </a:t>
            </a:r>
            <a:r>
              <a:rPr lang="en-IN" dirty="0" smtClean="0">
                <a:solidFill>
                  <a:srgbClr val="0070C0"/>
                </a:solidFill>
              </a:rPr>
              <a:t>even when </a:t>
            </a:r>
            <a:r>
              <a:rPr lang="en-IN" dirty="0">
                <a:solidFill>
                  <a:srgbClr val="0070C0"/>
                </a:solidFill>
              </a:rPr>
              <a:t>there is no secondary cache in the system</a:t>
            </a:r>
            <a:r>
              <a:rPr lang="en-IN" dirty="0" smtClean="0">
                <a:solidFill>
                  <a:srgbClr val="0070C0"/>
                </a:solidFill>
              </a:rPr>
              <a:t>.</a:t>
            </a:r>
          </a:p>
          <a:p>
            <a:pPr algn="just"/>
            <a:r>
              <a:rPr lang="en-IN" dirty="0">
                <a:solidFill>
                  <a:srgbClr val="0070C0"/>
                </a:solidFill>
              </a:rPr>
              <a:t>The data which is held in the registers is under the direct control of the compiler </a:t>
            </a:r>
            <a:r>
              <a:rPr lang="en-IN" dirty="0" smtClean="0">
                <a:solidFill>
                  <a:srgbClr val="0070C0"/>
                </a:solidFill>
              </a:rPr>
              <a:t>or assembler </a:t>
            </a:r>
            <a:r>
              <a:rPr lang="en-IN" dirty="0">
                <a:solidFill>
                  <a:srgbClr val="0070C0"/>
                </a:solidFill>
              </a:rPr>
              <a:t>programmer, but the contents of the remaining levels of the hierarchy </a:t>
            </a:r>
            <a:r>
              <a:rPr lang="en-IN" dirty="0" smtClean="0">
                <a:solidFill>
                  <a:srgbClr val="0070C0"/>
                </a:solidFill>
              </a:rPr>
              <a:t>are usually </a:t>
            </a:r>
            <a:r>
              <a:rPr lang="en-IN" dirty="0">
                <a:solidFill>
                  <a:srgbClr val="0070C0"/>
                </a:solidFill>
              </a:rPr>
              <a:t>managed automatically</a:t>
            </a:r>
            <a:r>
              <a:rPr lang="en-IN" dirty="0" smtClean="0">
                <a:solidFill>
                  <a:srgbClr val="0070C0"/>
                </a:solidFill>
              </a:rPr>
              <a:t>.</a:t>
            </a:r>
          </a:p>
          <a:p>
            <a:pPr algn="just"/>
            <a:r>
              <a:rPr lang="en-IN" b="1" dirty="0">
                <a:solidFill>
                  <a:srgbClr val="0070C0"/>
                </a:solidFill>
              </a:rPr>
              <a:t>Paging between the main memory and the </a:t>
            </a:r>
            <a:r>
              <a:rPr lang="en-IN" b="1" dirty="0" smtClean="0">
                <a:solidFill>
                  <a:srgbClr val="0070C0"/>
                </a:solidFill>
              </a:rPr>
              <a:t>backup store </a:t>
            </a:r>
            <a:r>
              <a:rPr lang="en-IN" b="1" dirty="0">
                <a:solidFill>
                  <a:srgbClr val="0070C0"/>
                </a:solidFill>
              </a:rPr>
              <a:t>is controlled by the operating system</a:t>
            </a:r>
            <a:r>
              <a:rPr lang="en-IN" dirty="0">
                <a:solidFill>
                  <a:srgbClr val="0070C0"/>
                </a:solidFill>
              </a:rPr>
              <a:t>, and remains transparent to the </a:t>
            </a:r>
            <a:r>
              <a:rPr lang="en-IN" dirty="0" smtClean="0">
                <a:solidFill>
                  <a:srgbClr val="0070C0"/>
                </a:solidFill>
              </a:rPr>
              <a:t>application program</a:t>
            </a:r>
            <a:r>
              <a:rPr lang="en-IN" dirty="0">
                <a:solidFill>
                  <a:srgbClr val="0070C0"/>
                </a:solidFill>
              </a:rPr>
              <a:t>. </a:t>
            </a:r>
            <a:r>
              <a:rPr lang="en-IN" b="1" dirty="0">
                <a:solidFill>
                  <a:srgbClr val="0070C0"/>
                </a:solidFill>
              </a:rPr>
              <a:t>Since the performance difference between the main memory and the </a:t>
            </a:r>
            <a:r>
              <a:rPr lang="en-IN" b="1" dirty="0" smtClean="0">
                <a:solidFill>
                  <a:srgbClr val="0070C0"/>
                </a:solidFill>
              </a:rPr>
              <a:t>backup store </a:t>
            </a:r>
            <a:r>
              <a:rPr lang="en-IN" b="1" dirty="0">
                <a:solidFill>
                  <a:srgbClr val="0070C0"/>
                </a:solidFill>
              </a:rPr>
              <a:t>is so great, much more sophisticated algorithms are required here to </a:t>
            </a:r>
            <a:r>
              <a:rPr lang="en-IN" b="1" dirty="0" smtClean="0">
                <a:solidFill>
                  <a:srgbClr val="0070C0"/>
                </a:solidFill>
              </a:rPr>
              <a:t>determine when </a:t>
            </a:r>
            <a:r>
              <a:rPr lang="en-IN" b="1" dirty="0">
                <a:solidFill>
                  <a:srgbClr val="0070C0"/>
                </a:solidFill>
              </a:rPr>
              <a:t>to migrate data between the levels.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EDA9-187A-445F-8CC5-BE5023CB6F78}" type="datetime1">
              <a:rPr lang="en-IN" smtClean="0">
                <a:solidFill>
                  <a:srgbClr val="0070C0"/>
                </a:solidFill>
              </a:rPr>
              <a:t>24-04-2017</a:t>
            </a:fld>
            <a:endParaRPr lang="en-IN">
              <a:solidFill>
                <a:srgbClr val="0070C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0070C0"/>
                </a:solidFill>
              </a:rPr>
              <a:t>memory details.</a:t>
            </a:r>
            <a:endParaRPr lang="en-IN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>
                <a:solidFill>
                  <a:srgbClr val="0070C0"/>
                </a:solidFill>
              </a:rPr>
              <a:t>6</a:t>
            </a:fld>
            <a:endParaRPr lang="en-IN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43029"/>
            <a:ext cx="10364451" cy="4787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05256"/>
            <a:ext cx="10363826" cy="4885943"/>
          </a:xfrm>
        </p:spPr>
        <p:txBody>
          <a:bodyPr/>
          <a:lstStyle/>
          <a:p>
            <a:r>
              <a:rPr lang="en-IN" dirty="0"/>
              <a:t>An embedded system will not usually have a backing store and will therefore </a:t>
            </a:r>
            <a:r>
              <a:rPr lang="en-IN" dirty="0" smtClean="0"/>
              <a:t>not exploit </a:t>
            </a:r>
            <a:r>
              <a:rPr lang="en-IN" dirty="0"/>
              <a:t>paging. </a:t>
            </a:r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/>
              <a:t>, many embedded systems incorporate caches, and </a:t>
            </a:r>
            <a:r>
              <a:rPr lang="en-IN" dirty="0" smtClean="0"/>
              <a:t>ARM CPU </a:t>
            </a:r>
            <a:r>
              <a:rPr lang="en-IN" dirty="0"/>
              <a:t>chips employ a range of cache </a:t>
            </a:r>
            <a:r>
              <a:rPr lang="en-IN" dirty="0" smtClean="0"/>
              <a:t>organizations. </a:t>
            </a:r>
          </a:p>
          <a:p>
            <a:r>
              <a:rPr lang="en-IN" dirty="0">
                <a:solidFill>
                  <a:srgbClr val="0070C0"/>
                </a:solidFill>
              </a:rPr>
              <a:t>Fast memory is more expensive per bit than slow  memory, so a memory hierarchy also aims to give a performance close to the fastest memory with an average cost per bit approaching that of the slowest memory.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EDA9-187A-445F-8CC5-BE5023CB6F78}" type="datetime1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memory details.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2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579347"/>
          </a:xfrm>
        </p:spPr>
        <p:txBody>
          <a:bodyPr>
            <a:normAutofit fontScale="90000"/>
          </a:bodyPr>
          <a:lstStyle/>
          <a:p>
            <a:r>
              <a:rPr lang="en-IN" dirty="0"/>
              <a:t>On-chip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49808"/>
            <a:ext cx="10363826" cy="5498592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Some form of on-chip memory is essential if a microprocessor is to deliver </a:t>
            </a:r>
            <a:r>
              <a:rPr lang="en-IN" dirty="0" smtClean="0"/>
              <a:t>its best </a:t>
            </a:r>
            <a:r>
              <a:rPr lang="en-IN" dirty="0"/>
              <a:t>performance. </a:t>
            </a:r>
            <a:endParaRPr lang="en-IN" dirty="0" smtClean="0"/>
          </a:p>
          <a:p>
            <a:pPr algn="just"/>
            <a:r>
              <a:rPr lang="en-IN" dirty="0" smtClean="0"/>
              <a:t>With </a:t>
            </a:r>
            <a:r>
              <a:rPr lang="en-IN" dirty="0"/>
              <a:t>today's clock rates, only on-chip memory can support </a:t>
            </a:r>
            <a:r>
              <a:rPr lang="en-IN" dirty="0" smtClean="0"/>
              <a:t>zero wait </a:t>
            </a:r>
            <a:r>
              <a:rPr lang="en-IN" dirty="0"/>
              <a:t>state access speeds, and it will also give better power-efficiency and </a:t>
            </a:r>
            <a:r>
              <a:rPr lang="en-IN" dirty="0" smtClean="0"/>
              <a:t>reduced electromagnetic </a:t>
            </a:r>
            <a:r>
              <a:rPr lang="en-IN" dirty="0"/>
              <a:t>interference than off-chip memory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>
                <a:solidFill>
                  <a:srgbClr val="0070C0"/>
                </a:solidFill>
              </a:rPr>
              <a:t>In many embedded systems simple on-chip RAM is preferred to cache </a:t>
            </a:r>
            <a:r>
              <a:rPr lang="en-IN" b="1" dirty="0" smtClean="0">
                <a:solidFill>
                  <a:srgbClr val="0070C0"/>
                </a:solidFill>
              </a:rPr>
              <a:t>for </a:t>
            </a:r>
            <a:r>
              <a:rPr lang="en-IN" b="1" dirty="0">
                <a:solidFill>
                  <a:srgbClr val="0070C0"/>
                </a:solidFill>
              </a:rPr>
              <a:t>a </a:t>
            </a:r>
            <a:r>
              <a:rPr lang="en-IN" b="1" dirty="0" smtClean="0">
                <a:solidFill>
                  <a:srgbClr val="0070C0"/>
                </a:solidFill>
              </a:rPr>
              <a:t>number of reasons:</a:t>
            </a:r>
          </a:p>
          <a:p>
            <a:pPr algn="just"/>
            <a:r>
              <a:rPr lang="en-IN" dirty="0"/>
              <a:t>It is simpler, cheaper, and uses less power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It has more deterministic </a:t>
            </a:r>
            <a:r>
              <a:rPr lang="en-IN" dirty="0" smtClean="0"/>
              <a:t>behaviour</a:t>
            </a:r>
          </a:p>
          <a:p>
            <a:pPr lvl="1"/>
            <a:r>
              <a:rPr lang="en-IN" dirty="0"/>
              <a:t>Cache memories have complex behaviours which can make difficult to </a:t>
            </a:r>
            <a:r>
              <a:rPr lang="en-IN" dirty="0" smtClean="0"/>
              <a:t>predict how </a:t>
            </a:r>
            <a:r>
              <a:rPr lang="en-IN" dirty="0"/>
              <a:t>well they will operate under particular circumstances. In particular, it can </a:t>
            </a:r>
            <a:r>
              <a:rPr lang="en-IN" dirty="0" smtClean="0"/>
              <a:t>be hard </a:t>
            </a:r>
            <a:r>
              <a:rPr lang="en-IN" dirty="0"/>
              <a:t>to guarantee interrupt response time.</a:t>
            </a:r>
            <a:endParaRPr lang="en-IN" b="1" dirty="0" smtClean="0">
              <a:solidFill>
                <a:srgbClr val="FFFF00"/>
              </a:solidFill>
            </a:endParaRPr>
          </a:p>
          <a:p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20519" y="6065837"/>
            <a:ext cx="2743200" cy="365125"/>
          </a:xfrm>
        </p:spPr>
        <p:txBody>
          <a:bodyPr/>
          <a:lstStyle/>
          <a:p>
            <a:fld id="{147AEDA9-187A-445F-8CC5-BE5023CB6F78}" type="datetime1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3190" y="6065837"/>
            <a:ext cx="6672887" cy="365125"/>
          </a:xfrm>
        </p:spPr>
        <p:txBody>
          <a:bodyPr/>
          <a:lstStyle/>
          <a:p>
            <a:r>
              <a:rPr lang="en-IN" dirty="0" smtClean="0"/>
              <a:t>memory details.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3969" y="6053736"/>
            <a:ext cx="764215" cy="365125"/>
          </a:xfrm>
        </p:spPr>
        <p:txBody>
          <a:bodyPr/>
          <a:lstStyle/>
          <a:p>
            <a:fld id="{27F43C84-CAD3-47BA-B41F-DC4CB0D563F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52173"/>
            <a:ext cx="10364451" cy="725651"/>
          </a:xfrm>
        </p:spPr>
        <p:txBody>
          <a:bodyPr/>
          <a:lstStyle/>
          <a:p>
            <a:r>
              <a:rPr lang="en-IN" dirty="0" smtClean="0"/>
              <a:t>Contd.,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51560"/>
            <a:ext cx="10363826" cy="473963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drawback with on-chip RAM </a:t>
            </a:r>
            <a:r>
              <a:rPr lang="en-IN" i="1" dirty="0"/>
              <a:t>vis-d-vis </a:t>
            </a:r>
            <a:r>
              <a:rPr lang="en-IN" dirty="0"/>
              <a:t>cache is that it requires </a:t>
            </a:r>
            <a:r>
              <a:rPr lang="en-IN" dirty="0" smtClean="0"/>
              <a:t>explicit management </a:t>
            </a:r>
            <a:r>
              <a:rPr lang="en-IN" dirty="0"/>
              <a:t>by the programmer, whereas a cache is usually transparent to </a:t>
            </a:r>
            <a:r>
              <a:rPr lang="en-IN" dirty="0" smtClean="0"/>
              <a:t>the programmer.</a:t>
            </a:r>
          </a:p>
          <a:p>
            <a:pPr algn="just"/>
            <a:r>
              <a:rPr lang="en-IN" dirty="0"/>
              <a:t>One important advantage of on-chip RAM is that it enables the programmer </a:t>
            </a:r>
            <a:r>
              <a:rPr lang="en-IN" dirty="0" smtClean="0"/>
              <a:t>to allocate </a:t>
            </a:r>
            <a:r>
              <a:rPr lang="en-IN" dirty="0"/>
              <a:t>space in it using knowledge of the </a:t>
            </a:r>
            <a:r>
              <a:rPr lang="en-IN" i="1" dirty="0"/>
              <a:t>future </a:t>
            </a:r>
            <a:r>
              <a:rPr lang="en-IN" dirty="0"/>
              <a:t>processing load.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cache left </a:t>
            </a:r>
            <a:r>
              <a:rPr lang="en-IN" dirty="0" smtClean="0"/>
              <a:t>to its </a:t>
            </a:r>
            <a:r>
              <a:rPr lang="en-IN" dirty="0"/>
              <a:t>own devices has knowledge only </a:t>
            </a:r>
            <a:r>
              <a:rPr lang="en-IN" i="1" dirty="0"/>
              <a:t>of past </a:t>
            </a:r>
            <a:r>
              <a:rPr lang="en-IN" dirty="0"/>
              <a:t>program behaviour, and it can </a:t>
            </a:r>
            <a:r>
              <a:rPr lang="en-IN" dirty="0" smtClean="0"/>
              <a:t>therefore never </a:t>
            </a:r>
            <a:r>
              <a:rPr lang="en-IN" dirty="0"/>
              <a:t>prepare in advance for critical future tasks. Again, this is a </a:t>
            </a:r>
            <a:r>
              <a:rPr lang="en-IN" dirty="0" smtClean="0"/>
              <a:t>difference which </a:t>
            </a:r>
            <a:r>
              <a:rPr lang="en-IN" dirty="0"/>
              <a:t>is most likely to be significant when critical tasks must meet strict </a:t>
            </a:r>
            <a:r>
              <a:rPr lang="en-IN" dirty="0" smtClean="0"/>
              <a:t>real time constraints</a:t>
            </a:r>
            <a:r>
              <a:rPr lang="en-IN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EDA9-187A-445F-8CC5-BE5023CB6F78}" type="datetime1">
              <a:rPr lang="en-IN" smtClean="0"/>
              <a:t>24-04-2017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memory details.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3C84-CAD3-47BA-B41F-DC4CB0D563F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592</TotalTime>
  <Words>2007</Words>
  <Application>Microsoft Office PowerPoint</Application>
  <PresentationFormat>Custom</PresentationFormat>
  <Paragraphs>151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Droplet</vt:lpstr>
      <vt:lpstr>ARM MEMORY INTERFACING</vt:lpstr>
      <vt:lpstr>MEMORY HIERARCHY </vt:lpstr>
      <vt:lpstr>CONTD.,</vt:lpstr>
      <vt:lpstr>Contd.,</vt:lpstr>
      <vt:lpstr>Memory size and speed</vt:lpstr>
      <vt:lpstr>Contd.,</vt:lpstr>
      <vt:lpstr>Contd.,</vt:lpstr>
      <vt:lpstr>On-chip memory</vt:lpstr>
      <vt:lpstr>Contd.,</vt:lpstr>
      <vt:lpstr>caches</vt:lpstr>
      <vt:lpstr>Unified and Harvard caches</vt:lpstr>
      <vt:lpstr>So ???</vt:lpstr>
      <vt:lpstr>Cache performance metrics</vt:lpstr>
      <vt:lpstr>Contd.,</vt:lpstr>
      <vt:lpstr>Cache organization  direct mapped cache</vt:lpstr>
      <vt:lpstr>Set associative cache</vt:lpstr>
      <vt:lpstr>Fully associate cache</vt:lpstr>
      <vt:lpstr>Write strategies</vt:lpstr>
      <vt:lpstr>Contd.,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MEMORY INTERFACING</dc:title>
  <dc:creator>Shriram K V</dc:creator>
  <cp:lastModifiedBy>Shriram K Vasudevan</cp:lastModifiedBy>
  <cp:revision>37</cp:revision>
  <dcterms:created xsi:type="dcterms:W3CDTF">2017-04-23T05:26:58Z</dcterms:created>
  <dcterms:modified xsi:type="dcterms:W3CDTF">2017-04-24T10:28:08Z</dcterms:modified>
</cp:coreProperties>
</file>