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434AD-4FC2-4864-A48C-3FB7441276FC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A82D3-0CE5-4F22-B2A1-9173127EB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53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A82D3-0CE5-4F22-B2A1-9173127EBBB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8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973D-E053-4986-9E20-EFB9D99089DD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C3D8-B379-478D-B156-F59C4EED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99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973D-E053-4986-9E20-EFB9D99089DD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C3D8-B379-478D-B156-F59C4EED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31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973D-E053-4986-9E20-EFB9D99089DD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C3D8-B379-478D-B156-F59C4EED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4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973D-E053-4986-9E20-EFB9D99089DD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C3D8-B379-478D-B156-F59C4EED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973D-E053-4986-9E20-EFB9D99089DD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C3D8-B379-478D-B156-F59C4EED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9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973D-E053-4986-9E20-EFB9D99089DD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C3D8-B379-478D-B156-F59C4EED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6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973D-E053-4986-9E20-EFB9D99089DD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C3D8-B379-478D-B156-F59C4EED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68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973D-E053-4986-9E20-EFB9D99089DD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C3D8-B379-478D-B156-F59C4EED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08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973D-E053-4986-9E20-EFB9D99089DD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C3D8-B379-478D-B156-F59C4EED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93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973D-E053-4986-9E20-EFB9D99089DD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C3D8-B379-478D-B156-F59C4EED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5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973D-E053-4986-9E20-EFB9D99089DD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C3D8-B379-478D-B156-F59C4EED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60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C973D-E053-4986-9E20-EFB9D99089DD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2C3D8-B379-478D-B156-F59C4EED1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69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vespace.co.uk/arm/introduction-to-arm/chai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 in ARM – A Quick View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Shriram K Vasudevan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5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question for you…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268760"/>
            <a:ext cx="5244430" cy="300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21793" y="4291781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What does this code do? </a:t>
            </a:r>
            <a:endParaRPr lang="en-IN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642" y="4941168"/>
            <a:ext cx="291484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8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and STACK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5740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There are two instructions that come into play when someone talks on STACK in concurrence with </a:t>
            </a:r>
            <a:r>
              <a:rPr lang="en-US" dirty="0" smtClean="0"/>
              <a:t>ARM. </a:t>
            </a:r>
          </a:p>
          <a:p>
            <a:pPr algn="just"/>
            <a:r>
              <a:rPr lang="en-US" dirty="0"/>
              <a:t>They are LDM and STM. They can be related to PUSH and POP of 8051. </a:t>
            </a:r>
            <a:endParaRPr lang="en-US" dirty="0" smtClean="0"/>
          </a:p>
          <a:p>
            <a:pPr algn="just"/>
            <a:r>
              <a:rPr lang="en-US" dirty="0" smtClean="0"/>
              <a:t>LDM </a:t>
            </a:r>
            <a:r>
              <a:rPr lang="en-US" dirty="0"/>
              <a:t>and STM are used for the purpose of storing and retrieving actions. </a:t>
            </a:r>
            <a:endParaRPr lang="en-US" dirty="0" smtClean="0"/>
          </a:p>
          <a:p>
            <a:pPr algn="just"/>
            <a:r>
              <a:rPr lang="en-US" dirty="0" smtClean="0"/>
              <a:t>Stack </a:t>
            </a:r>
            <a:r>
              <a:rPr lang="en-US" dirty="0"/>
              <a:t>is a memory area which can grow on addition of data to it and will obviously shrink when data is popped out of it. </a:t>
            </a:r>
            <a:endParaRPr lang="en-US" dirty="0" smtClean="0"/>
          </a:p>
          <a:p>
            <a:pPr algn="just"/>
            <a:r>
              <a:rPr lang="en-US" dirty="0" smtClean="0"/>
              <a:t>POPPING </a:t>
            </a:r>
            <a:r>
              <a:rPr lang="en-US" dirty="0"/>
              <a:t>will happen first for the lastly added data; simply saying it is nothing other than well known term called as LIFO, Last in First Out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686" y="5517232"/>
            <a:ext cx="3371850" cy="118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84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Well, the next terminology to know is the stack pointer. It is used to point the stack. In ARM there is no special register called as a stack pointer. </a:t>
            </a:r>
            <a:r>
              <a:rPr lang="en-US" dirty="0" smtClean="0"/>
              <a:t> (R13 is generally used)</a:t>
            </a:r>
          </a:p>
          <a:p>
            <a:pPr algn="just"/>
            <a:r>
              <a:rPr lang="en-US" dirty="0" smtClean="0"/>
              <a:t>But, </a:t>
            </a:r>
            <a:r>
              <a:rPr lang="en-US" dirty="0"/>
              <a:t>instead it will be stored in any one of the available general purpose registers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00808"/>
            <a:ext cx="3548981" cy="401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9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can use LDM / STM instructions to get the PUSH / POP done. </a:t>
            </a:r>
          </a:p>
          <a:p>
            <a:r>
              <a:rPr lang="en-US" dirty="0" smtClean="0"/>
              <a:t>Also, there is a suffix to be added, to indicate, what type of stack we are </a:t>
            </a:r>
            <a:r>
              <a:rPr lang="en-US" dirty="0" err="1" smtClean="0"/>
              <a:t>gonna</a:t>
            </a:r>
            <a:r>
              <a:rPr lang="en-US" dirty="0" smtClean="0"/>
              <a:t> use. </a:t>
            </a:r>
          </a:p>
          <a:p>
            <a:r>
              <a:rPr lang="en-US" dirty="0" smtClean="0"/>
              <a:t>The base register (SP – the one you choose) shall play a major role. </a:t>
            </a:r>
            <a:r>
              <a:rPr lang="en-IN" dirty="0" smtClean="0"/>
              <a:t> </a:t>
            </a:r>
          </a:p>
          <a:p>
            <a:r>
              <a:rPr lang="en-US" dirty="0" smtClean="0"/>
              <a:t>Also, remember this. LDM/STM can be used to do PUSH / POP for any number of registers (Unique) through a single instruction. </a:t>
            </a:r>
            <a:r>
              <a:rPr lang="en-IN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1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Several Stack Types are Supported, here! 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US" dirty="0" smtClean="0"/>
              <a:t>The stack can be </a:t>
            </a:r>
          </a:p>
          <a:p>
            <a:pPr lvl="1"/>
            <a:r>
              <a:rPr lang="en-US" dirty="0" smtClean="0"/>
              <a:t>Ascending or Descending. </a:t>
            </a:r>
          </a:p>
          <a:p>
            <a:pPr lvl="2"/>
            <a:r>
              <a:rPr lang="en-US" dirty="0" smtClean="0"/>
              <a:t>The stack can grow downwards or upwards (Ascending or Descending) </a:t>
            </a:r>
            <a:r>
              <a:rPr lang="en-IN" dirty="0" smtClean="0"/>
              <a:t> stack.</a:t>
            </a:r>
            <a:endParaRPr lang="en-IN" dirty="0"/>
          </a:p>
          <a:p>
            <a:pPr lvl="1"/>
            <a:r>
              <a:rPr lang="en-US" dirty="0" smtClean="0"/>
              <a:t>Full or Empty Stack. </a:t>
            </a:r>
          </a:p>
          <a:p>
            <a:pPr lvl="2"/>
            <a:r>
              <a:rPr lang="en-US" dirty="0" smtClean="0"/>
              <a:t>The Stack pointer can be made to point the topmost item / or the next available free space. Former is called Full Stack and the latter is called an Empty stack.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6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183" y="122795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Refer the below table, which  makes life easier. </a:t>
            </a:r>
          </a:p>
          <a:p>
            <a:r>
              <a:rPr lang="en-US" dirty="0" smtClean="0"/>
              <a:t>With these suffixes, increment/decrement/before/after can be chosen.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83" y="3212976"/>
            <a:ext cx="784990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87980" y="5373216"/>
            <a:ext cx="6788718" cy="122017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STMFD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!, {r0-r5} ; Push onto a Full Descending Stack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LDMFD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!, {r0-r5} ; Pop from a Full Descending Stack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15" y="1600200"/>
            <a:ext cx="660497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2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Sample Call Chain – Stack Plays a Role!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7504" y="664400"/>
            <a:ext cx="4730943" cy="5544616"/>
          </a:xfrm>
        </p:spPr>
        <p:txBody>
          <a:bodyPr>
            <a:noAutofit/>
          </a:bodyPr>
          <a:lstStyle/>
          <a:p>
            <a:pPr algn="just"/>
            <a:r>
              <a:rPr lang="en-IN" sz="1800" dirty="0"/>
              <a:t>Routine A branches with link (BL) to routine B.</a:t>
            </a:r>
          </a:p>
          <a:p>
            <a:pPr lvl="1" algn="just"/>
            <a:r>
              <a:rPr lang="en-US" sz="1600" b="1" dirty="0" smtClean="0">
                <a:solidFill>
                  <a:srgbClr val="002060"/>
                </a:solidFill>
              </a:rPr>
              <a:t>The return address to be saved to the Link Register, which normally is R14. </a:t>
            </a:r>
            <a:r>
              <a:rPr lang="en-IN" sz="1600" b="1" dirty="0" smtClean="0">
                <a:solidFill>
                  <a:srgbClr val="002060"/>
                </a:solidFill>
              </a:rPr>
              <a:t> </a:t>
            </a:r>
          </a:p>
          <a:p>
            <a:pPr lvl="1" algn="just"/>
            <a:r>
              <a:rPr lang="en-US" sz="1600" b="1" dirty="0" smtClean="0">
                <a:solidFill>
                  <a:srgbClr val="002060"/>
                </a:solidFill>
              </a:rPr>
              <a:t>Once Stored, the jump to new place can be initiated. </a:t>
            </a:r>
            <a:endParaRPr lang="en-IN" sz="1600" b="1" dirty="0">
              <a:solidFill>
                <a:srgbClr val="002060"/>
              </a:solidFill>
            </a:endParaRPr>
          </a:p>
          <a:p>
            <a:pPr algn="just"/>
            <a:r>
              <a:rPr lang="en-IN" sz="1800" dirty="0"/>
              <a:t>Routine B is going to call another subroutine, routine C.</a:t>
            </a:r>
          </a:p>
          <a:p>
            <a:pPr lvl="1" algn="just"/>
            <a:r>
              <a:rPr lang="en-US" sz="1600" b="1" dirty="0" smtClean="0">
                <a:solidFill>
                  <a:srgbClr val="002060"/>
                </a:solidFill>
              </a:rPr>
              <a:t>To avoid overwriting R14, Stack comes to play. </a:t>
            </a:r>
          </a:p>
          <a:p>
            <a:pPr lvl="1" algn="just"/>
            <a:r>
              <a:rPr lang="en-US" sz="1600" b="1" dirty="0" smtClean="0">
                <a:solidFill>
                  <a:srgbClr val="002060"/>
                </a:solidFill>
              </a:rPr>
              <a:t>R14 to be stored to the stack now. </a:t>
            </a:r>
            <a:r>
              <a:rPr lang="en-IN" sz="1600" b="1" dirty="0" smtClean="0">
                <a:solidFill>
                  <a:srgbClr val="002060"/>
                </a:solidFill>
              </a:rPr>
              <a:t> </a:t>
            </a:r>
            <a:endParaRPr lang="en-IN" sz="1600" b="1" dirty="0">
              <a:solidFill>
                <a:srgbClr val="002060"/>
              </a:solidFill>
            </a:endParaRPr>
          </a:p>
          <a:p>
            <a:pPr algn="just"/>
            <a:r>
              <a:rPr lang="en-IN" sz="1800" dirty="0"/>
              <a:t>It BL’s to routine C. (R14 ← return address, PC ← Routine C).</a:t>
            </a:r>
          </a:p>
          <a:p>
            <a:pPr algn="just"/>
            <a:r>
              <a:rPr lang="en-IN" sz="1800" dirty="0"/>
              <a:t>Routine C does its work, then returns using MOV pc,r14.</a:t>
            </a:r>
          </a:p>
          <a:p>
            <a:pPr algn="just"/>
            <a:r>
              <a:rPr lang="en-IN" sz="1800" dirty="0" smtClean="0"/>
              <a:t>We </a:t>
            </a:r>
            <a:r>
              <a:rPr lang="en-IN" sz="1800" dirty="0"/>
              <a:t>return to Routine B after the BL instruction.</a:t>
            </a:r>
          </a:p>
          <a:p>
            <a:pPr algn="just"/>
            <a:r>
              <a:rPr lang="en-IN" sz="1800" dirty="0"/>
              <a:t>It restores R14 from the stack.</a:t>
            </a:r>
          </a:p>
          <a:p>
            <a:pPr algn="just"/>
            <a:r>
              <a:rPr lang="en-IN" sz="1800" dirty="0"/>
              <a:t>A return is effected and we end up at the instruction after the original BL.</a:t>
            </a:r>
          </a:p>
          <a:p>
            <a:pPr algn="just"/>
            <a:endParaRPr lang="en-IN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08848"/>
            <a:ext cx="3980478" cy="45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61132" y="5768984"/>
            <a:ext cx="446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dirty="0" smtClean="0">
                <a:hlinkClick r:id="rId3"/>
              </a:rPr>
              <a:t>http://www.davespace.co.uk/arm/introduction-to-arm/chain.html</a:t>
            </a:r>
            <a:r>
              <a:rPr lang="en-US" sz="1100" dirty="0" smtClean="0"/>
              <a:t> 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5581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Stacking registers for nested subroutines</a:t>
            </a:r>
          </a:p>
          <a:p>
            <a:r>
              <a:rPr lang="en-IN" dirty="0"/>
              <a:t>Stack operations are very useful at subroutine entry and exit. </a:t>
            </a:r>
            <a:endParaRPr lang="en-IN" dirty="0" smtClean="0"/>
          </a:p>
          <a:p>
            <a:r>
              <a:rPr lang="en-IN" dirty="0" smtClean="0"/>
              <a:t>At </a:t>
            </a:r>
            <a:r>
              <a:rPr lang="en-IN" dirty="0"/>
              <a:t>the start of a subroutine, any working registers required can be stored on the stack, and at exit they can be popped off again.</a:t>
            </a:r>
          </a:p>
          <a:p>
            <a:r>
              <a:rPr lang="en-IN" dirty="0"/>
              <a:t>In addition, if the link register is pushed onto the stack at entry, additional subroutine calls can be made safely without causing the return address to be lost.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you do this, you can also return from a subroutine by popping pc off the stack at exit, instead of popping </a:t>
            </a:r>
            <a:r>
              <a:rPr lang="en-IN" dirty="0" err="1"/>
              <a:t>lr</a:t>
            </a:r>
            <a:r>
              <a:rPr lang="en-IN" dirty="0"/>
              <a:t> and then moving that value into pc.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664015"/>
            <a:ext cx="5188066" cy="91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4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521</Words>
  <Application>Microsoft Office PowerPoint</Application>
  <PresentationFormat>On-screen Show (4:3)</PresentationFormat>
  <Paragraphs>52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Stack in ARM – A Quick View</vt:lpstr>
      <vt:lpstr>ARM and STACK </vt:lpstr>
      <vt:lpstr>Contd., </vt:lpstr>
      <vt:lpstr>Contd.,</vt:lpstr>
      <vt:lpstr>Contd.,</vt:lpstr>
      <vt:lpstr>Contd., </vt:lpstr>
      <vt:lpstr>Contd.,</vt:lpstr>
      <vt:lpstr>A Sample Call Chain – Stack Plays a Role! </vt:lpstr>
      <vt:lpstr>Contd.,</vt:lpstr>
      <vt:lpstr>One question for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in ARM – A Quick View</dc:title>
  <dc:creator>Shriram K Vasudevan</dc:creator>
  <cp:lastModifiedBy>Shriram K Vasudevan</cp:lastModifiedBy>
  <cp:revision>10</cp:revision>
  <dcterms:created xsi:type="dcterms:W3CDTF">2018-03-26T07:08:04Z</dcterms:created>
  <dcterms:modified xsi:type="dcterms:W3CDTF">2018-03-26T09:20:12Z</dcterms:modified>
</cp:coreProperties>
</file>