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10" r:id="rId3"/>
    <p:sldId id="258" r:id="rId4"/>
    <p:sldId id="257" r:id="rId5"/>
    <p:sldId id="259" r:id="rId6"/>
    <p:sldId id="260" r:id="rId7"/>
    <p:sldId id="263" r:id="rId8"/>
    <p:sldId id="262" r:id="rId9"/>
    <p:sldId id="281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0" r:id="rId19"/>
    <p:sldId id="271" r:id="rId20"/>
    <p:sldId id="272" r:id="rId21"/>
    <p:sldId id="273" r:id="rId22"/>
    <p:sldId id="274" r:id="rId23"/>
    <p:sldId id="277" r:id="rId24"/>
    <p:sldId id="275" r:id="rId25"/>
    <p:sldId id="278" r:id="rId26"/>
    <p:sldId id="276" r:id="rId27"/>
    <p:sldId id="282" r:id="rId28"/>
    <p:sldId id="283" r:id="rId29"/>
    <p:sldId id="285" r:id="rId30"/>
    <p:sldId id="286" r:id="rId31"/>
    <p:sldId id="284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79" r:id="rId44"/>
    <p:sldId id="28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  <p:sldId id="308" r:id="rId54"/>
    <p:sldId id="309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4660"/>
  </p:normalViewPr>
  <p:slideViewPr>
    <p:cSldViewPr>
      <p:cViewPr varScale="1">
        <p:scale>
          <a:sx n="58" d="100"/>
          <a:sy n="58" d="100"/>
        </p:scale>
        <p:origin x="3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F7CFB-FDD1-4E51-8B95-109928BD4F4A}" type="datetimeFigureOut">
              <a:rPr lang="en-IN" smtClean="0"/>
              <a:t>12-07-2016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994D7-BF6A-4E71-A9C5-1A51FACF5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5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94D7-BF6A-4E71-A9C5-1A51FACF572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94D7-BF6A-4E71-A9C5-1A51FACF572D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042-DF24-4146-8C20-40B40AC3352A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417F-200F-4DD2-AF0D-B51B74D5F2BC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13F-88D6-49CC-9A33-A7DCC19B4DCA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218-C622-4771-866B-0BDFD2C29639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0334-508F-4F43-BED0-3FF889672BF9}" type="datetime1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AAA3-DA8A-4E09-87D3-85DBE7DDA31B}" type="datetime1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8858-C374-4A25-9670-B61DC5E84626}" type="datetime1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FD06-FD65-4636-8D8D-8BCDEB338D95}" type="datetime1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F3A6-CFEE-482A-9F38-B1B96DDE755C}" type="datetime1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2727-6565-4676-9971-85794DFAD0A5}" type="datetime1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2489F4-E06F-47A5-BF40-D25D9D928D70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PowerPoint_Presentation1.ppt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PowerPoint_Presentation2.ppt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7543800" cy="1524000"/>
          </a:xfrm>
        </p:spPr>
        <p:txBody>
          <a:bodyPr/>
          <a:lstStyle/>
          <a:p>
            <a:r>
              <a:rPr lang="en-US" sz="6600" dirty="0" smtClean="0">
                <a:solidFill>
                  <a:schemeClr val="bg1"/>
                </a:solidFill>
              </a:rPr>
              <a:t>Operating Systems – Learning Phase I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0"/>
            <a:ext cx="6858000" cy="990600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Shriram K Vasudevan B.E., M.Tech., M.B.A., Ph.D.,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400" b="1" dirty="0" smtClean="0"/>
              <a:t>Author of </a:t>
            </a:r>
            <a:r>
              <a:rPr lang="en-US" sz="1400" b="1" dirty="0" smtClean="0"/>
              <a:t>26 </a:t>
            </a:r>
            <a:r>
              <a:rPr lang="en-US" sz="1400" b="1" dirty="0" smtClean="0"/>
              <a:t>Books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400" b="1" dirty="0" smtClean="0"/>
              <a:t>Author of </a:t>
            </a:r>
            <a:r>
              <a:rPr lang="en-US" sz="1400" b="1" dirty="0" smtClean="0"/>
              <a:t>103</a:t>
            </a:r>
            <a:r>
              <a:rPr lang="en-US" sz="1400" b="1" dirty="0" smtClean="0"/>
              <a:t> </a:t>
            </a:r>
            <a:r>
              <a:rPr lang="en-US" sz="1400" b="1" dirty="0" smtClean="0"/>
              <a:t>Journal papers.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400" b="1" dirty="0" smtClean="0"/>
              <a:t>Awarded by Infosys, Wipro, IBC (Cambridge), SOS Ventures (USA), Intellectual Ventures, IBM, ICTACT, ASDF Thailand, Amrita, VIT, SASTRA and few more.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415-D3AD-4CEC-8D39-567DFFD61E2D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82" y="1143000"/>
            <a:ext cx="8170718" cy="3886200"/>
          </a:xfrm>
        </p:spPr>
        <p:txBody>
          <a:bodyPr/>
          <a:lstStyle/>
          <a:p>
            <a:r>
              <a:rPr lang="en-US" b="1" dirty="0" smtClean="0"/>
              <a:t>Single User Operating System</a:t>
            </a:r>
          </a:p>
          <a:p>
            <a:pPr lvl="1"/>
            <a:r>
              <a:rPr lang="en-US" dirty="0" smtClean="0"/>
              <a:t>Single user, single application </a:t>
            </a:r>
          </a:p>
          <a:p>
            <a:pPr lvl="2" algn="just"/>
            <a:r>
              <a:rPr lang="en-US" b="1" dirty="0" smtClean="0">
                <a:solidFill>
                  <a:srgbClr val="002060"/>
                </a:solidFill>
              </a:rPr>
              <a:t>Has to deal with only one person at a time and one application being launched at a time. </a:t>
            </a:r>
          </a:p>
          <a:p>
            <a:pPr lvl="2" algn="just"/>
            <a:r>
              <a:rPr lang="en-US" b="1" dirty="0" smtClean="0">
                <a:solidFill>
                  <a:srgbClr val="002060"/>
                </a:solidFill>
              </a:rPr>
              <a:t>IPod is an example.  It will have one user at a time and it will have only one application, max!!!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  </a:t>
            </a:r>
            <a:endParaRPr lang="en-US" dirty="0" smtClean="0"/>
          </a:p>
          <a:p>
            <a:pPr lvl="2"/>
            <a:r>
              <a:rPr lang="en-US" b="1" dirty="0" smtClean="0"/>
              <a:t>Designed with keeping one user in mind, but capable of handling multiple tasks. Example, your laptop, mobile phone etc., </a:t>
            </a:r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1600200"/>
            <a:ext cx="990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143000" y="115754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Multi-user operating systems </a:t>
            </a:r>
          </a:p>
          <a:p>
            <a:pPr lvl="1"/>
            <a:r>
              <a:rPr lang="en-US" b="1" dirty="0" smtClean="0"/>
              <a:t>Multi – user and multi – tasking </a:t>
            </a:r>
          </a:p>
          <a:p>
            <a:r>
              <a:rPr lang="en-IN" dirty="0" smtClean="0"/>
              <a:t>Personal </a:t>
            </a:r>
            <a:r>
              <a:rPr lang="en-IN" dirty="0"/>
              <a:t>computers can multi-task very well, especially for the type of things that most of us want to do, for example, reading emails, writing letters, working on </a:t>
            </a:r>
            <a:r>
              <a:rPr lang="en-IN" dirty="0" smtClean="0"/>
              <a:t>spread sheets</a:t>
            </a:r>
            <a:r>
              <a:rPr lang="en-IN" dirty="0"/>
              <a:t>, listening to music, surfing the web and watching videos.</a:t>
            </a:r>
          </a:p>
          <a:p>
            <a:r>
              <a:rPr lang="en-IN" dirty="0"/>
              <a:t>However, there comes a time when only a *really* powerful computer will do the job in hand.</a:t>
            </a:r>
          </a:p>
          <a:p>
            <a:r>
              <a:rPr lang="en-IN" dirty="0" smtClean="0"/>
              <a:t>Some instances like: </a:t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391400" cy="4876800"/>
          </a:xfrm>
        </p:spPr>
        <p:txBody>
          <a:bodyPr>
            <a:normAutofit lnSpcReduction="10000"/>
          </a:bodyPr>
          <a:lstStyle/>
          <a:p>
            <a:pPr lvl="1"/>
            <a:r>
              <a:rPr lang="en-IN" dirty="0"/>
              <a:t>You are an engineer or scientist and want to run a very complicated simulation</a:t>
            </a:r>
          </a:p>
          <a:p>
            <a:pPr lvl="1"/>
            <a:r>
              <a:rPr lang="en-IN" dirty="0"/>
              <a:t>You are a weather scientist and want run a forecast</a:t>
            </a:r>
          </a:p>
          <a:p>
            <a:pPr lvl="1"/>
            <a:r>
              <a:rPr lang="en-IN" dirty="0"/>
              <a:t>You are a financial person and want to work on thousands of stock market share movements</a:t>
            </a:r>
          </a:p>
          <a:p>
            <a:pPr lvl="1"/>
            <a:r>
              <a:rPr lang="en-IN" dirty="0"/>
              <a:t>You work in a bank and want to handle customer accounts.</a:t>
            </a:r>
          </a:p>
          <a:p>
            <a:pPr lvl="1"/>
            <a:r>
              <a:rPr lang="en-IN" dirty="0"/>
              <a:t>You are an architect and want to see your full design</a:t>
            </a:r>
          </a:p>
          <a:p>
            <a:pPr lvl="1"/>
            <a:r>
              <a:rPr lang="en-IN" dirty="0"/>
              <a:t>You work at a University as an academic along with hundreds of other academics</a:t>
            </a:r>
          </a:p>
          <a:p>
            <a:pPr lvl="1"/>
            <a:r>
              <a:rPr lang="en-IN" dirty="0"/>
              <a:t>You are a film animator and want to work in 3D</a:t>
            </a:r>
          </a:p>
          <a:p>
            <a:r>
              <a:rPr lang="en-IN" dirty="0"/>
              <a:t>Most personal computers can't handle these kind of tasks. Instead, a mainframe or supercomputer is required for this kind of work.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 fontScale="77500" lnSpcReduction="20000"/>
          </a:bodyPr>
          <a:lstStyle/>
          <a:p>
            <a:pPr lvl="1" algn="just"/>
            <a:r>
              <a:rPr lang="en-IN" sz="2300" b="1" dirty="0" smtClean="0">
                <a:solidFill>
                  <a:srgbClr val="FF0000"/>
                </a:solidFill>
              </a:rPr>
              <a:t>Supercomputer </a:t>
            </a:r>
            <a:r>
              <a:rPr lang="en-IN" sz="2300" b="1" dirty="0">
                <a:solidFill>
                  <a:srgbClr val="FF0000"/>
                </a:solidFill>
              </a:rPr>
              <a:t>or mainframe costs millions to buy and maintain. There is no way that such an expensive machine could be used by just a single person.</a:t>
            </a:r>
          </a:p>
          <a:p>
            <a:pPr lvl="1" algn="just"/>
            <a:r>
              <a:rPr lang="en-IN" sz="2300" dirty="0"/>
              <a:t>To make it economic, this computer has to be shared. This means it needs a multi-user operating system. This allows more than one user to log on and can use the computer and its resources at the same time.</a:t>
            </a:r>
          </a:p>
          <a:p>
            <a:pPr lvl="1" algn="just"/>
            <a:r>
              <a:rPr lang="en-IN" sz="2300" dirty="0"/>
              <a:t>Furthermore, each person needs to be able to run more than one application at a time, so it needs to be multi-tasking as well.</a:t>
            </a:r>
          </a:p>
          <a:p>
            <a:pPr algn="just"/>
            <a:r>
              <a:rPr lang="en-IN" dirty="0"/>
              <a:t>So a powerful computer needs a </a:t>
            </a:r>
            <a:r>
              <a:rPr lang="en-IN" b="1" dirty="0"/>
              <a:t>multi-user, multi-tasking</a:t>
            </a:r>
            <a:r>
              <a:rPr lang="en-IN" dirty="0"/>
              <a:t> operating system to make maximum use of the machine. Each person can draw on the vast power of the computer in a shared way.</a:t>
            </a:r>
          </a:p>
          <a:p>
            <a:pPr algn="just"/>
            <a:r>
              <a:rPr lang="en-IN" dirty="0"/>
              <a:t>Now the operating system has to manage</a:t>
            </a:r>
          </a:p>
          <a:p>
            <a:pPr lvl="1" algn="just"/>
            <a:r>
              <a:rPr lang="en-IN" b="1" dirty="0">
                <a:solidFill>
                  <a:schemeClr val="accent1"/>
                </a:solidFill>
              </a:rPr>
              <a:t>Each user logged on to the system, their workspace and so on.</a:t>
            </a:r>
          </a:p>
          <a:p>
            <a:pPr lvl="1" algn="just"/>
            <a:r>
              <a:rPr lang="en-IN" b="1" dirty="0">
                <a:solidFill>
                  <a:schemeClr val="accent1"/>
                </a:solidFill>
              </a:rPr>
              <a:t>Allocate resources to the jobs they want to run.</a:t>
            </a:r>
          </a:p>
          <a:p>
            <a:pPr lvl="1" algn="just"/>
            <a:r>
              <a:rPr lang="en-IN" b="1" dirty="0">
                <a:solidFill>
                  <a:schemeClr val="accent1"/>
                </a:solidFill>
              </a:rPr>
              <a:t>Keep logs of how much processing time and resources they use</a:t>
            </a:r>
          </a:p>
          <a:p>
            <a:pPr lvl="1" algn="just"/>
            <a:r>
              <a:rPr lang="en-IN" b="1" dirty="0">
                <a:solidFill>
                  <a:schemeClr val="accent1"/>
                </a:solidFill>
              </a:rPr>
              <a:t>Work out the most efficient use of computer processing cycles</a:t>
            </a:r>
          </a:p>
          <a:p>
            <a:pPr lvl="1" algn="just"/>
            <a:r>
              <a:rPr lang="en-IN" b="1" dirty="0">
                <a:solidFill>
                  <a:schemeClr val="accent1"/>
                </a:solidFill>
              </a:rPr>
              <a:t>Maintain security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46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9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Networked </a:t>
            </a:r>
            <a:r>
              <a:rPr lang="en-IN" b="1" dirty="0"/>
              <a:t>system</a:t>
            </a:r>
          </a:p>
          <a:p>
            <a:r>
              <a:rPr lang="en-IN" dirty="0"/>
              <a:t>Another common example of a multi-user environment is a standard personal computer running a single user, multi-tasking operating system connected to a network.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network itself is present a server loaded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3886200"/>
          </a:xfrm>
        </p:spPr>
        <p:txBody>
          <a:bodyPr/>
          <a:lstStyle/>
          <a:p>
            <a:r>
              <a:rPr lang="en-US" b="1" dirty="0" smtClean="0"/>
              <a:t>What is Real Time? </a:t>
            </a:r>
          </a:p>
          <a:p>
            <a:r>
              <a:rPr lang="en-US" b="1" dirty="0" smtClean="0"/>
              <a:t>How is Real Time OS made? </a:t>
            </a:r>
          </a:p>
          <a:p>
            <a:r>
              <a:rPr lang="en-US" b="1" dirty="0" smtClean="0"/>
              <a:t>Is RTOS related to Embedded Systems?</a:t>
            </a:r>
          </a:p>
          <a:p>
            <a:r>
              <a:rPr lang="en-US" b="1" dirty="0" smtClean="0"/>
              <a:t>What is an embedded system? </a:t>
            </a:r>
          </a:p>
          <a:p>
            <a:endParaRPr lang="en-US" dirty="0"/>
          </a:p>
          <a:p>
            <a:r>
              <a:rPr lang="en-US" dirty="0" smtClean="0"/>
              <a:t>Let’s answer one by one!!! </a:t>
            </a:r>
            <a:r>
              <a:rPr lang="en-US" dirty="0" smtClean="0">
                <a:sym typeface="Wingdings" pitchFamily="2" charset="2"/>
              </a:rPr>
              <a:t>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38100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System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382000" cy="3886200"/>
          </a:xfrm>
        </p:spPr>
        <p:txBody>
          <a:bodyPr>
            <a:noAutofit/>
          </a:bodyPr>
          <a:lstStyle/>
          <a:p>
            <a:r>
              <a:rPr lang="en-IN" dirty="0"/>
              <a:t>A modern general-purpose computer system consists of one or more CPUs and a number of device controllers connected through a common bus that provides access to shared memory</a:t>
            </a:r>
            <a:endParaRPr lang="en-US" dirty="0"/>
          </a:p>
          <a:p>
            <a:pPr marL="777240" lvl="4" indent="-274320"/>
            <a:r>
              <a:rPr lang="en-US" sz="2200" dirty="0"/>
              <a:t>What is a bus? </a:t>
            </a:r>
          </a:p>
          <a:p>
            <a:pPr marL="777240" lvl="4" indent="-274320"/>
            <a:r>
              <a:rPr lang="en-US" sz="2200" dirty="0"/>
              <a:t>How does it work? </a:t>
            </a:r>
          </a:p>
          <a:p>
            <a:pPr marL="274320" lvl="1"/>
            <a:r>
              <a:rPr lang="en-US" sz="2400" dirty="0"/>
              <a:t>Concurrent execution of CPUs and devices competing for memory </a:t>
            </a:r>
            <a:r>
              <a:rPr lang="en-US" sz="2400" dirty="0" smtClean="0"/>
              <a:t>cycles. </a:t>
            </a:r>
          </a:p>
          <a:p>
            <a:pPr marL="274320" lvl="1"/>
            <a:r>
              <a:rPr lang="en-IN" sz="2400" dirty="0" smtClean="0"/>
              <a:t>Each </a:t>
            </a:r>
            <a:r>
              <a:rPr lang="en-IN" sz="2400" dirty="0"/>
              <a:t>device controller is in charge of a specific type of device (for example, disk drives, audio devices, and video displays). </a:t>
            </a:r>
          </a:p>
          <a:p>
            <a:r>
              <a:rPr lang="en-IN" dirty="0"/>
              <a:t>The CPU and the device controllers can execute concurrently, competing for memory cycles. </a:t>
            </a:r>
          </a:p>
          <a:p>
            <a:r>
              <a:rPr lang="en-IN" dirty="0"/>
              <a:t>To ensure orderly access to the shared memory, a memory controller is provided whose function is to synchronize access to the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543800" cy="372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6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keep calm and listen. </a:t>
            </a:r>
            <a:endParaRPr lang="en-US" dirty="0"/>
          </a:p>
          <a:p>
            <a:r>
              <a:rPr lang="en-US" dirty="0" smtClean="0"/>
              <a:t>If you have queries, well, you are free to raise. </a:t>
            </a:r>
          </a:p>
          <a:p>
            <a:r>
              <a:rPr lang="en-US" dirty="0" smtClean="0"/>
              <a:t>If you disturb me, you will be out of the class. </a:t>
            </a:r>
          </a:p>
          <a:p>
            <a:r>
              <a:rPr lang="en-US" dirty="0" smtClean="0"/>
              <a:t>There will be 10 mins of questioning in every session, if you fail to answer, you are out of the class. </a:t>
            </a:r>
          </a:p>
          <a:p>
            <a:r>
              <a:rPr lang="en-US" dirty="0" smtClean="0"/>
              <a:t>If you want to sleep, better stay back in room or home. </a:t>
            </a:r>
          </a:p>
          <a:p>
            <a:r>
              <a:rPr lang="en-US" dirty="0" smtClean="0"/>
              <a:t>Welcome aboard!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3886200"/>
          </a:xfrm>
        </p:spPr>
        <p:txBody>
          <a:bodyPr/>
          <a:lstStyle/>
          <a:p>
            <a:pPr algn="just"/>
            <a:r>
              <a:rPr lang="en-IN" dirty="0"/>
              <a:t>W</a:t>
            </a:r>
            <a:r>
              <a:rPr lang="en-IN" dirty="0" smtClean="0"/>
              <a:t>hen a system </a:t>
            </a:r>
            <a:r>
              <a:rPr lang="en-IN" dirty="0"/>
              <a:t>is </a:t>
            </a:r>
            <a:r>
              <a:rPr lang="en-IN" dirty="0" smtClean="0"/>
              <a:t>powered up </a:t>
            </a:r>
            <a:r>
              <a:rPr lang="en-IN" dirty="0"/>
              <a:t>or rebooted-it needs to have an initial program to run</a:t>
            </a:r>
            <a:r>
              <a:rPr lang="en-IN" dirty="0" smtClean="0"/>
              <a:t>.</a:t>
            </a:r>
            <a:r>
              <a:rPr lang="en-IN" b="1" dirty="0" smtClean="0"/>
              <a:t> (What do you call this??)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It is referred to be as Boot-Strap program and it is the first one to wake up in the machine!! </a:t>
            </a:r>
          </a:p>
          <a:p>
            <a:pPr algn="just"/>
            <a:r>
              <a:rPr lang="en-US" dirty="0" smtClean="0"/>
              <a:t>Where do we store the Boot Strap code? </a:t>
            </a:r>
          </a:p>
          <a:p>
            <a:pPr lvl="1" algn="just"/>
            <a:r>
              <a:rPr lang="en-US" dirty="0" smtClean="0"/>
              <a:t>Simple. ROM!! (Read Only Memory) </a:t>
            </a:r>
          </a:p>
          <a:p>
            <a:pPr lvl="1" algn="just"/>
            <a:r>
              <a:rPr lang="en-US" dirty="0" smtClean="0"/>
              <a:t>What is the address in which it will be stored in ROM? </a:t>
            </a:r>
          </a:p>
          <a:p>
            <a:pPr lvl="1" algn="just"/>
            <a:r>
              <a:rPr lang="en-US" b="1" dirty="0" smtClean="0"/>
              <a:t>Answer why? </a:t>
            </a:r>
          </a:p>
          <a:p>
            <a:pPr lvl="1" algn="just"/>
            <a:r>
              <a:rPr lang="en-US" b="1" dirty="0" smtClean="0"/>
              <a:t>This is referred also to be as firmware!!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initializes all aspects of the system, from CPU registers to </a:t>
            </a:r>
            <a:r>
              <a:rPr lang="en-IN" dirty="0" smtClean="0"/>
              <a:t>device controllers </a:t>
            </a:r>
            <a:r>
              <a:rPr lang="en-IN" dirty="0"/>
              <a:t>to memory contents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bootstrap program must know how to </a:t>
            </a:r>
            <a:r>
              <a:rPr lang="en-IN" dirty="0" smtClean="0"/>
              <a:t>load the </a:t>
            </a:r>
            <a:r>
              <a:rPr lang="en-IN" dirty="0"/>
              <a:t>operating system and how to start executing that system.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accomplish </a:t>
            </a:r>
            <a:r>
              <a:rPr lang="en-IN" dirty="0" smtClean="0"/>
              <a:t>this goal</a:t>
            </a:r>
            <a:r>
              <a:rPr lang="en-IN" dirty="0"/>
              <a:t>, the bootstrap program must locate and load into memory the </a:t>
            </a:r>
            <a:r>
              <a:rPr lang="en-IN" dirty="0" smtClean="0"/>
              <a:t>operating system kernel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operating system then starts executing the first process</a:t>
            </a:r>
            <a:r>
              <a:rPr lang="en-IN" dirty="0" smtClean="0"/>
              <a:t>, such </a:t>
            </a:r>
            <a:r>
              <a:rPr lang="en-IN" dirty="0"/>
              <a:t>as "</a:t>
            </a:r>
            <a:r>
              <a:rPr lang="en-IN" dirty="0" err="1"/>
              <a:t>init</a:t>
            </a:r>
            <a:r>
              <a:rPr lang="en-IN" dirty="0"/>
              <a:t>," and waits for some event to occur</a:t>
            </a:r>
            <a:r>
              <a:rPr lang="en-IN" dirty="0" smtClean="0"/>
              <a:t>.</a:t>
            </a:r>
          </a:p>
          <a:p>
            <a:r>
              <a:rPr lang="en-US" b="1" dirty="0" smtClean="0"/>
              <a:t>Let’s see where is </a:t>
            </a:r>
            <a:r>
              <a:rPr lang="en-US" b="1" dirty="0" err="1" smtClean="0"/>
              <a:t>init</a:t>
            </a:r>
            <a:r>
              <a:rPr lang="en-US" b="1" dirty="0" smtClean="0"/>
              <a:t> in my machine!!!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an interrupt?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How is it different from Polling?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 example please?? </a:t>
            </a:r>
          </a:p>
          <a:p>
            <a:r>
              <a:rPr lang="en-IN" dirty="0"/>
              <a:t>The occurrence of an event is usually </a:t>
            </a:r>
            <a:r>
              <a:rPr lang="en-IN" dirty="0" smtClean="0"/>
              <a:t>signalled </a:t>
            </a:r>
            <a:r>
              <a:rPr lang="en-IN" dirty="0"/>
              <a:t>by an from </a:t>
            </a:r>
            <a:r>
              <a:rPr lang="en-IN" dirty="0" smtClean="0"/>
              <a:t>either the </a:t>
            </a:r>
            <a:r>
              <a:rPr lang="en-IN" dirty="0"/>
              <a:t>hardware or the software. </a:t>
            </a:r>
            <a:endParaRPr lang="en-IN" dirty="0" smtClean="0"/>
          </a:p>
          <a:p>
            <a:r>
              <a:rPr lang="en-IN" dirty="0" smtClean="0"/>
              <a:t>Hardware </a:t>
            </a:r>
            <a:r>
              <a:rPr lang="en-IN" dirty="0"/>
              <a:t>may trigger an interrupt at any </a:t>
            </a:r>
            <a:r>
              <a:rPr lang="en-IN" dirty="0" smtClean="0"/>
              <a:t>time by </a:t>
            </a:r>
            <a:r>
              <a:rPr lang="en-IN" dirty="0"/>
              <a:t>sending a signal to the CPU, usually by way of the system bus. </a:t>
            </a:r>
            <a:r>
              <a:rPr lang="en-IN" dirty="0" smtClean="0"/>
              <a:t>Software may </a:t>
            </a:r>
            <a:r>
              <a:rPr lang="en-IN" dirty="0"/>
              <a:t>trigger an interrupt </a:t>
            </a:r>
            <a:r>
              <a:rPr lang="en-IN" dirty="0" smtClean="0"/>
              <a:t>executing a </a:t>
            </a:r>
            <a:r>
              <a:rPr lang="en-IN" b="1" dirty="0" smtClean="0"/>
              <a:t>System call. </a:t>
            </a:r>
          </a:p>
          <a:p>
            <a:pPr lvl="1"/>
            <a:r>
              <a:rPr lang="en-US" b="1" dirty="0" smtClean="0"/>
              <a:t>What is a system call? </a:t>
            </a:r>
          </a:p>
          <a:p>
            <a:pPr lvl="1"/>
            <a:r>
              <a:rPr lang="en-US" b="1" dirty="0" smtClean="0"/>
              <a:t>We will learn it through demos!! Hold on till then!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Interrupt Cycle 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543800" cy="368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the CPU is interrupted, it stops what it is doing and </a:t>
            </a:r>
            <a:r>
              <a:rPr lang="en-IN" dirty="0" smtClean="0"/>
              <a:t>immediately transfers </a:t>
            </a:r>
            <a:r>
              <a:rPr lang="en-IN" dirty="0"/>
              <a:t>execution to a fixed location. The fixed location usually </a:t>
            </a:r>
            <a:r>
              <a:rPr lang="en-IN" dirty="0" smtClean="0"/>
              <a:t>contains the </a:t>
            </a:r>
            <a:r>
              <a:rPr lang="en-IN" dirty="0"/>
              <a:t>starting address where the service routine for the interrupt is located.</a:t>
            </a:r>
          </a:p>
          <a:p>
            <a:r>
              <a:rPr lang="en-IN" dirty="0"/>
              <a:t>The interrupt service routine executes; on completion, the CPU resumes </a:t>
            </a:r>
            <a:r>
              <a:rPr lang="en-IN" dirty="0" smtClean="0"/>
              <a:t>the interrupted </a:t>
            </a:r>
            <a:r>
              <a:rPr lang="en-IN" dirty="0"/>
              <a:t>computation</a:t>
            </a:r>
            <a:r>
              <a:rPr lang="en-IN" dirty="0" smtClean="0"/>
              <a:t>.</a:t>
            </a:r>
          </a:p>
          <a:p>
            <a:pPr lvl="1"/>
            <a:r>
              <a:rPr lang="en-US" b="1" i="1" dirty="0" smtClean="0"/>
              <a:t>One example here, I ask you questions right??</a:t>
            </a:r>
          </a:p>
          <a:p>
            <a:r>
              <a:rPr lang="en-IN" dirty="0"/>
              <a:t>Events are almost always signalled by the occurrence of an interrupt or a </a:t>
            </a:r>
            <a:r>
              <a:rPr lang="en-IN" u="sng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</a:t>
            </a:r>
            <a:r>
              <a:rPr lang="en-IN" dirty="0"/>
              <a:t>. (division by zero or invalid memory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47244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sz="3300" dirty="0"/>
              <a:t>Interrupts are an important part of a computer architecture. Each </a:t>
            </a:r>
            <a:r>
              <a:rPr lang="en-IN" sz="3300" dirty="0" smtClean="0"/>
              <a:t>computer design </a:t>
            </a:r>
            <a:r>
              <a:rPr lang="en-IN" sz="3300" dirty="0"/>
              <a:t>has its own interrupt mechanism, but several functions are common</a:t>
            </a:r>
            <a:r>
              <a:rPr lang="en-IN" sz="3300" dirty="0" smtClean="0"/>
              <a:t>.</a:t>
            </a:r>
          </a:p>
          <a:p>
            <a:pPr algn="just"/>
            <a:endParaRPr lang="en-IN" sz="3300" dirty="0"/>
          </a:p>
          <a:p>
            <a:pPr algn="just"/>
            <a:r>
              <a:rPr lang="en-IN" sz="3300" b="1" u="sng" dirty="0"/>
              <a:t>The interrupt must transfer control to the appropriate interrupt service routine</a:t>
            </a:r>
            <a:r>
              <a:rPr lang="en-IN" sz="3300" b="1" u="sng" dirty="0" smtClean="0"/>
              <a:t>. </a:t>
            </a:r>
          </a:p>
          <a:p>
            <a:pPr marL="0" indent="0" algn="just">
              <a:buNone/>
            </a:pPr>
            <a:endParaRPr lang="en-IN" sz="3300" dirty="0" smtClean="0"/>
          </a:p>
          <a:p>
            <a:pPr algn="just"/>
            <a:r>
              <a:rPr lang="en-IN" sz="3300" b="1" dirty="0" smtClean="0"/>
              <a:t>The </a:t>
            </a:r>
            <a:r>
              <a:rPr lang="en-IN" sz="3300" b="1" dirty="0"/>
              <a:t>straightforward method for handling this transfer would be to invoke </a:t>
            </a:r>
            <a:r>
              <a:rPr lang="en-IN" sz="3300" b="1" dirty="0" smtClean="0"/>
              <a:t>a generic </a:t>
            </a:r>
            <a:r>
              <a:rPr lang="en-IN" sz="3300" b="1" dirty="0"/>
              <a:t>routine to examine the interrupt information; the routine, in turn</a:t>
            </a:r>
            <a:r>
              <a:rPr lang="en-IN" sz="3300" b="1" dirty="0" smtClean="0"/>
              <a:t>, would </a:t>
            </a:r>
            <a:r>
              <a:rPr lang="en-IN" sz="3300" b="1" dirty="0"/>
              <a:t>call the interrupt-specific handler. </a:t>
            </a:r>
            <a:endParaRPr lang="en-IN" sz="3300" b="1" dirty="0" smtClean="0"/>
          </a:p>
          <a:p>
            <a:pPr algn="just"/>
            <a:endParaRPr lang="en-IN" sz="3300" b="1" dirty="0" smtClean="0"/>
          </a:p>
          <a:p>
            <a:pPr algn="just"/>
            <a:r>
              <a:rPr lang="en-IN" sz="3300" b="1" dirty="0" smtClean="0"/>
              <a:t>However</a:t>
            </a:r>
            <a:r>
              <a:rPr lang="en-IN" sz="3300" b="1" dirty="0"/>
              <a:t>, interrupts must be </a:t>
            </a:r>
            <a:r>
              <a:rPr lang="en-IN" sz="3300" b="1" dirty="0" smtClean="0"/>
              <a:t>handled quickly</a:t>
            </a:r>
            <a:r>
              <a:rPr lang="en-IN" sz="3300" b="1" dirty="0"/>
              <a:t>. Since only a predefined number of interrupts is possible, a table </a:t>
            </a:r>
            <a:r>
              <a:rPr lang="en-IN" sz="3300" b="1" dirty="0" smtClean="0"/>
              <a:t>of pointers </a:t>
            </a:r>
            <a:r>
              <a:rPr lang="en-IN" sz="3300" b="1" dirty="0"/>
              <a:t>to interrupt routines can be used instead to provide the </a:t>
            </a:r>
            <a:r>
              <a:rPr lang="en-IN" sz="3300" b="1" dirty="0" smtClean="0"/>
              <a:t>necessary speed</a:t>
            </a:r>
            <a:r>
              <a:rPr lang="en-IN" sz="3300" b="1" dirty="0"/>
              <a:t>. </a:t>
            </a:r>
            <a:endParaRPr lang="en-IN" sz="3300" b="1" dirty="0" smtClean="0"/>
          </a:p>
          <a:p>
            <a:pPr algn="just"/>
            <a:endParaRPr lang="en-IN" sz="3300" b="1" dirty="0" smtClean="0"/>
          </a:p>
          <a:p>
            <a:pPr algn="just"/>
            <a:r>
              <a:rPr lang="en-IN" sz="3300" b="1" dirty="0" smtClean="0"/>
              <a:t>The </a:t>
            </a:r>
            <a:r>
              <a:rPr lang="en-IN" sz="3300" b="1" dirty="0"/>
              <a:t>interrupt routine is called indirectly through the table, with </a:t>
            </a:r>
            <a:r>
              <a:rPr lang="en-IN" sz="3300" b="1" dirty="0" smtClean="0"/>
              <a:t>no intermediate </a:t>
            </a:r>
            <a:r>
              <a:rPr lang="en-IN" sz="3300" b="1" dirty="0"/>
              <a:t>routine needed. Generally, the table of pointers is stored in </a:t>
            </a:r>
            <a:r>
              <a:rPr lang="en-IN" sz="3300" b="1" dirty="0" smtClean="0"/>
              <a:t>low memory </a:t>
            </a:r>
            <a:r>
              <a:rPr lang="en-IN" sz="3300" b="1" dirty="0"/>
              <a:t>(the first hundred or so locations</a:t>
            </a:r>
            <a:r>
              <a:rPr lang="en-IN" sz="3300" b="1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sz="2900" b="1" i="1" u="sng" spc="300" dirty="0" smtClean="0"/>
              <a:t>An Example : Car braking system, Flight Landing Gear Setup!</a:t>
            </a:r>
          </a:p>
          <a:p>
            <a:pPr marL="0" indent="0" algn="just">
              <a:buNone/>
            </a:pPr>
            <a:endParaRPr lang="en-IN" b="1" i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locations hold the </a:t>
            </a:r>
            <a:r>
              <a:rPr lang="en-IN" dirty="0" smtClean="0"/>
              <a:t>addresses of </a:t>
            </a:r>
            <a:r>
              <a:rPr lang="en-IN" dirty="0"/>
              <a:t>the interrupt service routines for the various devices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array is called </a:t>
            </a:r>
            <a:r>
              <a:rPr lang="en-US" b="1" i="1" u="sng" dirty="0" smtClean="0"/>
              <a:t>Interrupt Vector!!</a:t>
            </a:r>
          </a:p>
          <a:p>
            <a:r>
              <a:rPr lang="en-US" b="1" i="1" dirty="0" smtClean="0"/>
              <a:t>How will you come back to the original place, after servicing the interrupt request? </a:t>
            </a:r>
          </a:p>
          <a:p>
            <a:pPr lvl="1"/>
            <a:r>
              <a:rPr lang="en-US" b="1" i="1" u="sng" dirty="0" smtClean="0"/>
              <a:t>Store the return address on to the stack!! </a:t>
            </a:r>
          </a:p>
          <a:p>
            <a:pPr lvl="1"/>
            <a:r>
              <a:rPr lang="en-US" b="1" i="1" u="sng" dirty="0" smtClean="0"/>
              <a:t>Context Switching!!!</a:t>
            </a:r>
            <a:endParaRPr lang="en-IN" b="1" i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33748"/>
              </p:ext>
            </p:extLst>
          </p:nvPr>
        </p:nvGraphicFramePr>
        <p:xfrm>
          <a:off x="4773612" y="3961756"/>
          <a:ext cx="3151188" cy="236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Presentation" r:id="rId4" imgW="4102460" imgH="3075317" progId="PowerPoint.Show.12">
                  <p:embed/>
                </p:oleObj>
              </mc:Choice>
              <mc:Fallback>
                <p:oleObj name="Presentation" r:id="rId4" imgW="4102460" imgH="307531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3612" y="3961756"/>
                        <a:ext cx="3151188" cy="2362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8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CPU can </a:t>
            </a:r>
            <a:r>
              <a:rPr lang="en-IN" b="1" i="1" dirty="0"/>
              <a:t>load instructions only from memory</a:t>
            </a:r>
            <a:r>
              <a:rPr lang="en-IN" dirty="0"/>
              <a:t>, so any programs to run </a:t>
            </a:r>
            <a:r>
              <a:rPr lang="en-IN" dirty="0" smtClean="0"/>
              <a:t>must be </a:t>
            </a:r>
            <a:r>
              <a:rPr lang="en-IN" dirty="0"/>
              <a:t>stored there. </a:t>
            </a:r>
            <a:r>
              <a:rPr lang="en-IN" dirty="0" smtClean="0"/>
              <a:t>Now you understand, </a:t>
            </a:r>
            <a:r>
              <a:rPr lang="en-IN" b="1" i="1" u="sng" dirty="0" smtClean="0"/>
              <a:t>why do we need memory? </a:t>
            </a:r>
          </a:p>
          <a:p>
            <a:pPr algn="just"/>
            <a:r>
              <a:rPr lang="en-IN" dirty="0" smtClean="0"/>
              <a:t>General-purpose </a:t>
            </a:r>
            <a:r>
              <a:rPr lang="en-IN" dirty="0"/>
              <a:t>computers run most of their programs </a:t>
            </a:r>
            <a:r>
              <a:rPr lang="en-IN" dirty="0" smtClean="0"/>
              <a:t>from rewriteable </a:t>
            </a:r>
            <a:r>
              <a:rPr lang="en-IN" dirty="0"/>
              <a:t>memory, called main memory (also </a:t>
            </a:r>
            <a:r>
              <a:rPr lang="en-IN" dirty="0" smtClean="0"/>
              <a:t>called or </a:t>
            </a:r>
            <a:r>
              <a:rPr lang="en-IN" b="1" i="1" u="sng" dirty="0"/>
              <a:t>RAM</a:t>
            </a:r>
            <a:r>
              <a:rPr lang="en-IN" dirty="0" smtClean="0"/>
              <a:t>). </a:t>
            </a:r>
          </a:p>
          <a:p>
            <a:r>
              <a:rPr lang="en-IN" dirty="0"/>
              <a:t>Because the </a:t>
            </a:r>
            <a:r>
              <a:rPr lang="en-IN" b="1" i="1" u="sng" dirty="0"/>
              <a:t>read-only memory (ROM) </a:t>
            </a:r>
            <a:r>
              <a:rPr lang="en-IN" dirty="0" smtClean="0"/>
              <a:t>can’t be </a:t>
            </a:r>
            <a:r>
              <a:rPr lang="en-IN" dirty="0"/>
              <a:t>changed, only static programs are stored there. The immutability of </a:t>
            </a:r>
            <a:r>
              <a:rPr lang="en-IN" dirty="0" smtClean="0"/>
              <a:t>ROM is </a:t>
            </a:r>
            <a:r>
              <a:rPr lang="en-IN" dirty="0"/>
              <a:t>of use in game cartridges. </a:t>
            </a:r>
            <a:endParaRPr lang="en-IN" dirty="0" smtClean="0"/>
          </a:p>
          <a:p>
            <a:r>
              <a:rPr lang="en-IN" b="1" i="1" u="sng" dirty="0" smtClean="0"/>
              <a:t>EEPROM </a:t>
            </a:r>
            <a:r>
              <a:rPr lang="en-IN" dirty="0" smtClean="0"/>
              <a:t>can’t </a:t>
            </a:r>
            <a:r>
              <a:rPr lang="en-IN" dirty="0"/>
              <a:t>be changed </a:t>
            </a:r>
            <a:r>
              <a:rPr lang="en-IN" dirty="0" smtClean="0"/>
              <a:t> frequently </a:t>
            </a:r>
            <a:r>
              <a:rPr lang="en-IN" dirty="0"/>
              <a:t>and </a:t>
            </a:r>
            <a:r>
              <a:rPr lang="en-IN" dirty="0" smtClean="0"/>
              <a:t>so contains </a:t>
            </a:r>
            <a:r>
              <a:rPr lang="en-IN" dirty="0"/>
              <a:t>mostly static programs. For example, smartphones have EEPROM </a:t>
            </a:r>
            <a:r>
              <a:rPr lang="en-IN" dirty="0" smtClean="0"/>
              <a:t>to store </a:t>
            </a:r>
            <a:r>
              <a:rPr lang="en-IN" dirty="0"/>
              <a:t>their </a:t>
            </a:r>
            <a:r>
              <a:rPr lang="en-IN" dirty="0" smtClean="0"/>
              <a:t>factory installed </a:t>
            </a:r>
            <a:r>
              <a:rPr lang="en-IN" dirty="0"/>
              <a:t>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instruction-execution cycle, as executed on a system with </a:t>
            </a:r>
            <a:r>
              <a:rPr lang="en-IN" dirty="0" smtClean="0"/>
              <a:t>a Von-</a:t>
            </a:r>
            <a:r>
              <a:rPr lang="en-IN" dirty="0" err="1" smtClean="0"/>
              <a:t>neumann</a:t>
            </a:r>
            <a:r>
              <a:rPr lang="en-IN" dirty="0" smtClean="0"/>
              <a:t> architecture</a:t>
            </a:r>
            <a:r>
              <a:rPr lang="en-IN" dirty="0"/>
              <a:t>, first fetches an </a:t>
            </a:r>
            <a:r>
              <a:rPr lang="en-IN" dirty="0" smtClean="0"/>
              <a:t>instruction </a:t>
            </a:r>
            <a:r>
              <a:rPr lang="en-IN" dirty="0"/>
              <a:t>from memory and </a:t>
            </a:r>
            <a:r>
              <a:rPr lang="en-IN" dirty="0" smtClean="0"/>
              <a:t>stores that </a:t>
            </a:r>
            <a:r>
              <a:rPr lang="en-IN" dirty="0"/>
              <a:t>instruction in </a:t>
            </a:r>
            <a:r>
              <a:rPr lang="en-IN" dirty="0" smtClean="0"/>
              <a:t>the instruction register. (</a:t>
            </a:r>
            <a:r>
              <a:rPr lang="en-IN" b="1" dirty="0" smtClean="0"/>
              <a:t>What is the other architecture available? )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instruction is then </a:t>
            </a:r>
            <a:r>
              <a:rPr lang="en-IN" dirty="0" smtClean="0"/>
              <a:t>decoded and </a:t>
            </a:r>
            <a:r>
              <a:rPr lang="en-IN" dirty="0"/>
              <a:t>may cause operands to be fetched from memory and stored in </a:t>
            </a:r>
            <a:r>
              <a:rPr lang="en-IN" dirty="0" smtClean="0"/>
              <a:t>some internal register. </a:t>
            </a:r>
            <a:endParaRPr lang="en-IN" b="1" i="1" u="sng" dirty="0" smtClean="0"/>
          </a:p>
          <a:p>
            <a:pPr lvl="1"/>
            <a:r>
              <a:rPr lang="en-US" b="1" i="1" u="sng" dirty="0" smtClean="0"/>
              <a:t>What is a register? </a:t>
            </a:r>
          </a:p>
          <a:p>
            <a:pPr lvl="1"/>
            <a:r>
              <a:rPr lang="en-US" b="1" i="1" u="sng" dirty="0" smtClean="0"/>
              <a:t>What is it made of? </a:t>
            </a:r>
            <a:endParaRPr lang="en-IN" b="1" i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352800"/>
            <a:ext cx="2667000" cy="256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After the instruction on the operands has been executed, </a:t>
            </a:r>
            <a:r>
              <a:rPr lang="en-IN" dirty="0" smtClean="0"/>
              <a:t>the result </a:t>
            </a:r>
            <a:r>
              <a:rPr lang="en-IN" dirty="0"/>
              <a:t>may be stored back in memory</a:t>
            </a:r>
            <a:r>
              <a:rPr lang="en-IN" dirty="0" smtClean="0"/>
              <a:t>. </a:t>
            </a:r>
            <a:r>
              <a:rPr lang="en-IN" b="1" dirty="0" smtClean="0"/>
              <a:t> I don’t care about how the result has arrived!! I care on the result and not on how the result!</a:t>
            </a:r>
          </a:p>
          <a:p>
            <a:r>
              <a:rPr lang="en-IN" dirty="0" smtClean="0"/>
              <a:t>Mostly,  we </a:t>
            </a:r>
            <a:r>
              <a:rPr lang="en-IN" dirty="0"/>
              <a:t>want the programs and data to reside in main </a:t>
            </a:r>
            <a:r>
              <a:rPr lang="en-IN" dirty="0" smtClean="0"/>
              <a:t>memory permanently</a:t>
            </a:r>
            <a:r>
              <a:rPr lang="en-IN" dirty="0"/>
              <a:t>. This arrangement usually is not possible for the following </a:t>
            </a:r>
            <a:r>
              <a:rPr lang="en-IN" dirty="0" smtClean="0"/>
              <a:t>two reasons</a:t>
            </a:r>
            <a:r>
              <a:rPr lang="en-IN" dirty="0"/>
              <a:t>:</a:t>
            </a:r>
          </a:p>
          <a:p>
            <a:pPr algn="just"/>
            <a:r>
              <a:rPr lang="en-IN" b="1" dirty="0"/>
              <a:t>Main memory is usually too small to store all needed programs and </a:t>
            </a:r>
            <a:r>
              <a:rPr lang="en-IN" b="1" dirty="0" smtClean="0"/>
              <a:t>data permanently</a:t>
            </a:r>
            <a:r>
              <a:rPr lang="en-IN" b="1" dirty="0"/>
              <a:t>.</a:t>
            </a:r>
          </a:p>
          <a:p>
            <a:pPr algn="just"/>
            <a:r>
              <a:rPr lang="en-IN" b="1" dirty="0"/>
              <a:t>Main memory is a </a:t>
            </a:r>
            <a:r>
              <a:rPr lang="en-IN" b="1" i="1" dirty="0"/>
              <a:t>volatile </a:t>
            </a:r>
            <a:r>
              <a:rPr lang="en-IN" b="1" dirty="0"/>
              <a:t>storage device that loses its contents </a:t>
            </a:r>
            <a:r>
              <a:rPr lang="en-IN" b="1" dirty="0" smtClean="0"/>
              <a:t>when power </a:t>
            </a:r>
            <a:r>
              <a:rPr lang="en-IN" b="1" dirty="0"/>
              <a:t>is turned off or otherwise lost</a:t>
            </a:r>
            <a:r>
              <a:rPr lang="en-IN" b="1" dirty="0" smtClean="0"/>
              <a:t>.</a:t>
            </a:r>
          </a:p>
          <a:p>
            <a:pPr algn="just"/>
            <a:r>
              <a:rPr lang="en-US" b="1" dirty="0" smtClean="0"/>
              <a:t>So what is the solution?</a:t>
            </a:r>
          </a:p>
          <a:p>
            <a:pPr lvl="1" algn="just"/>
            <a:r>
              <a:rPr lang="en-US" dirty="0" smtClean="0"/>
              <a:t>Keep extension memory. </a:t>
            </a:r>
          </a:p>
          <a:p>
            <a:pPr lvl="1" algn="just"/>
            <a:r>
              <a:rPr lang="en-US" dirty="0" smtClean="0"/>
              <a:t>May be in format of Hard Drive or Similar Structure. 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4A03-BA1A-47F2-94D3-A342BC6965A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main requirement for secondary storage is that it be </a:t>
            </a:r>
            <a:r>
              <a:rPr lang="en-IN" dirty="0" smtClean="0"/>
              <a:t>able to </a:t>
            </a:r>
            <a:r>
              <a:rPr lang="en-IN" b="1" dirty="0">
                <a:solidFill>
                  <a:srgbClr val="FF0000"/>
                </a:solidFill>
              </a:rPr>
              <a:t>hold large quantities of data permanently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most common secondary-storage device is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FF0000"/>
                </a:solidFill>
              </a:rPr>
              <a:t>Magnetic Disk</a:t>
            </a:r>
            <a:r>
              <a:rPr lang="en-IN" dirty="0" smtClean="0"/>
              <a:t> which provides </a:t>
            </a:r>
            <a:r>
              <a:rPr lang="en-IN" dirty="0"/>
              <a:t>storage for both programs and </a:t>
            </a:r>
            <a:r>
              <a:rPr lang="en-IN" dirty="0" smtClean="0"/>
              <a:t>data. </a:t>
            </a:r>
          </a:p>
          <a:p>
            <a:pPr algn="just"/>
            <a:r>
              <a:rPr lang="en-IN" b="1" spc="300" dirty="0">
                <a:solidFill>
                  <a:schemeClr val="bg2">
                    <a:lumMod val="10000"/>
                  </a:schemeClr>
                </a:solidFill>
              </a:rPr>
              <a:t>Most programs (system </a:t>
            </a:r>
            <a:r>
              <a:rPr lang="en-IN" b="1" spc="300" dirty="0" smtClean="0">
                <a:solidFill>
                  <a:schemeClr val="bg2">
                    <a:lumMod val="10000"/>
                  </a:schemeClr>
                </a:solidFill>
              </a:rPr>
              <a:t>and application</a:t>
            </a:r>
            <a:r>
              <a:rPr lang="en-IN" b="1" spc="300" dirty="0">
                <a:solidFill>
                  <a:schemeClr val="bg2">
                    <a:lumMod val="10000"/>
                  </a:schemeClr>
                </a:solidFill>
              </a:rPr>
              <a:t>) are stored on a disk until they are loaded into memory. </a:t>
            </a:r>
            <a:endParaRPr lang="en-IN" b="1" spc="3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IN" b="1" spc="300" dirty="0" smtClean="0">
                <a:solidFill>
                  <a:schemeClr val="bg2">
                    <a:lumMod val="10000"/>
                  </a:schemeClr>
                </a:solidFill>
              </a:rPr>
              <a:t>Many programs </a:t>
            </a:r>
            <a:r>
              <a:rPr lang="en-IN" b="1" spc="300" dirty="0">
                <a:solidFill>
                  <a:schemeClr val="bg2">
                    <a:lumMod val="10000"/>
                  </a:schemeClr>
                </a:solidFill>
              </a:rPr>
              <a:t>then use the disk as both the source and the destination of </a:t>
            </a:r>
            <a:r>
              <a:rPr lang="en-IN" b="1" spc="300" dirty="0" smtClean="0">
                <a:solidFill>
                  <a:schemeClr val="bg2">
                    <a:lumMod val="10000"/>
                  </a:schemeClr>
                </a:solidFill>
              </a:rPr>
              <a:t>their processing.</a:t>
            </a:r>
          </a:p>
          <a:p>
            <a:pPr algn="just"/>
            <a:r>
              <a:rPr lang="en-US" b="1" spc="300" dirty="0" smtClean="0">
                <a:solidFill>
                  <a:srgbClr val="002060"/>
                </a:solidFill>
              </a:rPr>
              <a:t>So handling it is a challenge… We will see it shortly!! </a:t>
            </a:r>
            <a:endParaRPr lang="en-IN" b="1" spc="3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62400" y="685800"/>
            <a:ext cx="5181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752600"/>
            <a:ext cx="5607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A</a:t>
            </a:r>
            <a:r>
              <a:rPr lang="en-IN" b="1" dirty="0" smtClean="0"/>
              <a:t>ccording </a:t>
            </a:r>
            <a:r>
              <a:rPr lang="en-IN" b="1" dirty="0"/>
              <a:t>to speed and </a:t>
            </a:r>
            <a:r>
              <a:rPr lang="en-IN" b="1" dirty="0" smtClean="0"/>
              <a:t>cost, The hierarchy is made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26324" y="838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Speed, cost, size, and volatility</a:t>
            </a:r>
            <a:r>
              <a:rPr lang="en-IN" dirty="0"/>
              <a:t> are the parameters hold a lot of value in deciding right medium for storage.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05740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The higher levels </a:t>
            </a:r>
            <a:r>
              <a:rPr lang="en-IN" b="1" dirty="0" smtClean="0">
                <a:solidFill>
                  <a:srgbClr val="FF0000"/>
                </a:solidFill>
              </a:rPr>
              <a:t>are expensive</a:t>
            </a:r>
            <a:r>
              <a:rPr lang="en-IN" b="1" dirty="0">
                <a:solidFill>
                  <a:srgbClr val="FF0000"/>
                </a:solidFill>
              </a:rPr>
              <a:t>, but they are fast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b="1" dirty="0" smtClean="0">
                <a:solidFill>
                  <a:srgbClr val="FF0000"/>
                </a:solidFill>
              </a:rPr>
              <a:t>he </a:t>
            </a:r>
            <a:r>
              <a:rPr lang="en-IN" b="1" dirty="0">
                <a:solidFill>
                  <a:srgbClr val="FF0000"/>
                </a:solidFill>
              </a:rPr>
              <a:t>cost per </a:t>
            </a:r>
            <a:r>
              <a:rPr lang="en-IN" b="1" dirty="0" smtClean="0">
                <a:solidFill>
                  <a:srgbClr val="FF0000"/>
                </a:solidFill>
              </a:rPr>
              <a:t>bit generally </a:t>
            </a:r>
            <a:r>
              <a:rPr lang="en-IN" b="1" dirty="0">
                <a:solidFill>
                  <a:srgbClr val="FF0000"/>
                </a:solidFill>
              </a:rPr>
              <a:t>decreases, whereas the access time generally increases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b="1" dirty="0" smtClean="0">
                <a:solidFill>
                  <a:srgbClr val="FF0000"/>
                </a:solidFill>
              </a:rPr>
              <a:t>he </a:t>
            </a:r>
            <a:r>
              <a:rPr lang="en-IN" b="1" dirty="0">
                <a:solidFill>
                  <a:srgbClr val="FF0000"/>
                </a:solidFill>
              </a:rPr>
              <a:t>various storage </a:t>
            </a:r>
            <a:r>
              <a:rPr lang="en-IN" b="1" dirty="0" smtClean="0">
                <a:solidFill>
                  <a:srgbClr val="FF0000"/>
                </a:solidFill>
              </a:rPr>
              <a:t>systems are </a:t>
            </a:r>
            <a:r>
              <a:rPr lang="en-IN" b="1" dirty="0">
                <a:solidFill>
                  <a:srgbClr val="FF0000"/>
                </a:solidFill>
              </a:rPr>
              <a:t>either volatile or </a:t>
            </a:r>
            <a:r>
              <a:rPr lang="en-IN" b="1" dirty="0" smtClean="0">
                <a:solidFill>
                  <a:srgbClr val="FF0000"/>
                </a:solidFill>
              </a:rPr>
              <a:t>non-volatile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What is volatility?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b="1" dirty="0" smtClean="0"/>
              <a:t>Loses its </a:t>
            </a:r>
            <a:r>
              <a:rPr lang="en-IN" b="1" dirty="0"/>
              <a:t>contents when the power to the device is </a:t>
            </a:r>
            <a:r>
              <a:rPr lang="en-IN" b="1" dirty="0" smtClean="0"/>
              <a:t>removed.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  <a:p>
            <a:pPr algn="just"/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Non-Volatile Systems are needed?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447800"/>
          </a:xfrm>
        </p:spPr>
        <p:txBody>
          <a:bodyPr/>
          <a:lstStyle/>
          <a:p>
            <a:r>
              <a:rPr lang="en-IN" dirty="0"/>
              <a:t>In the absence </a:t>
            </a:r>
            <a:r>
              <a:rPr lang="en-IN" dirty="0" smtClean="0"/>
              <a:t>of </a:t>
            </a:r>
            <a:r>
              <a:rPr lang="en-IN" b="1" dirty="0" smtClean="0"/>
              <a:t>expensive </a:t>
            </a:r>
            <a:r>
              <a:rPr lang="en-IN" b="1" dirty="0"/>
              <a:t>battery and generator backup </a:t>
            </a:r>
            <a:r>
              <a:rPr lang="en-IN" dirty="0"/>
              <a:t>systems, data must be written </a:t>
            </a:r>
            <a:r>
              <a:rPr lang="en-IN" dirty="0" smtClean="0"/>
              <a:t>to for </a:t>
            </a:r>
            <a:r>
              <a:rPr lang="en-IN" dirty="0"/>
              <a:t>safekeeping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0898" y="2046316"/>
            <a:ext cx="28263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>
            <a:off x="4724400" y="2089666"/>
            <a:ext cx="1524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8037785" y="3391300"/>
            <a:ext cx="187036" cy="1398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76600" y="23241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02850" y="4800600"/>
            <a:ext cx="198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 - VOLATILE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83524" y="29026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An electronic disk can be designed to be either volatile </a:t>
            </a:r>
            <a:r>
              <a:rPr lang="en-IN" b="1" dirty="0" smtClean="0"/>
              <a:t>or non-volatile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9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and everything that happens from the computer system is through the I/O. </a:t>
            </a:r>
            <a:endParaRPr lang="en-US" dirty="0"/>
          </a:p>
          <a:p>
            <a:r>
              <a:rPr lang="en-US" dirty="0" smtClean="0"/>
              <a:t>Storage even is supported through I/O alone. </a:t>
            </a:r>
            <a:endParaRPr lang="en-US" dirty="0"/>
          </a:p>
          <a:p>
            <a:r>
              <a:rPr lang="en-US" dirty="0" smtClean="0"/>
              <a:t>So, it is inevitable to know the I/O structure!! </a:t>
            </a:r>
            <a:r>
              <a:rPr lang="en-US" dirty="0" smtClean="0">
                <a:sym typeface="Wingdings" pitchFamily="2" charset="2"/>
              </a:rPr>
              <a:t> </a:t>
            </a:r>
          </a:p>
          <a:p>
            <a:r>
              <a:rPr lang="en-IN" dirty="0"/>
              <a:t>A general-purpose computer system consists of CPUs and multiple </a:t>
            </a:r>
            <a:r>
              <a:rPr lang="en-IN" dirty="0" smtClean="0"/>
              <a:t>device controllers </a:t>
            </a:r>
            <a:r>
              <a:rPr lang="en-IN" dirty="0"/>
              <a:t>that are connected through a common bus</a:t>
            </a:r>
            <a:r>
              <a:rPr lang="en-IN" dirty="0" smtClean="0"/>
              <a:t>.</a:t>
            </a:r>
          </a:p>
          <a:p>
            <a:pPr lvl="1"/>
            <a:r>
              <a:rPr lang="en-US" b="1" i="1" dirty="0" smtClean="0"/>
              <a:t>What is a bus?? How does it work? </a:t>
            </a:r>
            <a:endParaRPr lang="en-IN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Each device </a:t>
            </a:r>
            <a:r>
              <a:rPr lang="en-IN" b="1" dirty="0" smtClean="0">
                <a:solidFill>
                  <a:srgbClr val="FF0000"/>
                </a:solidFill>
              </a:rPr>
              <a:t>controller is </a:t>
            </a:r>
            <a:r>
              <a:rPr lang="en-IN" b="1" dirty="0">
                <a:solidFill>
                  <a:srgbClr val="FF0000"/>
                </a:solidFill>
              </a:rPr>
              <a:t>in charge of a specific type of device</a:t>
            </a:r>
            <a:r>
              <a:rPr lang="en-IN" dirty="0"/>
              <a:t>. Depending on the controller, there </a:t>
            </a:r>
            <a:r>
              <a:rPr lang="en-IN" dirty="0" smtClean="0"/>
              <a:t>may be </a:t>
            </a:r>
            <a:r>
              <a:rPr lang="en-IN" dirty="0"/>
              <a:t>more than one attached device.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instance, </a:t>
            </a:r>
            <a:r>
              <a:rPr lang="en-IN" b="1" dirty="0"/>
              <a:t>seven or more devices </a:t>
            </a:r>
            <a:r>
              <a:rPr lang="en-IN" dirty="0"/>
              <a:t>can </a:t>
            </a:r>
            <a:r>
              <a:rPr lang="en-IN" dirty="0" smtClean="0"/>
              <a:t>be attached </a:t>
            </a:r>
            <a:r>
              <a:rPr lang="en-IN" dirty="0"/>
              <a:t>to the </a:t>
            </a:r>
            <a:r>
              <a:rPr lang="en-IN" b="1" dirty="0"/>
              <a:t>small computer-systems interface (SCSI) </a:t>
            </a:r>
            <a:r>
              <a:rPr lang="en-IN" dirty="0"/>
              <a:t>controller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device controller </a:t>
            </a:r>
            <a:r>
              <a:rPr lang="en-IN" dirty="0"/>
              <a:t>maintains some </a:t>
            </a:r>
            <a:r>
              <a:rPr lang="en-IN" b="1" dirty="0"/>
              <a:t>local buffer storage </a:t>
            </a:r>
            <a:r>
              <a:rPr lang="en-IN" dirty="0"/>
              <a:t>and a set of </a:t>
            </a:r>
            <a:r>
              <a:rPr lang="en-IN" b="1" dirty="0" smtClean="0"/>
              <a:t>special-purpose registers</a:t>
            </a:r>
            <a:r>
              <a:rPr lang="en-IN" b="1" dirty="0"/>
              <a:t>. </a:t>
            </a:r>
            <a:endParaRPr lang="en-IN" b="1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What is a special purpose register?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What is it made of? </a:t>
            </a:r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device controller </a:t>
            </a:r>
            <a:r>
              <a:rPr lang="en-IN" b="1" dirty="0">
                <a:solidFill>
                  <a:srgbClr val="0070C0"/>
                </a:solidFill>
              </a:rPr>
              <a:t>is responsible for moving the data </a:t>
            </a:r>
            <a:r>
              <a:rPr lang="en-IN" b="1" dirty="0" smtClean="0">
                <a:solidFill>
                  <a:srgbClr val="0070C0"/>
                </a:solidFill>
              </a:rPr>
              <a:t>between the </a:t>
            </a:r>
            <a:r>
              <a:rPr lang="en-IN" b="1" dirty="0">
                <a:solidFill>
                  <a:srgbClr val="0070C0"/>
                </a:solidFill>
              </a:rPr>
              <a:t>peripheral devices</a:t>
            </a:r>
            <a:r>
              <a:rPr lang="en-IN" dirty="0"/>
              <a:t> that it controls and its local buffer storage.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Device driver is there for every device which is being attached to the system. </a:t>
            </a:r>
          </a:p>
          <a:p>
            <a:r>
              <a:rPr lang="en-IN" dirty="0" smtClean="0"/>
              <a:t>Device driver </a:t>
            </a:r>
            <a:r>
              <a:rPr lang="en-IN" b="1" dirty="0"/>
              <a:t>understands the device controller</a:t>
            </a:r>
            <a:r>
              <a:rPr lang="en-IN" dirty="0"/>
              <a:t> and presents a uniform interface </a:t>
            </a:r>
            <a:r>
              <a:rPr lang="en-IN" dirty="0" smtClean="0"/>
              <a:t>to the </a:t>
            </a:r>
            <a:r>
              <a:rPr lang="en-IN" dirty="0"/>
              <a:t>device to the rest of the operating system</a:t>
            </a:r>
            <a:r>
              <a:rPr lang="en-IN" dirty="0" smtClean="0"/>
              <a:t>. </a:t>
            </a:r>
            <a:r>
              <a:rPr lang="en-IN" b="1" dirty="0" smtClean="0">
                <a:solidFill>
                  <a:srgbClr val="0070C0"/>
                </a:solidFill>
              </a:rPr>
              <a:t>(Example??? When you mount your USB to your PC!)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How does it work????</a:t>
            </a:r>
          </a:p>
          <a:p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To start </a:t>
            </a:r>
            <a:r>
              <a:rPr lang="en-IN" b="1" dirty="0"/>
              <a:t>an I/O </a:t>
            </a:r>
            <a:r>
              <a:rPr lang="en-IN" b="1" dirty="0" smtClean="0"/>
              <a:t>operation </a:t>
            </a:r>
            <a:r>
              <a:rPr lang="en-IN" b="1" dirty="0" smtClean="0">
                <a:sym typeface="Wingdings" pitchFamily="2" charset="2"/>
              </a:rPr>
              <a:t> </a:t>
            </a:r>
          </a:p>
          <a:p>
            <a:r>
              <a:rPr lang="en-IN" dirty="0" smtClean="0"/>
              <a:t>The </a:t>
            </a:r>
            <a:r>
              <a:rPr lang="en-IN" dirty="0"/>
              <a:t>device driver loads the appropriate </a:t>
            </a:r>
            <a:r>
              <a:rPr lang="en-IN" dirty="0" smtClean="0"/>
              <a:t>registers within </a:t>
            </a:r>
            <a:r>
              <a:rPr lang="en-IN" dirty="0"/>
              <a:t>the device controller.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device controller, in turn, examines </a:t>
            </a:r>
            <a:r>
              <a:rPr lang="en-IN" dirty="0" smtClean="0"/>
              <a:t>the contents </a:t>
            </a:r>
            <a:r>
              <a:rPr lang="en-IN" dirty="0"/>
              <a:t>of these registers to determine what action to take (such as "</a:t>
            </a:r>
            <a:r>
              <a:rPr lang="en-IN" dirty="0" smtClean="0"/>
              <a:t>read a </a:t>
            </a:r>
            <a:r>
              <a:rPr lang="en-IN" dirty="0"/>
              <a:t>character from the keyboard</a:t>
            </a:r>
            <a:r>
              <a:rPr lang="en-IN" dirty="0" smtClean="0"/>
              <a:t>") </a:t>
            </a:r>
          </a:p>
          <a:p>
            <a:r>
              <a:rPr lang="en-IN" dirty="0" smtClean="0"/>
              <a:t>The </a:t>
            </a:r>
            <a:r>
              <a:rPr lang="en-IN" dirty="0"/>
              <a:t>controller starts the transfer of data </a:t>
            </a:r>
            <a:r>
              <a:rPr lang="en-IN" dirty="0" smtClean="0"/>
              <a:t>from the </a:t>
            </a:r>
            <a:r>
              <a:rPr lang="en-IN" dirty="0"/>
              <a:t>device to its local buffer.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114800"/>
            <a:ext cx="4038600" cy="19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transfer of data is complete, </a:t>
            </a:r>
            <a:r>
              <a:rPr lang="en-IN" b="1" dirty="0"/>
              <a:t>the </a:t>
            </a:r>
            <a:r>
              <a:rPr lang="en-IN" b="1" dirty="0" smtClean="0"/>
              <a:t>device controller </a:t>
            </a:r>
            <a:r>
              <a:rPr lang="en-IN" b="1" dirty="0"/>
              <a:t>informs the device driver via </a:t>
            </a:r>
            <a:r>
              <a:rPr lang="en-IN" b="1" dirty="0">
                <a:solidFill>
                  <a:srgbClr val="C00000"/>
                </a:solidFill>
              </a:rPr>
              <a:t>an interrupt</a:t>
            </a:r>
            <a:r>
              <a:rPr lang="en-IN" b="1" dirty="0"/>
              <a:t> </a:t>
            </a:r>
            <a:r>
              <a:rPr lang="en-IN" dirty="0"/>
              <a:t>that it has finished </a:t>
            </a:r>
            <a:r>
              <a:rPr lang="en-IN" dirty="0" smtClean="0"/>
              <a:t>its operation.</a:t>
            </a:r>
          </a:p>
          <a:p>
            <a:r>
              <a:rPr lang="en-IN" dirty="0" smtClean="0"/>
              <a:t>The </a:t>
            </a:r>
            <a:r>
              <a:rPr lang="en-IN" dirty="0"/>
              <a:t>device driver then returns control to the operating system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b="1" dirty="0"/>
              <a:t>possibly returning the data or a pointer to the data </a:t>
            </a:r>
            <a:r>
              <a:rPr lang="en-IN" dirty="0"/>
              <a:t>if the operation was a read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/>
              <a:t>For other operations, the device driver returns status information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is </a:t>
            </a:r>
            <a:r>
              <a:rPr lang="en-US" b="1" dirty="0" smtClean="0"/>
              <a:t>interrupt </a:t>
            </a:r>
            <a:r>
              <a:rPr lang="en-IN" b="1" dirty="0" smtClean="0"/>
              <a:t>driven IO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965170"/>
            <a:ext cx="4038600" cy="19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3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driven IO is suitable for smaller chunk of data. How about big volumes of data?? </a:t>
            </a:r>
          </a:p>
          <a:p>
            <a:r>
              <a:rPr lang="en-US" dirty="0" smtClean="0"/>
              <a:t>Answer is </a:t>
            </a:r>
            <a:r>
              <a:rPr lang="en-US" b="1" dirty="0" smtClean="0"/>
              <a:t>DMA (Direct Memory Access) </a:t>
            </a:r>
          </a:p>
          <a:p>
            <a:r>
              <a:rPr lang="en-US" b="1" dirty="0" smtClean="0"/>
              <a:t>Lets look into it!!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DMA WORKS?? DIRECT MEMORY ACCESS!!!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29006"/>
              </p:ext>
            </p:extLst>
          </p:nvPr>
        </p:nvGraphicFramePr>
        <p:xfrm>
          <a:off x="2286000" y="1143000"/>
          <a:ext cx="456882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resentation" r:id="rId4" imgW="4136314" imgH="3099758" progId="PowerPoint.Show.12">
                  <p:embed/>
                </p:oleObj>
              </mc:Choice>
              <mc:Fallback>
                <p:oleObj name="Presentation" r:id="rId4" imgW="4136314" imgH="309975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143000"/>
                        <a:ext cx="4568825" cy="342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2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20000" cy="1600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many of you have brain? Hope everyone has!!</a:t>
            </a:r>
            <a:endParaRPr lang="en-IN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38957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3C2-5F03-4049-B2E6-53424A5009C2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Computer-System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Single-Processor </a:t>
            </a:r>
            <a:r>
              <a:rPr lang="en-IN" b="1" dirty="0" smtClean="0"/>
              <a:t>Systems</a:t>
            </a:r>
          </a:p>
          <a:p>
            <a:r>
              <a:rPr lang="en-US" dirty="0"/>
              <a:t>Most systems use a single general-purpose processor (PDAs through mainframes)</a:t>
            </a:r>
          </a:p>
          <a:p>
            <a:pPr lvl="1"/>
            <a:r>
              <a:rPr lang="en-US" dirty="0"/>
              <a:t>Most systems have special-purpose processors as well</a:t>
            </a:r>
          </a:p>
          <a:p>
            <a:pPr lvl="1"/>
            <a:endParaRPr lang="en-US" sz="800" dirty="0"/>
          </a:p>
          <a:p>
            <a:r>
              <a:rPr lang="en-US" b="1" dirty="0">
                <a:solidFill>
                  <a:srgbClr val="3366FF"/>
                </a:solidFill>
              </a:rPr>
              <a:t>Multiprocessors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systems growing in use and importance</a:t>
            </a:r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rgbClr val="3366FF"/>
                </a:solidFill>
              </a:rPr>
              <a:t>parallel systems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/>
              <a:t>Advantages include: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b="1" dirty="0">
                <a:solidFill>
                  <a:srgbClr val="3366FF"/>
                </a:solidFill>
              </a:rPr>
              <a:t>fault tolerance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multiple-processor systems in use today are of two types. </a:t>
            </a:r>
            <a:endParaRPr lang="en-IN" dirty="0" smtClean="0"/>
          </a:p>
          <a:p>
            <a:r>
              <a:rPr lang="en-IN" dirty="0" smtClean="0"/>
              <a:t>Some systems </a:t>
            </a:r>
            <a:r>
              <a:rPr lang="en-IN" dirty="0"/>
              <a:t>use </a:t>
            </a:r>
            <a:r>
              <a:rPr lang="en-IN" b="1" dirty="0"/>
              <a:t>asymmetric multiprocessing, </a:t>
            </a:r>
            <a:r>
              <a:rPr lang="en-IN" dirty="0"/>
              <a:t>in which each processor is </a:t>
            </a:r>
            <a:r>
              <a:rPr lang="en-IN" dirty="0" smtClean="0"/>
              <a:t>assigned a </a:t>
            </a:r>
            <a:r>
              <a:rPr lang="en-IN" dirty="0"/>
              <a:t>specific task.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master processor controls the system; the other </a:t>
            </a:r>
            <a:r>
              <a:rPr lang="en-IN" dirty="0" smtClean="0"/>
              <a:t>processors either </a:t>
            </a:r>
            <a:r>
              <a:rPr lang="en-IN" dirty="0"/>
              <a:t>look to the master for instruction or have predefined tasks. </a:t>
            </a:r>
            <a:endParaRPr lang="en-IN" dirty="0" smtClean="0"/>
          </a:p>
          <a:p>
            <a:r>
              <a:rPr lang="en-IN" dirty="0" smtClean="0"/>
              <a:t>This scheme defines </a:t>
            </a:r>
            <a:r>
              <a:rPr lang="en-IN" dirty="0"/>
              <a:t>a master-slave relationship. The master processor schedules </a:t>
            </a:r>
            <a:r>
              <a:rPr lang="en-IN" dirty="0" smtClean="0"/>
              <a:t>and allocates </a:t>
            </a:r>
            <a:r>
              <a:rPr lang="en-IN" dirty="0"/>
              <a:t>work to the slave processors.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most common systems use </a:t>
            </a:r>
            <a:r>
              <a:rPr lang="en-IN" b="1" dirty="0"/>
              <a:t>symmetric multiprocessing (SMP), </a:t>
            </a:r>
            <a:r>
              <a:rPr lang="en-IN" dirty="0" smtClean="0"/>
              <a:t>in which </a:t>
            </a:r>
            <a:r>
              <a:rPr lang="en-IN" dirty="0"/>
              <a:t>each processor performs all tasks within the operating system. </a:t>
            </a:r>
            <a:endParaRPr lang="en-IN" dirty="0" smtClean="0"/>
          </a:p>
          <a:p>
            <a:r>
              <a:rPr lang="en-IN" dirty="0" smtClean="0"/>
              <a:t>SMP means </a:t>
            </a:r>
            <a:r>
              <a:rPr lang="en-IN" dirty="0"/>
              <a:t>that all processors are peers; no master-slave relationship </a:t>
            </a:r>
            <a:r>
              <a:rPr lang="en-IN" dirty="0" smtClean="0"/>
              <a:t>exists between </a:t>
            </a:r>
            <a:r>
              <a:rPr lang="en-IN" dirty="0"/>
              <a:t>processors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200" b="1" i="1" u="sng" dirty="0" smtClean="0">
              <a:solidFill>
                <a:srgbClr val="C00000"/>
              </a:solidFill>
            </a:endParaRPr>
          </a:p>
          <a:p>
            <a:r>
              <a:rPr lang="en-US" sz="3200" b="1" i="1" u="sng" dirty="0" smtClean="0">
                <a:solidFill>
                  <a:srgbClr val="C00000"/>
                </a:solidFill>
              </a:rPr>
              <a:t>Assignment – Clustered Systems</a:t>
            </a:r>
            <a:endParaRPr lang="en-IN" sz="3200" b="1" i="1" u="sng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184650" cy="200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8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338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Operating System Structure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Operating-System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One of the most important aspects of operating systems is the ability </a:t>
            </a:r>
            <a:r>
              <a:rPr lang="en-IN" b="1" i="1" dirty="0" smtClean="0"/>
              <a:t>to multiprogram.  - This is what makes you browse while you listen to songs!!</a:t>
            </a:r>
          </a:p>
          <a:p>
            <a:r>
              <a:rPr lang="en-IN" b="1" dirty="0"/>
              <a:t>Multiprogramming </a:t>
            </a:r>
            <a:r>
              <a:rPr lang="en-IN" dirty="0"/>
              <a:t>increases CPU utilization </a:t>
            </a:r>
            <a:r>
              <a:rPr lang="en-IN" dirty="0" smtClean="0"/>
              <a:t>by organizing </a:t>
            </a:r>
            <a:r>
              <a:rPr lang="en-IN" dirty="0"/>
              <a:t>jobs (code and data) so that the CPU always has one to execute</a:t>
            </a:r>
            <a:r>
              <a:rPr lang="en-IN" dirty="0" smtClean="0"/>
              <a:t>. </a:t>
            </a:r>
            <a:r>
              <a:rPr lang="en-IN" b="1" i="1" dirty="0" smtClean="0"/>
              <a:t>We call it scheduling!</a:t>
            </a:r>
          </a:p>
          <a:p>
            <a:endParaRPr lang="en-IN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i="1" dirty="0"/>
              <a:t>The operating system keeps several jobs in </a:t>
            </a:r>
            <a:r>
              <a:rPr lang="en-IN" sz="2000" b="1" i="1" dirty="0" smtClean="0"/>
              <a:t>memory simultaneously. Refer the figure in parallel! </a:t>
            </a:r>
            <a:endParaRPr lang="en-IN" sz="2000" b="1" i="1" dirty="0"/>
          </a:p>
          <a:p>
            <a:pPr algn="just"/>
            <a:r>
              <a:rPr lang="en-IN" sz="2000" b="1" i="1" dirty="0"/>
              <a:t>The operating </a:t>
            </a:r>
            <a:r>
              <a:rPr lang="en-IN" sz="2000" b="1" i="1" dirty="0" smtClean="0"/>
              <a:t>system picks </a:t>
            </a:r>
            <a:r>
              <a:rPr lang="en-IN" sz="2000" b="1" i="1" dirty="0"/>
              <a:t>and begins to execute one of the jobs in memory</a:t>
            </a:r>
            <a:r>
              <a:rPr lang="en-IN" sz="2000" b="1" i="1" dirty="0" smtClean="0"/>
              <a:t>.</a:t>
            </a:r>
          </a:p>
          <a:p>
            <a:r>
              <a:rPr lang="en-IN" sz="2000" dirty="0"/>
              <a:t>Eventually, the </a:t>
            </a:r>
            <a:r>
              <a:rPr lang="en-IN" sz="2000" dirty="0" smtClean="0"/>
              <a:t>job may </a:t>
            </a:r>
            <a:r>
              <a:rPr lang="en-IN" sz="2000" dirty="0"/>
              <a:t>have to wait for some task, such as an I/O operation, to </a:t>
            </a:r>
            <a:r>
              <a:rPr lang="en-IN" sz="2000" dirty="0" smtClean="0"/>
              <a:t>complete. </a:t>
            </a:r>
            <a:endParaRPr lang="en-IN" sz="20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80053"/>
            <a:ext cx="27051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399" y="780053"/>
            <a:ext cx="175260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3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In a </a:t>
            </a:r>
            <a:r>
              <a:rPr lang="en-IN" dirty="0" smtClean="0"/>
              <a:t>multiprogrammed system</a:t>
            </a:r>
            <a:r>
              <a:rPr lang="en-IN" dirty="0"/>
              <a:t>, the operating system simply switches to, and executes, another job.</a:t>
            </a:r>
          </a:p>
          <a:p>
            <a:pPr algn="just"/>
            <a:r>
              <a:rPr lang="en-IN" dirty="0"/>
              <a:t>When </a:t>
            </a:r>
            <a:r>
              <a:rPr lang="en-IN" i="1" dirty="0"/>
              <a:t>that </a:t>
            </a:r>
            <a:r>
              <a:rPr lang="en-IN" dirty="0"/>
              <a:t>job needs to wait, the CPU is switched to </a:t>
            </a:r>
            <a:r>
              <a:rPr lang="en-IN" i="1" dirty="0"/>
              <a:t>another </a:t>
            </a:r>
            <a:r>
              <a:rPr lang="en-IN" dirty="0"/>
              <a:t>job, and so on</a:t>
            </a:r>
            <a:r>
              <a:rPr lang="en-IN" dirty="0" smtClean="0"/>
              <a:t>. </a:t>
            </a:r>
            <a:r>
              <a:rPr lang="en-IN" dirty="0" smtClean="0">
                <a:solidFill>
                  <a:srgbClr val="C00000"/>
                </a:solidFill>
              </a:rPr>
              <a:t>(</a:t>
            </a:r>
            <a:r>
              <a:rPr lang="en-IN" b="1" dirty="0" smtClean="0">
                <a:solidFill>
                  <a:srgbClr val="C00000"/>
                </a:solidFill>
              </a:rPr>
              <a:t>can we have an example here?? 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endParaRPr lang="en-IN" dirty="0">
              <a:solidFill>
                <a:srgbClr val="C00000"/>
              </a:solidFill>
            </a:endParaRPr>
          </a:p>
          <a:p>
            <a:pPr algn="just"/>
            <a:r>
              <a:rPr lang="en-IN" dirty="0"/>
              <a:t>Eventually, </a:t>
            </a:r>
            <a:r>
              <a:rPr lang="en-IN" b="1" i="1" dirty="0">
                <a:solidFill>
                  <a:srgbClr val="C00000"/>
                </a:solidFill>
              </a:rPr>
              <a:t>the first job finishes waiting and gets the CPU back. </a:t>
            </a:r>
            <a:endParaRPr lang="en-IN" b="1" i="1" dirty="0" smtClean="0">
              <a:solidFill>
                <a:srgbClr val="C00000"/>
              </a:solidFill>
            </a:endParaRPr>
          </a:p>
          <a:p>
            <a:pPr algn="just"/>
            <a:r>
              <a:rPr lang="en-IN" dirty="0" smtClean="0"/>
              <a:t>As </a:t>
            </a:r>
            <a:r>
              <a:rPr lang="en-IN" dirty="0"/>
              <a:t>long as </a:t>
            </a:r>
            <a:r>
              <a:rPr lang="en-IN" dirty="0" smtClean="0"/>
              <a:t>at least </a:t>
            </a:r>
            <a:r>
              <a:rPr lang="en-IN" dirty="0"/>
              <a:t>one job needs to execute, the CPU is never </a:t>
            </a:r>
            <a:r>
              <a:rPr lang="en-IN" dirty="0" smtClean="0"/>
              <a:t>idle.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more example would be awesome!! </a:t>
            </a:r>
            <a:r>
              <a:rPr lang="en-US" dirty="0" smtClean="0">
                <a:sym typeface="Wingdings" pitchFamily="2" charset="2"/>
              </a:rPr>
              <a:t> </a:t>
            </a:r>
          </a:p>
          <a:p>
            <a:pPr algn="just"/>
            <a:r>
              <a:rPr lang="en-IN" dirty="0"/>
              <a:t>A </a:t>
            </a:r>
            <a:r>
              <a:rPr lang="en-IN" b="1" i="1" u="sng" dirty="0"/>
              <a:t>lawyer does not work </a:t>
            </a:r>
            <a:r>
              <a:rPr lang="en-IN" b="1" i="1" u="sng" dirty="0" smtClean="0"/>
              <a:t>for only </a:t>
            </a:r>
            <a:r>
              <a:rPr lang="en-IN" b="1" i="1" u="sng" dirty="0"/>
              <a:t>one client at a time</a:t>
            </a:r>
            <a:r>
              <a:rPr lang="en-IN" dirty="0"/>
              <a:t>, for example. </a:t>
            </a:r>
            <a:endParaRPr lang="en-IN" dirty="0" smtClean="0"/>
          </a:p>
          <a:p>
            <a:pPr algn="just"/>
            <a:r>
              <a:rPr lang="en-IN" dirty="0" smtClean="0"/>
              <a:t>While </a:t>
            </a:r>
            <a:r>
              <a:rPr lang="en-IN" dirty="0"/>
              <a:t>one case is waiting to go to </a:t>
            </a:r>
            <a:r>
              <a:rPr lang="en-IN" dirty="0" smtClean="0"/>
              <a:t>trial or </a:t>
            </a:r>
            <a:r>
              <a:rPr lang="en-IN" dirty="0"/>
              <a:t>have papers typed, the lawyer can work on another case. If he has </a:t>
            </a:r>
            <a:r>
              <a:rPr lang="en-IN" dirty="0" smtClean="0"/>
              <a:t>enough clients</a:t>
            </a:r>
            <a:r>
              <a:rPr lang="en-IN" dirty="0"/>
              <a:t>, the lawyer will never be idle for lack of work.</a:t>
            </a:r>
            <a:endParaRPr lang="en-US" dirty="0" smtClean="0"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0334-508F-4F43-BED0-3FF889672BF9}" type="datetime1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20" y="3733800"/>
            <a:ext cx="1969946" cy="232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4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Multiprogrammed systems </a:t>
            </a:r>
            <a:r>
              <a:rPr lang="en-IN" sz="2000" dirty="0"/>
              <a:t>provide an environment in which the </a:t>
            </a:r>
            <a:r>
              <a:rPr lang="en-IN" sz="2000" dirty="0" smtClean="0"/>
              <a:t>various system </a:t>
            </a:r>
            <a:r>
              <a:rPr lang="en-IN" sz="2000" dirty="0"/>
              <a:t>resources (for example, CPU, memory, and peripheral devices) </a:t>
            </a:r>
            <a:r>
              <a:rPr lang="en-IN" sz="2000" dirty="0" smtClean="0"/>
              <a:t>are utilized effectively. </a:t>
            </a:r>
          </a:p>
          <a:p>
            <a:r>
              <a:rPr lang="en-IN" sz="2000" b="1" dirty="0"/>
              <a:t>Time sharing </a:t>
            </a:r>
            <a:r>
              <a:rPr lang="en-IN" sz="2000" dirty="0"/>
              <a:t>(or </a:t>
            </a:r>
            <a:r>
              <a:rPr lang="en-IN" sz="2000" b="1" dirty="0"/>
              <a:t>multitasking) </a:t>
            </a:r>
            <a:r>
              <a:rPr lang="en-IN" sz="2000" dirty="0"/>
              <a:t>is a logical extension </a:t>
            </a:r>
            <a:r>
              <a:rPr lang="en-IN" sz="2000" dirty="0" smtClean="0"/>
              <a:t>of multiprogramming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time-sharing systems, the CPU executes multiple </a:t>
            </a:r>
            <a:r>
              <a:rPr lang="en-IN" sz="2000" dirty="0" smtClean="0"/>
              <a:t>jobs by </a:t>
            </a:r>
            <a:r>
              <a:rPr lang="en-IN" sz="2000" dirty="0"/>
              <a:t>switching among them, but the switches occur so frequently that the </a:t>
            </a:r>
            <a:r>
              <a:rPr lang="en-IN" sz="2000" dirty="0" smtClean="0"/>
              <a:t>users can </a:t>
            </a:r>
            <a:r>
              <a:rPr lang="en-IN" sz="2000" dirty="0"/>
              <a:t>interact with each program while it is running.</a:t>
            </a:r>
            <a:endParaRPr lang="en-IN" sz="2000" dirty="0" smtClean="0"/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0334-508F-4F43-BED0-3FF889672BF9}" type="datetime1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Time sharing requires an </a:t>
            </a:r>
            <a:r>
              <a:rPr lang="en-IN" b="1" dirty="0"/>
              <a:t>interactive </a:t>
            </a:r>
            <a:r>
              <a:rPr lang="en-IN" dirty="0"/>
              <a:t>(or </a:t>
            </a:r>
            <a:r>
              <a:rPr lang="en-IN" b="1" dirty="0"/>
              <a:t>hands-on) computer system</a:t>
            </a:r>
            <a:r>
              <a:rPr lang="en-IN" b="1" dirty="0" smtClean="0"/>
              <a:t>, </a:t>
            </a:r>
            <a:r>
              <a:rPr lang="en-IN" dirty="0" smtClean="0"/>
              <a:t>which </a:t>
            </a:r>
            <a:r>
              <a:rPr lang="en-IN" dirty="0"/>
              <a:t>provides direct communication between the user and the system. </a:t>
            </a:r>
          </a:p>
          <a:p>
            <a:pPr algn="just"/>
            <a:r>
              <a:rPr lang="en-IN" dirty="0" smtClean="0"/>
              <a:t>The user </a:t>
            </a:r>
            <a:r>
              <a:rPr lang="en-IN" dirty="0"/>
              <a:t>gives instructions to the operating system or to a program directly, using </a:t>
            </a:r>
            <a:r>
              <a:rPr lang="en-IN" dirty="0" smtClean="0"/>
              <a:t>a input </a:t>
            </a:r>
            <a:r>
              <a:rPr lang="en-IN" dirty="0"/>
              <a:t>device such as a keyboard or a mouse, and waits for immediate results </a:t>
            </a:r>
            <a:r>
              <a:rPr lang="en-IN" dirty="0" smtClean="0"/>
              <a:t>on an </a:t>
            </a:r>
            <a:r>
              <a:rPr lang="en-IN" dirty="0"/>
              <a:t>output device. </a:t>
            </a:r>
            <a:endParaRPr lang="en-IN" dirty="0" smtClean="0"/>
          </a:p>
          <a:p>
            <a:pPr algn="just"/>
            <a:r>
              <a:rPr lang="en-IN" dirty="0" smtClean="0"/>
              <a:t>Accordingly</a:t>
            </a:r>
            <a:r>
              <a:rPr lang="en-IN" dirty="0"/>
              <a:t>, the </a:t>
            </a:r>
            <a:r>
              <a:rPr lang="en-IN" b="1" dirty="0"/>
              <a:t>response time </a:t>
            </a:r>
            <a:r>
              <a:rPr lang="en-IN" dirty="0"/>
              <a:t>should be </a:t>
            </a:r>
            <a:r>
              <a:rPr lang="en-IN" dirty="0" smtClean="0"/>
              <a:t>short typically less </a:t>
            </a:r>
            <a:r>
              <a:rPr lang="en-IN" dirty="0"/>
              <a:t>than one second</a:t>
            </a:r>
            <a:r>
              <a:rPr lang="en-IN" dirty="0" smtClean="0"/>
              <a:t>. 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If more what will happen??)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 time-shared operating system allows many users to share the </a:t>
            </a:r>
            <a:r>
              <a:rPr lang="en-IN" b="1" dirty="0" smtClean="0"/>
              <a:t>computer simultaneously.</a:t>
            </a:r>
          </a:p>
          <a:p>
            <a:r>
              <a:rPr lang="en-IN" dirty="0" smtClean="0"/>
              <a:t>Since </a:t>
            </a:r>
            <a:r>
              <a:rPr lang="en-IN" dirty="0"/>
              <a:t>each action or command in a time-shared system </a:t>
            </a:r>
            <a:r>
              <a:rPr lang="en-IN" dirty="0" smtClean="0"/>
              <a:t>tends to </a:t>
            </a:r>
            <a:r>
              <a:rPr lang="en-IN" dirty="0"/>
              <a:t>be short, only a little CPU time is needed for each user.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the system </a:t>
            </a:r>
            <a:r>
              <a:rPr lang="en-IN" dirty="0" smtClean="0"/>
              <a:t>switches rapidly </a:t>
            </a:r>
            <a:r>
              <a:rPr lang="en-IN" dirty="0"/>
              <a:t>from one user to the next, each user is given the impression that </a:t>
            </a:r>
            <a:r>
              <a:rPr lang="en-IN" dirty="0" smtClean="0"/>
              <a:t>the entire </a:t>
            </a:r>
            <a:r>
              <a:rPr lang="en-IN" dirty="0"/>
              <a:t>computer system is dedicated to his use, even though it is being </a:t>
            </a:r>
            <a:r>
              <a:rPr lang="en-IN" dirty="0" smtClean="0"/>
              <a:t>shared among </a:t>
            </a:r>
            <a:r>
              <a:rPr lang="en-IN" dirty="0"/>
              <a:t>many users</a:t>
            </a:r>
            <a:r>
              <a:rPr lang="en-IN" dirty="0" smtClean="0"/>
              <a:t>. (</a:t>
            </a:r>
            <a:r>
              <a:rPr lang="en-IN" b="1" dirty="0" smtClean="0"/>
              <a:t>Virtual!!!!)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OS?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924098"/>
            <a:ext cx="4648201" cy="43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924098"/>
            <a:ext cx="4343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Operating System is a resource Manager. 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It manages all the resources of a machine, just like a brain does for you to be alive and active!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It also acts as an </a:t>
            </a:r>
            <a:r>
              <a:rPr lang="en-IN" dirty="0"/>
              <a:t>interface between the hardware and the </a:t>
            </a:r>
            <a:r>
              <a:rPr lang="en-IN" dirty="0" smtClean="0"/>
              <a:t>user.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general-purpose </a:t>
            </a:r>
            <a:r>
              <a:rPr lang="en-IN" dirty="0" smtClean="0"/>
              <a:t>computer or Real time computing machine  </a:t>
            </a:r>
            <a:r>
              <a:rPr lang="en-IN" dirty="0"/>
              <a:t>must have an operating system to run other programs</a:t>
            </a:r>
            <a:r>
              <a:rPr lang="en-IN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general purpose system?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real time system?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1600" dirty="0" smtClean="0"/>
              <a:t>perform </a:t>
            </a:r>
            <a:r>
              <a:rPr lang="en-IN" sz="1600" dirty="0"/>
              <a:t>basic tasks, </a:t>
            </a:r>
            <a:endParaRPr lang="en-IN" sz="1600" dirty="0" smtClean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1600" b="1" dirty="0" smtClean="0">
                <a:solidFill>
                  <a:srgbClr val="C00000"/>
                </a:solidFill>
              </a:rPr>
              <a:t>Recognizing </a:t>
            </a:r>
            <a:r>
              <a:rPr lang="en-IN" sz="1600" b="1" dirty="0">
                <a:solidFill>
                  <a:srgbClr val="C00000"/>
                </a:solidFill>
              </a:rPr>
              <a:t>input from the </a:t>
            </a:r>
            <a:r>
              <a:rPr lang="en-IN" sz="1600" b="1" dirty="0" smtClean="0">
                <a:solidFill>
                  <a:srgbClr val="C00000"/>
                </a:solidFill>
              </a:rPr>
              <a:t>keyboard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1600" b="1" dirty="0">
                <a:solidFill>
                  <a:srgbClr val="C00000"/>
                </a:solidFill>
              </a:rPr>
              <a:t>S</a:t>
            </a:r>
            <a:r>
              <a:rPr lang="en-IN" sz="1600" b="1" dirty="0" smtClean="0">
                <a:solidFill>
                  <a:srgbClr val="C00000"/>
                </a:solidFill>
              </a:rPr>
              <a:t>ending </a:t>
            </a:r>
            <a:r>
              <a:rPr lang="en-IN" sz="1600" b="1" dirty="0">
                <a:solidFill>
                  <a:srgbClr val="C00000"/>
                </a:solidFill>
              </a:rPr>
              <a:t>output to the display </a:t>
            </a:r>
            <a:r>
              <a:rPr lang="en-IN" sz="1600" b="1" dirty="0" smtClean="0">
                <a:solidFill>
                  <a:srgbClr val="C00000"/>
                </a:solidFill>
              </a:rPr>
              <a:t>screen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1600" b="1" dirty="0">
                <a:solidFill>
                  <a:srgbClr val="C00000"/>
                </a:solidFill>
              </a:rPr>
              <a:t>K</a:t>
            </a:r>
            <a:r>
              <a:rPr lang="en-IN" sz="1600" b="1" dirty="0" smtClean="0">
                <a:solidFill>
                  <a:srgbClr val="C00000"/>
                </a:solidFill>
              </a:rPr>
              <a:t>eeping </a:t>
            </a:r>
            <a:r>
              <a:rPr lang="en-IN" sz="1600" b="1" dirty="0">
                <a:solidFill>
                  <a:srgbClr val="C00000"/>
                </a:solidFill>
              </a:rPr>
              <a:t>track of files and </a:t>
            </a:r>
            <a:r>
              <a:rPr lang="en-IN" sz="1600" b="1" dirty="0" smtClean="0">
                <a:solidFill>
                  <a:srgbClr val="C00000"/>
                </a:solidFill>
              </a:rPr>
              <a:t>directories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1600" b="1" dirty="0" smtClean="0">
                <a:solidFill>
                  <a:srgbClr val="C00000"/>
                </a:solidFill>
              </a:rPr>
              <a:t>Managing communication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1600" b="1" dirty="0" smtClean="0">
                <a:solidFill>
                  <a:srgbClr val="C00000"/>
                </a:solidFill>
              </a:rPr>
              <a:t>Manages peripherals (What are they? 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  <a:r>
              <a:rPr lang="en-IN" sz="1600" b="1" dirty="0" smtClean="0">
                <a:solidFill>
                  <a:srgbClr val="C00000"/>
                </a:solidFill>
              </a:rPr>
              <a:t> </a:t>
            </a:r>
            <a:endParaRPr lang="en-IN" sz="16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just">
              <a:buFont typeface="Arial" pitchFamily="34" charset="0"/>
              <a:buChar char="•"/>
            </a:pPr>
            <a:endParaRPr lang="en-IN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9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Process!!! What is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program in execution! What is it?? </a:t>
            </a:r>
            <a:r>
              <a:rPr lang="en-US" b="1" dirty="0" smtClean="0"/>
              <a:t>Let’s see it in Linux!!! It gets better here buddy.</a:t>
            </a:r>
          </a:p>
          <a:p>
            <a:pPr lvl="2"/>
            <a:r>
              <a:rPr lang="en-US" b="1" dirty="0" smtClean="0"/>
              <a:t>How do you track a process??</a:t>
            </a:r>
          </a:p>
          <a:p>
            <a:pPr lvl="2"/>
            <a:r>
              <a:rPr lang="en-US" b="1" dirty="0" smtClean="0"/>
              <a:t>What will be a process id? </a:t>
            </a:r>
          </a:p>
          <a:p>
            <a:pPr lvl="2"/>
            <a:r>
              <a:rPr lang="en-US" b="1" dirty="0" smtClean="0"/>
              <a:t>Can you kill a process??</a:t>
            </a:r>
          </a:p>
          <a:p>
            <a:r>
              <a:rPr lang="en-US" b="1" dirty="0" smtClean="0"/>
              <a:t>Process Management</a:t>
            </a:r>
          </a:p>
          <a:p>
            <a:pPr lvl="2"/>
            <a:r>
              <a:rPr lang="en-US" b="1" dirty="0"/>
              <a:t>Creating and deleting both user and system processes</a:t>
            </a:r>
          </a:p>
          <a:p>
            <a:pPr lvl="2"/>
            <a:r>
              <a:rPr lang="en-US" b="1" dirty="0"/>
              <a:t>Suspending and resuming processes</a:t>
            </a:r>
          </a:p>
          <a:p>
            <a:pPr lvl="2"/>
            <a:r>
              <a:rPr lang="en-US" b="1" dirty="0"/>
              <a:t>Providing mechanisms for process synchronization</a:t>
            </a:r>
          </a:p>
          <a:p>
            <a:pPr lvl="2"/>
            <a:r>
              <a:rPr lang="en-US" b="1" dirty="0"/>
              <a:t>Providing mechanisms for process communication</a:t>
            </a:r>
          </a:p>
          <a:p>
            <a:pPr lvl="2"/>
            <a:r>
              <a:rPr lang="en-US" b="1" dirty="0"/>
              <a:t>Providing mechanisms for deadlock handling</a:t>
            </a:r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Contd.,  What will constitute OS!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Time-sharing and multiprogramming require several jobs to be </a:t>
            </a:r>
            <a:r>
              <a:rPr lang="en-IN" dirty="0" smtClean="0"/>
              <a:t>kept simultaneously </a:t>
            </a:r>
            <a:r>
              <a:rPr lang="en-IN" dirty="0"/>
              <a:t>in memory. </a:t>
            </a:r>
            <a:endParaRPr lang="en-IN" dirty="0" smtClean="0"/>
          </a:p>
          <a:p>
            <a:pPr algn="just"/>
            <a:r>
              <a:rPr lang="en-IN" dirty="0" smtClean="0"/>
              <a:t>Since </a:t>
            </a:r>
            <a:r>
              <a:rPr lang="en-IN" dirty="0"/>
              <a:t>in general main memory is too small </a:t>
            </a:r>
            <a:r>
              <a:rPr lang="en-IN" dirty="0" smtClean="0"/>
              <a:t>to </a:t>
            </a:r>
            <a:r>
              <a:rPr lang="en-IN" b="1" dirty="0" smtClean="0"/>
              <a:t>accommodate </a:t>
            </a:r>
            <a:r>
              <a:rPr lang="en-IN" b="1" dirty="0"/>
              <a:t>all jobs</a:t>
            </a:r>
            <a:r>
              <a:rPr lang="en-IN" dirty="0"/>
              <a:t>, the jobs are kept initially on the disk in the </a:t>
            </a:r>
            <a:r>
              <a:rPr lang="en-IN" b="1" dirty="0"/>
              <a:t>job pool</a:t>
            </a:r>
            <a:r>
              <a:rPr lang="en-IN" b="1" dirty="0" smtClean="0"/>
              <a:t>. </a:t>
            </a:r>
          </a:p>
          <a:p>
            <a:pPr algn="just"/>
            <a:r>
              <a:rPr lang="en-IN" dirty="0"/>
              <a:t>If several jobs are ready to be brought into memory, and if there </a:t>
            </a:r>
            <a:r>
              <a:rPr lang="en-IN" dirty="0" smtClean="0"/>
              <a:t>is not </a:t>
            </a:r>
            <a:r>
              <a:rPr lang="en-IN" dirty="0"/>
              <a:t>enough room for all of them, then the system must choose among them</a:t>
            </a:r>
            <a:r>
              <a:rPr lang="en-IN" dirty="0" smtClean="0"/>
              <a:t>. Making </a:t>
            </a:r>
            <a:r>
              <a:rPr lang="en-IN" dirty="0"/>
              <a:t>this decision is </a:t>
            </a:r>
            <a:r>
              <a:rPr lang="en-IN" b="1" dirty="0"/>
              <a:t>job </a:t>
            </a:r>
            <a:r>
              <a:rPr lang="en-IN" b="1" dirty="0" smtClean="0"/>
              <a:t>scheduling. </a:t>
            </a:r>
          </a:p>
          <a:p>
            <a:pPr algn="just"/>
            <a:r>
              <a:rPr lang="en-IN" dirty="0" smtClean="0"/>
              <a:t>When the </a:t>
            </a:r>
            <a:r>
              <a:rPr lang="en-IN" dirty="0"/>
              <a:t>operating system selects a job from the job pool, it loads that job </a:t>
            </a:r>
            <a:r>
              <a:rPr lang="en-IN" dirty="0" smtClean="0"/>
              <a:t>into memory </a:t>
            </a:r>
            <a:r>
              <a:rPr lang="en-IN" dirty="0"/>
              <a:t>for execution. Having several programs in memory at the same </a:t>
            </a:r>
            <a:r>
              <a:rPr lang="en-IN" dirty="0" smtClean="0"/>
              <a:t>time requires </a:t>
            </a:r>
            <a:r>
              <a:rPr lang="en-IN" dirty="0"/>
              <a:t>some form of </a:t>
            </a:r>
            <a:r>
              <a:rPr lang="en-IN" b="1" dirty="0"/>
              <a:t>memory </a:t>
            </a:r>
            <a:r>
              <a:rPr lang="en-IN" b="1" dirty="0" smtClean="0"/>
              <a:t>management</a:t>
            </a:r>
            <a:r>
              <a:rPr lang="en-IN" dirty="0" smtClean="0"/>
              <a:t>. </a:t>
            </a:r>
            <a:endParaRPr lang="en-IN" dirty="0"/>
          </a:p>
          <a:p>
            <a:pPr algn="just"/>
            <a:r>
              <a:rPr lang="en-IN" dirty="0"/>
              <a:t>In addition, if several jobs are ready to run at the same time, the </a:t>
            </a:r>
            <a:r>
              <a:rPr lang="en-IN" dirty="0" smtClean="0"/>
              <a:t>system must </a:t>
            </a:r>
            <a:r>
              <a:rPr lang="en-IN" dirty="0"/>
              <a:t>choose among them. Making this decision is </a:t>
            </a:r>
            <a:r>
              <a:rPr lang="en-IN" b="1" dirty="0"/>
              <a:t>CPU </a:t>
            </a:r>
            <a:r>
              <a:rPr lang="en-IN" b="1" dirty="0" smtClean="0"/>
              <a:t>scheduling</a:t>
            </a:r>
          </a:p>
          <a:p>
            <a:pPr algn="just"/>
            <a:r>
              <a:rPr lang="en-US" b="1" dirty="0" smtClean="0"/>
              <a:t>Virtual Memory </a:t>
            </a:r>
            <a:r>
              <a:rPr lang="en-US" dirty="0" smtClean="0"/>
              <a:t>is as well an important component of the system.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Modes of Operations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-76200"/>
            <a:ext cx="7543800" cy="3886200"/>
          </a:xfrm>
        </p:spPr>
        <p:txBody>
          <a:bodyPr/>
          <a:lstStyle/>
          <a:p>
            <a:pPr algn="just"/>
            <a:r>
              <a:rPr lang="en-US" b="1" dirty="0" smtClean="0"/>
              <a:t>Kernel Mode  - </a:t>
            </a:r>
            <a:r>
              <a:rPr lang="en-US" dirty="0" smtClean="0"/>
              <a:t>Fully privileged mode and has complete control and access to the hardware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User Mode - </a:t>
            </a:r>
            <a:r>
              <a:rPr lang="en-IN" dirty="0"/>
              <a:t>When the computer system </a:t>
            </a:r>
            <a:r>
              <a:rPr lang="en-IN" dirty="0" smtClean="0"/>
              <a:t>is executing </a:t>
            </a:r>
            <a:r>
              <a:rPr lang="en-IN" dirty="0"/>
              <a:t>on behalf of a user application, the system is in user </a:t>
            </a:r>
            <a:r>
              <a:rPr lang="en-IN" dirty="0" smtClean="0"/>
              <a:t>mode. </a:t>
            </a:r>
            <a:r>
              <a:rPr lang="en-IN" dirty="0"/>
              <a:t>when a user application requests a service from the operating system (via </a:t>
            </a:r>
            <a:r>
              <a:rPr lang="en-IN" dirty="0" smtClean="0"/>
              <a:t>a system </a:t>
            </a:r>
            <a:r>
              <a:rPr lang="en-IN" dirty="0"/>
              <a:t>call), it must transition from user to kernel mode to </a:t>
            </a:r>
            <a:r>
              <a:rPr lang="en-IN" dirty="0" smtClean="0"/>
              <a:t>fulfil </a:t>
            </a:r>
            <a:r>
              <a:rPr lang="en-IN" dirty="0"/>
              <a:t>the request.</a:t>
            </a:r>
            <a:endParaRPr lang="en-US" dirty="0" smtClean="0"/>
          </a:p>
          <a:p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4579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 system boot time, the hardware starts in kernel mode. The </a:t>
            </a:r>
            <a:r>
              <a:rPr lang="en-IN" dirty="0" smtClean="0"/>
              <a:t>operating system </a:t>
            </a:r>
            <a:r>
              <a:rPr lang="en-IN" dirty="0"/>
              <a:t>is then loaded and starts user applications in user mode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Whenever a trap </a:t>
            </a:r>
            <a:r>
              <a:rPr lang="en-IN" dirty="0"/>
              <a:t>or interrupt occurs, the hardware switches from user mode to kernel </a:t>
            </a:r>
            <a:r>
              <a:rPr lang="en-IN" dirty="0" smtClean="0"/>
              <a:t>mode (</a:t>
            </a:r>
            <a:r>
              <a:rPr lang="en-IN" dirty="0"/>
              <a:t>that is, changes the state of the mode bit to 0). Thus, whenever the </a:t>
            </a:r>
            <a:r>
              <a:rPr lang="en-IN" dirty="0" smtClean="0"/>
              <a:t>operating system </a:t>
            </a:r>
            <a:r>
              <a:rPr lang="en-IN" dirty="0"/>
              <a:t>gains control of the computer, it is in kernel mode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system </a:t>
            </a:r>
            <a:r>
              <a:rPr lang="en-IN" dirty="0" smtClean="0"/>
              <a:t>always switches </a:t>
            </a:r>
            <a:r>
              <a:rPr lang="en-IN" dirty="0"/>
              <a:t>to user mode (by setting the mode bit to 1) before passing control </a:t>
            </a:r>
            <a:r>
              <a:rPr lang="en-IN" dirty="0" smtClean="0"/>
              <a:t>to a </a:t>
            </a:r>
            <a:r>
              <a:rPr lang="en-IN" dirty="0"/>
              <a:t>user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22229"/>
            <a:ext cx="3904904" cy="17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543800" cy="23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9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What Next??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Operating-System </a:t>
            </a:r>
            <a:r>
              <a:rPr lang="en-US" sz="5400" dirty="0"/>
              <a:t>Operations</a:t>
            </a:r>
            <a:endParaRPr lang="en-IN" sz="5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see through this!!!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620000" cy="1447800"/>
          </a:xfrm>
        </p:spPr>
        <p:txBody>
          <a:bodyPr>
            <a:normAutofit fontScale="62500" lnSpcReduction="20000"/>
          </a:bodyPr>
          <a:lstStyle/>
          <a:p>
            <a:r>
              <a:rPr lang="en-IN" sz="3500" dirty="0" smtClean="0"/>
              <a:t>It </a:t>
            </a:r>
            <a:r>
              <a:rPr lang="en-IN" sz="3500" dirty="0"/>
              <a:t>also provides a platform for other software packages to run, these can be also know as “application programs”. </a:t>
            </a:r>
            <a:endParaRPr lang="en-IN" sz="3500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Storage Operating Plat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9363"/>
            <a:ext cx="2522220" cy="42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833" y="1523999"/>
            <a:ext cx="5181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200" dirty="0"/>
              <a:t>The operating system not only acts as an interface for </a:t>
            </a:r>
            <a:r>
              <a:rPr lang="en-IN" sz="2200" dirty="0">
                <a:solidFill>
                  <a:schemeClr val="tx2"/>
                </a:solidFill>
              </a:rPr>
              <a:t>hardware</a:t>
            </a:r>
            <a:r>
              <a:rPr lang="en-IN" sz="2200" dirty="0"/>
              <a:t> and applications but it also offers a number of services to application programs and users. Applications access these services through application programming interfaces (APIs) or system calls.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989" y="3986212"/>
            <a:ext cx="535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b="1" dirty="0"/>
              <a:t>Users may also interact with the operating system with a software user interface (UI) by typing commands in to the command line interface (CLI) or using a graphical user interface (GUI).</a:t>
            </a:r>
          </a:p>
        </p:txBody>
      </p:sp>
    </p:spTree>
    <p:extLst>
      <p:ext uri="{BB962C8B-B14F-4D97-AF65-F5344CB8AC3E}">
        <p14:creationId xmlns:p14="http://schemas.microsoft.com/office/powerpoint/2010/main" val="1524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46" y="4419600"/>
            <a:ext cx="6781800" cy="160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Four Basic Components . . A Simple Schematic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235" y="706582"/>
            <a:ext cx="7571176" cy="4322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5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1"/>
            <a:ext cx="7543800" cy="1676400"/>
          </a:xfrm>
        </p:spPr>
        <p:txBody>
          <a:bodyPr/>
          <a:lstStyle/>
          <a:p>
            <a:r>
              <a:rPr lang="en-US" dirty="0" smtClean="0"/>
              <a:t>Without an OS, A computer would be just collection of components, really not adding any value to the user.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4572000" cy="223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51" y="1812607"/>
            <a:ext cx="3586249" cy="146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953000" y="2313276"/>
            <a:ext cx="533400" cy="277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543800" cy="1524000"/>
          </a:xfrm>
        </p:spPr>
        <p:txBody>
          <a:bodyPr/>
          <a:lstStyle/>
          <a:p>
            <a:r>
              <a:rPr lang="en-US" sz="6600" dirty="0"/>
              <a:t>Types of Operating Systems</a:t>
            </a:r>
            <a:endParaRPr lang="en-I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C0B-E803-4540-9868-61A32AF87D73}" type="datetime1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1249</TotalTime>
  <Words>3916</Words>
  <Application>Microsoft Office PowerPoint</Application>
  <PresentationFormat>On-screen Show (4:3)</PresentationFormat>
  <Paragraphs>461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Impact</vt:lpstr>
      <vt:lpstr>Times New Roman</vt:lpstr>
      <vt:lpstr>Wingdings</vt:lpstr>
      <vt:lpstr>NewsPrint</vt:lpstr>
      <vt:lpstr>Presentation</vt:lpstr>
      <vt:lpstr>Operating Systems – Learning Phase I</vt:lpstr>
      <vt:lpstr>What do I Expect?</vt:lpstr>
      <vt:lpstr>AGENDA</vt:lpstr>
      <vt:lpstr>How many of you have brain? Hope everyone has!!</vt:lpstr>
      <vt:lpstr>What is OS? </vt:lpstr>
      <vt:lpstr>Contd.,</vt:lpstr>
      <vt:lpstr>Four Basic Components . . A Simple Schematic  </vt:lpstr>
      <vt:lpstr>Contd.,</vt:lpstr>
      <vt:lpstr>Types of Operating Systems</vt:lpstr>
      <vt:lpstr>PowerPoint Presentation</vt:lpstr>
      <vt:lpstr>Contd.,</vt:lpstr>
      <vt:lpstr>Contd.,</vt:lpstr>
      <vt:lpstr>Contd.,</vt:lpstr>
      <vt:lpstr>Contd.,</vt:lpstr>
      <vt:lpstr>Contd.,</vt:lpstr>
      <vt:lpstr>Real Time OS</vt:lpstr>
      <vt:lpstr>Computer System Operation</vt:lpstr>
      <vt:lpstr>PowerPoint Presentation</vt:lpstr>
      <vt:lpstr>Contd.,</vt:lpstr>
      <vt:lpstr>Contd.,</vt:lpstr>
      <vt:lpstr>Contd.,</vt:lpstr>
      <vt:lpstr>Interrupt.. </vt:lpstr>
      <vt:lpstr>Interrupt Cycle example</vt:lpstr>
      <vt:lpstr>Contd.,</vt:lpstr>
      <vt:lpstr>Contd.,</vt:lpstr>
      <vt:lpstr>Contd.,</vt:lpstr>
      <vt:lpstr>Storage Structure</vt:lpstr>
      <vt:lpstr>Contd.,</vt:lpstr>
      <vt:lpstr>Contd., </vt:lpstr>
      <vt:lpstr>Contd.,</vt:lpstr>
      <vt:lpstr>Hierarchy </vt:lpstr>
      <vt:lpstr>Where Non-Volatile Systems are needed?</vt:lpstr>
      <vt:lpstr>I/O Structure </vt:lpstr>
      <vt:lpstr>Contd.,</vt:lpstr>
      <vt:lpstr>Contd.,</vt:lpstr>
      <vt:lpstr>Contd.,</vt:lpstr>
      <vt:lpstr>Contd.,</vt:lpstr>
      <vt:lpstr>Contd.,</vt:lpstr>
      <vt:lpstr>HOW DMA WORKS?? DIRECT MEMORY ACCESS!!!</vt:lpstr>
      <vt:lpstr>Computer-System Architecture</vt:lpstr>
      <vt:lpstr>Contd.,</vt:lpstr>
      <vt:lpstr>Contd.,</vt:lpstr>
      <vt:lpstr>Operating System Structure</vt:lpstr>
      <vt:lpstr>Operating-System Structure</vt:lpstr>
      <vt:lpstr>Contd., </vt:lpstr>
      <vt:lpstr>Contd., </vt:lpstr>
      <vt:lpstr>Contd.,</vt:lpstr>
      <vt:lpstr>Contd.,</vt:lpstr>
      <vt:lpstr>Contd., </vt:lpstr>
      <vt:lpstr>Process!!! What is it?</vt:lpstr>
      <vt:lpstr>Contd.,  What will constitute OS!</vt:lpstr>
      <vt:lpstr>Two Modes of Operations </vt:lpstr>
      <vt:lpstr>Contd.,</vt:lpstr>
      <vt:lpstr>Contd.,</vt:lpstr>
      <vt:lpstr>  What Next??  Operating-System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Chapter 1</dc:title>
  <dc:creator>user</dc:creator>
  <cp:lastModifiedBy>Shriram Kris Vasudevan</cp:lastModifiedBy>
  <cp:revision>101</cp:revision>
  <dcterms:created xsi:type="dcterms:W3CDTF">2006-08-16T00:00:00Z</dcterms:created>
  <dcterms:modified xsi:type="dcterms:W3CDTF">2016-07-12T13:26:14Z</dcterms:modified>
</cp:coreProperties>
</file>