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93" r:id="rId4"/>
    <p:sldId id="295" r:id="rId5"/>
    <p:sldId id="258" r:id="rId6"/>
    <p:sldId id="294"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69" r:id="rId20"/>
    <p:sldId id="272" r:id="rId21"/>
    <p:sldId id="273" r:id="rId22"/>
    <p:sldId id="274" r:id="rId23"/>
    <p:sldId id="296" r:id="rId24"/>
    <p:sldId id="275" r:id="rId25"/>
    <p:sldId id="276" r:id="rId26"/>
    <p:sldId id="287" r:id="rId27"/>
    <p:sldId id="277" r:id="rId28"/>
    <p:sldId id="278" r:id="rId29"/>
    <p:sldId id="297" r:id="rId30"/>
    <p:sldId id="279" r:id="rId31"/>
    <p:sldId id="280" r:id="rId32"/>
    <p:sldId id="281" r:id="rId33"/>
    <p:sldId id="282" r:id="rId34"/>
    <p:sldId id="283" r:id="rId35"/>
    <p:sldId id="284" r:id="rId36"/>
    <p:sldId id="300" r:id="rId37"/>
    <p:sldId id="285" r:id="rId38"/>
    <p:sldId id="286" r:id="rId39"/>
    <p:sldId id="298" r:id="rId40"/>
    <p:sldId id="299" r:id="rId41"/>
    <p:sldId id="288" r:id="rId42"/>
    <p:sldId id="289" r:id="rId43"/>
    <p:sldId id="290" r:id="rId44"/>
    <p:sldId id="291" r:id="rId45"/>
    <p:sldId id="29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70" d="100"/>
          <a:sy n="70"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1E802-1706-4104-8BC4-34955B17F32F}" type="datetimeFigureOut">
              <a:rPr lang="en-US" smtClean="0"/>
              <a:t>8/6/2016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5D792-BC2D-4D50-A413-C08D1B824BE7}" type="slidenum">
              <a:rPr lang="en-US" smtClean="0"/>
              <a:t>‹#›</a:t>
            </a:fld>
            <a:endParaRPr lang="en-US"/>
          </a:p>
        </p:txBody>
      </p:sp>
    </p:spTree>
    <p:extLst>
      <p:ext uri="{BB962C8B-B14F-4D97-AF65-F5344CB8AC3E}">
        <p14:creationId xmlns:p14="http://schemas.microsoft.com/office/powerpoint/2010/main" val="374146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15D792-BC2D-4D50-A413-C08D1B824BE7}" type="slidenum">
              <a:rPr lang="en-US" smtClean="0"/>
              <a:t>5</a:t>
            </a:fld>
            <a:endParaRPr lang="en-US"/>
          </a:p>
        </p:txBody>
      </p:sp>
    </p:spTree>
    <p:extLst>
      <p:ext uri="{BB962C8B-B14F-4D97-AF65-F5344CB8AC3E}">
        <p14:creationId xmlns:p14="http://schemas.microsoft.com/office/powerpoint/2010/main" val="126623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5D792-BC2D-4D50-A413-C08D1B824BE7}" type="slidenum">
              <a:rPr lang="en-US" smtClean="0"/>
              <a:t>10</a:t>
            </a:fld>
            <a:endParaRPr lang="en-US"/>
          </a:p>
        </p:txBody>
      </p:sp>
    </p:spTree>
    <p:extLst>
      <p:ext uri="{BB962C8B-B14F-4D97-AF65-F5344CB8AC3E}">
        <p14:creationId xmlns:p14="http://schemas.microsoft.com/office/powerpoint/2010/main" val="198988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5D792-BC2D-4D50-A413-C08D1B824BE7}" type="slidenum">
              <a:rPr lang="en-US" smtClean="0"/>
              <a:t>17</a:t>
            </a:fld>
            <a:endParaRPr lang="en-US"/>
          </a:p>
        </p:txBody>
      </p:sp>
    </p:spTree>
    <p:extLst>
      <p:ext uri="{BB962C8B-B14F-4D97-AF65-F5344CB8AC3E}">
        <p14:creationId xmlns:p14="http://schemas.microsoft.com/office/powerpoint/2010/main" val="391835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8B259-31C0-4E73-8F3E-259E2F15241B}"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Slide Number Placeholder 5"/>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332642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0F7EB-D33E-49BB-BAC2-BF03D14FE2A6}"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Slide Number Placeholder 5"/>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93665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8519B-E113-4578-875B-1C8FEF80D279}"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Slide Number Placeholder 5"/>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330951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Slide Number Placeholder 5"/>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348965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3D214-42FF-4BAA-83F9-5DFF79D7133E}"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Slide Number Placeholder 5"/>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93645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9159AB-CB20-41F1-AEF7-072BB48FF709}"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sp>
        <p:nvSpPr>
          <p:cNvPr id="7" name="Slide Number Placeholder 6"/>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166946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E84A14-845B-4C2D-9A0E-BDF3CE1F4ADB}" type="datetime1">
              <a:rPr lang="en-US" smtClean="0"/>
              <a:t>8/6/2016</a:t>
            </a:fld>
            <a:endParaRPr lang="en-US"/>
          </a:p>
        </p:txBody>
      </p:sp>
      <p:sp>
        <p:nvSpPr>
          <p:cNvPr id="8" name="Footer Placeholder 7"/>
          <p:cNvSpPr>
            <a:spLocks noGrp="1"/>
          </p:cNvSpPr>
          <p:nvPr>
            <p:ph type="ftr" sz="quarter" idx="11"/>
          </p:nvPr>
        </p:nvSpPr>
        <p:spPr/>
        <p:txBody>
          <a:bodyPr/>
          <a:lstStyle/>
          <a:p>
            <a:r>
              <a:rPr lang="en-US" smtClean="0"/>
              <a:t>Threads, Shriram</a:t>
            </a:r>
            <a:endParaRPr lang="en-US"/>
          </a:p>
        </p:txBody>
      </p:sp>
      <p:sp>
        <p:nvSpPr>
          <p:cNvPr id="9" name="Slide Number Placeholder 8"/>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389901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0C33F-C9AF-495D-A18E-C3B86B9B903E}" type="datetime1">
              <a:rPr lang="en-US" smtClean="0"/>
              <a:t>8/6/2016</a:t>
            </a:fld>
            <a:endParaRPr lang="en-US"/>
          </a:p>
        </p:txBody>
      </p:sp>
      <p:sp>
        <p:nvSpPr>
          <p:cNvPr id="4" name="Footer Placeholder 3"/>
          <p:cNvSpPr>
            <a:spLocks noGrp="1"/>
          </p:cNvSpPr>
          <p:nvPr>
            <p:ph type="ftr" sz="quarter" idx="11"/>
          </p:nvPr>
        </p:nvSpPr>
        <p:spPr/>
        <p:txBody>
          <a:bodyPr/>
          <a:lstStyle/>
          <a:p>
            <a:r>
              <a:rPr lang="en-US" smtClean="0"/>
              <a:t>Threads, Shriram</a:t>
            </a:r>
            <a:endParaRPr lang="en-US"/>
          </a:p>
        </p:txBody>
      </p:sp>
      <p:sp>
        <p:nvSpPr>
          <p:cNvPr id="5" name="Slide Number Placeholder 4"/>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97539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8DFE2-8837-47FC-8401-CE4E5FE9B09C}" type="datetime1">
              <a:rPr lang="en-US" smtClean="0"/>
              <a:t>8/6/2016</a:t>
            </a:fld>
            <a:endParaRPr lang="en-US"/>
          </a:p>
        </p:txBody>
      </p:sp>
      <p:sp>
        <p:nvSpPr>
          <p:cNvPr id="3" name="Footer Placeholder 2"/>
          <p:cNvSpPr>
            <a:spLocks noGrp="1"/>
          </p:cNvSpPr>
          <p:nvPr>
            <p:ph type="ftr" sz="quarter" idx="11"/>
          </p:nvPr>
        </p:nvSpPr>
        <p:spPr/>
        <p:txBody>
          <a:bodyPr/>
          <a:lstStyle/>
          <a:p>
            <a:r>
              <a:rPr lang="en-US" smtClean="0"/>
              <a:t>Threads, Shriram</a:t>
            </a:r>
            <a:endParaRPr lang="en-US"/>
          </a:p>
        </p:txBody>
      </p:sp>
      <p:sp>
        <p:nvSpPr>
          <p:cNvPr id="4" name="Slide Number Placeholder 3"/>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284973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120E1-7189-4EA2-80B5-149BF85C0086}"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sp>
        <p:nvSpPr>
          <p:cNvPr id="7" name="Slide Number Placeholder 6"/>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240044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30D89-42FD-4342-8A75-B2B0ECAAE66E}"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sp>
        <p:nvSpPr>
          <p:cNvPr id="7" name="Slide Number Placeholder 6"/>
          <p:cNvSpPr>
            <a:spLocks noGrp="1"/>
          </p:cNvSpPr>
          <p:nvPr>
            <p:ph type="sldNum" sz="quarter" idx="12"/>
          </p:nvPr>
        </p:nvSpPr>
        <p:spPr/>
        <p:txBody>
          <a:bodyPr/>
          <a:lstStyle/>
          <a:p>
            <a:fld id="{AFB56785-A029-45E3-BC58-01014E339D45}" type="slidenum">
              <a:rPr lang="en-US" smtClean="0"/>
              <a:t>‹#›</a:t>
            </a:fld>
            <a:endParaRPr lang="en-US"/>
          </a:p>
        </p:txBody>
      </p:sp>
    </p:spTree>
    <p:extLst>
      <p:ext uri="{BB962C8B-B14F-4D97-AF65-F5344CB8AC3E}">
        <p14:creationId xmlns:p14="http://schemas.microsoft.com/office/powerpoint/2010/main" val="183669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4F935-E484-458B-92C4-0EA084129D35}" type="datetime1">
              <a:rPr lang="en-US" smtClean="0"/>
              <a:t>8/6/2016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Threads, Shriram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56785-A029-45E3-BC58-01014E339D45}" type="slidenum">
              <a:rPr lang="en-US" smtClean="0"/>
              <a:t>‹#›</a:t>
            </a:fld>
            <a:endParaRPr lang="en-US"/>
          </a:p>
        </p:txBody>
      </p:sp>
    </p:spTree>
    <p:extLst>
      <p:ext uri="{BB962C8B-B14F-4D97-AF65-F5344CB8AC3E}">
        <p14:creationId xmlns:p14="http://schemas.microsoft.com/office/powerpoint/2010/main" val="93815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s.princeton.edu/courses/archive/spr96/cs333/java/tutorial/java/threads/simple.html" TargetMode="External"/><Relationship Id="rId2" Type="http://schemas.openxmlformats.org/officeDocument/2006/relationships/hyperlink" Target="http://crunchify.com/java-simple-thread-example/" TargetMode="External"/><Relationship Id="rId1" Type="http://schemas.openxmlformats.org/officeDocument/2006/relationships/slideLayout" Target="../slideLayouts/slideLayout2.xml"/><Relationship Id="rId5" Type="http://schemas.openxmlformats.org/officeDocument/2006/relationships/hyperlink" Target="https://www.youtube.com/channel/UCQKVNTaHT-CE8yLnn4HRaqg/videos" TargetMode="External"/><Relationship Id="rId4" Type="http://schemas.openxmlformats.org/officeDocument/2006/relationships/hyperlink" Target="http://www.tutorialspoint.com/java/java_multithreading.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2060"/>
                </a:solidFill>
              </a:rPr>
              <a:t>Threading… </a:t>
            </a:r>
            <a:endParaRPr lang="en-US" dirty="0">
              <a:solidFill>
                <a:srgbClr val="002060"/>
              </a:solidFill>
            </a:endParaRPr>
          </a:p>
        </p:txBody>
      </p:sp>
      <p:sp>
        <p:nvSpPr>
          <p:cNvPr id="3" name="Subtitle 2"/>
          <p:cNvSpPr>
            <a:spLocks noGrp="1"/>
          </p:cNvSpPr>
          <p:nvPr>
            <p:ph type="subTitle" idx="1"/>
          </p:nvPr>
        </p:nvSpPr>
        <p:spPr/>
        <p:txBody>
          <a:bodyPr/>
          <a:lstStyle/>
          <a:p>
            <a:r>
              <a:rPr lang="en-US" dirty="0" smtClean="0"/>
              <a:t>The last part of Unit 1.</a:t>
            </a:r>
          </a:p>
          <a:p>
            <a:r>
              <a:rPr lang="en-US" dirty="0" smtClean="0"/>
              <a:t>Shriram K Vasudevan</a:t>
            </a:r>
            <a:endParaRPr lang="en-US" dirty="0"/>
          </a:p>
        </p:txBody>
      </p:sp>
      <p:sp>
        <p:nvSpPr>
          <p:cNvPr id="4" name="Date Placeholder 3"/>
          <p:cNvSpPr>
            <a:spLocks noGrp="1"/>
          </p:cNvSpPr>
          <p:nvPr>
            <p:ph type="dt" sz="half" idx="10"/>
          </p:nvPr>
        </p:nvSpPr>
        <p:spPr/>
        <p:txBody>
          <a:bodyPr/>
          <a:lstStyle/>
          <a:p>
            <a:fld id="{2E9535C7-0F7B-45F3-9298-3450A323246F}"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48141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pic>
        <p:nvPicPr>
          <p:cNvPr id="6" name="Content Placeholder 5"/>
          <p:cNvPicPr>
            <a:picLocks noGrp="1" noChangeAspect="1"/>
          </p:cNvPicPr>
          <p:nvPr>
            <p:ph idx="1"/>
          </p:nvPr>
        </p:nvPicPr>
        <p:blipFill>
          <a:blip r:embed="rId3"/>
          <a:stretch>
            <a:fillRect/>
          </a:stretch>
        </p:blipFill>
        <p:spPr>
          <a:xfrm>
            <a:off x="838200" y="1433737"/>
            <a:ext cx="10515600" cy="3360903"/>
          </a:xfrm>
          <a:prstGeom prst="rect">
            <a:avLst/>
          </a:prstGeom>
        </p:spPr>
      </p:pic>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7" name="Rectangle 6"/>
          <p:cNvSpPr/>
          <p:nvPr/>
        </p:nvSpPr>
        <p:spPr>
          <a:xfrm>
            <a:off x="3535042" y="5455271"/>
            <a:ext cx="5472652" cy="369332"/>
          </a:xfrm>
          <a:prstGeom prst="rect">
            <a:avLst/>
          </a:prstGeom>
        </p:spPr>
        <p:txBody>
          <a:bodyPr wrap="none">
            <a:spAutoFit/>
          </a:bodyPr>
          <a:lstStyle/>
          <a:p>
            <a:r>
              <a:rPr lang="en-US" b="1" i="0" u="none" strike="noStrike" baseline="0" dirty="0" smtClean="0">
                <a:solidFill>
                  <a:srgbClr val="FF0000"/>
                </a:solidFill>
                <a:latin typeface="Times New Roman" panose="02020603050405020304" pitchFamily="18" charset="0"/>
              </a:rPr>
              <a:t>most operating system kernels are now multithreaded</a:t>
            </a:r>
            <a:endParaRPr lang="en-US" b="1" dirty="0">
              <a:solidFill>
                <a:srgbClr val="FF0000"/>
              </a:solidFill>
            </a:endParaRPr>
          </a:p>
        </p:txBody>
      </p:sp>
    </p:spTree>
    <p:extLst>
      <p:ext uri="{BB962C8B-B14F-4D97-AF65-F5344CB8AC3E}">
        <p14:creationId xmlns:p14="http://schemas.microsoft.com/office/powerpoint/2010/main" val="171777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endParaRPr lang="en-US" dirty="0"/>
          </a:p>
        </p:txBody>
      </p:sp>
      <p:sp>
        <p:nvSpPr>
          <p:cNvPr id="3" name="Content Placeholder 2"/>
          <p:cNvSpPr>
            <a:spLocks noGrp="1"/>
          </p:cNvSpPr>
          <p:nvPr>
            <p:ph idx="1"/>
          </p:nvPr>
        </p:nvSpPr>
        <p:spPr/>
        <p:txBody>
          <a:bodyPr/>
          <a:lstStyle/>
          <a:p>
            <a:r>
              <a:rPr lang="en-US" dirty="0" smtClean="0">
                <a:solidFill>
                  <a:srgbClr val="FF0000"/>
                </a:solidFill>
              </a:rPr>
              <a:t>Responsiveness: </a:t>
            </a:r>
            <a:r>
              <a:rPr lang="en-US" dirty="0"/>
              <a:t>Multithreading an interactive application may allow </a:t>
            </a:r>
            <a:r>
              <a:rPr lang="en-US" dirty="0" smtClean="0"/>
              <a:t>a program </a:t>
            </a:r>
            <a:r>
              <a:rPr lang="en-US" dirty="0"/>
              <a:t>to continue running </a:t>
            </a:r>
            <a:r>
              <a:rPr lang="en-US" dirty="0">
                <a:solidFill>
                  <a:srgbClr val="00B0F0"/>
                </a:solidFill>
              </a:rPr>
              <a:t>even if part of it is blocked </a:t>
            </a:r>
            <a:r>
              <a:rPr lang="en-US" dirty="0"/>
              <a:t>or is </a:t>
            </a:r>
            <a:r>
              <a:rPr lang="en-US" dirty="0">
                <a:solidFill>
                  <a:srgbClr val="00B0F0"/>
                </a:solidFill>
              </a:rPr>
              <a:t>performing a lengthy operation</a:t>
            </a:r>
            <a:r>
              <a:rPr lang="en-US" dirty="0"/>
              <a:t>, thereby increasing responsiveness to the user. </a:t>
            </a:r>
            <a:endParaRPr lang="en-US" dirty="0" smtClean="0"/>
          </a:p>
          <a:p>
            <a:r>
              <a:rPr lang="en-US" dirty="0" smtClean="0"/>
              <a:t>For instance if a </a:t>
            </a:r>
            <a:r>
              <a:rPr lang="en-US" dirty="0"/>
              <a:t>multithreaded Web browser could allow user interaction </a:t>
            </a:r>
            <a:r>
              <a:rPr lang="en-US" dirty="0" smtClean="0"/>
              <a:t>in one </a:t>
            </a:r>
            <a:r>
              <a:rPr lang="en-US" dirty="0"/>
              <a:t>thread while an image was being loaded in another thread</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480858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00B0F0"/>
                </a:solidFill>
              </a:rPr>
              <a:t>Resource </a:t>
            </a:r>
            <a:r>
              <a:rPr lang="en-US" dirty="0" smtClean="0">
                <a:solidFill>
                  <a:srgbClr val="00B0F0"/>
                </a:solidFill>
              </a:rPr>
              <a:t>sharing: </a:t>
            </a:r>
            <a:r>
              <a:rPr lang="en-US" dirty="0" smtClean="0"/>
              <a:t> </a:t>
            </a:r>
            <a:r>
              <a:rPr lang="en-US" dirty="0"/>
              <a:t>Processes may only share resources through </a:t>
            </a:r>
            <a:r>
              <a:rPr lang="en-US" dirty="0" smtClean="0"/>
              <a:t>techniques such </a:t>
            </a:r>
            <a:r>
              <a:rPr lang="en-US" dirty="0"/>
              <a:t>as </a:t>
            </a:r>
            <a:r>
              <a:rPr lang="en-US" dirty="0">
                <a:solidFill>
                  <a:srgbClr val="C00000"/>
                </a:solidFill>
              </a:rPr>
              <a:t>shared memory or message passing</a:t>
            </a:r>
            <a:r>
              <a:rPr lang="en-US" dirty="0"/>
              <a:t>. Such </a:t>
            </a:r>
            <a:r>
              <a:rPr lang="en-US" dirty="0">
                <a:solidFill>
                  <a:srgbClr val="C00000"/>
                </a:solidFill>
              </a:rPr>
              <a:t>techniques </a:t>
            </a:r>
            <a:r>
              <a:rPr lang="en-US" dirty="0" smtClean="0">
                <a:solidFill>
                  <a:srgbClr val="C00000"/>
                </a:solidFill>
              </a:rPr>
              <a:t>must be </a:t>
            </a:r>
            <a:r>
              <a:rPr lang="en-US" dirty="0">
                <a:solidFill>
                  <a:srgbClr val="C00000"/>
                </a:solidFill>
              </a:rPr>
              <a:t>explicitly arranged by the programmer</a:t>
            </a:r>
            <a:r>
              <a:rPr lang="en-US" dirty="0"/>
              <a:t>. </a:t>
            </a:r>
            <a:r>
              <a:rPr lang="en-US" dirty="0" smtClean="0"/>
              <a:t> Here is not so!</a:t>
            </a:r>
          </a:p>
          <a:p>
            <a:r>
              <a:rPr lang="en-US" dirty="0" smtClean="0"/>
              <a:t>However</a:t>
            </a:r>
            <a:r>
              <a:rPr lang="en-US" dirty="0"/>
              <a:t>, threads share </a:t>
            </a:r>
            <a:r>
              <a:rPr lang="en-US" dirty="0" smtClean="0"/>
              <a:t>the memory </a:t>
            </a:r>
            <a:r>
              <a:rPr lang="en-US" dirty="0"/>
              <a:t>and the resources of the process to which they belong by default.</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30793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solidFill>
                  <a:srgbClr val="C00000"/>
                </a:solidFill>
              </a:rPr>
              <a:t>Economy</a:t>
            </a:r>
            <a:r>
              <a:rPr lang="en-US" dirty="0" smtClean="0"/>
              <a:t>: </a:t>
            </a:r>
            <a:r>
              <a:rPr lang="en-US" dirty="0">
                <a:solidFill>
                  <a:srgbClr val="C00000"/>
                </a:solidFill>
              </a:rPr>
              <a:t>Allocating memory and resources for process creation is costly.</a:t>
            </a:r>
          </a:p>
          <a:p>
            <a:r>
              <a:rPr lang="en-US" dirty="0"/>
              <a:t>Because threads share the resources of the process to which they belong</a:t>
            </a:r>
            <a:r>
              <a:rPr lang="en-US" dirty="0" smtClean="0"/>
              <a:t>, </a:t>
            </a:r>
            <a:r>
              <a:rPr lang="en-US" dirty="0" smtClean="0">
                <a:solidFill>
                  <a:srgbClr val="C00000"/>
                </a:solidFill>
              </a:rPr>
              <a:t>it </a:t>
            </a:r>
            <a:r>
              <a:rPr lang="en-US" dirty="0">
                <a:solidFill>
                  <a:srgbClr val="C00000"/>
                </a:solidFill>
              </a:rPr>
              <a:t>is more economical to create and context-switch threads</a:t>
            </a:r>
            <a:r>
              <a:rPr lang="en-US" dirty="0"/>
              <a:t>.</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390035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solidFill>
                  <a:srgbClr val="C00000"/>
                </a:solidFill>
              </a:rPr>
              <a:t>Scalability</a:t>
            </a:r>
            <a:r>
              <a:rPr lang="en-US" dirty="0"/>
              <a:t>. The benefits of multithreading can be greatly increased in </a:t>
            </a:r>
            <a:r>
              <a:rPr lang="en-US" dirty="0" smtClean="0"/>
              <a:t>a multiprocessor </a:t>
            </a:r>
            <a:r>
              <a:rPr lang="en-US" dirty="0"/>
              <a:t>architecture, where threads may be running in </a:t>
            </a:r>
            <a:r>
              <a:rPr lang="en-US" dirty="0" smtClean="0"/>
              <a:t>parallel on </a:t>
            </a:r>
            <a:r>
              <a:rPr lang="en-US" dirty="0"/>
              <a:t>different processors. </a:t>
            </a:r>
            <a:endParaRPr lang="en-US" dirty="0" smtClean="0"/>
          </a:p>
          <a:p>
            <a:r>
              <a:rPr lang="en-US" dirty="0" smtClean="0"/>
              <a:t>A </a:t>
            </a:r>
            <a:r>
              <a:rPr lang="en-US" dirty="0"/>
              <a:t>single-threaded process can only run on </a:t>
            </a:r>
            <a:r>
              <a:rPr lang="en-US" dirty="0" smtClean="0"/>
              <a:t>one processor</a:t>
            </a:r>
            <a:r>
              <a:rPr lang="en-US" dirty="0"/>
              <a:t>, regardless how many are available. Multithreading on a </a:t>
            </a:r>
            <a:r>
              <a:rPr lang="en-US" dirty="0" err="1" smtClean="0"/>
              <a:t>multiCPU</a:t>
            </a:r>
            <a:r>
              <a:rPr lang="en-US" dirty="0" smtClean="0"/>
              <a:t> machine </a:t>
            </a:r>
            <a:r>
              <a:rPr lang="en-US" dirty="0"/>
              <a:t>increases parallelism.</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84897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Threading Models</a:t>
            </a:r>
            <a:endParaRPr lang="en-US" dirty="0"/>
          </a:p>
        </p:txBody>
      </p:sp>
      <p:sp>
        <p:nvSpPr>
          <p:cNvPr id="3" name="Content Placeholder 2"/>
          <p:cNvSpPr>
            <a:spLocks noGrp="1"/>
          </p:cNvSpPr>
          <p:nvPr>
            <p:ph idx="1"/>
          </p:nvPr>
        </p:nvSpPr>
        <p:spPr/>
        <p:txBody>
          <a:bodyPr/>
          <a:lstStyle/>
          <a:p>
            <a:r>
              <a:rPr lang="en-US" u="sng" dirty="0" smtClean="0">
                <a:solidFill>
                  <a:schemeClr val="accent2">
                    <a:lumMod val="50000"/>
                  </a:schemeClr>
                </a:solidFill>
                <a:effectLst>
                  <a:outerShdw blurRad="38100" dist="38100" dir="2700000" algn="tl">
                    <a:srgbClr val="000000">
                      <a:alpha val="43137"/>
                    </a:srgbClr>
                  </a:outerShdw>
                </a:effectLst>
              </a:rPr>
              <a:t>Note: </a:t>
            </a:r>
            <a:r>
              <a:rPr lang="en-US" dirty="0">
                <a:solidFill>
                  <a:schemeClr val="accent2">
                    <a:lumMod val="50000"/>
                  </a:schemeClr>
                </a:solidFill>
              </a:rPr>
              <a:t>User threads are supported above the kernel </a:t>
            </a:r>
            <a:r>
              <a:rPr lang="en-US" dirty="0" smtClean="0">
                <a:solidFill>
                  <a:schemeClr val="accent2">
                    <a:lumMod val="50000"/>
                  </a:schemeClr>
                </a:solidFill>
              </a:rPr>
              <a:t>and are </a:t>
            </a:r>
            <a:r>
              <a:rPr lang="en-US" dirty="0">
                <a:solidFill>
                  <a:schemeClr val="accent2">
                    <a:lumMod val="50000"/>
                  </a:schemeClr>
                </a:solidFill>
              </a:rPr>
              <a:t>managed without kernel support, whereas kernel threads are </a:t>
            </a:r>
            <a:r>
              <a:rPr lang="en-US" dirty="0" smtClean="0">
                <a:solidFill>
                  <a:schemeClr val="accent2">
                    <a:lumMod val="50000"/>
                  </a:schemeClr>
                </a:solidFill>
              </a:rPr>
              <a:t>supported and </a:t>
            </a:r>
            <a:r>
              <a:rPr lang="en-US" dirty="0">
                <a:solidFill>
                  <a:schemeClr val="accent2">
                    <a:lumMod val="50000"/>
                  </a:schemeClr>
                </a:solidFill>
              </a:rPr>
              <a:t>managed directly by the operating </a:t>
            </a:r>
            <a:r>
              <a:rPr lang="en-US" dirty="0" smtClean="0">
                <a:solidFill>
                  <a:schemeClr val="accent2">
                    <a:lumMod val="50000"/>
                  </a:schemeClr>
                </a:solidFill>
              </a:rPr>
              <a:t>system (All OS Support Kernel Threads, So they run with OS</a:t>
            </a:r>
            <a:r>
              <a:rPr lang="en-US" dirty="0" smtClean="0">
                <a:solidFill>
                  <a:schemeClr val="accent2">
                    <a:lumMod val="50000"/>
                  </a:schemeClr>
                </a:solidFill>
              </a:rPr>
              <a:t>!)</a:t>
            </a:r>
          </a:p>
          <a:p>
            <a:r>
              <a:rPr lang="en-US" dirty="0" smtClean="0">
                <a:solidFill>
                  <a:srgbClr val="FF0000"/>
                </a:solidFill>
              </a:rPr>
              <a:t>What is user mode? </a:t>
            </a:r>
          </a:p>
          <a:p>
            <a:r>
              <a:rPr lang="en-US" dirty="0" smtClean="0">
                <a:solidFill>
                  <a:srgbClr val="FF0000"/>
                </a:solidFill>
              </a:rPr>
              <a:t>What is kernel mode of operation? </a:t>
            </a:r>
            <a:endParaRPr lang="en-US" dirty="0">
              <a:solidFill>
                <a:srgbClr val="FF0000"/>
              </a:solidFill>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165069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38200" y="1825625"/>
            <a:ext cx="6195646" cy="4351338"/>
          </a:xfrm>
        </p:spPr>
        <p:txBody>
          <a:bodyPr>
            <a:normAutofit/>
          </a:bodyPr>
          <a:lstStyle/>
          <a:p>
            <a:r>
              <a:rPr lang="en-US" sz="3200" b="1" dirty="0" smtClean="0">
                <a:solidFill>
                  <a:schemeClr val="accent2">
                    <a:lumMod val="50000"/>
                  </a:schemeClr>
                </a:solidFill>
                <a:effectLst>
                  <a:outerShdw blurRad="38100" dist="38100" dir="2700000" algn="tl">
                    <a:srgbClr val="000000">
                      <a:alpha val="43137"/>
                    </a:srgbClr>
                  </a:outerShdw>
                </a:effectLst>
              </a:rPr>
              <a:t>Many to One!</a:t>
            </a:r>
          </a:p>
          <a:p>
            <a:r>
              <a:rPr lang="en-US" sz="2400" dirty="0"/>
              <a:t>M</a:t>
            </a:r>
            <a:r>
              <a:rPr lang="en-US" sz="2400" dirty="0" smtClean="0"/>
              <a:t>aps </a:t>
            </a:r>
            <a:r>
              <a:rPr lang="en-US" sz="2400" dirty="0"/>
              <a:t>many user-level threads to </a:t>
            </a:r>
            <a:r>
              <a:rPr lang="en-US" sz="2400" dirty="0" smtClean="0"/>
              <a:t>one kernel </a:t>
            </a:r>
            <a:r>
              <a:rPr lang="en-US" sz="2400" dirty="0"/>
              <a:t>thread</a:t>
            </a:r>
            <a:r>
              <a:rPr lang="en-US" sz="2400" dirty="0" smtClean="0"/>
              <a:t>.</a:t>
            </a:r>
          </a:p>
          <a:p>
            <a:r>
              <a:rPr lang="en-US" sz="2400" dirty="0"/>
              <a:t>Thread management is done by the thread library in </a:t>
            </a:r>
            <a:r>
              <a:rPr lang="en-US" sz="2400" dirty="0" smtClean="0"/>
              <a:t>user </a:t>
            </a:r>
            <a:r>
              <a:rPr lang="en-US" sz="2400" dirty="0"/>
              <a:t>space, so it is efficient; </a:t>
            </a:r>
            <a:endParaRPr lang="en-US" sz="2400" dirty="0" smtClean="0"/>
          </a:p>
          <a:p>
            <a:r>
              <a:rPr lang="en-US" sz="2400" dirty="0"/>
              <a:t>B</a:t>
            </a:r>
            <a:r>
              <a:rPr lang="en-US" sz="2400" dirty="0" smtClean="0"/>
              <a:t>ut </a:t>
            </a:r>
            <a:r>
              <a:rPr lang="en-US" sz="2400" dirty="0"/>
              <a:t>the entire process will block if a thread makes </a:t>
            </a:r>
            <a:r>
              <a:rPr lang="en-US" sz="2400" dirty="0" smtClean="0"/>
              <a:t>a blocking </a:t>
            </a:r>
            <a:r>
              <a:rPr lang="en-US" sz="2400" dirty="0"/>
              <a:t>system </a:t>
            </a:r>
            <a:r>
              <a:rPr lang="en-US" sz="2400" dirty="0" smtClean="0"/>
              <a:t>call. </a:t>
            </a:r>
          </a:p>
          <a:p>
            <a:r>
              <a:rPr lang="en-US" sz="2400" dirty="0"/>
              <a:t>Also, </a:t>
            </a:r>
            <a:r>
              <a:rPr lang="en-US" sz="2400" spc="300" dirty="0">
                <a:solidFill>
                  <a:schemeClr val="accent2">
                    <a:lumMod val="50000"/>
                  </a:schemeClr>
                </a:solidFill>
              </a:rPr>
              <a:t>because only one thread can access the kernel at </a:t>
            </a:r>
            <a:r>
              <a:rPr lang="en-US" sz="2400" spc="300" dirty="0" smtClean="0">
                <a:solidFill>
                  <a:schemeClr val="accent2">
                    <a:lumMod val="50000"/>
                  </a:schemeClr>
                </a:solidFill>
              </a:rPr>
              <a:t>a time</a:t>
            </a:r>
            <a:r>
              <a:rPr lang="en-US" sz="2400" dirty="0"/>
              <a:t>, multiple threads are unable to </a:t>
            </a:r>
            <a:r>
              <a:rPr lang="en-US" sz="2400" dirty="0" smtClean="0"/>
              <a:t>run </a:t>
            </a:r>
            <a:r>
              <a:rPr lang="en-US" sz="2400" dirty="0"/>
              <a:t>in parallel on multiprocessors</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4" descr="4"/>
          <p:cNvPicPr>
            <a:picLocks noChangeAspect="1" noChangeArrowheads="1"/>
          </p:cNvPicPr>
          <p:nvPr/>
        </p:nvPicPr>
        <p:blipFill>
          <a:blip r:embed="rId2"/>
          <a:srcRect/>
          <a:stretch>
            <a:fillRect/>
          </a:stretch>
        </p:blipFill>
        <p:spPr bwMode="auto">
          <a:xfrm>
            <a:off x="6809936" y="2573452"/>
            <a:ext cx="3657600" cy="3208660"/>
          </a:xfrm>
          <a:prstGeom prst="rect">
            <a:avLst/>
          </a:prstGeom>
          <a:noFill/>
          <a:ln w="9525">
            <a:noFill/>
            <a:miter lim="800000"/>
            <a:headEnd/>
            <a:tailEnd/>
          </a:ln>
        </p:spPr>
      </p:pic>
    </p:spTree>
    <p:extLst>
      <p:ext uri="{BB962C8B-B14F-4D97-AF65-F5344CB8AC3E}">
        <p14:creationId xmlns:p14="http://schemas.microsoft.com/office/powerpoint/2010/main" val="3822506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a:xfrm>
            <a:off x="838200" y="1825625"/>
            <a:ext cx="4831080" cy="4351338"/>
          </a:xfrm>
        </p:spPr>
        <p:txBody>
          <a:bodyPr/>
          <a:lstStyle/>
          <a:p>
            <a:r>
              <a:rPr lang="en-US" b="1" dirty="0"/>
              <a:t>One-to-One </a:t>
            </a:r>
            <a:r>
              <a:rPr lang="en-US" b="1" dirty="0" smtClean="0"/>
              <a:t>Model:</a:t>
            </a:r>
          </a:p>
          <a:p>
            <a:endParaRPr lang="en-US" b="1" dirty="0" smtClean="0"/>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5"/>
          <p:cNvPicPr>
            <a:picLocks noChangeAspect="1"/>
          </p:cNvPicPr>
          <p:nvPr/>
        </p:nvPicPr>
        <p:blipFill>
          <a:blip r:embed="rId3"/>
          <a:stretch>
            <a:fillRect/>
          </a:stretch>
        </p:blipFill>
        <p:spPr>
          <a:xfrm>
            <a:off x="6700911" y="2513605"/>
            <a:ext cx="5101883" cy="2108213"/>
          </a:xfrm>
          <a:prstGeom prst="rect">
            <a:avLst/>
          </a:prstGeom>
        </p:spPr>
      </p:pic>
      <p:sp>
        <p:nvSpPr>
          <p:cNvPr id="7" name="Rectangle 6"/>
          <p:cNvSpPr/>
          <p:nvPr/>
        </p:nvSpPr>
        <p:spPr>
          <a:xfrm>
            <a:off x="378655" y="2513605"/>
            <a:ext cx="6096000" cy="2862322"/>
          </a:xfrm>
          <a:prstGeom prst="rect">
            <a:avLst/>
          </a:prstGeom>
        </p:spPr>
        <p:txBody>
          <a:bodyPr>
            <a:spAutoFit/>
          </a:bodyPr>
          <a:lstStyle/>
          <a:p>
            <a:pPr marL="285750" indent="-285750">
              <a:buFont typeface="Arial" panose="020B0604020202020204" pitchFamily="34" charset="0"/>
              <a:buChar char="•"/>
            </a:pPr>
            <a:r>
              <a:rPr lang="en-US" b="0" i="0" u="none" strike="noStrike" baseline="0" dirty="0" smtClean="0">
                <a:latin typeface="Calibri Light" panose="020F0302020204030204" pitchFamily="34" charset="0"/>
              </a:rPr>
              <a:t>It provides more concurrency than the many-to-one model by allowing another thread to run when a thread makes a blocking system call; </a:t>
            </a:r>
          </a:p>
          <a:p>
            <a:pPr marL="285750" indent="-285750">
              <a:buFont typeface="Arial" panose="020B0604020202020204" pitchFamily="34" charset="0"/>
              <a:buChar char="•"/>
            </a:pPr>
            <a:r>
              <a:rPr lang="en-US" b="0" i="0" u="none" strike="noStrike" baseline="0" dirty="0" smtClean="0">
                <a:latin typeface="Calibri Light" panose="020F0302020204030204" pitchFamily="34" charset="0"/>
              </a:rPr>
              <a:t>it also allows multiple threads to run in parallel on multiprocessors. </a:t>
            </a:r>
          </a:p>
          <a:p>
            <a:pPr marL="285750" indent="-285750">
              <a:buFont typeface="Arial" panose="020B0604020202020204" pitchFamily="34" charset="0"/>
              <a:buChar char="•"/>
            </a:pPr>
            <a:r>
              <a:rPr lang="en-US" dirty="0">
                <a:latin typeface="Calibri Light" panose="020F0302020204030204" pitchFamily="34" charset="0"/>
              </a:rPr>
              <a:t>The only drawback </a:t>
            </a:r>
            <a:r>
              <a:rPr lang="en-US" dirty="0" smtClean="0">
                <a:latin typeface="Calibri Light" panose="020F0302020204030204" pitchFamily="34" charset="0"/>
              </a:rPr>
              <a:t>to this </a:t>
            </a:r>
            <a:r>
              <a:rPr lang="en-US" dirty="0">
                <a:latin typeface="Calibri Light" panose="020F0302020204030204" pitchFamily="34" charset="0"/>
              </a:rPr>
              <a:t>model is that creating a user thread requires creating the </a:t>
            </a:r>
            <a:r>
              <a:rPr lang="en-US" dirty="0" smtClean="0">
                <a:latin typeface="Calibri Light" panose="020F0302020204030204" pitchFamily="34" charset="0"/>
              </a:rPr>
              <a:t>corresponding kernel </a:t>
            </a:r>
            <a:r>
              <a:rPr lang="en-US" dirty="0">
                <a:latin typeface="Calibri Light" panose="020F0302020204030204" pitchFamily="34" charset="0"/>
              </a:rPr>
              <a:t>thread</a:t>
            </a:r>
            <a:r>
              <a:rPr lang="en-US" dirty="0" smtClean="0">
                <a:latin typeface="Calibri Light" panose="020F0302020204030204" pitchFamily="34" charset="0"/>
              </a:rPr>
              <a:t>.</a:t>
            </a:r>
          </a:p>
          <a:p>
            <a:pPr marL="285750" indent="-285750">
              <a:buFont typeface="Arial" panose="020B0604020202020204" pitchFamily="34" charset="0"/>
              <a:buChar char="•"/>
            </a:pPr>
            <a:r>
              <a:rPr lang="en-US" b="1" dirty="0" smtClean="0">
                <a:solidFill>
                  <a:schemeClr val="accent2">
                    <a:lumMod val="50000"/>
                  </a:schemeClr>
                </a:solidFill>
                <a:latin typeface="Calibri Light" panose="020F0302020204030204" pitchFamily="34" charset="0"/>
              </a:rPr>
              <a:t>So??, Overhead. So restrictions are there in Number of kernel threads which can be created.</a:t>
            </a:r>
            <a:endParaRPr lang="en-US" b="1" dirty="0">
              <a:solidFill>
                <a:schemeClr val="accent2">
                  <a:lumMod val="50000"/>
                </a:schemeClr>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3284963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38200" y="1825625"/>
            <a:ext cx="6420729" cy="4351338"/>
          </a:xfrm>
        </p:spPr>
        <p:txBody>
          <a:bodyPr>
            <a:normAutofit fontScale="92500" lnSpcReduction="20000"/>
          </a:bodyPr>
          <a:lstStyle/>
          <a:p>
            <a:pPr algn="just"/>
            <a:r>
              <a:rPr lang="en-US" b="1" dirty="0"/>
              <a:t>Many-to-Many </a:t>
            </a:r>
            <a:r>
              <a:rPr lang="en-US" b="1" dirty="0" smtClean="0"/>
              <a:t>Model:</a:t>
            </a:r>
          </a:p>
          <a:p>
            <a:pPr algn="just"/>
            <a:r>
              <a:rPr lang="en-US" dirty="0" smtClean="0"/>
              <a:t>Multiplexes many user-level threads to a smaller or equal number of kernel threads.</a:t>
            </a:r>
          </a:p>
          <a:p>
            <a:pPr algn="just"/>
            <a:r>
              <a:rPr lang="en-US" dirty="0"/>
              <a:t>The number of kernel </a:t>
            </a:r>
            <a:r>
              <a:rPr lang="en-US" dirty="0" smtClean="0"/>
              <a:t>threads may </a:t>
            </a:r>
            <a:r>
              <a:rPr lang="en-US" dirty="0"/>
              <a:t>be specific to either a particular application or a particular </a:t>
            </a:r>
            <a:r>
              <a:rPr lang="en-US" dirty="0" smtClean="0"/>
              <a:t>machine. </a:t>
            </a:r>
          </a:p>
          <a:p>
            <a:pPr algn="just"/>
            <a:r>
              <a:rPr lang="en-US" dirty="0" smtClean="0"/>
              <a:t>Not any shortcomings.. </a:t>
            </a:r>
          </a:p>
          <a:p>
            <a:pPr algn="just"/>
            <a:r>
              <a:rPr lang="en-US" dirty="0" smtClean="0"/>
              <a:t>So Conclusion is </a:t>
            </a:r>
            <a:r>
              <a:rPr lang="en-US" b="1" dirty="0" smtClean="0">
                <a:solidFill>
                  <a:schemeClr val="accent2">
                    <a:lumMod val="50000"/>
                  </a:schemeClr>
                </a:solidFill>
                <a:effectLst>
                  <a:outerShdw blurRad="38100" dist="38100" dir="2700000" algn="tl">
                    <a:srgbClr val="000000">
                      <a:alpha val="43137"/>
                    </a:srgbClr>
                  </a:outerShdw>
                </a:effectLst>
              </a:rPr>
              <a:t>Many to One! Has no concurrency as only one thread can access kernel at a time. </a:t>
            </a:r>
            <a:r>
              <a:rPr lang="en-US" b="1" dirty="0" smtClean="0"/>
              <a:t>One-to-One Model, developer has to be cautious about the overhead!</a:t>
            </a:r>
            <a:endParaRPr lang="en-US" b="1" dirty="0" smtClean="0">
              <a:solidFill>
                <a:schemeClr val="accent2">
                  <a:lumMod val="50000"/>
                </a:schemeClr>
              </a:solidFill>
              <a:effectLst>
                <a:outerShdw blurRad="38100" dist="38100" dir="2700000" algn="tl">
                  <a:srgbClr val="000000">
                    <a:alpha val="43137"/>
                  </a:srgbClr>
                </a:outerShdw>
              </a:effectLst>
            </a:endParaRPr>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8"/>
          <p:cNvPicPr>
            <a:picLocks noChangeAspect="1" noChangeArrowheads="1"/>
          </p:cNvPicPr>
          <p:nvPr/>
        </p:nvPicPr>
        <p:blipFill>
          <a:blip r:embed="rId2"/>
          <a:srcRect/>
          <a:stretch>
            <a:fillRect/>
          </a:stretch>
        </p:blipFill>
        <p:spPr bwMode="auto">
          <a:xfrm>
            <a:off x="7258929" y="1921852"/>
            <a:ext cx="4227806" cy="3211014"/>
          </a:xfrm>
          <a:prstGeom prst="rect">
            <a:avLst/>
          </a:prstGeom>
          <a:noFill/>
          <a:ln w="9525">
            <a:noFill/>
            <a:miter lim="800000"/>
            <a:headEnd/>
            <a:tailEnd/>
          </a:ln>
        </p:spPr>
      </p:pic>
    </p:spTree>
    <p:extLst>
      <p:ext uri="{BB962C8B-B14F-4D97-AF65-F5344CB8AC3E}">
        <p14:creationId xmlns:p14="http://schemas.microsoft.com/office/powerpoint/2010/main" val="3161828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One popular variation on the many-to-many model still multiplexes </a:t>
            </a:r>
            <a:r>
              <a:rPr lang="en-US" dirty="0" smtClean="0"/>
              <a:t>many user-level </a:t>
            </a:r>
            <a:r>
              <a:rPr lang="en-US" dirty="0"/>
              <a:t>threads to a smaller or equal number of kernel threads but also </a:t>
            </a:r>
            <a:r>
              <a:rPr lang="en-US" dirty="0" smtClean="0"/>
              <a:t>allows a </a:t>
            </a:r>
            <a:r>
              <a:rPr lang="en-US" dirty="0"/>
              <a:t>user-level thread to be bound to a kernel </a:t>
            </a:r>
            <a:r>
              <a:rPr lang="en-US" dirty="0" smtClean="0"/>
              <a:t>thread. </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5"/>
          <p:cNvPicPr>
            <a:picLocks noChangeAspect="1"/>
          </p:cNvPicPr>
          <p:nvPr/>
        </p:nvPicPr>
        <p:blipFill>
          <a:blip r:embed="rId2"/>
          <a:stretch>
            <a:fillRect/>
          </a:stretch>
        </p:blipFill>
        <p:spPr>
          <a:xfrm>
            <a:off x="3744275" y="3363895"/>
            <a:ext cx="4703450" cy="2813068"/>
          </a:xfrm>
          <a:prstGeom prst="rect">
            <a:avLst/>
          </a:prstGeom>
        </p:spPr>
      </p:pic>
    </p:spTree>
    <p:extLst>
      <p:ext uri="{BB962C8B-B14F-4D97-AF65-F5344CB8AC3E}">
        <p14:creationId xmlns:p14="http://schemas.microsoft.com/office/powerpoint/2010/main" val="1306110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Agenda . .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Overview</a:t>
            </a:r>
          </a:p>
          <a:p>
            <a:r>
              <a:rPr lang="en-US" dirty="0" smtClean="0"/>
              <a:t>Multithreading Models</a:t>
            </a:r>
          </a:p>
          <a:p>
            <a:r>
              <a:rPr lang="en-US" dirty="0" smtClean="0"/>
              <a:t>Thread Libraries</a:t>
            </a:r>
          </a:p>
          <a:p>
            <a:r>
              <a:rPr lang="en-US" dirty="0" smtClean="0"/>
              <a:t>Threading Issues</a:t>
            </a:r>
          </a:p>
          <a:p>
            <a:r>
              <a:rPr lang="en-US" dirty="0" smtClean="0"/>
              <a:t>Operating System Examples</a:t>
            </a:r>
          </a:p>
          <a:p>
            <a:r>
              <a:rPr lang="en-US" dirty="0" smtClean="0"/>
              <a:t>Windows XP Threads (Case Study)</a:t>
            </a:r>
          </a:p>
          <a:p>
            <a:r>
              <a:rPr lang="en-US" dirty="0" smtClean="0"/>
              <a:t>Linux Threads (Case Study)</a:t>
            </a:r>
          </a:p>
          <a:p>
            <a:endParaRPr lang="en-US" dirty="0"/>
          </a:p>
        </p:txBody>
      </p:sp>
      <p:sp>
        <p:nvSpPr>
          <p:cNvPr id="4" name="Date Placeholder 3"/>
          <p:cNvSpPr>
            <a:spLocks noGrp="1"/>
          </p:cNvSpPr>
          <p:nvPr>
            <p:ph type="dt" sz="half" idx="10"/>
          </p:nvPr>
        </p:nvSpPr>
        <p:spPr/>
        <p:txBody>
          <a:bodyPr/>
          <a:lstStyle/>
          <a:p>
            <a:fld id="{7575998D-BE84-4BFD-8672-B34FA19C123D}"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127833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Libraries – An Analysis – </a:t>
            </a:r>
            <a:r>
              <a:rPr lang="en-US" dirty="0" err="1" smtClean="0"/>
              <a:t>Nandu</a:t>
            </a:r>
            <a:r>
              <a:rPr lang="en-US" dirty="0" smtClean="0"/>
              <a:t> to help.</a:t>
            </a:r>
            <a:endParaRPr lang="en-US" dirty="0"/>
          </a:p>
        </p:txBody>
      </p:sp>
      <p:sp>
        <p:nvSpPr>
          <p:cNvPr id="3" name="Content Placeholder 2"/>
          <p:cNvSpPr>
            <a:spLocks noGrp="1"/>
          </p:cNvSpPr>
          <p:nvPr>
            <p:ph idx="1"/>
          </p:nvPr>
        </p:nvSpPr>
        <p:spPr/>
        <p:txBody>
          <a:bodyPr/>
          <a:lstStyle/>
          <a:p>
            <a:r>
              <a:rPr lang="en-US" dirty="0">
                <a:hlinkClick r:id="rId2"/>
              </a:rPr>
              <a:t>http://crunchify.com/java-simple-thread-example</a:t>
            </a:r>
            <a:r>
              <a:rPr lang="en-US" dirty="0" smtClean="0">
                <a:hlinkClick r:id="rId2"/>
              </a:rPr>
              <a:t>/</a:t>
            </a:r>
            <a:r>
              <a:rPr lang="en-US" dirty="0" smtClean="0"/>
              <a:t> </a:t>
            </a:r>
          </a:p>
          <a:p>
            <a:r>
              <a:rPr lang="en-US" dirty="0">
                <a:hlinkClick r:id="rId3"/>
              </a:rPr>
              <a:t>http://</a:t>
            </a:r>
            <a:r>
              <a:rPr lang="en-US" dirty="0" smtClean="0">
                <a:hlinkClick r:id="rId3"/>
              </a:rPr>
              <a:t>www.cs.princeton.edu/courses/archive/spr96/cs333/java/tutorial/java/threads/simple.html</a:t>
            </a:r>
            <a:r>
              <a:rPr lang="en-US" dirty="0" smtClean="0"/>
              <a:t> </a:t>
            </a:r>
          </a:p>
          <a:p>
            <a:r>
              <a:rPr lang="en-US" dirty="0">
                <a:hlinkClick r:id="rId4"/>
              </a:rPr>
              <a:t>http://</a:t>
            </a:r>
            <a:r>
              <a:rPr lang="en-US" dirty="0" smtClean="0">
                <a:hlinkClick r:id="rId4"/>
              </a:rPr>
              <a:t>www.tutorialspoint.com/java/java_multithreading.htm</a:t>
            </a:r>
            <a:endParaRPr lang="en-US" dirty="0" smtClean="0"/>
          </a:p>
          <a:p>
            <a:r>
              <a:rPr lang="en-US" dirty="0">
                <a:hlinkClick r:id="rId5"/>
              </a:rPr>
              <a:t>https://</a:t>
            </a:r>
            <a:r>
              <a:rPr lang="en-US" dirty="0" smtClean="0">
                <a:hlinkClick r:id="rId5"/>
              </a:rPr>
              <a:t>www.youtube.com/channel/UCQKVNTaHT-CE8yLnn4HRaqg/videos</a:t>
            </a:r>
            <a:r>
              <a:rPr lang="en-US" dirty="0" smtClean="0"/>
              <a:t>  </a:t>
            </a:r>
            <a:endParaRPr lang="en-US" dirty="0"/>
          </a:p>
          <a:p>
            <a:r>
              <a:rPr lang="en-US" dirty="0" smtClean="0"/>
              <a:t>Page 163 of book. </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068434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 issues</a:t>
            </a:r>
            <a:endParaRPr lang="en-US" dirty="0"/>
          </a:p>
        </p:txBody>
      </p:sp>
      <p:sp>
        <p:nvSpPr>
          <p:cNvPr id="3" name="Content Placeholder 2"/>
          <p:cNvSpPr>
            <a:spLocks noGrp="1"/>
          </p:cNvSpPr>
          <p:nvPr>
            <p:ph idx="1"/>
          </p:nvPr>
        </p:nvSpPr>
        <p:spPr/>
        <p:txBody>
          <a:bodyPr/>
          <a:lstStyle/>
          <a:p>
            <a:r>
              <a:rPr lang="en-US" dirty="0" smtClean="0"/>
              <a:t>Fork () system call has to be considered here when we talk on threading.. </a:t>
            </a:r>
          </a:p>
          <a:p>
            <a:r>
              <a:rPr lang="en-US" sz="2400" b="1" dirty="0">
                <a:solidFill>
                  <a:srgbClr val="002060"/>
                </a:solidFill>
              </a:rPr>
              <a:t>If one thread in a program calls fork(), does the new process </a:t>
            </a:r>
            <a:r>
              <a:rPr lang="en-US" sz="2400" b="1" dirty="0" smtClean="0">
                <a:solidFill>
                  <a:srgbClr val="002060"/>
                </a:solidFill>
              </a:rPr>
              <a:t>duplicate all </a:t>
            </a:r>
            <a:r>
              <a:rPr lang="en-US" sz="2400" b="1" dirty="0">
                <a:solidFill>
                  <a:srgbClr val="002060"/>
                </a:solidFill>
              </a:rPr>
              <a:t>threads, or is the new process single-threaded</a:t>
            </a:r>
            <a:r>
              <a:rPr lang="en-US" sz="2400" b="1" dirty="0" smtClean="0">
                <a:solidFill>
                  <a:srgbClr val="002060"/>
                </a:solidFill>
              </a:rPr>
              <a:t>?</a:t>
            </a:r>
          </a:p>
          <a:p>
            <a:r>
              <a:rPr lang="en-US" sz="2400" b="1" dirty="0" smtClean="0">
                <a:solidFill>
                  <a:srgbClr val="002060"/>
                </a:solidFill>
              </a:rPr>
              <a:t>Options are available in two different flavors: </a:t>
            </a:r>
          </a:p>
          <a:p>
            <a:r>
              <a:rPr lang="en-US" b="1" i="1" dirty="0">
                <a:solidFill>
                  <a:srgbClr val="C00000"/>
                </a:solidFill>
              </a:rPr>
              <a:t>O</a:t>
            </a:r>
            <a:r>
              <a:rPr lang="en-US" b="1" i="1" dirty="0" smtClean="0">
                <a:solidFill>
                  <a:srgbClr val="C00000"/>
                </a:solidFill>
              </a:rPr>
              <a:t>ne </a:t>
            </a:r>
            <a:r>
              <a:rPr lang="en-US" b="1" i="1" dirty="0">
                <a:solidFill>
                  <a:srgbClr val="C00000"/>
                </a:solidFill>
              </a:rPr>
              <a:t>that duplicates all </a:t>
            </a:r>
            <a:r>
              <a:rPr lang="en-US" b="1" i="1" dirty="0" smtClean="0">
                <a:solidFill>
                  <a:srgbClr val="C00000"/>
                </a:solidFill>
              </a:rPr>
              <a:t>threads. </a:t>
            </a:r>
            <a:endParaRPr lang="en-US" b="1" i="1" dirty="0">
              <a:solidFill>
                <a:srgbClr val="C00000"/>
              </a:solidFill>
            </a:endParaRPr>
          </a:p>
          <a:p>
            <a:r>
              <a:rPr lang="en-US" b="1" i="1" dirty="0">
                <a:solidFill>
                  <a:srgbClr val="C00000"/>
                </a:solidFill>
              </a:rPr>
              <a:t>A</a:t>
            </a:r>
            <a:r>
              <a:rPr lang="en-US" b="1" i="1" dirty="0" smtClean="0">
                <a:solidFill>
                  <a:srgbClr val="C00000"/>
                </a:solidFill>
              </a:rPr>
              <a:t>nother </a:t>
            </a:r>
            <a:r>
              <a:rPr lang="en-US" b="1" i="1" dirty="0">
                <a:solidFill>
                  <a:srgbClr val="C00000"/>
                </a:solidFill>
              </a:rPr>
              <a:t>that duplicates only the thread that invoked the fork() system call.</a:t>
            </a:r>
            <a:endParaRPr lang="en-US" sz="6000" b="1" i="1" dirty="0">
              <a:solidFill>
                <a:srgbClr val="C00000"/>
              </a:solidFill>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980388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dirty="0" smtClean="0"/>
              <a:t>If </a:t>
            </a:r>
            <a:r>
              <a:rPr lang="en-US" dirty="0"/>
              <a:t>a thread invokes the exec() system call, the </a:t>
            </a:r>
            <a:r>
              <a:rPr lang="en-US" dirty="0" smtClean="0"/>
              <a:t>program </a:t>
            </a:r>
            <a:r>
              <a:rPr lang="en-US" dirty="0"/>
              <a:t>specified in the parameter to exec () will replace the entire </a:t>
            </a:r>
            <a:r>
              <a:rPr lang="en-US" dirty="0" smtClean="0"/>
              <a:t>process-including all </a:t>
            </a:r>
            <a:r>
              <a:rPr lang="en-US" dirty="0"/>
              <a:t>threads</a:t>
            </a:r>
            <a:r>
              <a:rPr lang="en-US" dirty="0" smtClean="0"/>
              <a:t>.</a:t>
            </a:r>
          </a:p>
          <a:p>
            <a:r>
              <a:rPr lang="en-US" dirty="0"/>
              <a:t>Which of the two versions of fork() to use depends on the application.</a:t>
            </a:r>
          </a:p>
          <a:p>
            <a:r>
              <a:rPr lang="en-US" dirty="0"/>
              <a:t>If exec() is called immediately after forking, then duplicating all threads </a:t>
            </a:r>
            <a:r>
              <a:rPr lang="en-US" dirty="0" smtClean="0"/>
              <a:t>is unnecessary</a:t>
            </a:r>
            <a:r>
              <a:rPr lang="en-US" dirty="0"/>
              <a:t>, as the program specified in the parameters to exec() will </a:t>
            </a:r>
            <a:r>
              <a:rPr lang="en-US" dirty="0" smtClean="0"/>
              <a:t>replace  the </a:t>
            </a:r>
            <a:r>
              <a:rPr lang="en-US" dirty="0"/>
              <a:t>process. </a:t>
            </a:r>
            <a:endParaRPr lang="en-US" dirty="0" smtClean="0"/>
          </a:p>
          <a:p>
            <a:r>
              <a:rPr lang="en-US" dirty="0" smtClean="0"/>
              <a:t>In </a:t>
            </a:r>
            <a:r>
              <a:rPr lang="en-US" dirty="0"/>
              <a:t>this instance, duplicating only the calling thread is </a:t>
            </a:r>
            <a:r>
              <a:rPr lang="en-US" dirty="0" smtClean="0"/>
              <a:t>appropriate. If</a:t>
            </a:r>
            <a:r>
              <a:rPr lang="en-US" dirty="0"/>
              <a:t>, however, the separate process does not call exec () after forking, the </a:t>
            </a:r>
            <a:r>
              <a:rPr lang="en-US" dirty="0" smtClean="0"/>
              <a:t>separate process </a:t>
            </a:r>
            <a:r>
              <a:rPr lang="en-US" dirty="0"/>
              <a:t>should duplicate all threads.</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294720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46" y="-385504"/>
            <a:ext cx="10515600" cy="1325563"/>
          </a:xfrm>
        </p:spPr>
        <p:txBody>
          <a:bodyPr/>
          <a:lstStyle/>
          <a:p>
            <a:r>
              <a:rPr lang="en-US" dirty="0" smtClean="0"/>
              <a:t>Thread Example.</a:t>
            </a:r>
            <a:endParaRPr lang="en-US" dirty="0"/>
          </a:p>
        </p:txBody>
      </p:sp>
      <p:sp>
        <p:nvSpPr>
          <p:cNvPr id="3" name="Content Placeholder 2"/>
          <p:cNvSpPr>
            <a:spLocks noGrp="1"/>
          </p:cNvSpPr>
          <p:nvPr>
            <p:ph idx="1"/>
          </p:nvPr>
        </p:nvSpPr>
        <p:spPr>
          <a:xfrm>
            <a:off x="66498" y="577684"/>
            <a:ext cx="10515600" cy="4351338"/>
          </a:xfrm>
        </p:spPr>
        <p:txBody>
          <a:bodyPr/>
          <a:lstStyle/>
          <a:p>
            <a:r>
              <a:rPr lang="en-US" dirty="0" smtClean="0"/>
              <a:t>A Simple example in Java would help you Guys. </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5"/>
          <p:cNvPicPr>
            <a:picLocks noChangeAspect="1"/>
          </p:cNvPicPr>
          <p:nvPr/>
        </p:nvPicPr>
        <p:blipFill>
          <a:blip r:embed="rId2"/>
          <a:stretch>
            <a:fillRect/>
          </a:stretch>
        </p:blipFill>
        <p:spPr>
          <a:xfrm>
            <a:off x="9988456" y="966788"/>
            <a:ext cx="1905000" cy="5210175"/>
          </a:xfrm>
          <a:prstGeom prst="rect">
            <a:avLst/>
          </a:prstGeom>
        </p:spPr>
      </p:pic>
      <p:pic>
        <p:nvPicPr>
          <p:cNvPr id="7" name="Picture 6"/>
          <p:cNvPicPr>
            <a:picLocks noChangeAspect="1"/>
          </p:cNvPicPr>
          <p:nvPr/>
        </p:nvPicPr>
        <p:blipFill>
          <a:blip r:embed="rId3"/>
          <a:stretch>
            <a:fillRect/>
          </a:stretch>
        </p:blipFill>
        <p:spPr>
          <a:xfrm>
            <a:off x="66498" y="2219076"/>
            <a:ext cx="4804688" cy="3423610"/>
          </a:xfrm>
          <a:prstGeom prst="rect">
            <a:avLst/>
          </a:prstGeom>
        </p:spPr>
      </p:pic>
      <p:pic>
        <p:nvPicPr>
          <p:cNvPr id="8" name="Picture 7"/>
          <p:cNvPicPr>
            <a:picLocks noChangeAspect="1"/>
          </p:cNvPicPr>
          <p:nvPr/>
        </p:nvPicPr>
        <p:blipFill>
          <a:blip r:embed="rId4"/>
          <a:stretch>
            <a:fillRect/>
          </a:stretch>
        </p:blipFill>
        <p:spPr>
          <a:xfrm>
            <a:off x="5936089" y="2532675"/>
            <a:ext cx="3276836" cy="2930635"/>
          </a:xfrm>
          <a:prstGeom prst="rect">
            <a:avLst/>
          </a:prstGeom>
        </p:spPr>
      </p:pic>
      <p:sp>
        <p:nvSpPr>
          <p:cNvPr id="9" name="TextBox 8"/>
          <p:cNvSpPr txBox="1"/>
          <p:nvPr/>
        </p:nvSpPr>
        <p:spPr>
          <a:xfrm>
            <a:off x="6373504" y="1924334"/>
            <a:ext cx="2402006" cy="646331"/>
          </a:xfrm>
          <a:prstGeom prst="rect">
            <a:avLst/>
          </a:prstGeom>
          <a:noFill/>
        </p:spPr>
        <p:txBody>
          <a:bodyPr wrap="square" rtlCol="0">
            <a:spAutoFit/>
          </a:bodyPr>
          <a:lstStyle/>
          <a:p>
            <a:r>
              <a:rPr lang="en-US" b="1" dirty="0" smtClean="0">
                <a:solidFill>
                  <a:srgbClr val="0070C0"/>
                </a:solidFill>
              </a:rPr>
              <a:t>4 of these similar threads to be used</a:t>
            </a:r>
            <a:endParaRPr lang="en-US" b="1" dirty="0">
              <a:solidFill>
                <a:srgbClr val="0070C0"/>
              </a:solidFill>
            </a:endParaRPr>
          </a:p>
        </p:txBody>
      </p:sp>
    </p:spTree>
    <p:extLst>
      <p:ext uri="{BB962C8B-B14F-4D97-AF65-F5344CB8AC3E}">
        <p14:creationId xmlns:p14="http://schemas.microsoft.com/office/powerpoint/2010/main" val="3549272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and Related Information</a:t>
            </a:r>
            <a:endParaRPr lang="en-US" dirty="0"/>
          </a:p>
        </p:txBody>
      </p:sp>
      <p:sp>
        <p:nvSpPr>
          <p:cNvPr id="3" name="Content Placeholder 2"/>
          <p:cNvSpPr>
            <a:spLocks noGrp="1"/>
          </p:cNvSpPr>
          <p:nvPr>
            <p:ph idx="1"/>
          </p:nvPr>
        </p:nvSpPr>
        <p:spPr/>
        <p:txBody>
          <a:bodyPr>
            <a:normAutofit/>
          </a:bodyPr>
          <a:lstStyle/>
          <a:p>
            <a:r>
              <a:rPr lang="en-US" dirty="0">
                <a:solidFill>
                  <a:srgbClr val="00B050"/>
                </a:solidFill>
              </a:rPr>
              <a:t>In a single-processor system, only one process can run at a time; any </a:t>
            </a:r>
            <a:r>
              <a:rPr lang="en-US" dirty="0" smtClean="0">
                <a:solidFill>
                  <a:srgbClr val="00B050"/>
                </a:solidFill>
              </a:rPr>
              <a:t>others must </a:t>
            </a:r>
            <a:r>
              <a:rPr lang="en-US" dirty="0">
                <a:solidFill>
                  <a:srgbClr val="00B050"/>
                </a:solidFill>
              </a:rPr>
              <a:t>wait until the CPU is free and can be rescheduled</a:t>
            </a:r>
            <a:r>
              <a:rPr lang="en-US" dirty="0" smtClean="0">
                <a:solidFill>
                  <a:srgbClr val="00B050"/>
                </a:solidFill>
              </a:rPr>
              <a:t>.</a:t>
            </a:r>
          </a:p>
          <a:p>
            <a:r>
              <a:rPr lang="en-US" i="1" u="sng" dirty="0" smtClean="0"/>
              <a:t>Motivation:</a:t>
            </a:r>
          </a:p>
          <a:p>
            <a:r>
              <a:rPr lang="en-US" dirty="0" smtClean="0"/>
              <a:t>Increased CPU Utilization. </a:t>
            </a:r>
          </a:p>
          <a:p>
            <a:r>
              <a:rPr lang="en-US" dirty="0" smtClean="0">
                <a:solidFill>
                  <a:srgbClr val="00B050"/>
                </a:solidFill>
              </a:rPr>
              <a:t>At least One process to be handled all times. </a:t>
            </a:r>
          </a:p>
          <a:p>
            <a:r>
              <a:rPr lang="en-US" dirty="0" smtClean="0"/>
              <a:t>If CPU is not doing anything, it is in idle state and All </a:t>
            </a:r>
            <a:r>
              <a:rPr lang="en-US" dirty="0"/>
              <a:t>this waiting time is wasted</a:t>
            </a:r>
            <a:r>
              <a:rPr lang="en-US" dirty="0" smtClean="0"/>
              <a:t>; </a:t>
            </a:r>
            <a:endParaRPr lang="en-US" dirty="0"/>
          </a:p>
          <a:p>
            <a:r>
              <a:rPr lang="en-US" dirty="0"/>
              <a:t>N</a:t>
            </a:r>
            <a:r>
              <a:rPr lang="en-US" dirty="0" smtClean="0"/>
              <a:t>o </a:t>
            </a:r>
            <a:r>
              <a:rPr lang="en-US" dirty="0"/>
              <a:t>useful work is accomplished. </a:t>
            </a:r>
            <a:endParaRPr lang="en-US" dirty="0" smtClean="0"/>
          </a:p>
          <a:p>
            <a:r>
              <a:rPr lang="en-US" dirty="0" smtClean="0"/>
              <a:t>With </a:t>
            </a:r>
            <a:r>
              <a:rPr lang="en-US" dirty="0"/>
              <a:t>multiprogramming, we try to use </a:t>
            </a:r>
            <a:r>
              <a:rPr lang="en-US" dirty="0" smtClean="0"/>
              <a:t>this time </a:t>
            </a:r>
            <a:r>
              <a:rPr lang="en-US" dirty="0"/>
              <a:t>productively.</a:t>
            </a:r>
            <a:endParaRPr lang="en-US" dirty="0" smtClean="0">
              <a:solidFill>
                <a:srgbClr val="00B050"/>
              </a:solidFill>
            </a:endParaRPr>
          </a:p>
          <a:p>
            <a:endParaRPr lang="en-US" dirty="0">
              <a:solidFill>
                <a:srgbClr val="00B050"/>
              </a:solidFill>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887778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When one </a:t>
            </a:r>
            <a:r>
              <a:rPr lang="en-US" dirty="0"/>
              <a:t>process has to wait, the operating system takes the CPU away from </a:t>
            </a:r>
            <a:r>
              <a:rPr lang="en-US" dirty="0" smtClean="0"/>
              <a:t>that </a:t>
            </a:r>
            <a:r>
              <a:rPr lang="en-US" dirty="0"/>
              <a:t>process and gives the CPU to another process</a:t>
            </a:r>
            <a:r>
              <a:rPr lang="en-US" dirty="0" smtClean="0"/>
              <a:t>. </a:t>
            </a:r>
          </a:p>
          <a:p>
            <a:r>
              <a:rPr lang="en-US" dirty="0">
                <a:solidFill>
                  <a:srgbClr val="00B050"/>
                </a:solidFill>
              </a:rPr>
              <a:t>This pattern continues. </a:t>
            </a:r>
            <a:endParaRPr lang="en-US" dirty="0" smtClean="0">
              <a:solidFill>
                <a:srgbClr val="00B050"/>
              </a:solidFill>
            </a:endParaRPr>
          </a:p>
          <a:p>
            <a:r>
              <a:rPr lang="en-US" dirty="0" smtClean="0"/>
              <a:t>Every time </a:t>
            </a:r>
            <a:r>
              <a:rPr lang="en-US" dirty="0"/>
              <a:t>one process has to wait, another process can take over use of the CPU</a:t>
            </a:r>
            <a:r>
              <a:rPr lang="en-US" dirty="0" smtClean="0"/>
              <a:t>.</a:t>
            </a:r>
          </a:p>
          <a:p>
            <a:r>
              <a:rPr lang="en-US" dirty="0">
                <a:solidFill>
                  <a:srgbClr val="00B050"/>
                </a:solidFill>
                <a:effectLst>
                  <a:outerShdw blurRad="38100" dist="38100" dir="2700000" algn="tl">
                    <a:srgbClr val="000000">
                      <a:alpha val="43137"/>
                    </a:srgbClr>
                  </a:outerShdw>
                </a:effectLst>
              </a:rPr>
              <a:t>Almost all computer resources are scheduled before use</a:t>
            </a:r>
            <a:r>
              <a:rPr lang="en-US" dirty="0" smtClean="0">
                <a:solidFill>
                  <a:srgbClr val="00B050"/>
                </a:solidFill>
                <a:effectLst>
                  <a:outerShdw blurRad="38100" dist="38100" dir="2700000" algn="tl">
                    <a:srgbClr val="000000">
                      <a:alpha val="43137"/>
                    </a:srgbClr>
                  </a:outerShdw>
                </a:effectLst>
              </a:rPr>
              <a:t>. </a:t>
            </a:r>
            <a:endParaRPr lang="en-US" dirty="0">
              <a:solidFill>
                <a:srgbClr val="00B050"/>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086425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CPU utilization </a:t>
            </a:r>
            <a:r>
              <a:rPr lang="en-US" dirty="0"/>
              <a:t>– keep the CPU as busy as possible</a:t>
            </a:r>
          </a:p>
          <a:p>
            <a:endParaRPr lang="en-US" dirty="0"/>
          </a:p>
          <a:p>
            <a:r>
              <a:rPr lang="en-US" b="1" dirty="0"/>
              <a:t>Throughput</a:t>
            </a:r>
            <a:r>
              <a:rPr lang="en-US" dirty="0"/>
              <a:t> – # of processes that complete their execution per time unit</a:t>
            </a:r>
          </a:p>
          <a:p>
            <a:endParaRPr lang="en-US" dirty="0"/>
          </a:p>
          <a:p>
            <a:r>
              <a:rPr lang="en-US" b="1" dirty="0"/>
              <a:t>Turnaround time </a:t>
            </a:r>
            <a:r>
              <a:rPr lang="en-US" dirty="0"/>
              <a:t>– amount of time to execute a particular process</a:t>
            </a:r>
          </a:p>
          <a:p>
            <a:endParaRPr lang="en-US" dirty="0"/>
          </a:p>
          <a:p>
            <a:r>
              <a:rPr lang="en-US" b="1" dirty="0"/>
              <a:t>Waiting time </a:t>
            </a:r>
            <a:r>
              <a:rPr lang="en-US" dirty="0"/>
              <a:t>– amount of time a process has been waiting in the ready queue</a:t>
            </a:r>
          </a:p>
          <a:p>
            <a:endParaRPr lang="en-US" dirty="0"/>
          </a:p>
          <a:p>
            <a:r>
              <a:rPr lang="en-US" b="1" dirty="0"/>
              <a:t>Response time </a:t>
            </a:r>
            <a:r>
              <a:rPr lang="en-US" dirty="0"/>
              <a:t>– amount of time it takes from when a request was submitted until the first response is produced, not output  (for time-sharing environment)</a:t>
            </a:r>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Rectangle 5"/>
          <p:cNvSpPr/>
          <p:nvPr/>
        </p:nvSpPr>
        <p:spPr>
          <a:xfrm>
            <a:off x="9144000" y="365125"/>
            <a:ext cx="2534653" cy="1754326"/>
          </a:xfrm>
          <a:prstGeom prst="rect">
            <a:avLst/>
          </a:prstGeom>
        </p:spPr>
        <p:txBody>
          <a:bodyPr wrap="square">
            <a:spAutoFit/>
          </a:bodyPr>
          <a:lstStyle/>
          <a:p>
            <a:r>
              <a:rPr lang="en-US" b="1" i="1" u="sng" dirty="0" smtClean="0">
                <a:solidFill>
                  <a:srgbClr val="002060"/>
                </a:solidFill>
              </a:rPr>
              <a:t>Scheduling Criteria</a:t>
            </a:r>
          </a:p>
          <a:p>
            <a:pPr marL="285750" indent="-285750">
              <a:buFont typeface="Arial" panose="020B0604020202020204" pitchFamily="34" charset="0"/>
              <a:buChar char="•"/>
            </a:pPr>
            <a:r>
              <a:rPr lang="en-US" b="1" dirty="0" smtClean="0">
                <a:solidFill>
                  <a:srgbClr val="002060"/>
                </a:solidFill>
              </a:rPr>
              <a:t>Max </a:t>
            </a:r>
            <a:r>
              <a:rPr lang="en-US" b="1" dirty="0">
                <a:solidFill>
                  <a:srgbClr val="002060"/>
                </a:solidFill>
              </a:rPr>
              <a:t>CPU utilization</a:t>
            </a:r>
          </a:p>
          <a:p>
            <a:pPr marL="285750" indent="-285750">
              <a:buFont typeface="Arial" panose="020B0604020202020204" pitchFamily="34" charset="0"/>
              <a:buChar char="•"/>
            </a:pPr>
            <a:r>
              <a:rPr lang="en-US" b="1" dirty="0">
                <a:solidFill>
                  <a:srgbClr val="002060"/>
                </a:solidFill>
              </a:rPr>
              <a:t>Max throughput</a:t>
            </a:r>
          </a:p>
          <a:p>
            <a:pPr marL="285750" indent="-285750">
              <a:buFont typeface="Arial" panose="020B0604020202020204" pitchFamily="34" charset="0"/>
              <a:buChar char="•"/>
            </a:pPr>
            <a:r>
              <a:rPr lang="en-US" b="1" dirty="0">
                <a:solidFill>
                  <a:srgbClr val="002060"/>
                </a:solidFill>
              </a:rPr>
              <a:t>Min turnaround time </a:t>
            </a:r>
          </a:p>
          <a:p>
            <a:pPr marL="285750" indent="-285750">
              <a:buFont typeface="Arial" panose="020B0604020202020204" pitchFamily="34" charset="0"/>
              <a:buChar char="•"/>
            </a:pPr>
            <a:r>
              <a:rPr lang="en-US" b="1" dirty="0">
                <a:solidFill>
                  <a:srgbClr val="002060"/>
                </a:solidFill>
              </a:rPr>
              <a:t>Min waiting time </a:t>
            </a:r>
          </a:p>
          <a:p>
            <a:pPr marL="285750" indent="-285750">
              <a:buFont typeface="Arial" panose="020B0604020202020204" pitchFamily="34" charset="0"/>
              <a:buChar char="•"/>
            </a:pPr>
            <a:r>
              <a:rPr lang="en-US" b="1" dirty="0">
                <a:solidFill>
                  <a:srgbClr val="002060"/>
                </a:solidFill>
              </a:rPr>
              <a:t>Min response time</a:t>
            </a:r>
          </a:p>
        </p:txBody>
      </p:sp>
    </p:spTree>
    <p:extLst>
      <p:ext uri="{BB962C8B-B14F-4D97-AF65-F5344CB8AC3E}">
        <p14:creationId xmlns:p14="http://schemas.microsoft.com/office/powerpoint/2010/main" val="2904603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Types</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scheduling. </a:t>
            </a:r>
          </a:p>
          <a:p>
            <a:pPr marL="0" indent="0">
              <a:buNone/>
            </a:pPr>
            <a:r>
              <a:rPr lang="en-US" dirty="0" smtClean="0">
                <a:solidFill>
                  <a:srgbClr val="00B050"/>
                </a:solidFill>
                <a:effectLst>
                  <a:outerShdw blurRad="38100" dist="38100" dir="2700000" algn="tl">
                    <a:srgbClr val="000000">
                      <a:alpha val="43137"/>
                    </a:srgbClr>
                  </a:outerShdw>
                </a:effectLst>
              </a:rPr>
              <a:t>1. Preemptive </a:t>
            </a:r>
          </a:p>
          <a:p>
            <a:pPr marL="0" indent="0">
              <a:buNone/>
            </a:pPr>
            <a:r>
              <a:rPr lang="en-US" dirty="0" smtClean="0">
                <a:solidFill>
                  <a:srgbClr val="00B050"/>
                </a:solidFill>
                <a:effectLst>
                  <a:outerShdw blurRad="38100" dist="38100" dir="2700000" algn="tl">
                    <a:srgbClr val="000000">
                      <a:alpha val="43137"/>
                    </a:srgbClr>
                  </a:outerShdw>
                </a:effectLst>
              </a:rPr>
              <a:t>2. Non–preemptive. </a:t>
            </a:r>
            <a:endParaRPr lang="en-US" dirty="0">
              <a:solidFill>
                <a:srgbClr val="00B050"/>
              </a:solidFill>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Rectangle 5"/>
          <p:cNvSpPr/>
          <p:nvPr/>
        </p:nvSpPr>
        <p:spPr>
          <a:xfrm>
            <a:off x="6464967" y="1313981"/>
            <a:ext cx="5017169" cy="1908215"/>
          </a:xfrm>
          <a:prstGeom prst="rect">
            <a:avLst/>
          </a:prstGeom>
        </p:spPr>
        <p:txBody>
          <a:bodyPr wrap="square">
            <a:spAutoFit/>
          </a:bodyPr>
          <a:lstStyle/>
          <a:p>
            <a:endParaRPr lang="en-US" sz="2800" b="1" dirty="0">
              <a:solidFill>
                <a:srgbClr val="7030A0"/>
              </a:solidFill>
              <a:latin typeface="Times" panose="02020603050405020304" pitchFamily="18" charset="0"/>
            </a:endParaRPr>
          </a:p>
          <a:p>
            <a:pPr algn="just"/>
            <a:r>
              <a:rPr lang="en-US" b="1" dirty="0">
                <a:solidFill>
                  <a:srgbClr val="7030A0"/>
                </a:solidFill>
                <a:latin typeface="Times" panose="02020603050405020304" pitchFamily="18" charset="0"/>
              </a:rPr>
              <a:t>If a task is forcibly removed from running state to waiting state or ready state, else if the CPU time is pulled out from the running task and given to some other task, then that task is said to be in preemption </a:t>
            </a:r>
            <a:endParaRPr lang="en-US" b="1" dirty="0">
              <a:solidFill>
                <a:srgbClr val="7030A0"/>
              </a:solidFill>
            </a:endParaRPr>
          </a:p>
        </p:txBody>
      </p:sp>
      <p:sp>
        <p:nvSpPr>
          <p:cNvPr id="7" name="Right Arrow 6"/>
          <p:cNvSpPr/>
          <p:nvPr/>
        </p:nvSpPr>
        <p:spPr>
          <a:xfrm>
            <a:off x="3144253" y="2518611"/>
            <a:ext cx="3320714"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8" name="Rectangle 7"/>
          <p:cNvSpPr/>
          <p:nvPr/>
        </p:nvSpPr>
        <p:spPr>
          <a:xfrm>
            <a:off x="5386136" y="3161129"/>
            <a:ext cx="6096000" cy="1508105"/>
          </a:xfrm>
          <a:prstGeom prst="rect">
            <a:avLst/>
          </a:prstGeom>
        </p:spPr>
        <p:txBody>
          <a:bodyPr>
            <a:spAutoFit/>
          </a:bodyPr>
          <a:lstStyle/>
          <a:p>
            <a:endParaRPr lang="en-US" sz="2800" dirty="0">
              <a:solidFill>
                <a:srgbClr val="000000"/>
              </a:solidFill>
              <a:latin typeface="Times" panose="02020603050405020304" pitchFamily="18" charset="0"/>
            </a:endParaRPr>
          </a:p>
          <a:p>
            <a:pPr algn="just"/>
            <a:r>
              <a:rPr lang="en-US" sz="2800" dirty="0">
                <a:solidFill>
                  <a:srgbClr val="0070C0"/>
                </a:solidFill>
                <a:latin typeface="Times" panose="02020603050405020304" pitchFamily="18" charset="0"/>
              </a:rPr>
              <a:t>Non–preemption </a:t>
            </a:r>
            <a:r>
              <a:rPr lang="en-US" dirty="0">
                <a:solidFill>
                  <a:srgbClr val="0070C0"/>
                </a:solidFill>
                <a:latin typeface="Times" panose="02020603050405020304" pitchFamily="18" charset="0"/>
              </a:rPr>
              <a:t>is just the opposite, the running task is never disturbed, instead, it is allowed to execute till it finishes. </a:t>
            </a:r>
            <a:endParaRPr lang="en-US" dirty="0">
              <a:solidFill>
                <a:srgbClr val="0070C0"/>
              </a:solidFill>
            </a:endParaRPr>
          </a:p>
        </p:txBody>
      </p:sp>
      <p:cxnSp>
        <p:nvCxnSpPr>
          <p:cNvPr id="10" name="Straight Arrow Connector 9"/>
          <p:cNvCxnSpPr/>
          <p:nvPr/>
        </p:nvCxnSpPr>
        <p:spPr>
          <a:xfrm>
            <a:off x="3882189" y="3222196"/>
            <a:ext cx="1503947" cy="779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Oval 11"/>
          <p:cNvSpPr/>
          <p:nvPr/>
        </p:nvSpPr>
        <p:spPr>
          <a:xfrm>
            <a:off x="2197769" y="4692637"/>
            <a:ext cx="7571874" cy="156693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1" name="Rectangle 10"/>
          <p:cNvSpPr/>
          <p:nvPr/>
        </p:nvSpPr>
        <p:spPr>
          <a:xfrm>
            <a:off x="3144253" y="4848621"/>
            <a:ext cx="6096000" cy="1200329"/>
          </a:xfrm>
          <a:prstGeom prst="rect">
            <a:avLst/>
          </a:prstGeom>
        </p:spPr>
        <p:txBody>
          <a:bodyPr>
            <a:spAutoFit/>
          </a:bodyPr>
          <a:lstStyle/>
          <a:p>
            <a:r>
              <a:rPr lang="en-US" b="1" dirty="0"/>
              <a:t>Note:</a:t>
            </a:r>
          </a:p>
          <a:p>
            <a:pPr algn="just"/>
            <a:r>
              <a:rPr lang="en-US" b="1" dirty="0"/>
              <a:t>Starvation is the key concept in choosing the scheduling method. No task should starve to get the CPU. Prolonged starvation leads to the giving up of tasks. </a:t>
            </a:r>
          </a:p>
        </p:txBody>
      </p:sp>
    </p:spTree>
    <p:extLst>
      <p:ext uri="{BB962C8B-B14F-4D97-AF65-F5344CB8AC3E}">
        <p14:creationId xmlns:p14="http://schemas.microsoft.com/office/powerpoint/2010/main" val="587620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6547185" y="3171353"/>
            <a:ext cx="5249779" cy="15400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0" y="3221413"/>
            <a:ext cx="4860758" cy="16042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Contd.,</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Rectangle 5"/>
          <p:cNvSpPr/>
          <p:nvPr/>
        </p:nvSpPr>
        <p:spPr>
          <a:xfrm>
            <a:off x="838200" y="2965949"/>
            <a:ext cx="6096000" cy="1631216"/>
          </a:xfrm>
          <a:prstGeom prst="rect">
            <a:avLst/>
          </a:prstGeom>
        </p:spPr>
        <p:txBody>
          <a:bodyPr>
            <a:spAutoFit/>
          </a:bodyPr>
          <a:lstStyle/>
          <a:p>
            <a:endParaRPr lang="en-US" sz="2800" dirty="0">
              <a:solidFill>
                <a:srgbClr val="000000"/>
              </a:solidFill>
              <a:latin typeface="Times" panose="02020603050405020304" pitchFamily="18" charset="0"/>
            </a:endParaRPr>
          </a:p>
          <a:p>
            <a:pPr algn="just"/>
            <a:r>
              <a:rPr lang="en-US" dirty="0">
                <a:latin typeface="Times" panose="02020603050405020304" pitchFamily="18" charset="0"/>
              </a:rPr>
              <a:t>Preemptive scheduling methods: </a:t>
            </a:r>
          </a:p>
          <a:p>
            <a:pPr algn="just"/>
            <a:r>
              <a:rPr lang="en-US" b="1" dirty="0">
                <a:latin typeface="Times" panose="02020603050405020304" pitchFamily="18" charset="0"/>
              </a:rPr>
              <a:t>1. Shortest Job First (SJF) </a:t>
            </a:r>
          </a:p>
          <a:p>
            <a:pPr algn="just"/>
            <a:r>
              <a:rPr lang="en-US" b="1" dirty="0">
                <a:latin typeface="Times" panose="02020603050405020304" pitchFamily="18" charset="0"/>
              </a:rPr>
              <a:t>2. Priority scheduling </a:t>
            </a:r>
          </a:p>
          <a:p>
            <a:pPr algn="just"/>
            <a:r>
              <a:rPr lang="en-US" b="1" dirty="0">
                <a:latin typeface="Times" panose="02020603050405020304" pitchFamily="18" charset="0"/>
              </a:rPr>
              <a:t>3. Round robin </a:t>
            </a:r>
            <a:endParaRPr lang="en-US" b="1" dirty="0"/>
          </a:p>
        </p:txBody>
      </p:sp>
      <p:sp>
        <p:nvSpPr>
          <p:cNvPr id="8" name="Rectangle 7"/>
          <p:cNvSpPr/>
          <p:nvPr/>
        </p:nvSpPr>
        <p:spPr>
          <a:xfrm>
            <a:off x="7521743" y="3104448"/>
            <a:ext cx="6096000" cy="1354217"/>
          </a:xfrm>
          <a:prstGeom prst="rect">
            <a:avLst/>
          </a:prstGeom>
        </p:spPr>
        <p:txBody>
          <a:bodyPr>
            <a:spAutoFit/>
          </a:bodyPr>
          <a:lstStyle/>
          <a:p>
            <a:endParaRPr lang="en-US" sz="2800" dirty="0">
              <a:solidFill>
                <a:srgbClr val="000000"/>
              </a:solidFill>
              <a:latin typeface="Times" panose="02020603050405020304" pitchFamily="18" charset="0"/>
            </a:endParaRPr>
          </a:p>
          <a:p>
            <a:pPr algn="just"/>
            <a:r>
              <a:rPr lang="en-US" dirty="0">
                <a:latin typeface="Times" panose="02020603050405020304" pitchFamily="18" charset="0"/>
              </a:rPr>
              <a:t>Non–preemptive scheduling methods: </a:t>
            </a:r>
          </a:p>
          <a:p>
            <a:pPr algn="just"/>
            <a:r>
              <a:rPr lang="en-US" b="1" dirty="0">
                <a:latin typeface="Times" panose="02020603050405020304" pitchFamily="18" charset="0"/>
              </a:rPr>
              <a:t>1. First Come First Serve (FCFS) </a:t>
            </a:r>
          </a:p>
          <a:p>
            <a:pPr algn="just"/>
            <a:r>
              <a:rPr lang="en-US" b="1" dirty="0">
                <a:latin typeface="Times" panose="02020603050405020304" pitchFamily="18" charset="0"/>
              </a:rPr>
              <a:t>2. No priority/Fairness scheduling. </a:t>
            </a:r>
            <a:endParaRPr lang="en-US" b="1" dirty="0"/>
          </a:p>
        </p:txBody>
      </p:sp>
    </p:spTree>
    <p:extLst>
      <p:ext uri="{BB962C8B-B14F-4D97-AF65-F5344CB8AC3E}">
        <p14:creationId xmlns:p14="http://schemas.microsoft.com/office/powerpoint/2010/main" val="4249858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You need to code for all the stuff which are to be discussed. </a:t>
            </a:r>
          </a:p>
          <a:p>
            <a:r>
              <a:rPr lang="en-US" dirty="0" smtClean="0"/>
              <a:t>Platform C or CPP… I really do not worry much about </a:t>
            </a:r>
            <a:r>
              <a:rPr lang="en-US" dirty="0" smtClean="0">
                <a:sym typeface="Wingdings" panose="05000000000000000000" pitchFamily="2" charset="2"/>
              </a:rPr>
              <a:t></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664282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thread different from process?</a:t>
            </a:r>
            <a:endParaRPr lang="en-US" dirty="0"/>
          </a:p>
        </p:txBody>
      </p:sp>
      <p:sp>
        <p:nvSpPr>
          <p:cNvPr id="3" name="Content Placeholder 2"/>
          <p:cNvSpPr>
            <a:spLocks noGrp="1"/>
          </p:cNvSpPr>
          <p:nvPr>
            <p:ph idx="1"/>
          </p:nvPr>
        </p:nvSpPr>
        <p:spPr/>
        <p:txBody>
          <a:bodyPr/>
          <a:lstStyle/>
          <a:p>
            <a:r>
              <a:rPr lang="en-US" dirty="0"/>
              <a:t>Just as a process is identified through a process ID, a thread is identified by a thread ID. But interestingly, the similarity between the two ends here.</a:t>
            </a:r>
          </a:p>
          <a:p>
            <a:pPr lvl="1"/>
            <a:r>
              <a:rPr lang="en-US" dirty="0"/>
              <a:t>A process ID is unique across the system where as a thread ID is unique only in context of a single process.</a:t>
            </a:r>
          </a:p>
          <a:p>
            <a:pPr lvl="1"/>
            <a:r>
              <a:rPr lang="en-US" dirty="0"/>
              <a:t>A process ID is an integer value but the thread ID is not necessarily an integer value. It could well be a structure</a:t>
            </a:r>
          </a:p>
          <a:p>
            <a:pPr lvl="1"/>
            <a:r>
              <a:rPr lang="en-US" dirty="0"/>
              <a:t>A process ID can be printed very easily while a thread ID is not easy to print.</a:t>
            </a:r>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3182074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task which arrives early is let to run irrespective of its execution time.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Once </a:t>
            </a:r>
            <a:r>
              <a:rPr lang="en-US" sz="2400" dirty="0">
                <a:latin typeface="Times New Roman" panose="02020603050405020304" pitchFamily="18" charset="0"/>
                <a:cs typeface="Times New Roman" panose="02020603050405020304" pitchFamily="18" charset="0"/>
              </a:rPr>
              <a:t>some other task arrives in the ready queue, its execution time is compared with the one which is being executed.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new task’s execution time is lesser than the running task’s, the running task is preempted and moved to the ready queue, also the one with lesser execution time is promoted and dispatched to the running state from the ready state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An example is always good!!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
        <p:nvSpPr>
          <p:cNvPr id="6" name="Title 5"/>
          <p:cNvSpPr>
            <a:spLocks noGrp="1"/>
          </p:cNvSpPr>
          <p:nvPr>
            <p:ph type="title"/>
          </p:nvPr>
        </p:nvSpPr>
        <p:spPr>
          <a:prstGeom prst="rect">
            <a:avLst/>
          </a:prstGeom>
        </p:spPr>
        <p:txBody>
          <a:bodyPr>
            <a:spAutoFit/>
          </a:bodyPr>
          <a:lstStyle/>
          <a:p>
            <a:endParaRPr lang="en-US" sz="2000" dirty="0">
              <a:solidFill>
                <a:srgbClr val="000000"/>
              </a:solidFill>
              <a:latin typeface="Gothic720 BT"/>
            </a:endParaRPr>
          </a:p>
          <a:p>
            <a:r>
              <a:rPr lang="en-US" b="1" i="1" dirty="0">
                <a:latin typeface="Gothic720 BT"/>
              </a:rPr>
              <a:t>Shortest Job First (SJF)</a:t>
            </a:r>
            <a:endParaRPr lang="en-US" dirty="0"/>
          </a:p>
        </p:txBody>
      </p:sp>
    </p:spTree>
    <p:extLst>
      <p:ext uri="{BB962C8B-B14F-4D97-AF65-F5344CB8AC3E}">
        <p14:creationId xmlns:p14="http://schemas.microsoft.com/office/powerpoint/2010/main" val="849935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Gothic720 BT"/>
              </a:rPr>
              <a:t>Shortest Job First (SJF)</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8" name="Picture 7"/>
          <p:cNvPicPr>
            <a:picLocks noChangeAspect="1"/>
          </p:cNvPicPr>
          <p:nvPr/>
        </p:nvPicPr>
        <p:blipFill>
          <a:blip r:embed="rId2"/>
          <a:stretch>
            <a:fillRect/>
          </a:stretch>
        </p:blipFill>
        <p:spPr>
          <a:xfrm>
            <a:off x="327924" y="1870191"/>
            <a:ext cx="6627896" cy="2590800"/>
          </a:xfrm>
          <a:prstGeom prst="rect">
            <a:avLst/>
          </a:prstGeom>
        </p:spPr>
      </p:pic>
      <p:sp>
        <p:nvSpPr>
          <p:cNvPr id="9" name="Rectangle 8"/>
          <p:cNvSpPr/>
          <p:nvPr/>
        </p:nvSpPr>
        <p:spPr>
          <a:xfrm>
            <a:off x="6573880" y="2200710"/>
            <a:ext cx="5358063" cy="1631216"/>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5">
                    <a:lumMod val="50000"/>
                  </a:schemeClr>
                </a:solidFill>
                <a:latin typeface="Times New Roman" panose="02020603050405020304" pitchFamily="18" charset="0"/>
              </a:rPr>
              <a:t>The waiting time is 3 milliseconds for process P</a:t>
            </a:r>
            <a:r>
              <a:rPr lang="en-US" sz="800" b="1" dirty="0">
                <a:solidFill>
                  <a:schemeClr val="accent5">
                    <a:lumMod val="50000"/>
                  </a:schemeClr>
                </a:solidFill>
                <a:latin typeface="Arial" panose="020B0604020202020204" pitchFamily="34" charset="0"/>
              </a:rPr>
              <a:t>1, </a:t>
            </a:r>
            <a:r>
              <a:rPr lang="en-US" b="1" dirty="0">
                <a:solidFill>
                  <a:schemeClr val="accent5">
                    <a:lumMod val="50000"/>
                  </a:schemeClr>
                </a:solidFill>
                <a:latin typeface="Times New Roman" panose="02020603050405020304" pitchFamily="18" charset="0"/>
              </a:rPr>
              <a:t>16 milliseconds for </a:t>
            </a:r>
            <a:r>
              <a:rPr lang="en-US" b="1" dirty="0" smtClean="0">
                <a:solidFill>
                  <a:schemeClr val="accent5">
                    <a:lumMod val="50000"/>
                  </a:schemeClr>
                </a:solidFill>
                <a:latin typeface="Times New Roman" panose="02020603050405020304" pitchFamily="18" charset="0"/>
              </a:rPr>
              <a:t>process P</a:t>
            </a:r>
            <a:r>
              <a:rPr lang="en-US" sz="800" b="1" dirty="0" smtClean="0">
                <a:solidFill>
                  <a:schemeClr val="accent5">
                    <a:lumMod val="50000"/>
                  </a:schemeClr>
                </a:solidFill>
                <a:latin typeface="Times New Roman" panose="02020603050405020304" pitchFamily="18" charset="0"/>
              </a:rPr>
              <a:t>2</a:t>
            </a:r>
            <a:r>
              <a:rPr lang="en-US" sz="800" b="1" dirty="0">
                <a:solidFill>
                  <a:schemeClr val="accent5">
                    <a:lumMod val="50000"/>
                  </a:schemeClr>
                </a:solidFill>
                <a:latin typeface="Times New Roman" panose="02020603050405020304" pitchFamily="18" charset="0"/>
              </a:rPr>
              <a:t>, </a:t>
            </a:r>
            <a:r>
              <a:rPr lang="en-US" b="1" dirty="0">
                <a:solidFill>
                  <a:schemeClr val="accent5">
                    <a:lumMod val="50000"/>
                  </a:schemeClr>
                </a:solidFill>
                <a:latin typeface="Times New Roman" panose="02020603050405020304" pitchFamily="18" charset="0"/>
              </a:rPr>
              <a:t>9 milliseconds for process P</a:t>
            </a:r>
            <a:r>
              <a:rPr lang="en-US" sz="800" b="1" dirty="0">
                <a:solidFill>
                  <a:schemeClr val="accent5">
                    <a:lumMod val="50000"/>
                  </a:schemeClr>
                </a:solidFill>
                <a:latin typeface="Times New Roman" panose="02020603050405020304" pitchFamily="18" charset="0"/>
              </a:rPr>
              <a:t>3, </a:t>
            </a:r>
            <a:r>
              <a:rPr lang="en-US" b="1" dirty="0">
                <a:solidFill>
                  <a:schemeClr val="accent5">
                    <a:lumMod val="50000"/>
                  </a:schemeClr>
                </a:solidFill>
                <a:latin typeface="Times New Roman" panose="02020603050405020304" pitchFamily="18" charset="0"/>
              </a:rPr>
              <a:t>and 0 milliseconds for process P</a:t>
            </a:r>
            <a:r>
              <a:rPr lang="en-US" sz="800" b="1" dirty="0">
                <a:solidFill>
                  <a:schemeClr val="accent5">
                    <a:lumMod val="50000"/>
                  </a:schemeClr>
                </a:solidFill>
                <a:latin typeface="Times New Roman" panose="02020603050405020304" pitchFamily="18" charset="0"/>
              </a:rPr>
              <a:t>4 . </a:t>
            </a:r>
            <a:r>
              <a:rPr lang="en-US" b="1" dirty="0">
                <a:solidFill>
                  <a:schemeClr val="accent5">
                    <a:lumMod val="50000"/>
                  </a:schemeClr>
                </a:solidFill>
                <a:latin typeface="Times New Roman" panose="02020603050405020304" pitchFamily="18" charset="0"/>
              </a:rPr>
              <a:t>Thus, </a:t>
            </a:r>
            <a:r>
              <a:rPr lang="en-US" b="1" dirty="0" smtClean="0">
                <a:solidFill>
                  <a:schemeClr val="accent5">
                    <a:lumMod val="50000"/>
                  </a:schemeClr>
                </a:solidFill>
                <a:latin typeface="Times New Roman" panose="02020603050405020304" pitchFamily="18" charset="0"/>
              </a:rPr>
              <a:t>the average </a:t>
            </a:r>
            <a:r>
              <a:rPr lang="en-US" b="1" dirty="0">
                <a:solidFill>
                  <a:schemeClr val="accent5">
                    <a:lumMod val="50000"/>
                  </a:schemeClr>
                </a:solidFill>
                <a:latin typeface="Times New Roman" panose="02020603050405020304" pitchFamily="18" charset="0"/>
              </a:rPr>
              <a:t>waiting </a:t>
            </a:r>
            <a:r>
              <a:rPr lang="en-US" b="1" dirty="0" smtClean="0">
                <a:solidFill>
                  <a:schemeClr val="accent5">
                    <a:lumMod val="50000"/>
                  </a:schemeClr>
                </a:solidFill>
                <a:latin typeface="Times New Roman" panose="02020603050405020304" pitchFamily="18" charset="0"/>
              </a:rPr>
              <a:t>time </a:t>
            </a:r>
            <a:r>
              <a:rPr lang="en-US" b="1" dirty="0">
                <a:solidFill>
                  <a:schemeClr val="accent5">
                    <a:lumMod val="50000"/>
                  </a:schemeClr>
                </a:solidFill>
                <a:latin typeface="Times New Roman" panose="02020603050405020304" pitchFamily="18" charset="0"/>
              </a:rPr>
              <a:t>is (3 </a:t>
            </a:r>
            <a:r>
              <a:rPr lang="en-US" sz="2400" b="1" dirty="0">
                <a:solidFill>
                  <a:schemeClr val="accent5">
                    <a:lumMod val="50000"/>
                  </a:schemeClr>
                </a:solidFill>
                <a:latin typeface="Arial" panose="020B0604020202020204" pitchFamily="34" charset="0"/>
              </a:rPr>
              <a:t>+ </a:t>
            </a:r>
            <a:r>
              <a:rPr lang="en-US" b="1" dirty="0">
                <a:solidFill>
                  <a:schemeClr val="accent5">
                    <a:lumMod val="50000"/>
                  </a:schemeClr>
                </a:solidFill>
                <a:latin typeface="Times New Roman" panose="02020603050405020304" pitchFamily="18" charset="0"/>
              </a:rPr>
              <a:t>16 </a:t>
            </a:r>
            <a:r>
              <a:rPr lang="en-US" sz="2400" b="1" dirty="0">
                <a:solidFill>
                  <a:schemeClr val="accent5">
                    <a:lumMod val="50000"/>
                  </a:schemeClr>
                </a:solidFill>
                <a:latin typeface="Arial" panose="020B0604020202020204" pitchFamily="34" charset="0"/>
              </a:rPr>
              <a:t>+ </a:t>
            </a:r>
            <a:r>
              <a:rPr lang="en-US" b="1" dirty="0">
                <a:solidFill>
                  <a:schemeClr val="accent5">
                    <a:lumMod val="50000"/>
                  </a:schemeClr>
                </a:solidFill>
                <a:latin typeface="Times New Roman" panose="02020603050405020304" pitchFamily="18" charset="0"/>
              </a:rPr>
              <a:t>9 </a:t>
            </a:r>
            <a:r>
              <a:rPr lang="en-US" sz="2400" b="1" dirty="0">
                <a:solidFill>
                  <a:schemeClr val="accent5">
                    <a:lumMod val="50000"/>
                  </a:schemeClr>
                </a:solidFill>
                <a:latin typeface="Arial" panose="020B0604020202020204" pitchFamily="34" charset="0"/>
              </a:rPr>
              <a:t>+ </a:t>
            </a:r>
            <a:r>
              <a:rPr lang="en-US" b="1" dirty="0">
                <a:solidFill>
                  <a:schemeClr val="accent5">
                    <a:lumMod val="50000"/>
                  </a:schemeClr>
                </a:solidFill>
                <a:latin typeface="Times New Roman" panose="02020603050405020304" pitchFamily="18" charset="0"/>
              </a:rPr>
              <a:t>0) </a:t>
            </a:r>
            <a:r>
              <a:rPr lang="en-US" sz="2800" b="1" i="1" dirty="0">
                <a:solidFill>
                  <a:schemeClr val="accent5">
                    <a:lumMod val="50000"/>
                  </a:schemeClr>
                </a:solidFill>
                <a:latin typeface="Arial" panose="020B0604020202020204" pitchFamily="34" charset="0"/>
              </a:rPr>
              <a:t>I </a:t>
            </a:r>
            <a:r>
              <a:rPr lang="en-US" b="1" dirty="0">
                <a:solidFill>
                  <a:schemeClr val="accent5">
                    <a:lumMod val="50000"/>
                  </a:schemeClr>
                </a:solidFill>
                <a:latin typeface="Times New Roman" panose="02020603050405020304" pitchFamily="18" charset="0"/>
              </a:rPr>
              <a:t>4 </a:t>
            </a:r>
            <a:r>
              <a:rPr lang="en-US" sz="1400" b="1" dirty="0">
                <a:solidFill>
                  <a:schemeClr val="accent5">
                    <a:lumMod val="50000"/>
                  </a:schemeClr>
                </a:solidFill>
                <a:latin typeface="Arial" panose="020B0604020202020204" pitchFamily="34" charset="0"/>
              </a:rPr>
              <a:t>= </a:t>
            </a:r>
            <a:r>
              <a:rPr lang="en-US" b="1" dirty="0">
                <a:solidFill>
                  <a:schemeClr val="accent5">
                    <a:lumMod val="50000"/>
                  </a:schemeClr>
                </a:solidFill>
                <a:latin typeface="Times New Roman" panose="02020603050405020304" pitchFamily="18" charset="0"/>
              </a:rPr>
              <a:t>7 milliseconds</a:t>
            </a:r>
            <a:endParaRPr lang="en-US" b="1" dirty="0">
              <a:solidFill>
                <a:schemeClr val="accent5">
                  <a:lumMod val="50000"/>
                </a:schemeClr>
              </a:solidFill>
            </a:endParaRPr>
          </a:p>
        </p:txBody>
      </p:sp>
      <p:sp>
        <p:nvSpPr>
          <p:cNvPr id="10" name="TextBox 9"/>
          <p:cNvSpPr txBox="1"/>
          <p:nvPr/>
        </p:nvSpPr>
        <p:spPr>
          <a:xfrm>
            <a:off x="433137" y="4770973"/>
            <a:ext cx="5662863" cy="646331"/>
          </a:xfrm>
          <a:prstGeom prst="rect">
            <a:avLst/>
          </a:prstGeom>
          <a:noFill/>
        </p:spPr>
        <p:txBody>
          <a:bodyPr wrap="square" rtlCol="0">
            <a:spAutoFit/>
          </a:bodyPr>
          <a:lstStyle/>
          <a:p>
            <a:r>
              <a:rPr lang="en-US" b="1" dirty="0" smtClean="0"/>
              <a:t>YOU CAN WRITE A CODE FOR THIS .. THIS IS A LAB EXERCISE FOR YOU. I </a:t>
            </a:r>
            <a:r>
              <a:rPr lang="en-US" b="1" dirty="0" smtClean="0">
                <a:solidFill>
                  <a:srgbClr val="FF0000"/>
                </a:solidFill>
              </a:rPr>
              <a:t>have attached a sample though.. </a:t>
            </a:r>
            <a:endParaRPr lang="en-US" b="1" dirty="0">
              <a:solidFill>
                <a:srgbClr val="FF0000"/>
              </a:solidFill>
            </a:endParaRPr>
          </a:p>
        </p:txBody>
      </p:sp>
    </p:spTree>
    <p:extLst>
      <p:ext uri="{BB962C8B-B14F-4D97-AF65-F5344CB8AC3E}">
        <p14:creationId xmlns:p14="http://schemas.microsoft.com/office/powerpoint/2010/main" val="2532905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b="1" i="1" dirty="0"/>
              <a:t>Priority Scheduling</a:t>
            </a:r>
            <a:endParaRPr lang="en-US" dirty="0"/>
          </a:p>
        </p:txBody>
      </p:sp>
      <p:sp>
        <p:nvSpPr>
          <p:cNvPr id="3" name="Content Placeholder 2"/>
          <p:cNvSpPr>
            <a:spLocks noGrp="1"/>
          </p:cNvSpPr>
          <p:nvPr>
            <p:ph idx="1"/>
          </p:nvPr>
        </p:nvSpPr>
        <p:spPr>
          <a:xfrm>
            <a:off x="838200" y="1825624"/>
            <a:ext cx="10515600" cy="4530725"/>
          </a:xfrm>
        </p:spPr>
        <p:txBody>
          <a:bodyPr>
            <a:normAutofit/>
          </a:bodyPr>
          <a:lstStyle/>
          <a:p>
            <a:r>
              <a:rPr lang="en-US" sz="2400" dirty="0">
                <a:solidFill>
                  <a:srgbClr val="FF0000"/>
                </a:solidFill>
              </a:rPr>
              <a:t>A priority is associated with each process, and the CPU is allocated to the process</a:t>
            </a:r>
          </a:p>
          <a:p>
            <a:pPr marL="0" indent="0">
              <a:buNone/>
            </a:pPr>
            <a:r>
              <a:rPr lang="en-US" sz="2400" dirty="0" smtClean="0">
                <a:solidFill>
                  <a:srgbClr val="FF0000"/>
                </a:solidFill>
              </a:rPr>
              <a:t>   with </a:t>
            </a:r>
            <a:r>
              <a:rPr lang="en-US" sz="2400" dirty="0">
                <a:solidFill>
                  <a:srgbClr val="FF0000"/>
                </a:solidFill>
              </a:rPr>
              <a:t>the highest priority. Equal-priority processes are scheduled in FCFS order.</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SJF, priority was based on the tasks’ execution time.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despite the execution time, each task is explicitly given a priority by the processor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Based on the priority, preemption happens. When a higher priority task is waiting at the ready queue and a lower priority task is running, the higher priority task pre-empts, or takes over the lower priority task</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130629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8" name="Picture 7"/>
          <p:cNvPicPr>
            <a:picLocks noChangeAspect="1"/>
          </p:cNvPicPr>
          <p:nvPr/>
        </p:nvPicPr>
        <p:blipFill>
          <a:blip r:embed="rId2"/>
          <a:stretch>
            <a:fillRect/>
          </a:stretch>
        </p:blipFill>
        <p:spPr>
          <a:xfrm>
            <a:off x="312401" y="1690688"/>
            <a:ext cx="9905348" cy="4437396"/>
          </a:xfrm>
          <a:prstGeom prst="rect">
            <a:avLst/>
          </a:prstGeom>
        </p:spPr>
      </p:pic>
      <p:sp>
        <p:nvSpPr>
          <p:cNvPr id="9" name="TextBox 8"/>
          <p:cNvSpPr txBox="1"/>
          <p:nvPr/>
        </p:nvSpPr>
        <p:spPr>
          <a:xfrm>
            <a:off x="9240252" y="3016251"/>
            <a:ext cx="1748590" cy="923330"/>
          </a:xfrm>
          <a:prstGeom prst="rect">
            <a:avLst/>
          </a:prstGeom>
          <a:noFill/>
        </p:spPr>
        <p:txBody>
          <a:bodyPr wrap="square" rtlCol="0">
            <a:spAutoFit/>
          </a:bodyPr>
          <a:lstStyle/>
          <a:p>
            <a:r>
              <a:rPr lang="en-US" b="1" dirty="0" smtClean="0"/>
              <a:t>Priority is just a number !! And it is an integer!</a:t>
            </a:r>
            <a:endParaRPr lang="en-US" b="1" dirty="0"/>
          </a:p>
        </p:txBody>
      </p:sp>
    </p:spTree>
    <p:extLst>
      <p:ext uri="{BB962C8B-B14F-4D97-AF65-F5344CB8AC3E}">
        <p14:creationId xmlns:p14="http://schemas.microsoft.com/office/powerpoint/2010/main" val="1990859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i="1" dirty="0"/>
              <a:t>Round Robin/Time slicing method of scheduling</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is also a preemptive scheduling method.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Tasks </a:t>
            </a:r>
            <a:r>
              <a:rPr lang="en-US" sz="2400" dirty="0">
                <a:latin typeface="Times New Roman" panose="02020603050405020304" pitchFamily="18" charset="0"/>
                <a:cs typeface="Times New Roman" panose="02020603050405020304" pitchFamily="18" charset="0"/>
              </a:rPr>
              <a:t>are chosen for execution in a round robin fashion.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ready tasks are executed one by one for a fixed amount of time called a time slice. When that time slice expires, the task is moved to the tail end of the ready queue and the task in the front end of the queue is run next.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process continues till all the tasks are executed.</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3509508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Contd.,</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272716" y="1825625"/>
            <a:ext cx="5747084" cy="4351338"/>
          </a:xfrm>
        </p:spPr>
        <p:txBody>
          <a:bodyPr>
            <a:normAutofit/>
          </a:bodyPr>
          <a:lstStyle/>
          <a:p>
            <a:r>
              <a:rPr lang="en-US" sz="2000" dirty="0"/>
              <a:t>Each process gets a small unit of CPU time (</a:t>
            </a:r>
            <a:r>
              <a:rPr lang="en-US" sz="2000" b="1" dirty="0"/>
              <a:t>time quantum </a:t>
            </a:r>
            <a:r>
              <a:rPr lang="en-US" sz="2000" dirty="0"/>
              <a:t>q), usually 10-100 milliseconds.  After this time has elapsed, the process is preempted and added to the end of the ready queue.</a:t>
            </a:r>
          </a:p>
          <a:p>
            <a:r>
              <a:rPr lang="en-US" sz="2000" dirty="0"/>
              <a:t>If there are </a:t>
            </a:r>
            <a:r>
              <a:rPr lang="en-US" sz="2000" i="1" dirty="0"/>
              <a:t>n</a:t>
            </a:r>
            <a:r>
              <a:rPr lang="en-US" sz="2000" dirty="0"/>
              <a:t> processes in the ready queue and the time quantum is </a:t>
            </a:r>
            <a:r>
              <a:rPr lang="en-US" sz="2000" i="1" dirty="0"/>
              <a:t>q</a:t>
            </a:r>
            <a:r>
              <a:rPr lang="en-US" sz="2000" dirty="0"/>
              <a:t>, then each process gets 1/</a:t>
            </a:r>
            <a:r>
              <a:rPr lang="en-US" sz="2000" i="1" dirty="0"/>
              <a:t>n</a:t>
            </a:r>
            <a:r>
              <a:rPr lang="en-US" sz="2000" dirty="0"/>
              <a:t> of the CPU time in chunks of at most </a:t>
            </a:r>
            <a:r>
              <a:rPr lang="en-US" sz="2000" i="1" dirty="0"/>
              <a:t>q</a:t>
            </a:r>
            <a:r>
              <a:rPr lang="en-US" sz="2000" dirty="0"/>
              <a:t> time units at once.  </a:t>
            </a:r>
          </a:p>
          <a:p>
            <a:r>
              <a:rPr lang="en-US" sz="2000" dirty="0"/>
              <a:t>Timer interrupts every quantum to schedule next process</a:t>
            </a:r>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8" name="Picture 7"/>
          <p:cNvPicPr>
            <a:picLocks noChangeAspect="1"/>
          </p:cNvPicPr>
          <p:nvPr/>
        </p:nvPicPr>
        <p:blipFill>
          <a:blip r:embed="rId2"/>
          <a:stretch>
            <a:fillRect/>
          </a:stretch>
        </p:blipFill>
        <p:spPr>
          <a:xfrm>
            <a:off x="6206005" y="100390"/>
            <a:ext cx="5855368" cy="3523122"/>
          </a:xfrm>
          <a:prstGeom prst="rect">
            <a:avLst/>
          </a:prstGeom>
        </p:spPr>
      </p:pic>
      <p:pic>
        <p:nvPicPr>
          <p:cNvPr id="9" name="Picture 7"/>
          <p:cNvPicPr>
            <a:picLocks noChangeAspect="1" noChangeArrowheads="1"/>
          </p:cNvPicPr>
          <p:nvPr/>
        </p:nvPicPr>
        <p:blipFill>
          <a:blip r:embed="rId3"/>
          <a:srcRect/>
          <a:stretch>
            <a:fillRect/>
          </a:stretch>
        </p:blipFill>
        <p:spPr bwMode="auto">
          <a:xfrm>
            <a:off x="6454657" y="3582279"/>
            <a:ext cx="5358063" cy="2374064"/>
          </a:xfrm>
          <a:prstGeom prst="rect">
            <a:avLst/>
          </a:prstGeom>
          <a:noFill/>
          <a:ln w="9525">
            <a:noFill/>
            <a:miter lim="800000"/>
            <a:headEnd/>
            <a:tailEnd/>
          </a:ln>
        </p:spPr>
      </p:pic>
    </p:spTree>
    <p:extLst>
      <p:ext uri="{BB962C8B-B14F-4D97-AF65-F5344CB8AC3E}">
        <p14:creationId xmlns:p14="http://schemas.microsoft.com/office/powerpoint/2010/main" val="3355522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p:txBody>
          <a:bodyPr/>
          <a:lstStyle/>
          <a:p>
            <a:r>
              <a:rPr lang="en-US" dirty="0"/>
              <a:t>Most round-robin schedulers use a fixed size quantum. </a:t>
            </a:r>
            <a:endParaRPr lang="en-US" dirty="0" smtClean="0"/>
          </a:p>
          <a:p>
            <a:r>
              <a:rPr lang="en-US" dirty="0" smtClean="0"/>
              <a:t>Why always small quantum of time preferred?  </a:t>
            </a:r>
            <a:endParaRPr lang="en-US" dirty="0"/>
          </a:p>
        </p:txBody>
      </p:sp>
      <p:sp>
        <p:nvSpPr>
          <p:cNvPr id="5" name="Date Placeholder 4"/>
          <p:cNvSpPr>
            <a:spLocks noGrp="1"/>
          </p:cNvSpPr>
          <p:nvPr>
            <p:ph type="dt" sz="half" idx="10"/>
          </p:nvPr>
        </p:nvSpPr>
        <p:spPr/>
        <p:txBody>
          <a:bodyPr/>
          <a:lstStyle/>
          <a:p>
            <a:fld id="{7B9159AB-CB20-41F1-AEF7-072BB48FF709}"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sp>
        <p:nvSpPr>
          <p:cNvPr id="7" name="Rectangle 6"/>
          <p:cNvSpPr/>
          <p:nvPr/>
        </p:nvSpPr>
        <p:spPr>
          <a:xfrm>
            <a:off x="5873086" y="1690688"/>
            <a:ext cx="6096000" cy="3693319"/>
          </a:xfrm>
          <a:prstGeom prst="rect">
            <a:avLst/>
          </a:prstGeom>
        </p:spPr>
        <p:txBody>
          <a:bodyPr>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An argument against a small time quantum:  Efficiency. A small time quantum requires the timer to generate interrupts with short  intervals. Each interrupt causes a context switch, so overhead increases with a larger number of interrupts.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r>
              <a:rPr lang="en-US" dirty="0" smtClean="0">
                <a:latin typeface="Calibri" panose="020F0502020204030204" pitchFamily="34" charset="0"/>
                <a:ea typeface="Calibri" panose="020F0502020204030204" pitchFamily="34" charset="0"/>
                <a:cs typeface="Times New Roman" panose="02020603050405020304" pitchFamily="18" charset="0"/>
              </a:rPr>
              <a:t>An </a:t>
            </a:r>
            <a:r>
              <a:rPr lang="en-US" dirty="0">
                <a:latin typeface="Calibri" panose="020F0502020204030204" pitchFamily="34" charset="0"/>
                <a:ea typeface="Calibri" panose="020F0502020204030204" pitchFamily="34" charset="0"/>
                <a:cs typeface="Times New Roman" panose="02020603050405020304" pitchFamily="18" charset="0"/>
              </a:rPr>
              <a:t>argument for a small time quantum:  Response time. A large time quantum will reduce the overhead of context switching since interrupts will be generated with relatively long intervals, hence there will be fewer interrupts. However, a short job will have to wait  longer time on the ready queue before it can get to execute on the processor. With a short time quantum, such a short job will finish quicker and produces the result to the end user faster than with a longer time quantum.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1205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Non-preemptive Scheduling</a:t>
            </a:r>
            <a:br>
              <a:rPr lang="en-US" b="1" i="1" dirty="0" smtClean="0"/>
            </a:br>
            <a:r>
              <a:rPr lang="en-US" sz="3600" b="1" i="1" u="sng" dirty="0" smtClean="0">
                <a:solidFill>
                  <a:srgbClr val="002060"/>
                </a:solidFill>
                <a:effectLst>
                  <a:outerShdw blurRad="38100" dist="38100" dir="2700000" algn="tl">
                    <a:srgbClr val="000000">
                      <a:alpha val="43137"/>
                    </a:srgbClr>
                  </a:outerShdw>
                </a:effectLst>
              </a:rPr>
              <a:t>First </a:t>
            </a:r>
            <a:r>
              <a:rPr lang="en-US" sz="3600" b="1" i="1" u="sng" dirty="0">
                <a:solidFill>
                  <a:srgbClr val="002060"/>
                </a:solidFill>
                <a:effectLst>
                  <a:outerShdw blurRad="38100" dist="38100" dir="2700000" algn="tl">
                    <a:srgbClr val="000000">
                      <a:alpha val="43137"/>
                    </a:srgbClr>
                  </a:outerShdw>
                </a:effectLst>
              </a:rPr>
              <a:t>Come First </a:t>
            </a:r>
            <a:r>
              <a:rPr lang="en-US" sz="3600" b="1" i="1" u="sng" dirty="0" smtClean="0">
                <a:solidFill>
                  <a:srgbClr val="002060"/>
                </a:solidFill>
                <a:effectLst>
                  <a:outerShdw blurRad="38100" dist="38100" dir="2700000" algn="tl">
                    <a:srgbClr val="000000">
                      <a:alpha val="43137"/>
                    </a:srgbClr>
                  </a:outerShdw>
                </a:effectLst>
              </a:rPr>
              <a:t>Serve Scheduling</a:t>
            </a:r>
            <a:endParaRPr lang="en-US" b="1"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r>
              <a:rPr lang="en-US" dirty="0" smtClean="0"/>
              <a:t>Relatively </a:t>
            </a:r>
            <a:r>
              <a:rPr lang="en-US" dirty="0"/>
              <a:t>simple concept to </a:t>
            </a:r>
            <a:r>
              <a:rPr lang="en-US" dirty="0" smtClean="0"/>
              <a:t>implement </a:t>
            </a:r>
            <a:r>
              <a:rPr lang="en-US" dirty="0"/>
              <a:t>as well as to </a:t>
            </a:r>
            <a:r>
              <a:rPr lang="en-US" dirty="0" smtClean="0"/>
              <a:t>understand.</a:t>
            </a:r>
          </a:p>
          <a:p>
            <a:pPr algn="just"/>
            <a:r>
              <a:rPr lang="en-US" dirty="0" smtClean="0"/>
              <a:t>The </a:t>
            </a:r>
            <a:r>
              <a:rPr lang="en-US" dirty="0"/>
              <a:t>idea is to let the tasks execute as they arrive. Execution of the tasks will be in the same order as they arrive. </a:t>
            </a:r>
            <a:endParaRPr lang="en-US" dirty="0" smtClean="0"/>
          </a:p>
          <a:p>
            <a:pPr algn="just"/>
            <a:r>
              <a:rPr lang="en-US" dirty="0" smtClean="0"/>
              <a:t>Though </a:t>
            </a:r>
            <a:r>
              <a:rPr lang="en-US" dirty="0"/>
              <a:t>it is simple, it has got some serious drawbacks including which, the overall waiting time of tasks would be higher than when they are scheduled in SJF, priority scheduling methodologies. </a:t>
            </a:r>
            <a:endParaRPr lang="en-US" dirty="0" smtClean="0"/>
          </a:p>
          <a:p>
            <a:pPr algn="just"/>
            <a:r>
              <a:rPr lang="en-US" dirty="0" smtClean="0"/>
              <a:t>The </a:t>
            </a:r>
            <a:r>
              <a:rPr lang="en-US" dirty="0"/>
              <a:t>following table has an example which would explain this drawback.</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1033512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Picture 5"/>
          <p:cNvPicPr>
            <a:picLocks noChangeAspect="1"/>
          </p:cNvPicPr>
          <p:nvPr/>
        </p:nvPicPr>
        <p:blipFill>
          <a:blip r:embed="rId2"/>
          <a:stretch>
            <a:fillRect/>
          </a:stretch>
        </p:blipFill>
        <p:spPr>
          <a:xfrm>
            <a:off x="0" y="1353804"/>
            <a:ext cx="6304547" cy="4341144"/>
          </a:xfrm>
          <a:prstGeom prst="rect">
            <a:avLst/>
          </a:prstGeom>
        </p:spPr>
      </p:pic>
      <p:pic>
        <p:nvPicPr>
          <p:cNvPr id="7" name="Picture 6"/>
          <p:cNvPicPr>
            <a:picLocks noChangeAspect="1"/>
          </p:cNvPicPr>
          <p:nvPr/>
        </p:nvPicPr>
        <p:blipFill>
          <a:blip r:embed="rId3"/>
          <a:stretch>
            <a:fillRect/>
          </a:stretch>
        </p:blipFill>
        <p:spPr>
          <a:xfrm>
            <a:off x="6096000" y="1466099"/>
            <a:ext cx="6096000" cy="4228849"/>
          </a:xfrm>
          <a:prstGeom prst="rect">
            <a:avLst/>
          </a:prstGeom>
        </p:spPr>
      </p:pic>
    </p:spTree>
    <p:extLst>
      <p:ext uri="{BB962C8B-B14F-4D97-AF65-F5344CB8AC3E}">
        <p14:creationId xmlns:p14="http://schemas.microsoft.com/office/powerpoint/2010/main" val="2670435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One more example.. </a:t>
            </a:r>
            <a:endParaRPr lang="en-US" dirty="0"/>
          </a:p>
        </p:txBody>
      </p:sp>
      <p:pic>
        <p:nvPicPr>
          <p:cNvPr id="6" name="Content Placeholder 5"/>
          <p:cNvPicPr>
            <a:picLocks noGrp="1" noChangeAspect="1"/>
          </p:cNvPicPr>
          <p:nvPr>
            <p:ph idx="1"/>
          </p:nvPr>
        </p:nvPicPr>
        <p:blipFill>
          <a:blip r:embed="rId2"/>
          <a:stretch>
            <a:fillRect/>
          </a:stretch>
        </p:blipFill>
        <p:spPr>
          <a:xfrm>
            <a:off x="2111778" y="1799870"/>
            <a:ext cx="9242022" cy="3524250"/>
          </a:xfrm>
          <a:prstGeom prst="rect">
            <a:avLst/>
          </a:prstGeom>
        </p:spPr>
      </p:pic>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722060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differences..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Processes </a:t>
            </a:r>
            <a:r>
              <a:rPr lang="en-US" dirty="0">
                <a:solidFill>
                  <a:srgbClr val="FF0000"/>
                </a:solidFill>
              </a:rPr>
              <a:t>do not share their address space while threads executing under same process share the address space.</a:t>
            </a:r>
          </a:p>
          <a:p>
            <a:r>
              <a:rPr lang="en-US" dirty="0" smtClean="0"/>
              <a:t>Context </a:t>
            </a:r>
            <a:r>
              <a:rPr lang="en-US" dirty="0"/>
              <a:t>switching between threads is fast as compared to context switching between processes</a:t>
            </a:r>
          </a:p>
          <a:p>
            <a:r>
              <a:rPr lang="en-US" dirty="0">
                <a:solidFill>
                  <a:srgbClr val="0070C0"/>
                </a:solidFill>
              </a:rPr>
              <a:t>The interaction between two processes is achieved only through the standard inter process communication while threads executing under the same process can communicate easily as they share most of the resources like memory, text segment </a:t>
            </a:r>
            <a:r>
              <a:rPr lang="en-US" dirty="0" smtClean="0">
                <a:solidFill>
                  <a:srgbClr val="0070C0"/>
                </a:solidFill>
              </a:rPr>
              <a:t>etc.</a:t>
            </a:r>
            <a:endParaRPr lang="en-US" dirty="0">
              <a:solidFill>
                <a:srgbClr val="0070C0"/>
              </a:solidFill>
            </a:endParaRPr>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934330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6" name="Content Placeholder 5"/>
          <p:cNvPicPr>
            <a:picLocks noGrp="1"/>
          </p:cNvPicPr>
          <p:nvPr>
            <p:ph idx="1"/>
          </p:nvPr>
        </p:nvPicPr>
        <p:blipFill>
          <a:blip r:embed="rId2"/>
          <a:srcRect/>
          <a:stretch>
            <a:fillRect/>
          </a:stretch>
        </p:blipFill>
        <p:spPr bwMode="auto">
          <a:xfrm>
            <a:off x="5703627" y="280791"/>
            <a:ext cx="5971429" cy="2819794"/>
          </a:xfrm>
          <a:prstGeom prst="rect">
            <a:avLst/>
          </a:prstGeom>
          <a:noFill/>
          <a:ln w="9525">
            <a:noFill/>
            <a:miter lim="800000"/>
            <a:headEnd/>
            <a:tailEnd/>
          </a:ln>
        </p:spPr>
      </p:pic>
      <p:pic>
        <p:nvPicPr>
          <p:cNvPr id="7" name="Picture 6"/>
          <p:cNvPicPr>
            <a:picLocks noChangeAspect="1"/>
          </p:cNvPicPr>
          <p:nvPr/>
        </p:nvPicPr>
        <p:blipFill>
          <a:blip r:embed="rId3"/>
          <a:stretch>
            <a:fillRect/>
          </a:stretch>
        </p:blipFill>
        <p:spPr>
          <a:xfrm>
            <a:off x="304054" y="2004219"/>
            <a:ext cx="4781550" cy="4038600"/>
          </a:xfrm>
          <a:prstGeom prst="rect">
            <a:avLst/>
          </a:prstGeom>
        </p:spPr>
      </p:pic>
    </p:spTree>
    <p:extLst>
      <p:ext uri="{BB962C8B-B14F-4D97-AF65-F5344CB8AC3E}">
        <p14:creationId xmlns:p14="http://schemas.microsoft.com/office/powerpoint/2010/main" val="1210297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838200" y="1411705"/>
            <a:ext cx="10515600" cy="4765258"/>
          </a:xfrm>
        </p:spPr>
        <p:txBody>
          <a:bodyPr>
            <a:normAutofit fontScale="92500"/>
          </a:bodyPr>
          <a:lstStyle/>
          <a:p>
            <a:r>
              <a:rPr lang="en-US" b="1" i="1" u="sng" dirty="0" smtClean="0">
                <a:solidFill>
                  <a:srgbClr val="00B050"/>
                </a:solidFill>
                <a:effectLst>
                  <a:outerShdw blurRad="38100" dist="38100" dir="2700000" algn="tl">
                    <a:srgbClr val="000000">
                      <a:alpha val="43137"/>
                    </a:srgbClr>
                  </a:outerShdw>
                </a:effectLst>
              </a:rPr>
              <a:t>No </a:t>
            </a:r>
            <a:r>
              <a:rPr lang="en-US" b="1" i="1" u="sng" dirty="0">
                <a:solidFill>
                  <a:srgbClr val="00B050"/>
                </a:solidFill>
                <a:effectLst>
                  <a:outerShdw blurRad="38100" dist="38100" dir="2700000" algn="tl">
                    <a:srgbClr val="000000">
                      <a:alpha val="43137"/>
                    </a:srgbClr>
                  </a:outerShdw>
                </a:effectLst>
              </a:rPr>
              <a:t>Priority/Fairness scheduling</a:t>
            </a:r>
            <a:r>
              <a:rPr lang="en-US" b="1" i="1" u="sng" dirty="0" smtClean="0">
                <a:solidFill>
                  <a:srgbClr val="00B050"/>
                </a:solidFill>
                <a:effectLst>
                  <a:outerShdw blurRad="38100" dist="38100" dir="2700000" algn="tl">
                    <a:srgbClr val="000000">
                      <a:alpha val="43137"/>
                    </a:srgbClr>
                  </a:outerShdw>
                </a:effectLst>
              </a:rPr>
              <a:t>:</a:t>
            </a:r>
          </a:p>
          <a:p>
            <a:r>
              <a:rPr lang="en-US" dirty="0" smtClean="0"/>
              <a:t>All </a:t>
            </a:r>
            <a:r>
              <a:rPr lang="en-US" dirty="0"/>
              <a:t>the tasks are considered same and the CPU time is fairly distributed among the available tasks. </a:t>
            </a:r>
            <a:endParaRPr lang="en-US" dirty="0" smtClean="0"/>
          </a:p>
          <a:p>
            <a:r>
              <a:rPr lang="en-US" dirty="0" smtClean="0"/>
              <a:t>None is Superior / Inferior. </a:t>
            </a:r>
          </a:p>
          <a:p>
            <a:r>
              <a:rPr lang="en-US" dirty="0" smtClean="0"/>
              <a:t>For </a:t>
            </a:r>
            <a:r>
              <a:rPr lang="en-US" dirty="0"/>
              <a:t>instance, if there are 5 tasks available, CPU time would be divided by 5 and distributed to the tasks. </a:t>
            </a:r>
            <a:endParaRPr lang="en-US" dirty="0" smtClean="0"/>
          </a:p>
          <a:p>
            <a:r>
              <a:rPr lang="en-US" dirty="0" smtClean="0"/>
              <a:t>The </a:t>
            </a:r>
            <a:r>
              <a:rPr lang="en-US" dirty="0"/>
              <a:t>tasks can make use of the time slice given to them. It seems to be similar to the round robin scheduling, but actually both are </a:t>
            </a:r>
            <a:r>
              <a:rPr lang="en-US" dirty="0" smtClean="0"/>
              <a:t>different. </a:t>
            </a:r>
          </a:p>
          <a:p>
            <a:r>
              <a:rPr lang="en-US" dirty="0" smtClean="0"/>
              <a:t>In Round </a:t>
            </a:r>
            <a:r>
              <a:rPr lang="en-US" dirty="0"/>
              <a:t>robin, time slice would be a very little amount of time in which most of the tasks would not be able to finish their execution, but in fairness scheduling most of the tasks are able to finish within the CPU time share.</a:t>
            </a:r>
            <a:endParaRPr lang="en-US" b="1" i="1" dirty="0">
              <a:solidFill>
                <a:srgbClr val="00B050"/>
              </a:solidFill>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073243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effectLst>
                  <a:outerShdw blurRad="38100" dist="38100" dir="2700000" algn="tl">
                    <a:srgbClr val="000000">
                      <a:alpha val="43137"/>
                    </a:srgbClr>
                  </a:outerShdw>
                </a:effectLst>
              </a:rPr>
              <a:t>Multilevel Queue Scheduling</a:t>
            </a:r>
          </a:p>
        </p:txBody>
      </p:sp>
      <p:sp>
        <p:nvSpPr>
          <p:cNvPr id="3" name="Content Placeholder 2"/>
          <p:cNvSpPr>
            <a:spLocks noGrp="1"/>
          </p:cNvSpPr>
          <p:nvPr>
            <p:ph idx="1"/>
          </p:nvPr>
        </p:nvSpPr>
        <p:spPr/>
        <p:txBody>
          <a:bodyPr>
            <a:normAutofit/>
          </a:bodyPr>
          <a:lstStyle/>
          <a:p>
            <a:r>
              <a:rPr lang="en-US" dirty="0" smtClean="0"/>
              <a:t>Used for </a:t>
            </a:r>
            <a:r>
              <a:rPr lang="en-US" dirty="0"/>
              <a:t>situations </a:t>
            </a:r>
            <a:r>
              <a:rPr lang="en-US" dirty="0" smtClean="0"/>
              <a:t>in which </a:t>
            </a:r>
            <a:r>
              <a:rPr lang="en-US" dirty="0"/>
              <a:t>processes are easily classified into different </a:t>
            </a:r>
            <a:r>
              <a:rPr lang="en-US" dirty="0" smtClean="0"/>
              <a:t>groups. </a:t>
            </a:r>
          </a:p>
          <a:p>
            <a:r>
              <a:rPr lang="en-US" dirty="0" smtClean="0"/>
              <a:t>Difference made </a:t>
            </a:r>
            <a:r>
              <a:rPr lang="en-US" dirty="0"/>
              <a:t>between </a:t>
            </a:r>
            <a:r>
              <a:rPr lang="en-US" dirty="0">
                <a:solidFill>
                  <a:srgbClr val="00B050"/>
                </a:solidFill>
              </a:rPr>
              <a:t>foreground (interactive) processes</a:t>
            </a:r>
            <a:r>
              <a:rPr lang="en-US" dirty="0"/>
              <a:t> </a:t>
            </a:r>
            <a:r>
              <a:rPr lang="en-US" dirty="0" smtClean="0"/>
              <a:t>and </a:t>
            </a:r>
            <a:r>
              <a:rPr lang="en-US" dirty="0">
                <a:solidFill>
                  <a:srgbClr val="00B050"/>
                </a:solidFill>
              </a:rPr>
              <a:t>background (batch) </a:t>
            </a:r>
            <a:r>
              <a:rPr lang="en-US" dirty="0"/>
              <a:t>processes</a:t>
            </a:r>
            <a:r>
              <a:rPr lang="en-US" dirty="0" smtClean="0"/>
              <a:t>.</a:t>
            </a:r>
          </a:p>
          <a:p>
            <a:r>
              <a:rPr lang="en-US" dirty="0" smtClean="0"/>
              <a:t>Have different </a:t>
            </a:r>
            <a:r>
              <a:rPr lang="en-US" dirty="0" smtClean="0">
                <a:solidFill>
                  <a:srgbClr val="00B050"/>
                </a:solidFill>
              </a:rPr>
              <a:t>response-time </a:t>
            </a:r>
            <a:r>
              <a:rPr lang="en-US" dirty="0">
                <a:solidFill>
                  <a:srgbClr val="00B050"/>
                </a:solidFill>
              </a:rPr>
              <a:t>requirements</a:t>
            </a:r>
            <a:r>
              <a:rPr lang="en-US" dirty="0"/>
              <a:t> and so </a:t>
            </a:r>
            <a:r>
              <a:rPr lang="en-US" dirty="0">
                <a:solidFill>
                  <a:srgbClr val="00B050"/>
                </a:solidFill>
              </a:rPr>
              <a:t>may have different scheduling needs.</a:t>
            </a:r>
            <a:endParaRPr lang="en-US" dirty="0" smtClean="0">
              <a:solidFill>
                <a:srgbClr val="00B050"/>
              </a:solidFill>
            </a:endParaRPr>
          </a:p>
          <a:p>
            <a:r>
              <a:rPr lang="en-US" dirty="0" smtClean="0"/>
              <a:t>In addition</a:t>
            </a:r>
            <a:r>
              <a:rPr lang="en-US" dirty="0"/>
              <a:t>, foreground processes </a:t>
            </a:r>
            <a:r>
              <a:rPr lang="en-US" dirty="0">
                <a:solidFill>
                  <a:srgbClr val="00B050"/>
                </a:solidFill>
                <a:effectLst>
                  <a:outerShdw blurRad="38100" dist="38100" dir="2700000" algn="tl">
                    <a:srgbClr val="000000">
                      <a:alpha val="43137"/>
                    </a:srgbClr>
                  </a:outerShdw>
                </a:effectLst>
              </a:rPr>
              <a:t>may have priority</a:t>
            </a:r>
            <a:r>
              <a:rPr lang="en-US" dirty="0"/>
              <a:t> (externally defined) </a:t>
            </a:r>
            <a:r>
              <a:rPr lang="en-US" dirty="0" smtClean="0"/>
              <a:t>over background </a:t>
            </a:r>
            <a:r>
              <a:rPr lang="en-US" dirty="0"/>
              <a:t>processes.</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304814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49" y="-62707"/>
            <a:ext cx="10515600" cy="1325563"/>
          </a:xfrm>
        </p:spPr>
        <p:txBody>
          <a:bodyPr/>
          <a:lstStyle/>
          <a:p>
            <a:r>
              <a:rPr lang="en-US" dirty="0" smtClean="0"/>
              <a:t>Contd.,</a:t>
            </a:r>
            <a:endParaRPr lang="en-US" dirty="0"/>
          </a:p>
        </p:txBody>
      </p:sp>
      <p:sp>
        <p:nvSpPr>
          <p:cNvPr id="6" name="Content Placeholder 5"/>
          <p:cNvSpPr>
            <a:spLocks noGrp="1"/>
          </p:cNvSpPr>
          <p:nvPr>
            <p:ph sz="half" idx="1"/>
          </p:nvPr>
        </p:nvSpPr>
        <p:spPr>
          <a:xfrm>
            <a:off x="285749" y="1352550"/>
            <a:ext cx="5886451" cy="4824413"/>
          </a:xfrm>
        </p:spPr>
        <p:txBody>
          <a:bodyPr/>
          <a:lstStyle/>
          <a:p>
            <a:pPr algn="just"/>
            <a:r>
              <a:rPr lang="en-US" i="1" dirty="0"/>
              <a:t>A </a:t>
            </a:r>
            <a:r>
              <a:rPr lang="en-US" dirty="0"/>
              <a:t>multilevel queue </a:t>
            </a:r>
            <a:r>
              <a:rPr lang="en-US" b="1" dirty="0"/>
              <a:t>scheduling algorithm partitions the ready queue </a:t>
            </a:r>
            <a:r>
              <a:rPr lang="en-US" b="1" dirty="0" smtClean="0"/>
              <a:t>into several </a:t>
            </a:r>
            <a:r>
              <a:rPr lang="en-US" b="1" dirty="0"/>
              <a:t>separate </a:t>
            </a:r>
            <a:r>
              <a:rPr lang="en-US" b="1" dirty="0" smtClean="0"/>
              <a:t>queues.</a:t>
            </a:r>
          </a:p>
          <a:p>
            <a:pPr algn="just"/>
            <a:r>
              <a:rPr lang="en-US" dirty="0"/>
              <a:t>The </a:t>
            </a:r>
            <a:r>
              <a:rPr lang="en-US" b="1" dirty="0"/>
              <a:t>processes are permanently assigned to one queue</a:t>
            </a:r>
            <a:r>
              <a:rPr lang="en-US" dirty="0"/>
              <a:t>, generally based on some property of the process, such as </a:t>
            </a:r>
            <a:r>
              <a:rPr lang="en-US" b="1" dirty="0"/>
              <a:t>memory size, process priority, or process type. </a:t>
            </a: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pic>
        <p:nvPicPr>
          <p:cNvPr id="8" name="Picture 7"/>
          <p:cNvPicPr>
            <a:picLocks noChangeAspect="1"/>
          </p:cNvPicPr>
          <p:nvPr/>
        </p:nvPicPr>
        <p:blipFill>
          <a:blip r:embed="rId2"/>
          <a:stretch>
            <a:fillRect/>
          </a:stretch>
        </p:blipFill>
        <p:spPr>
          <a:xfrm>
            <a:off x="6400801" y="916605"/>
            <a:ext cx="5505450" cy="4836496"/>
          </a:xfrm>
          <a:prstGeom prst="rect">
            <a:avLst/>
          </a:prstGeom>
        </p:spPr>
      </p:pic>
    </p:spTree>
    <p:extLst>
      <p:ext uri="{BB962C8B-B14F-4D97-AF65-F5344CB8AC3E}">
        <p14:creationId xmlns:p14="http://schemas.microsoft.com/office/powerpoint/2010/main" val="182829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half" idx="1"/>
          </p:nvPr>
        </p:nvSpPr>
        <p:spPr>
          <a:xfrm>
            <a:off x="247650" y="1673225"/>
            <a:ext cx="5772150" cy="4351338"/>
          </a:xfrm>
        </p:spPr>
        <p:txBody>
          <a:bodyPr>
            <a:normAutofit/>
          </a:bodyPr>
          <a:lstStyle/>
          <a:p>
            <a:pPr algn="just"/>
            <a:r>
              <a:rPr lang="en-US" sz="2400" dirty="0"/>
              <a:t>Each queue has its own </a:t>
            </a:r>
            <a:r>
              <a:rPr lang="en-US" sz="2400" dirty="0" smtClean="0"/>
              <a:t>scheduling algorithm</a:t>
            </a:r>
            <a:r>
              <a:rPr lang="en-US" sz="2400" dirty="0"/>
              <a:t>. </a:t>
            </a:r>
            <a:endParaRPr lang="en-US" sz="2400" dirty="0" smtClean="0"/>
          </a:p>
          <a:p>
            <a:pPr algn="just"/>
            <a:r>
              <a:rPr lang="en-US" sz="2400" dirty="0" smtClean="0">
                <a:effectLst>
                  <a:outerShdw blurRad="38100" dist="38100" dir="2700000" algn="tl">
                    <a:srgbClr val="000000">
                      <a:alpha val="43137"/>
                    </a:srgbClr>
                  </a:outerShdw>
                </a:effectLst>
              </a:rPr>
              <a:t>For </a:t>
            </a:r>
            <a:r>
              <a:rPr lang="en-US" sz="2400" dirty="0">
                <a:effectLst>
                  <a:outerShdw blurRad="38100" dist="38100" dir="2700000" algn="tl">
                    <a:srgbClr val="000000">
                      <a:alpha val="43137"/>
                    </a:srgbClr>
                  </a:outerShdw>
                </a:effectLst>
              </a:rPr>
              <a:t>example, separate queues might be used for foreground </a:t>
            </a:r>
            <a:r>
              <a:rPr lang="en-US" sz="2400" dirty="0" smtClean="0">
                <a:effectLst>
                  <a:outerShdw blurRad="38100" dist="38100" dir="2700000" algn="tl">
                    <a:srgbClr val="000000">
                      <a:alpha val="43137"/>
                    </a:srgbClr>
                  </a:outerShdw>
                </a:effectLst>
              </a:rPr>
              <a:t>and background </a:t>
            </a:r>
            <a:r>
              <a:rPr lang="en-US" sz="2400" dirty="0">
                <a:effectLst>
                  <a:outerShdw blurRad="38100" dist="38100" dir="2700000" algn="tl">
                    <a:srgbClr val="000000">
                      <a:alpha val="43137"/>
                    </a:srgbClr>
                  </a:outerShdw>
                </a:effectLst>
              </a:rPr>
              <a:t>processes. </a:t>
            </a:r>
            <a:endParaRPr lang="en-US" sz="2400" dirty="0" smtClean="0">
              <a:effectLst>
                <a:outerShdw blurRad="38100" dist="38100" dir="2700000" algn="tl">
                  <a:srgbClr val="000000">
                    <a:alpha val="43137"/>
                  </a:srgbClr>
                </a:outerShdw>
              </a:effectLst>
            </a:endParaRPr>
          </a:p>
          <a:p>
            <a:pPr algn="just"/>
            <a:r>
              <a:rPr lang="en-US" sz="2400" dirty="0" smtClean="0"/>
              <a:t>The </a:t>
            </a:r>
            <a:r>
              <a:rPr lang="en-US" sz="2400" dirty="0"/>
              <a:t>foreground queue might be scheduled by an </a:t>
            </a:r>
            <a:r>
              <a:rPr lang="en-US" sz="2400" dirty="0" smtClean="0"/>
              <a:t>RR algorithm</a:t>
            </a:r>
            <a:r>
              <a:rPr lang="en-US" sz="2400" dirty="0"/>
              <a:t>, while the background queue is scheduled by an FCFS algorithm</a:t>
            </a:r>
            <a:r>
              <a:rPr lang="en-US" sz="2400" dirty="0" smtClean="0"/>
              <a:t>.</a:t>
            </a:r>
          </a:p>
          <a:p>
            <a:r>
              <a:rPr lang="en-US" sz="2400" dirty="0" smtClean="0">
                <a:effectLst>
                  <a:outerShdw blurRad="38100" dist="38100" dir="2700000" algn="tl">
                    <a:srgbClr val="000000">
                      <a:alpha val="43137"/>
                    </a:srgbClr>
                  </a:outerShdw>
                </a:effectLst>
              </a:rPr>
              <a:t>The foreground </a:t>
            </a:r>
            <a:r>
              <a:rPr lang="en-US" sz="2400" dirty="0">
                <a:effectLst>
                  <a:outerShdw blurRad="38100" dist="38100" dir="2700000" algn="tl">
                    <a:srgbClr val="000000">
                      <a:alpha val="43137"/>
                    </a:srgbClr>
                  </a:outerShdw>
                </a:effectLst>
              </a:rPr>
              <a:t>queue may have absolute priority over the background queue.</a:t>
            </a:r>
          </a:p>
        </p:txBody>
      </p:sp>
      <p:sp>
        <p:nvSpPr>
          <p:cNvPr id="5" name="Date Placeholder 4"/>
          <p:cNvSpPr>
            <a:spLocks noGrp="1"/>
          </p:cNvSpPr>
          <p:nvPr>
            <p:ph type="dt" sz="half" idx="10"/>
          </p:nvPr>
        </p:nvSpPr>
        <p:spPr/>
        <p:txBody>
          <a:bodyPr/>
          <a:lstStyle/>
          <a:p>
            <a:fld id="{7B9159AB-CB20-41F1-AEF7-072BB48FF709}"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pic>
        <p:nvPicPr>
          <p:cNvPr id="7" name="Picture 6"/>
          <p:cNvPicPr>
            <a:picLocks noChangeAspect="1"/>
          </p:cNvPicPr>
          <p:nvPr/>
        </p:nvPicPr>
        <p:blipFill>
          <a:blip r:embed="rId2"/>
          <a:stretch>
            <a:fillRect/>
          </a:stretch>
        </p:blipFill>
        <p:spPr>
          <a:xfrm>
            <a:off x="6438900" y="1533922"/>
            <a:ext cx="5505450" cy="4629944"/>
          </a:xfrm>
          <a:prstGeom prst="rect">
            <a:avLst/>
          </a:prstGeom>
        </p:spPr>
      </p:pic>
    </p:spTree>
    <p:extLst>
      <p:ext uri="{BB962C8B-B14F-4D97-AF65-F5344CB8AC3E}">
        <p14:creationId xmlns:p14="http://schemas.microsoft.com/office/powerpoint/2010/main" val="38565787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Bye… Unit – I </a:t>
            </a:r>
            <a:endParaRPr lang="en-US" dirty="0"/>
          </a:p>
        </p:txBody>
      </p:sp>
      <p:sp>
        <p:nvSpPr>
          <p:cNvPr id="8" name="Subtitle 7"/>
          <p:cNvSpPr>
            <a:spLocks noGrp="1"/>
          </p:cNvSpPr>
          <p:nvPr>
            <p:ph type="subTitle" idx="1"/>
          </p:nvPr>
        </p:nvSpPr>
        <p:spPr/>
        <p:txBody>
          <a:bodyPr/>
          <a:lstStyle/>
          <a:p>
            <a:r>
              <a:rPr lang="en-US" dirty="0" smtClean="0"/>
              <a:t>Shriram K Vasudevan</a:t>
            </a:r>
            <a:endParaRPr lang="en-US" dirty="0"/>
          </a:p>
        </p:txBody>
      </p:sp>
      <p:sp>
        <p:nvSpPr>
          <p:cNvPr id="5" name="Date Placeholder 4"/>
          <p:cNvSpPr>
            <a:spLocks noGrp="1"/>
          </p:cNvSpPr>
          <p:nvPr>
            <p:ph type="dt" sz="half" idx="10"/>
          </p:nvPr>
        </p:nvSpPr>
        <p:spPr/>
        <p:txBody>
          <a:bodyPr/>
          <a:lstStyle/>
          <a:p>
            <a:fld id="{7B9159AB-CB20-41F1-AEF7-072BB48FF709}" type="datetime1">
              <a:rPr lang="en-US" smtClean="0"/>
              <a:t>8/6/2016</a:t>
            </a:fld>
            <a:endParaRPr lang="en-US"/>
          </a:p>
        </p:txBody>
      </p:sp>
      <p:sp>
        <p:nvSpPr>
          <p:cNvPr id="6" name="Footer Placeholder 5"/>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3651318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a thread?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A thread is a basic unit of CPU utilization; </a:t>
            </a:r>
            <a:endParaRPr lang="en-US" dirty="0" smtClean="0"/>
          </a:p>
          <a:p>
            <a:r>
              <a:rPr lang="en-US" dirty="0" smtClean="0"/>
              <a:t>it </a:t>
            </a:r>
            <a:r>
              <a:rPr lang="en-US" dirty="0"/>
              <a:t>comprises a thread ID, a </a:t>
            </a:r>
            <a:r>
              <a:rPr lang="en-US" dirty="0" smtClean="0"/>
              <a:t>program counter</a:t>
            </a:r>
            <a:r>
              <a:rPr lang="en-US" dirty="0"/>
              <a:t>, a register set, and a stack. </a:t>
            </a:r>
            <a:endParaRPr lang="en-US" dirty="0" smtClean="0"/>
          </a:p>
          <a:p>
            <a:r>
              <a:rPr lang="en-US" dirty="0" smtClean="0"/>
              <a:t>It </a:t>
            </a:r>
            <a:r>
              <a:rPr lang="en-US" dirty="0"/>
              <a:t>shares with other threads </a:t>
            </a:r>
            <a:r>
              <a:rPr lang="en-US" dirty="0" smtClean="0"/>
              <a:t>belonging to </a:t>
            </a:r>
            <a:r>
              <a:rPr lang="en-US" dirty="0"/>
              <a:t>the same process its code section, data section, and other </a:t>
            </a:r>
            <a:r>
              <a:rPr lang="en-US" dirty="0" smtClean="0"/>
              <a:t>operating-system resources</a:t>
            </a:r>
            <a:r>
              <a:rPr lang="en-US" dirty="0"/>
              <a:t>, such as open files and signals</a:t>
            </a:r>
            <a:r>
              <a:rPr lang="en-US" dirty="0" smtClean="0"/>
              <a:t>.</a:t>
            </a:r>
          </a:p>
          <a:p>
            <a:r>
              <a:rPr lang="en-US" dirty="0"/>
              <a:t>A traditional (or </a:t>
            </a:r>
            <a:r>
              <a:rPr lang="en-US" dirty="0" smtClean="0"/>
              <a:t>heavy weight) process has </a:t>
            </a:r>
            <a:r>
              <a:rPr lang="en-US" dirty="0"/>
              <a:t>a </a:t>
            </a:r>
            <a:r>
              <a:rPr lang="en-US" dirty="0">
                <a:solidFill>
                  <a:srgbClr val="FF0000"/>
                </a:solidFill>
              </a:rPr>
              <a:t>single thread of control</a:t>
            </a:r>
            <a:r>
              <a:rPr lang="en-US" dirty="0"/>
              <a:t>. If a process has </a:t>
            </a:r>
            <a:r>
              <a:rPr lang="en-US" dirty="0">
                <a:solidFill>
                  <a:srgbClr val="FF0000"/>
                </a:solidFill>
              </a:rPr>
              <a:t>multiple threads of control</a:t>
            </a:r>
            <a:r>
              <a:rPr lang="en-US" dirty="0"/>
              <a:t>, </a:t>
            </a:r>
            <a:r>
              <a:rPr lang="en-US" dirty="0" smtClean="0"/>
              <a:t>it can </a:t>
            </a:r>
            <a:r>
              <a:rPr lang="en-US" dirty="0"/>
              <a:t>perform </a:t>
            </a:r>
            <a:r>
              <a:rPr lang="en-US" dirty="0">
                <a:solidFill>
                  <a:srgbClr val="FF0000"/>
                </a:solidFill>
              </a:rPr>
              <a:t>more than one task at a </a:t>
            </a:r>
            <a:r>
              <a:rPr lang="en-US" dirty="0" smtClean="0">
                <a:solidFill>
                  <a:srgbClr val="FF0000"/>
                </a:solidFill>
              </a:rPr>
              <a:t>time.</a:t>
            </a:r>
            <a:endParaRPr lang="en-US" dirty="0">
              <a:solidFill>
                <a:srgbClr val="FF0000"/>
              </a:solidFill>
            </a:endParaRPr>
          </a:p>
        </p:txBody>
      </p:sp>
      <p:sp>
        <p:nvSpPr>
          <p:cNvPr id="4" name="Date Placeholder 3"/>
          <p:cNvSpPr>
            <a:spLocks noGrp="1"/>
          </p:cNvSpPr>
          <p:nvPr>
            <p:ph type="dt" sz="half" idx="10"/>
          </p:nvPr>
        </p:nvSpPr>
        <p:spPr/>
        <p:txBody>
          <a:bodyPr/>
          <a:lstStyle/>
          <a:p>
            <a:fld id="{022B6F84-C301-400B-B456-D3982EC0E18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02573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these points . . .</a:t>
            </a:r>
            <a:endParaRPr lang="en-US" dirty="0"/>
          </a:p>
        </p:txBody>
      </p:sp>
      <p:sp>
        <p:nvSpPr>
          <p:cNvPr id="3" name="Content Placeholder 2"/>
          <p:cNvSpPr>
            <a:spLocks noGrp="1"/>
          </p:cNvSpPr>
          <p:nvPr>
            <p:ph idx="1"/>
          </p:nvPr>
        </p:nvSpPr>
        <p:spPr/>
        <p:txBody>
          <a:bodyPr/>
          <a:lstStyle/>
          <a:p>
            <a:r>
              <a:rPr lang="en-US" dirty="0"/>
              <a:t>A process can have multiple threads of execution which are executed asynchronously</a:t>
            </a:r>
            <a:r>
              <a:rPr lang="en-US" dirty="0" smtClean="0"/>
              <a:t>.</a:t>
            </a:r>
          </a:p>
          <a:p>
            <a:r>
              <a:rPr lang="en-US" dirty="0"/>
              <a:t>This asynchronous execution brings in the capability of each thread handling a particular work or service independently</a:t>
            </a:r>
            <a:r>
              <a:rPr lang="en-US" dirty="0" smtClean="0"/>
              <a:t>.</a:t>
            </a:r>
          </a:p>
          <a:p>
            <a:r>
              <a:rPr lang="en-US" dirty="0" smtClean="0"/>
              <a:t>Hence </a:t>
            </a:r>
            <a:r>
              <a:rPr lang="en-US" dirty="0"/>
              <a:t>multiple threads running in a process handle their services which overall constitutes the complete capability of the process</a:t>
            </a:r>
            <a:r>
              <a:rPr lang="en-US" dirty="0" smtClean="0"/>
              <a:t>.</a:t>
            </a:r>
          </a:p>
          <a:p>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3871988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looks like…</a:t>
            </a:r>
            <a:endParaRPr lang="en-US" dirty="0"/>
          </a:p>
        </p:txBody>
      </p:sp>
      <p:pic>
        <p:nvPicPr>
          <p:cNvPr id="6" name="Content Placeholder 5"/>
          <p:cNvPicPr>
            <a:picLocks noGrp="1" noChangeAspect="1"/>
          </p:cNvPicPr>
          <p:nvPr>
            <p:ph idx="1"/>
          </p:nvPr>
        </p:nvPicPr>
        <p:blipFill>
          <a:blip r:embed="rId2"/>
          <a:stretch>
            <a:fillRect/>
          </a:stretch>
        </p:blipFill>
        <p:spPr>
          <a:xfrm>
            <a:off x="2400094" y="1588543"/>
            <a:ext cx="7391812" cy="4351338"/>
          </a:xfrm>
          <a:prstGeom prst="rect">
            <a:avLst/>
          </a:prstGeom>
        </p:spPr>
      </p:pic>
      <p:sp>
        <p:nvSpPr>
          <p:cNvPr id="4" name="Date Placeholder 3"/>
          <p:cNvSpPr>
            <a:spLocks noGrp="1"/>
          </p:cNvSpPr>
          <p:nvPr>
            <p:ph type="dt" sz="half" idx="10"/>
          </p:nvPr>
        </p:nvSpPr>
        <p:spPr/>
        <p:txBody>
          <a:bodyPr/>
          <a:lstStyle/>
          <a:p>
            <a:fld id="{E5F06E93-335D-455E-B0DC-13A73F309944}"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1954478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threading??? Who motivated?</a:t>
            </a:r>
            <a:endParaRPr lang="en-US" dirty="0"/>
          </a:p>
        </p:txBody>
      </p:sp>
      <p:sp>
        <p:nvSpPr>
          <p:cNvPr id="3" name="Content Placeholder 2"/>
          <p:cNvSpPr>
            <a:spLocks noGrp="1"/>
          </p:cNvSpPr>
          <p:nvPr>
            <p:ph idx="1"/>
          </p:nvPr>
        </p:nvSpPr>
        <p:spPr/>
        <p:txBody>
          <a:bodyPr>
            <a:normAutofit/>
          </a:bodyPr>
          <a:lstStyle/>
          <a:p>
            <a:r>
              <a:rPr lang="en-US" dirty="0"/>
              <a:t>Many software packages that run on modern desktop PCs are </a:t>
            </a:r>
            <a:r>
              <a:rPr lang="en-US" dirty="0" smtClean="0"/>
              <a:t>multithreaded. i.e. applications. </a:t>
            </a:r>
          </a:p>
          <a:p>
            <a:r>
              <a:rPr lang="en-US" dirty="0"/>
              <a:t>A Web browser might have one thread display images </a:t>
            </a:r>
            <a:r>
              <a:rPr lang="en-US" dirty="0" smtClean="0"/>
              <a:t>or </a:t>
            </a:r>
            <a:r>
              <a:rPr lang="en-US" dirty="0"/>
              <a:t>text while another thread retrieves data from the </a:t>
            </a:r>
            <a:r>
              <a:rPr lang="en-US" dirty="0" smtClean="0"/>
              <a:t>network. </a:t>
            </a:r>
          </a:p>
          <a:p>
            <a:r>
              <a:rPr lang="en-US" dirty="0" smtClean="0"/>
              <a:t>A word </a:t>
            </a:r>
            <a:r>
              <a:rPr lang="en-US" dirty="0"/>
              <a:t>processor may have a thread for displaying graphics, another </a:t>
            </a:r>
            <a:r>
              <a:rPr lang="en-US" dirty="0" smtClean="0"/>
              <a:t>thread for </a:t>
            </a:r>
            <a:r>
              <a:rPr lang="en-US" dirty="0"/>
              <a:t>responding to keystrokes from the user, and a third thread </a:t>
            </a:r>
            <a:r>
              <a:rPr lang="en-US" dirty="0" smtClean="0"/>
              <a:t> for performing spelling </a:t>
            </a:r>
            <a:r>
              <a:rPr lang="en-US" dirty="0"/>
              <a:t>and grammar checking in the background</a:t>
            </a:r>
            <a:r>
              <a:rPr lang="en-US" dirty="0" smtClean="0"/>
              <a:t>.</a:t>
            </a:r>
            <a:r>
              <a:rPr lang="en-US" dirty="0" smtClean="0">
                <a:solidFill>
                  <a:srgbClr val="FF0000"/>
                </a:solidFill>
              </a:rPr>
              <a:t> (It can really </a:t>
            </a:r>
            <a:r>
              <a:rPr lang="en-US" dirty="0" err="1" smtClean="0">
                <a:solidFill>
                  <a:srgbClr val="FF0000"/>
                </a:solidFill>
              </a:rPr>
              <a:t>really</a:t>
            </a:r>
            <a:r>
              <a:rPr lang="en-US" dirty="0" smtClean="0">
                <a:solidFill>
                  <a:srgbClr val="FF0000"/>
                </a:solidFill>
              </a:rPr>
              <a:t> go on… there is no limitation for number of threads to be used for an app)</a:t>
            </a:r>
            <a:endParaRPr lang="en-US" dirty="0">
              <a:solidFill>
                <a:srgbClr val="FF0000"/>
              </a:solidFill>
            </a:endParaRPr>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2088883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t>For example, a Web server accepts client requests </a:t>
            </a:r>
            <a:r>
              <a:rPr lang="en-US" dirty="0" smtClean="0"/>
              <a:t>for Web </a:t>
            </a:r>
            <a:r>
              <a:rPr lang="en-US" dirty="0"/>
              <a:t>pages, images, sound, and so forth. </a:t>
            </a:r>
            <a:endParaRPr lang="en-US" dirty="0" smtClean="0"/>
          </a:p>
          <a:p>
            <a:r>
              <a:rPr lang="en-US" dirty="0" smtClean="0"/>
              <a:t>A </a:t>
            </a:r>
            <a:r>
              <a:rPr lang="en-US" dirty="0"/>
              <a:t>busy Web server may have </a:t>
            </a:r>
            <a:r>
              <a:rPr lang="en-US" dirty="0" smtClean="0"/>
              <a:t>several (</a:t>
            </a:r>
            <a:r>
              <a:rPr lang="en-US" dirty="0"/>
              <a:t>perhaps thousands of) clients concurrently accessing it. If the Web server </a:t>
            </a:r>
            <a:r>
              <a:rPr lang="en-US" dirty="0" smtClean="0"/>
              <a:t>ran as </a:t>
            </a:r>
            <a:r>
              <a:rPr lang="en-US" dirty="0"/>
              <a:t>a traditional </a:t>
            </a:r>
            <a:r>
              <a:rPr lang="en-US" dirty="0" smtClean="0"/>
              <a:t>single-threaded </a:t>
            </a:r>
            <a:r>
              <a:rPr lang="en-US" dirty="0"/>
              <a:t>process, it would be able to service only </a:t>
            </a:r>
            <a:r>
              <a:rPr lang="en-US" dirty="0" smtClean="0"/>
              <a:t>one client </a:t>
            </a:r>
            <a:r>
              <a:rPr lang="en-US" dirty="0"/>
              <a:t>at a time, </a:t>
            </a:r>
            <a:r>
              <a:rPr lang="en-US" dirty="0" smtClean="0"/>
              <a:t>and </a:t>
            </a:r>
            <a:r>
              <a:rPr lang="en-US" dirty="0"/>
              <a:t>a client might have to wait a very long time for its </a:t>
            </a:r>
            <a:r>
              <a:rPr lang="en-US" dirty="0" smtClean="0"/>
              <a:t>request to </a:t>
            </a:r>
            <a:r>
              <a:rPr lang="en-US" dirty="0"/>
              <a:t>be </a:t>
            </a:r>
            <a:r>
              <a:rPr lang="en-US" dirty="0" smtClean="0"/>
              <a:t>serviced. </a:t>
            </a:r>
            <a:r>
              <a:rPr lang="en-US" dirty="0" smtClean="0">
                <a:solidFill>
                  <a:srgbClr val="FF0000"/>
                </a:solidFill>
              </a:rPr>
              <a:t>Let’s break this Jinx through threads!</a:t>
            </a:r>
            <a:endParaRPr lang="en-US" dirty="0"/>
          </a:p>
        </p:txBody>
      </p:sp>
      <p:sp>
        <p:nvSpPr>
          <p:cNvPr id="4" name="Date Placeholder 3"/>
          <p:cNvSpPr>
            <a:spLocks noGrp="1"/>
          </p:cNvSpPr>
          <p:nvPr>
            <p:ph type="dt" sz="half" idx="10"/>
          </p:nvPr>
        </p:nvSpPr>
        <p:spPr/>
        <p:txBody>
          <a:bodyPr/>
          <a:lstStyle/>
          <a:p>
            <a:fld id="{1785C668-AE26-4E39-BBC4-9EFB8F58221A}" type="datetime1">
              <a:rPr lang="en-US" smtClean="0"/>
              <a:t>8/6/2016</a:t>
            </a:fld>
            <a:endParaRPr lang="en-US"/>
          </a:p>
        </p:txBody>
      </p:sp>
      <p:sp>
        <p:nvSpPr>
          <p:cNvPr id="5" name="Footer Placeholder 4"/>
          <p:cNvSpPr>
            <a:spLocks noGrp="1"/>
          </p:cNvSpPr>
          <p:nvPr>
            <p:ph type="ftr" sz="quarter" idx="11"/>
          </p:nvPr>
        </p:nvSpPr>
        <p:spPr/>
        <p:txBody>
          <a:bodyPr/>
          <a:lstStyle/>
          <a:p>
            <a:r>
              <a:rPr lang="en-US" smtClean="0"/>
              <a:t>Threads, Shriram</a:t>
            </a:r>
            <a:endParaRPr lang="en-US"/>
          </a:p>
        </p:txBody>
      </p:sp>
    </p:spTree>
    <p:extLst>
      <p:ext uri="{BB962C8B-B14F-4D97-AF65-F5344CB8AC3E}">
        <p14:creationId xmlns:p14="http://schemas.microsoft.com/office/powerpoint/2010/main" val="3814318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2797</Words>
  <Application>Microsoft Office PowerPoint</Application>
  <PresentationFormat>Widescreen</PresentationFormat>
  <Paragraphs>302</Paragraphs>
  <Slides>45</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Gothic720 BT</vt:lpstr>
      <vt:lpstr>Times</vt:lpstr>
      <vt:lpstr>Times New Roman</vt:lpstr>
      <vt:lpstr>Wingdings</vt:lpstr>
      <vt:lpstr>Office Theme</vt:lpstr>
      <vt:lpstr>Threading… </vt:lpstr>
      <vt:lpstr>Agenda . . .</vt:lpstr>
      <vt:lpstr>How is thread different from process?</vt:lpstr>
      <vt:lpstr>Some more differences..</vt:lpstr>
      <vt:lpstr>What is a thread?</vt:lpstr>
      <vt:lpstr>Note these points . . .</vt:lpstr>
      <vt:lpstr>It looks like…</vt:lpstr>
      <vt:lpstr>Why threading??? Who motivated?</vt:lpstr>
      <vt:lpstr>Contd.,</vt:lpstr>
      <vt:lpstr>Contd., </vt:lpstr>
      <vt:lpstr>Benefits </vt:lpstr>
      <vt:lpstr>Contd.,</vt:lpstr>
      <vt:lpstr>Contd.,</vt:lpstr>
      <vt:lpstr>Contd.,</vt:lpstr>
      <vt:lpstr>Multi Threading Models</vt:lpstr>
      <vt:lpstr>Contd.,</vt:lpstr>
      <vt:lpstr>Contd., </vt:lpstr>
      <vt:lpstr>Contd.,</vt:lpstr>
      <vt:lpstr>Contd.,</vt:lpstr>
      <vt:lpstr>Thread Libraries – An Analysis – Nandu to help.</vt:lpstr>
      <vt:lpstr>Threading issues</vt:lpstr>
      <vt:lpstr>Contd.,</vt:lpstr>
      <vt:lpstr>Thread Example.</vt:lpstr>
      <vt:lpstr>Scheduling and Related Information</vt:lpstr>
      <vt:lpstr>Contd.,</vt:lpstr>
      <vt:lpstr>Terminologies</vt:lpstr>
      <vt:lpstr>Scheduling Types</vt:lpstr>
      <vt:lpstr>Contd.,</vt:lpstr>
      <vt:lpstr>Disclaimer…</vt:lpstr>
      <vt:lpstr> Shortest Job First (SJF)</vt:lpstr>
      <vt:lpstr>Shortest Job First (SJF)</vt:lpstr>
      <vt:lpstr> Priority Scheduling</vt:lpstr>
      <vt:lpstr>Contd.,</vt:lpstr>
      <vt:lpstr> Round Robin/Time slicing method of scheduling</vt:lpstr>
      <vt:lpstr>Contd.,</vt:lpstr>
      <vt:lpstr>Contd.,</vt:lpstr>
      <vt:lpstr>Non-preemptive Scheduling First Come First Serve Scheduling</vt:lpstr>
      <vt:lpstr>Contd.,</vt:lpstr>
      <vt:lpstr>One more example.. </vt:lpstr>
      <vt:lpstr>Solution.. </vt:lpstr>
      <vt:lpstr>Contd.,</vt:lpstr>
      <vt:lpstr>Multilevel Queue Scheduling</vt:lpstr>
      <vt:lpstr>Contd.,</vt:lpstr>
      <vt:lpstr>Contd.,</vt:lpstr>
      <vt:lpstr>Bye… Unit – 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shriramkv</dc:creator>
  <cp:lastModifiedBy>Shriram Kris Vasudevan</cp:lastModifiedBy>
  <cp:revision>80</cp:revision>
  <dcterms:created xsi:type="dcterms:W3CDTF">2015-05-03T08:49:44Z</dcterms:created>
  <dcterms:modified xsi:type="dcterms:W3CDTF">2016-08-06T00:49:24Z</dcterms:modified>
</cp:coreProperties>
</file>