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98AE93-EEE4-4F69-BA7D-92A47681CE9E}" type="datetimeFigureOut">
              <a:rPr lang="en-IN" smtClean="0"/>
              <a:t>16-07-2015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6642BA-E8BD-4AE5-B7FF-FD589E99672A}" type="slidenum">
              <a:rPr lang="en-IN" smtClean="0"/>
              <a:t>‹#›</a:t>
            </a:fld>
            <a:endParaRPr lang="en-IN"/>
          </a:p>
        </p:txBody>
      </p:sp>
    </p:spTree>
    <p:extLst>
      <p:ext uri="{BB962C8B-B14F-4D97-AF65-F5344CB8AC3E}">
        <p14:creationId xmlns:p14="http://schemas.microsoft.com/office/powerpoint/2010/main" val="76864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1757B2-BB9A-4E29-B87E-8B0AB765BA7A}" type="slidenum">
              <a:rPr lang="en-US" smtClean="0"/>
              <a:pPr/>
              <a:t>7</a:t>
            </a:fld>
            <a:endParaRPr lang="en-US" dirty="0"/>
          </a:p>
        </p:txBody>
      </p:sp>
    </p:spTree>
    <p:extLst>
      <p:ext uri="{BB962C8B-B14F-4D97-AF65-F5344CB8AC3E}">
        <p14:creationId xmlns:p14="http://schemas.microsoft.com/office/powerpoint/2010/main" val="222744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F0FB4C6-A5F7-4550-B972-ACE1795170C5}" type="datetime1">
              <a:rPr lang="en-IN" smtClean="0"/>
              <a:t>16-07-2015</a:t>
            </a:fld>
            <a:endParaRPr lang="en-IN"/>
          </a:p>
        </p:txBody>
      </p:sp>
      <p:sp>
        <p:nvSpPr>
          <p:cNvPr id="5" name="Footer Placeholder 4"/>
          <p:cNvSpPr>
            <a:spLocks noGrp="1"/>
          </p:cNvSpPr>
          <p:nvPr>
            <p:ph type="ftr" sz="quarter" idx="11"/>
          </p:nvPr>
        </p:nvSpPr>
        <p:spPr/>
        <p:txBody>
          <a:bodyPr/>
          <a:lstStyle/>
          <a:p>
            <a:r>
              <a:rPr lang="en-IN" smtClean="0"/>
              <a:t>Lets Learn This!</a:t>
            </a:r>
            <a:endParaRPr lang="en-IN"/>
          </a:p>
        </p:txBody>
      </p:sp>
      <p:sp>
        <p:nvSpPr>
          <p:cNvPr id="6" name="Slide Number Placeholder 5"/>
          <p:cNvSpPr>
            <a:spLocks noGrp="1"/>
          </p:cNvSpPr>
          <p:nvPr>
            <p:ph type="sldNum" sz="quarter" idx="12"/>
          </p:nvPr>
        </p:nvSpPr>
        <p:spPr/>
        <p:txBody>
          <a:bodyPr/>
          <a:lstStyle/>
          <a:p>
            <a:fld id="{B7D3B7C3-243F-4D3F-9555-D2C6EAB71E15}" type="slidenum">
              <a:rPr lang="en-IN" smtClean="0"/>
              <a:t>‹#›</a:t>
            </a:fld>
            <a:endParaRPr lang="en-IN"/>
          </a:p>
        </p:txBody>
      </p:sp>
    </p:spTree>
    <p:extLst>
      <p:ext uri="{BB962C8B-B14F-4D97-AF65-F5344CB8AC3E}">
        <p14:creationId xmlns:p14="http://schemas.microsoft.com/office/powerpoint/2010/main" val="340901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4F688C-D935-4014-A54C-7674B6207EB4}" type="datetime1">
              <a:rPr lang="en-IN" smtClean="0"/>
              <a:t>16-07-2015</a:t>
            </a:fld>
            <a:endParaRPr lang="en-IN"/>
          </a:p>
        </p:txBody>
      </p:sp>
      <p:sp>
        <p:nvSpPr>
          <p:cNvPr id="5" name="Footer Placeholder 4"/>
          <p:cNvSpPr>
            <a:spLocks noGrp="1"/>
          </p:cNvSpPr>
          <p:nvPr>
            <p:ph type="ftr" sz="quarter" idx="11"/>
          </p:nvPr>
        </p:nvSpPr>
        <p:spPr/>
        <p:txBody>
          <a:bodyPr/>
          <a:lstStyle/>
          <a:p>
            <a:r>
              <a:rPr lang="en-IN" smtClean="0"/>
              <a:t>Lets Learn This!</a:t>
            </a:r>
            <a:endParaRPr lang="en-IN"/>
          </a:p>
        </p:txBody>
      </p:sp>
      <p:sp>
        <p:nvSpPr>
          <p:cNvPr id="6" name="Slide Number Placeholder 5"/>
          <p:cNvSpPr>
            <a:spLocks noGrp="1"/>
          </p:cNvSpPr>
          <p:nvPr>
            <p:ph type="sldNum" sz="quarter" idx="12"/>
          </p:nvPr>
        </p:nvSpPr>
        <p:spPr/>
        <p:txBody>
          <a:bodyPr/>
          <a:lstStyle/>
          <a:p>
            <a:fld id="{B7D3B7C3-243F-4D3F-9555-D2C6EAB71E15}" type="slidenum">
              <a:rPr lang="en-IN" smtClean="0"/>
              <a:t>‹#›</a:t>
            </a:fld>
            <a:endParaRPr lang="en-IN"/>
          </a:p>
        </p:txBody>
      </p:sp>
    </p:spTree>
    <p:extLst>
      <p:ext uri="{BB962C8B-B14F-4D97-AF65-F5344CB8AC3E}">
        <p14:creationId xmlns:p14="http://schemas.microsoft.com/office/powerpoint/2010/main" val="184359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9CB617-26F4-4EFD-A56D-1D28DC5B1829}" type="datetime1">
              <a:rPr lang="en-IN" smtClean="0"/>
              <a:t>16-07-2015</a:t>
            </a:fld>
            <a:endParaRPr lang="en-IN"/>
          </a:p>
        </p:txBody>
      </p:sp>
      <p:sp>
        <p:nvSpPr>
          <p:cNvPr id="5" name="Footer Placeholder 4"/>
          <p:cNvSpPr>
            <a:spLocks noGrp="1"/>
          </p:cNvSpPr>
          <p:nvPr>
            <p:ph type="ftr" sz="quarter" idx="11"/>
          </p:nvPr>
        </p:nvSpPr>
        <p:spPr/>
        <p:txBody>
          <a:bodyPr/>
          <a:lstStyle/>
          <a:p>
            <a:r>
              <a:rPr lang="en-IN" smtClean="0"/>
              <a:t>Lets Learn This!</a:t>
            </a:r>
            <a:endParaRPr lang="en-IN"/>
          </a:p>
        </p:txBody>
      </p:sp>
      <p:sp>
        <p:nvSpPr>
          <p:cNvPr id="6" name="Slide Number Placeholder 5"/>
          <p:cNvSpPr>
            <a:spLocks noGrp="1"/>
          </p:cNvSpPr>
          <p:nvPr>
            <p:ph type="sldNum" sz="quarter" idx="12"/>
          </p:nvPr>
        </p:nvSpPr>
        <p:spPr/>
        <p:txBody>
          <a:bodyPr/>
          <a:lstStyle/>
          <a:p>
            <a:fld id="{B7D3B7C3-243F-4D3F-9555-D2C6EAB71E15}" type="slidenum">
              <a:rPr lang="en-IN" smtClean="0"/>
              <a:t>‹#›</a:t>
            </a:fld>
            <a:endParaRPr lang="en-IN"/>
          </a:p>
        </p:txBody>
      </p:sp>
    </p:spTree>
    <p:extLst>
      <p:ext uri="{BB962C8B-B14F-4D97-AF65-F5344CB8AC3E}">
        <p14:creationId xmlns:p14="http://schemas.microsoft.com/office/powerpoint/2010/main" val="271590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896B6D-CF47-4D78-917A-29720202BDD6}" type="datetime1">
              <a:rPr lang="en-IN" smtClean="0"/>
              <a:t>16-07-2015</a:t>
            </a:fld>
            <a:endParaRPr lang="en-IN"/>
          </a:p>
        </p:txBody>
      </p:sp>
      <p:sp>
        <p:nvSpPr>
          <p:cNvPr id="5" name="Footer Placeholder 4"/>
          <p:cNvSpPr>
            <a:spLocks noGrp="1"/>
          </p:cNvSpPr>
          <p:nvPr>
            <p:ph type="ftr" sz="quarter" idx="11"/>
          </p:nvPr>
        </p:nvSpPr>
        <p:spPr/>
        <p:txBody>
          <a:bodyPr/>
          <a:lstStyle/>
          <a:p>
            <a:r>
              <a:rPr lang="en-IN" smtClean="0"/>
              <a:t>Lets Learn This!</a:t>
            </a:r>
            <a:endParaRPr lang="en-IN"/>
          </a:p>
        </p:txBody>
      </p:sp>
      <p:sp>
        <p:nvSpPr>
          <p:cNvPr id="6" name="Slide Number Placeholder 5"/>
          <p:cNvSpPr>
            <a:spLocks noGrp="1"/>
          </p:cNvSpPr>
          <p:nvPr>
            <p:ph type="sldNum" sz="quarter" idx="12"/>
          </p:nvPr>
        </p:nvSpPr>
        <p:spPr/>
        <p:txBody>
          <a:bodyPr/>
          <a:lstStyle/>
          <a:p>
            <a:fld id="{B7D3B7C3-243F-4D3F-9555-D2C6EAB71E15}" type="slidenum">
              <a:rPr lang="en-IN" smtClean="0"/>
              <a:t>‹#›</a:t>
            </a:fld>
            <a:endParaRPr lang="en-IN"/>
          </a:p>
        </p:txBody>
      </p:sp>
    </p:spTree>
    <p:extLst>
      <p:ext uri="{BB962C8B-B14F-4D97-AF65-F5344CB8AC3E}">
        <p14:creationId xmlns:p14="http://schemas.microsoft.com/office/powerpoint/2010/main" val="2177826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56A312-C0D5-45D2-9840-18D4D5AA6260}" type="datetime1">
              <a:rPr lang="en-IN" smtClean="0"/>
              <a:t>16-07-2015</a:t>
            </a:fld>
            <a:endParaRPr lang="en-IN"/>
          </a:p>
        </p:txBody>
      </p:sp>
      <p:sp>
        <p:nvSpPr>
          <p:cNvPr id="5" name="Footer Placeholder 4"/>
          <p:cNvSpPr>
            <a:spLocks noGrp="1"/>
          </p:cNvSpPr>
          <p:nvPr>
            <p:ph type="ftr" sz="quarter" idx="11"/>
          </p:nvPr>
        </p:nvSpPr>
        <p:spPr/>
        <p:txBody>
          <a:bodyPr/>
          <a:lstStyle/>
          <a:p>
            <a:r>
              <a:rPr lang="en-IN" smtClean="0"/>
              <a:t>Lets Learn This!</a:t>
            </a:r>
            <a:endParaRPr lang="en-IN"/>
          </a:p>
        </p:txBody>
      </p:sp>
      <p:sp>
        <p:nvSpPr>
          <p:cNvPr id="6" name="Slide Number Placeholder 5"/>
          <p:cNvSpPr>
            <a:spLocks noGrp="1"/>
          </p:cNvSpPr>
          <p:nvPr>
            <p:ph type="sldNum" sz="quarter" idx="12"/>
          </p:nvPr>
        </p:nvSpPr>
        <p:spPr/>
        <p:txBody>
          <a:bodyPr/>
          <a:lstStyle/>
          <a:p>
            <a:fld id="{B7D3B7C3-243F-4D3F-9555-D2C6EAB71E15}" type="slidenum">
              <a:rPr lang="en-IN" smtClean="0"/>
              <a:t>‹#›</a:t>
            </a:fld>
            <a:endParaRPr lang="en-IN"/>
          </a:p>
        </p:txBody>
      </p:sp>
    </p:spTree>
    <p:extLst>
      <p:ext uri="{BB962C8B-B14F-4D97-AF65-F5344CB8AC3E}">
        <p14:creationId xmlns:p14="http://schemas.microsoft.com/office/powerpoint/2010/main" val="237889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A9FCE94-881A-4FB9-8B9C-57326030E3F9}" type="datetime1">
              <a:rPr lang="en-IN" smtClean="0"/>
              <a:t>16-07-2015</a:t>
            </a:fld>
            <a:endParaRPr lang="en-IN"/>
          </a:p>
        </p:txBody>
      </p:sp>
      <p:sp>
        <p:nvSpPr>
          <p:cNvPr id="6" name="Footer Placeholder 5"/>
          <p:cNvSpPr>
            <a:spLocks noGrp="1"/>
          </p:cNvSpPr>
          <p:nvPr>
            <p:ph type="ftr" sz="quarter" idx="11"/>
          </p:nvPr>
        </p:nvSpPr>
        <p:spPr/>
        <p:txBody>
          <a:bodyPr/>
          <a:lstStyle/>
          <a:p>
            <a:r>
              <a:rPr lang="en-IN" smtClean="0"/>
              <a:t>Lets Learn This!</a:t>
            </a:r>
            <a:endParaRPr lang="en-IN"/>
          </a:p>
        </p:txBody>
      </p:sp>
      <p:sp>
        <p:nvSpPr>
          <p:cNvPr id="7" name="Slide Number Placeholder 6"/>
          <p:cNvSpPr>
            <a:spLocks noGrp="1"/>
          </p:cNvSpPr>
          <p:nvPr>
            <p:ph type="sldNum" sz="quarter" idx="12"/>
          </p:nvPr>
        </p:nvSpPr>
        <p:spPr/>
        <p:txBody>
          <a:bodyPr/>
          <a:lstStyle/>
          <a:p>
            <a:fld id="{B7D3B7C3-243F-4D3F-9555-D2C6EAB71E15}" type="slidenum">
              <a:rPr lang="en-IN" smtClean="0"/>
              <a:t>‹#›</a:t>
            </a:fld>
            <a:endParaRPr lang="en-IN"/>
          </a:p>
        </p:txBody>
      </p:sp>
    </p:spTree>
    <p:extLst>
      <p:ext uri="{BB962C8B-B14F-4D97-AF65-F5344CB8AC3E}">
        <p14:creationId xmlns:p14="http://schemas.microsoft.com/office/powerpoint/2010/main" val="54395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705C68-3D84-4915-AD1F-0ECF03F48725}" type="datetime1">
              <a:rPr lang="en-IN" smtClean="0"/>
              <a:t>16-07-2015</a:t>
            </a:fld>
            <a:endParaRPr lang="en-IN"/>
          </a:p>
        </p:txBody>
      </p:sp>
      <p:sp>
        <p:nvSpPr>
          <p:cNvPr id="8" name="Footer Placeholder 7"/>
          <p:cNvSpPr>
            <a:spLocks noGrp="1"/>
          </p:cNvSpPr>
          <p:nvPr>
            <p:ph type="ftr" sz="quarter" idx="11"/>
          </p:nvPr>
        </p:nvSpPr>
        <p:spPr/>
        <p:txBody>
          <a:bodyPr/>
          <a:lstStyle/>
          <a:p>
            <a:r>
              <a:rPr lang="en-IN" smtClean="0"/>
              <a:t>Lets Learn This!</a:t>
            </a:r>
            <a:endParaRPr lang="en-IN"/>
          </a:p>
        </p:txBody>
      </p:sp>
      <p:sp>
        <p:nvSpPr>
          <p:cNvPr id="9" name="Slide Number Placeholder 8"/>
          <p:cNvSpPr>
            <a:spLocks noGrp="1"/>
          </p:cNvSpPr>
          <p:nvPr>
            <p:ph type="sldNum" sz="quarter" idx="12"/>
          </p:nvPr>
        </p:nvSpPr>
        <p:spPr/>
        <p:txBody>
          <a:bodyPr/>
          <a:lstStyle/>
          <a:p>
            <a:fld id="{B7D3B7C3-243F-4D3F-9555-D2C6EAB71E15}" type="slidenum">
              <a:rPr lang="en-IN" smtClean="0"/>
              <a:t>‹#›</a:t>
            </a:fld>
            <a:endParaRPr lang="en-IN"/>
          </a:p>
        </p:txBody>
      </p:sp>
    </p:spTree>
    <p:extLst>
      <p:ext uri="{BB962C8B-B14F-4D97-AF65-F5344CB8AC3E}">
        <p14:creationId xmlns:p14="http://schemas.microsoft.com/office/powerpoint/2010/main" val="102481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7CEA144-260E-4427-88DB-44097714344F}" type="datetime1">
              <a:rPr lang="en-IN" smtClean="0"/>
              <a:t>16-07-2015</a:t>
            </a:fld>
            <a:endParaRPr lang="en-IN"/>
          </a:p>
        </p:txBody>
      </p:sp>
      <p:sp>
        <p:nvSpPr>
          <p:cNvPr id="4" name="Footer Placeholder 3"/>
          <p:cNvSpPr>
            <a:spLocks noGrp="1"/>
          </p:cNvSpPr>
          <p:nvPr>
            <p:ph type="ftr" sz="quarter" idx="11"/>
          </p:nvPr>
        </p:nvSpPr>
        <p:spPr/>
        <p:txBody>
          <a:bodyPr/>
          <a:lstStyle/>
          <a:p>
            <a:r>
              <a:rPr lang="en-IN" smtClean="0"/>
              <a:t>Lets Learn This!</a:t>
            </a:r>
            <a:endParaRPr lang="en-IN"/>
          </a:p>
        </p:txBody>
      </p:sp>
      <p:sp>
        <p:nvSpPr>
          <p:cNvPr id="5" name="Slide Number Placeholder 4"/>
          <p:cNvSpPr>
            <a:spLocks noGrp="1"/>
          </p:cNvSpPr>
          <p:nvPr>
            <p:ph type="sldNum" sz="quarter" idx="12"/>
          </p:nvPr>
        </p:nvSpPr>
        <p:spPr/>
        <p:txBody>
          <a:bodyPr/>
          <a:lstStyle/>
          <a:p>
            <a:fld id="{B7D3B7C3-243F-4D3F-9555-D2C6EAB71E15}" type="slidenum">
              <a:rPr lang="en-IN" smtClean="0"/>
              <a:t>‹#›</a:t>
            </a:fld>
            <a:endParaRPr lang="en-IN"/>
          </a:p>
        </p:txBody>
      </p:sp>
    </p:spTree>
    <p:extLst>
      <p:ext uri="{BB962C8B-B14F-4D97-AF65-F5344CB8AC3E}">
        <p14:creationId xmlns:p14="http://schemas.microsoft.com/office/powerpoint/2010/main" val="197230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34CE5-DD0D-484B-9E87-74A7EF2C1C05}" type="datetime1">
              <a:rPr lang="en-IN" smtClean="0"/>
              <a:t>16-07-2015</a:t>
            </a:fld>
            <a:endParaRPr lang="en-IN"/>
          </a:p>
        </p:txBody>
      </p:sp>
      <p:sp>
        <p:nvSpPr>
          <p:cNvPr id="3" name="Footer Placeholder 2"/>
          <p:cNvSpPr>
            <a:spLocks noGrp="1"/>
          </p:cNvSpPr>
          <p:nvPr>
            <p:ph type="ftr" sz="quarter" idx="11"/>
          </p:nvPr>
        </p:nvSpPr>
        <p:spPr/>
        <p:txBody>
          <a:bodyPr/>
          <a:lstStyle/>
          <a:p>
            <a:r>
              <a:rPr lang="en-IN" smtClean="0"/>
              <a:t>Lets Learn This!</a:t>
            </a:r>
            <a:endParaRPr lang="en-IN"/>
          </a:p>
        </p:txBody>
      </p:sp>
      <p:sp>
        <p:nvSpPr>
          <p:cNvPr id="4" name="Slide Number Placeholder 3"/>
          <p:cNvSpPr>
            <a:spLocks noGrp="1"/>
          </p:cNvSpPr>
          <p:nvPr>
            <p:ph type="sldNum" sz="quarter" idx="12"/>
          </p:nvPr>
        </p:nvSpPr>
        <p:spPr/>
        <p:txBody>
          <a:bodyPr/>
          <a:lstStyle/>
          <a:p>
            <a:fld id="{B7D3B7C3-243F-4D3F-9555-D2C6EAB71E15}" type="slidenum">
              <a:rPr lang="en-IN" smtClean="0"/>
              <a:t>‹#›</a:t>
            </a:fld>
            <a:endParaRPr lang="en-IN"/>
          </a:p>
        </p:txBody>
      </p:sp>
    </p:spTree>
    <p:extLst>
      <p:ext uri="{BB962C8B-B14F-4D97-AF65-F5344CB8AC3E}">
        <p14:creationId xmlns:p14="http://schemas.microsoft.com/office/powerpoint/2010/main" val="289050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9E694-D26E-4D95-9A89-5188FB53BB88}" type="datetime1">
              <a:rPr lang="en-IN" smtClean="0"/>
              <a:t>16-07-2015</a:t>
            </a:fld>
            <a:endParaRPr lang="en-IN"/>
          </a:p>
        </p:txBody>
      </p:sp>
      <p:sp>
        <p:nvSpPr>
          <p:cNvPr id="6" name="Footer Placeholder 5"/>
          <p:cNvSpPr>
            <a:spLocks noGrp="1"/>
          </p:cNvSpPr>
          <p:nvPr>
            <p:ph type="ftr" sz="quarter" idx="11"/>
          </p:nvPr>
        </p:nvSpPr>
        <p:spPr/>
        <p:txBody>
          <a:bodyPr/>
          <a:lstStyle/>
          <a:p>
            <a:r>
              <a:rPr lang="en-IN" smtClean="0"/>
              <a:t>Lets Learn This!</a:t>
            </a:r>
            <a:endParaRPr lang="en-IN"/>
          </a:p>
        </p:txBody>
      </p:sp>
      <p:sp>
        <p:nvSpPr>
          <p:cNvPr id="7" name="Slide Number Placeholder 6"/>
          <p:cNvSpPr>
            <a:spLocks noGrp="1"/>
          </p:cNvSpPr>
          <p:nvPr>
            <p:ph type="sldNum" sz="quarter" idx="12"/>
          </p:nvPr>
        </p:nvSpPr>
        <p:spPr/>
        <p:txBody>
          <a:bodyPr/>
          <a:lstStyle/>
          <a:p>
            <a:fld id="{B7D3B7C3-243F-4D3F-9555-D2C6EAB71E15}" type="slidenum">
              <a:rPr lang="en-IN" smtClean="0"/>
              <a:t>‹#›</a:t>
            </a:fld>
            <a:endParaRPr lang="en-IN"/>
          </a:p>
        </p:txBody>
      </p:sp>
    </p:spTree>
    <p:extLst>
      <p:ext uri="{BB962C8B-B14F-4D97-AF65-F5344CB8AC3E}">
        <p14:creationId xmlns:p14="http://schemas.microsoft.com/office/powerpoint/2010/main" val="194434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07169-7F3D-417D-A21F-DB42E00933E0}" type="datetime1">
              <a:rPr lang="en-IN" smtClean="0"/>
              <a:t>16-07-2015</a:t>
            </a:fld>
            <a:endParaRPr lang="en-IN"/>
          </a:p>
        </p:txBody>
      </p:sp>
      <p:sp>
        <p:nvSpPr>
          <p:cNvPr id="6" name="Footer Placeholder 5"/>
          <p:cNvSpPr>
            <a:spLocks noGrp="1"/>
          </p:cNvSpPr>
          <p:nvPr>
            <p:ph type="ftr" sz="quarter" idx="11"/>
          </p:nvPr>
        </p:nvSpPr>
        <p:spPr/>
        <p:txBody>
          <a:bodyPr/>
          <a:lstStyle/>
          <a:p>
            <a:r>
              <a:rPr lang="en-IN" smtClean="0"/>
              <a:t>Lets Learn This!</a:t>
            </a:r>
            <a:endParaRPr lang="en-IN"/>
          </a:p>
        </p:txBody>
      </p:sp>
      <p:sp>
        <p:nvSpPr>
          <p:cNvPr id="7" name="Slide Number Placeholder 6"/>
          <p:cNvSpPr>
            <a:spLocks noGrp="1"/>
          </p:cNvSpPr>
          <p:nvPr>
            <p:ph type="sldNum" sz="quarter" idx="12"/>
          </p:nvPr>
        </p:nvSpPr>
        <p:spPr/>
        <p:txBody>
          <a:bodyPr/>
          <a:lstStyle/>
          <a:p>
            <a:fld id="{B7D3B7C3-243F-4D3F-9555-D2C6EAB71E15}" type="slidenum">
              <a:rPr lang="en-IN" smtClean="0"/>
              <a:t>‹#›</a:t>
            </a:fld>
            <a:endParaRPr lang="en-IN"/>
          </a:p>
        </p:txBody>
      </p:sp>
    </p:spTree>
    <p:extLst>
      <p:ext uri="{BB962C8B-B14F-4D97-AF65-F5344CB8AC3E}">
        <p14:creationId xmlns:p14="http://schemas.microsoft.com/office/powerpoint/2010/main" val="345975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C7ED7-B4BD-4F51-99C8-F77BAD18C99B}" type="datetime1">
              <a:rPr lang="en-IN" smtClean="0"/>
              <a:t>16-07-2015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Lets Learn This!</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3B7C3-243F-4D3F-9555-D2C6EAB71E15}" type="slidenum">
              <a:rPr lang="en-IN" smtClean="0"/>
              <a:t>‹#›</a:t>
            </a:fld>
            <a:endParaRPr lang="en-IN"/>
          </a:p>
        </p:txBody>
      </p:sp>
    </p:spTree>
    <p:extLst>
      <p:ext uri="{BB962C8B-B14F-4D97-AF65-F5344CB8AC3E}">
        <p14:creationId xmlns:p14="http://schemas.microsoft.com/office/powerpoint/2010/main" val="1846449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You Must Learn This!!</a:t>
            </a:r>
            <a:endParaRPr lang="en-IN" dirty="0"/>
          </a:p>
        </p:txBody>
      </p:sp>
      <p:sp>
        <p:nvSpPr>
          <p:cNvPr id="3" name="Subtitle 2"/>
          <p:cNvSpPr>
            <a:spLocks noGrp="1"/>
          </p:cNvSpPr>
          <p:nvPr>
            <p:ph type="subTitle" idx="1"/>
          </p:nvPr>
        </p:nvSpPr>
        <p:spPr/>
        <p:txBody>
          <a:bodyPr/>
          <a:lstStyle/>
          <a:p>
            <a:r>
              <a:rPr lang="en-US" dirty="0" smtClean="0"/>
              <a:t>More on Interrupts and Context Switching Buddy!!</a:t>
            </a:r>
            <a:endParaRPr lang="en-IN" dirty="0"/>
          </a:p>
        </p:txBody>
      </p:sp>
      <p:sp>
        <p:nvSpPr>
          <p:cNvPr id="5" name="Date Placeholder 4"/>
          <p:cNvSpPr>
            <a:spLocks noGrp="1"/>
          </p:cNvSpPr>
          <p:nvPr>
            <p:ph type="dt" sz="half" idx="10"/>
          </p:nvPr>
        </p:nvSpPr>
        <p:spPr/>
        <p:txBody>
          <a:bodyPr/>
          <a:lstStyle/>
          <a:p>
            <a:fld id="{A47CF9DA-5DFF-4A95-A28D-B90A1D00BB08}" type="datetime1">
              <a:rPr lang="en-IN" smtClean="0"/>
              <a:t>16-07-2015</a:t>
            </a:fld>
            <a:endParaRPr lang="en-IN"/>
          </a:p>
        </p:txBody>
      </p:sp>
      <p:sp>
        <p:nvSpPr>
          <p:cNvPr id="6" name="Footer Placeholder 5"/>
          <p:cNvSpPr>
            <a:spLocks noGrp="1"/>
          </p:cNvSpPr>
          <p:nvPr>
            <p:ph type="ftr" sz="quarter" idx="11"/>
          </p:nvPr>
        </p:nvSpPr>
        <p:spPr/>
        <p:txBody>
          <a:bodyPr/>
          <a:lstStyle/>
          <a:p>
            <a:r>
              <a:rPr lang="en-IN" smtClean="0"/>
              <a:t>Lets Learn This!</a:t>
            </a:r>
            <a:endParaRPr lang="en-IN"/>
          </a:p>
        </p:txBody>
      </p:sp>
      <p:sp>
        <p:nvSpPr>
          <p:cNvPr id="7" name="Slide Number Placeholder 6"/>
          <p:cNvSpPr>
            <a:spLocks noGrp="1"/>
          </p:cNvSpPr>
          <p:nvPr>
            <p:ph type="sldNum" sz="quarter" idx="12"/>
          </p:nvPr>
        </p:nvSpPr>
        <p:spPr/>
        <p:txBody>
          <a:bodyPr/>
          <a:lstStyle/>
          <a:p>
            <a:fld id="{B7D3B7C3-243F-4D3F-9555-D2C6EAB71E15}" type="slidenum">
              <a:rPr lang="en-IN" smtClean="0"/>
              <a:t>1</a:t>
            </a:fld>
            <a:endParaRPr lang="en-IN"/>
          </a:p>
        </p:txBody>
      </p:sp>
    </p:spTree>
    <p:extLst>
      <p:ext uri="{BB962C8B-B14F-4D97-AF65-F5344CB8AC3E}">
        <p14:creationId xmlns:p14="http://schemas.microsoft.com/office/powerpoint/2010/main" val="301123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Interrupt latency – Example - </a:t>
            </a:r>
            <a:r>
              <a:rPr lang="en-US" b="1" u="sng" dirty="0" smtClean="0"/>
              <a:t>Make your interrupt routines short!</a:t>
            </a:r>
            <a:r>
              <a:rPr lang="en-US" dirty="0" smtClean="0"/>
              <a:t> </a:t>
            </a:r>
            <a:endParaRPr lang="en-US" dirty="0"/>
          </a:p>
        </p:txBody>
      </p:sp>
      <p:sp>
        <p:nvSpPr>
          <p:cNvPr id="3" name="Content Placeholder 2"/>
          <p:cNvSpPr>
            <a:spLocks noGrp="1"/>
          </p:cNvSpPr>
          <p:nvPr>
            <p:ph idx="1"/>
          </p:nvPr>
        </p:nvSpPr>
        <p:spPr>
          <a:xfrm>
            <a:off x="304800" y="1371601"/>
            <a:ext cx="8686800" cy="5334000"/>
          </a:xfrm>
        </p:spPr>
        <p:txBody>
          <a:bodyPr>
            <a:normAutofit/>
          </a:bodyPr>
          <a:lstStyle/>
          <a:p>
            <a:r>
              <a:rPr lang="en-US" sz="2000" dirty="0" smtClean="0">
                <a:latin typeface="Cambria" pitchFamily="18" charset="0"/>
              </a:rPr>
              <a:t>Suppose that you are writing a system that controls a factory and that every second your system gets many interrupts (almost say a dozen) to which it must respond promptly to keep the factory running smoothly. </a:t>
            </a:r>
          </a:p>
          <a:p>
            <a:r>
              <a:rPr lang="en-US" sz="2000" dirty="0" smtClean="0">
                <a:latin typeface="Cambria" pitchFamily="18" charset="0"/>
              </a:rPr>
              <a:t>If that your system monitors a detector that checks for gas leaks, and your system must call fire department and shut down the affected part of the factory if gas leakage is detected. </a:t>
            </a:r>
          </a:p>
          <a:p>
            <a:r>
              <a:rPr lang="en-US" sz="2000" dirty="0" smtClean="0">
                <a:latin typeface="Cambria" pitchFamily="18" charset="0"/>
              </a:rPr>
              <a:t>Now it is very likely that the interrupt routine that handles the gas leakage needs to be relatively high priority, since it would be bad idea for other interrupts to get micro processors attention. </a:t>
            </a:r>
          </a:p>
          <a:p>
            <a:r>
              <a:rPr lang="en-US" sz="2000" dirty="0" smtClean="0">
                <a:latin typeface="Cambria" pitchFamily="18" charset="0"/>
              </a:rPr>
              <a:t>However the system needs to continue operating the unaffected part of the factory, so the gas leak interrupt routine must not take up too much time. If calling the fire department – a process that will take several seconds, at least included in the gas leak interrupt routine, then dozens of other interrupts will pile up while this is going on, an rest of the factory may not run properly.  Therefore the telephone call should not be a part of interrupt routine.</a:t>
            </a:r>
            <a:endParaRPr lang="en-US" sz="2000" dirty="0">
              <a:latin typeface="Cambria" pitchFamily="18" charset="0"/>
            </a:endParaRPr>
          </a:p>
        </p:txBody>
      </p:sp>
      <p:sp>
        <p:nvSpPr>
          <p:cNvPr id="4" name="Footer Placeholder 3"/>
          <p:cNvSpPr>
            <a:spLocks noGrp="1"/>
          </p:cNvSpPr>
          <p:nvPr>
            <p:ph type="ftr" sz="quarter" idx="11"/>
          </p:nvPr>
        </p:nvSpPr>
        <p:spPr/>
        <p:txBody>
          <a:bodyPr/>
          <a:lstStyle/>
          <a:p>
            <a:r>
              <a:rPr lang="en-US" smtClean="0"/>
              <a:t>Lets Learn This!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4BBC2C77-D1BC-4B42-8DD6-3BC8718F2CCE}" type="datetime1">
              <a:rPr lang="en-IN" smtClean="0"/>
              <a:t>16-07-2015</a:t>
            </a:fld>
            <a:endParaRPr lang="en-IN"/>
          </a:p>
        </p:txBody>
      </p:sp>
    </p:spTree>
    <p:extLst>
      <p:ext uri="{BB962C8B-B14F-4D97-AF65-F5344CB8AC3E}">
        <p14:creationId xmlns:p14="http://schemas.microsoft.com/office/powerpoint/2010/main" val="3574118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latency</a:t>
            </a:r>
            <a:endParaRPr lang="en-US" dirty="0"/>
          </a:p>
        </p:txBody>
      </p:sp>
      <p:sp>
        <p:nvSpPr>
          <p:cNvPr id="5" name="Content Placeholder 4"/>
          <p:cNvSpPr>
            <a:spLocks noGrp="1"/>
          </p:cNvSpPr>
          <p:nvPr>
            <p:ph sz="quarter" idx="2"/>
          </p:nvPr>
        </p:nvSpPr>
        <p:spPr>
          <a:xfrm>
            <a:off x="539552" y="1268760"/>
            <a:ext cx="8329155" cy="4800600"/>
          </a:xfrm>
        </p:spPr>
        <p:txBody>
          <a:bodyPr>
            <a:normAutofit/>
          </a:bodyPr>
          <a:lstStyle/>
          <a:p>
            <a:r>
              <a:rPr lang="en-US" sz="2000" dirty="0" smtClean="0">
                <a:latin typeface="Cambria" pitchFamily="18" charset="0"/>
              </a:rPr>
              <a:t>When an interrupt occurs the service of the interrupt by executing ISR may not start immediately by context switching. </a:t>
            </a:r>
          </a:p>
          <a:p>
            <a:r>
              <a:rPr lang="en-US" sz="2000" dirty="0" smtClean="0">
                <a:latin typeface="Cambria" pitchFamily="18" charset="0"/>
              </a:rPr>
              <a:t>The interval between the occurrence of an interrupt and start of execution of the ISR is called interrupt latency. </a:t>
            </a:r>
          </a:p>
          <a:p>
            <a:pPr>
              <a:buNone/>
            </a:pPr>
            <a:r>
              <a:rPr lang="en-US" sz="2000" u="sng" dirty="0" smtClean="0">
                <a:effectLst>
                  <a:outerShdw blurRad="38100" dist="38100" dir="2700000" algn="tl">
                    <a:srgbClr val="000000">
                      <a:alpha val="43137"/>
                    </a:srgbClr>
                  </a:outerShdw>
                </a:effectLst>
                <a:latin typeface="Cambria" pitchFamily="18" charset="0"/>
              </a:rPr>
              <a:t>CASE:1</a:t>
            </a:r>
          </a:p>
          <a:p>
            <a:pPr lvl="1"/>
            <a:r>
              <a:rPr lang="en-US" sz="1600" dirty="0" smtClean="0">
                <a:latin typeface="Cambria" pitchFamily="18" charset="0"/>
              </a:rPr>
              <a:t>The time taken for context switch is being referred as </a:t>
            </a:r>
            <a:r>
              <a:rPr lang="en-US" sz="1600" b="1" dirty="0" smtClean="0">
                <a:effectLst>
                  <a:outerShdw blurRad="38100" dist="38100" dir="2700000" algn="tl">
                    <a:srgbClr val="000000">
                      <a:alpha val="43137"/>
                    </a:srgbClr>
                  </a:outerShdw>
                </a:effectLst>
                <a:latin typeface="Cambria" pitchFamily="18" charset="0"/>
              </a:rPr>
              <a:t>T</a:t>
            </a:r>
            <a:r>
              <a:rPr lang="en-US" sz="1000" b="1" dirty="0" smtClean="0">
                <a:effectLst>
                  <a:outerShdw blurRad="38100" dist="38100" dir="2700000" algn="tl">
                    <a:srgbClr val="000000">
                      <a:alpha val="43137"/>
                    </a:srgbClr>
                  </a:outerShdw>
                </a:effectLst>
                <a:latin typeface="Cambria" pitchFamily="18" charset="0"/>
              </a:rPr>
              <a:t>switch  </a:t>
            </a:r>
            <a:endParaRPr lang="en-US" sz="1600" dirty="0" smtClean="0">
              <a:latin typeface="Cambria" pitchFamily="18" charset="0"/>
            </a:endParaRPr>
          </a:p>
          <a:p>
            <a:pPr lvl="1"/>
            <a:r>
              <a:rPr lang="en-US" sz="1600" dirty="0" smtClean="0">
                <a:latin typeface="Cambria" pitchFamily="18" charset="0"/>
              </a:rPr>
              <a:t> When the interrupt service starts immediately on context switching , the interrupt latency is equal to the context switching period.   </a:t>
            </a:r>
          </a:p>
          <a:p>
            <a:pPr lvl="1"/>
            <a:r>
              <a:rPr lang="en-US" sz="1600" dirty="0" smtClean="0">
                <a:latin typeface="Cambria" pitchFamily="18" charset="0"/>
              </a:rPr>
              <a:t>When instructions in a processor take variable clock cycles, maximum clock cycles for an instruction are taken into account for calculating the latency. </a:t>
            </a:r>
          </a:p>
          <a:p>
            <a:pPr lvl="1"/>
            <a:endParaRPr lang="en-US" sz="1600" dirty="0" smtClean="0">
              <a:latin typeface="Cambria" pitchFamily="18" charset="0"/>
            </a:endParaRPr>
          </a:p>
        </p:txBody>
      </p:sp>
      <p:sp>
        <p:nvSpPr>
          <p:cNvPr id="7" name="Footer Placeholder 6"/>
          <p:cNvSpPr>
            <a:spLocks noGrp="1"/>
          </p:cNvSpPr>
          <p:nvPr>
            <p:ph type="ftr" sz="quarter" idx="11"/>
          </p:nvPr>
        </p:nvSpPr>
        <p:spPr>
          <a:xfrm>
            <a:off x="5715000" y="76201"/>
            <a:ext cx="3352800" cy="288925"/>
          </a:xfrm>
        </p:spPr>
        <p:txBody>
          <a:bodyPr/>
          <a:lstStyle/>
          <a:p>
            <a:r>
              <a:rPr lang="en-US" smtClean="0"/>
              <a:t>Lets Learn This!</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11</a:t>
            </a:fld>
            <a:endParaRPr lang="en-US" dirty="0"/>
          </a:p>
        </p:txBody>
      </p:sp>
      <p:sp>
        <p:nvSpPr>
          <p:cNvPr id="13" name="Rounded Rectangle 12"/>
          <p:cNvSpPr/>
          <p:nvPr/>
        </p:nvSpPr>
        <p:spPr>
          <a:xfrm>
            <a:off x="2362200" y="3962400"/>
            <a:ext cx="5638800" cy="1295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TextBox 13"/>
          <p:cNvSpPr txBox="1"/>
          <p:nvPr/>
        </p:nvSpPr>
        <p:spPr>
          <a:xfrm>
            <a:off x="1828800" y="4114800"/>
            <a:ext cx="5334000" cy="369332"/>
          </a:xfrm>
          <a:prstGeom prst="rect">
            <a:avLst/>
          </a:prstGeom>
          <a:noFill/>
        </p:spPr>
        <p:txBody>
          <a:bodyPr wrap="square" rtlCol="0">
            <a:spAutoFit/>
          </a:bodyPr>
          <a:lstStyle/>
          <a:p>
            <a:endParaRPr lang="en-US" dirty="0"/>
          </a:p>
        </p:txBody>
      </p:sp>
      <p:sp>
        <p:nvSpPr>
          <p:cNvPr id="15" name="TextBox 14"/>
          <p:cNvSpPr txBox="1"/>
          <p:nvPr/>
        </p:nvSpPr>
        <p:spPr>
          <a:xfrm>
            <a:off x="2514600" y="4114800"/>
            <a:ext cx="5334000" cy="923330"/>
          </a:xfrm>
          <a:prstGeom prst="rect">
            <a:avLst/>
          </a:prstGeom>
          <a:noFill/>
        </p:spPr>
        <p:txBody>
          <a:bodyPr wrap="square" rtlCol="0">
            <a:spAutoFit/>
          </a:bodyPr>
          <a:lstStyle/>
          <a:p>
            <a:r>
              <a:rPr lang="en-US" dirty="0" smtClean="0">
                <a:solidFill>
                  <a:srgbClr val="FF0000"/>
                </a:solidFill>
                <a:effectLst>
                  <a:outerShdw blurRad="38100" dist="38100" dir="2700000" algn="tl">
                    <a:srgbClr val="000000">
                      <a:alpha val="43137"/>
                    </a:srgbClr>
                  </a:outerShdw>
                </a:effectLst>
              </a:rPr>
              <a:t>Interrupt latency = t’ only where t’ is the context switching time for saving the running program context and loading the new routine context</a:t>
            </a:r>
            <a:endParaRPr lang="en-US" dirty="0">
              <a:solidFill>
                <a:srgbClr val="FF0000"/>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EE4B6BEC-C8FB-48E1-A32C-C8D76D98139C}" type="datetime1">
              <a:rPr lang="en-IN" smtClean="0"/>
              <a:t>16-07-2015</a:t>
            </a:fld>
            <a:endParaRPr lang="en-IN"/>
          </a:p>
        </p:txBody>
      </p:sp>
    </p:spTree>
    <p:extLst>
      <p:ext uri="{BB962C8B-B14F-4D97-AF65-F5344CB8AC3E}">
        <p14:creationId xmlns:p14="http://schemas.microsoft.com/office/powerpoint/2010/main" val="1070312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latency</a:t>
            </a:r>
            <a:endParaRPr lang="en-US" dirty="0"/>
          </a:p>
        </p:txBody>
      </p:sp>
      <p:sp>
        <p:nvSpPr>
          <p:cNvPr id="5" name="Content Placeholder 4"/>
          <p:cNvSpPr>
            <a:spLocks noGrp="1"/>
          </p:cNvSpPr>
          <p:nvPr>
            <p:ph sz="quarter" idx="2"/>
          </p:nvPr>
        </p:nvSpPr>
        <p:spPr>
          <a:xfrm>
            <a:off x="381000" y="533400"/>
            <a:ext cx="8329155" cy="4800600"/>
          </a:xfrm>
        </p:spPr>
        <p:txBody>
          <a:bodyPr>
            <a:normAutofit/>
          </a:bodyPr>
          <a:lstStyle/>
          <a:p>
            <a:pPr>
              <a:buNone/>
            </a:pPr>
            <a:r>
              <a:rPr lang="en-US" sz="2000" u="sng" dirty="0" smtClean="0">
                <a:effectLst>
                  <a:outerShdw blurRad="38100" dist="38100" dir="2700000" algn="tl">
                    <a:srgbClr val="000000">
                      <a:alpha val="43137"/>
                    </a:srgbClr>
                  </a:outerShdw>
                </a:effectLst>
                <a:latin typeface="Cambria" pitchFamily="18" charset="0"/>
              </a:rPr>
              <a:t>CASE:2</a:t>
            </a:r>
          </a:p>
          <a:p>
            <a:r>
              <a:rPr lang="en-US" sz="2000" u="sng" dirty="0" smtClean="0">
                <a:latin typeface="Cambria" pitchFamily="18" charset="0"/>
              </a:rPr>
              <a:t> </a:t>
            </a:r>
            <a:r>
              <a:rPr lang="en-US" sz="2000" dirty="0" smtClean="0">
                <a:latin typeface="Cambria" pitchFamily="18" charset="0"/>
              </a:rPr>
              <a:t>When interrupt service does not start immediately but context switching starts after all the ISRs corresponding to the higher priority interrupts complete the execution. </a:t>
            </a:r>
          </a:p>
          <a:p>
            <a:r>
              <a:rPr lang="en-US" sz="2000" u="sng" dirty="0" smtClean="0">
                <a:latin typeface="Cambria" pitchFamily="18" charset="0"/>
              </a:rPr>
              <a:t> </a:t>
            </a:r>
            <a:r>
              <a:rPr lang="en-US" sz="2000" dirty="0" smtClean="0">
                <a:latin typeface="Cambria" pitchFamily="18" charset="0"/>
              </a:rPr>
              <a:t>if the sum of time intervals for completing higher priority ISRs equals ∑</a:t>
            </a:r>
            <a:r>
              <a:rPr lang="en-US" dirty="0" smtClean="0">
                <a:latin typeface="Cambria" pitchFamily="18" charset="0"/>
              </a:rPr>
              <a:t>T</a:t>
            </a:r>
            <a:r>
              <a:rPr lang="en-US" sz="1600" dirty="0" smtClean="0">
                <a:latin typeface="Cambria" pitchFamily="18" charset="0"/>
              </a:rPr>
              <a:t>exec,  </a:t>
            </a:r>
            <a:r>
              <a:rPr lang="en-US" sz="2000" dirty="0" smtClean="0">
                <a:latin typeface="Cambria" pitchFamily="18" charset="0"/>
              </a:rPr>
              <a:t>then the interrupt latency equals </a:t>
            </a:r>
            <a:r>
              <a:rPr lang="en-US" sz="2000" b="1" dirty="0" smtClean="0">
                <a:latin typeface="Cambria" pitchFamily="18" charset="0"/>
              </a:rPr>
              <a:t>T</a:t>
            </a:r>
            <a:r>
              <a:rPr lang="en-US" sz="1200" b="1" dirty="0" smtClean="0">
                <a:latin typeface="Cambria" pitchFamily="18" charset="0"/>
              </a:rPr>
              <a:t>switch  </a:t>
            </a:r>
            <a:r>
              <a:rPr lang="en-US" sz="2000" b="1" dirty="0" smtClean="0">
                <a:latin typeface="Cambria" pitchFamily="18" charset="0"/>
              </a:rPr>
              <a:t>+ </a:t>
            </a:r>
            <a:r>
              <a:rPr lang="en-US" sz="1600" dirty="0" smtClean="0">
                <a:latin typeface="Cambria" pitchFamily="18" charset="0"/>
              </a:rPr>
              <a:t>∑</a:t>
            </a:r>
            <a:r>
              <a:rPr lang="en-US" sz="1200" dirty="0" smtClean="0">
                <a:latin typeface="Cambria" pitchFamily="18" charset="0"/>
              </a:rPr>
              <a:t>Texec .</a:t>
            </a:r>
            <a:endParaRPr lang="en-US" sz="1200" u="sng" dirty="0" smtClean="0">
              <a:latin typeface="Cambria" pitchFamily="18" charset="0"/>
            </a:endParaRPr>
          </a:p>
        </p:txBody>
      </p:sp>
      <p:sp>
        <p:nvSpPr>
          <p:cNvPr id="7" name="Footer Placeholder 6"/>
          <p:cNvSpPr>
            <a:spLocks noGrp="1"/>
          </p:cNvSpPr>
          <p:nvPr>
            <p:ph type="ftr" sz="quarter" idx="11"/>
          </p:nvPr>
        </p:nvSpPr>
        <p:spPr>
          <a:xfrm>
            <a:off x="5715000" y="76201"/>
            <a:ext cx="3352800" cy="288925"/>
          </a:xfrm>
        </p:spPr>
        <p:txBody>
          <a:bodyPr/>
          <a:lstStyle/>
          <a:p>
            <a:r>
              <a:rPr lang="en-US" smtClean="0"/>
              <a:t>Lets Learn This!</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12</a:t>
            </a:fld>
            <a:endParaRPr lang="en-US" dirty="0"/>
          </a:p>
        </p:txBody>
      </p:sp>
      <p:sp>
        <p:nvSpPr>
          <p:cNvPr id="13" name="Rounded Rectangle 12"/>
          <p:cNvSpPr/>
          <p:nvPr/>
        </p:nvSpPr>
        <p:spPr>
          <a:xfrm>
            <a:off x="3886200" y="3962400"/>
            <a:ext cx="1600200" cy="1447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ounded Rectangle 8"/>
          <p:cNvSpPr/>
          <p:nvPr/>
        </p:nvSpPr>
        <p:spPr>
          <a:xfrm>
            <a:off x="1600200" y="3657600"/>
            <a:ext cx="16002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Rounded Rectangle 9"/>
          <p:cNvSpPr/>
          <p:nvPr/>
        </p:nvSpPr>
        <p:spPr>
          <a:xfrm>
            <a:off x="6781800" y="3124200"/>
            <a:ext cx="1600200" cy="1447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TextBox 10"/>
          <p:cNvSpPr txBox="1"/>
          <p:nvPr/>
        </p:nvSpPr>
        <p:spPr>
          <a:xfrm>
            <a:off x="1676400" y="3810000"/>
            <a:ext cx="1447800" cy="381000"/>
          </a:xfrm>
          <a:prstGeom prst="rect">
            <a:avLst/>
          </a:prstGeom>
          <a:noFill/>
        </p:spPr>
        <p:txBody>
          <a:bodyPr wrap="square" rtlCol="0">
            <a:spAutoFit/>
          </a:bodyPr>
          <a:lstStyle/>
          <a:p>
            <a:r>
              <a:rPr lang="en-US" dirty="0" smtClean="0"/>
              <a:t>  </a:t>
            </a:r>
            <a:r>
              <a:rPr lang="en-US" dirty="0" smtClean="0">
                <a:effectLst>
                  <a:outerShdw blurRad="38100" dist="38100" dir="2700000" algn="tl">
                    <a:srgbClr val="000000">
                      <a:alpha val="43137"/>
                    </a:srgbClr>
                  </a:outerShdw>
                </a:effectLst>
                <a:latin typeface="Cambria" pitchFamily="18" charset="0"/>
              </a:rPr>
              <a:t>Processor</a:t>
            </a:r>
            <a:endParaRPr lang="en-US" dirty="0">
              <a:effectLst>
                <a:outerShdw blurRad="38100" dist="38100" dir="2700000" algn="tl">
                  <a:srgbClr val="000000">
                    <a:alpha val="43137"/>
                  </a:srgbClr>
                </a:outerShdw>
              </a:effectLst>
              <a:latin typeface="Cambria" pitchFamily="18" charset="0"/>
            </a:endParaRPr>
          </a:p>
        </p:txBody>
      </p:sp>
      <p:sp>
        <p:nvSpPr>
          <p:cNvPr id="12" name="TextBox 11"/>
          <p:cNvSpPr txBox="1"/>
          <p:nvPr/>
        </p:nvSpPr>
        <p:spPr>
          <a:xfrm>
            <a:off x="3962400" y="4419600"/>
            <a:ext cx="1447800" cy="381000"/>
          </a:xfrm>
          <a:prstGeom prst="rect">
            <a:avLst/>
          </a:prstGeom>
          <a:noFill/>
        </p:spPr>
        <p:txBody>
          <a:bodyPr wrap="square" rtlCol="0">
            <a:spAutoFit/>
          </a:bodyPr>
          <a:lstStyle/>
          <a:p>
            <a:r>
              <a:rPr lang="en-US" dirty="0" smtClean="0"/>
              <a:t>        </a:t>
            </a:r>
            <a:r>
              <a:rPr lang="en-US" dirty="0" smtClean="0">
                <a:effectLst>
                  <a:outerShdw blurRad="38100" dist="38100" dir="2700000" algn="tl">
                    <a:srgbClr val="000000">
                      <a:alpha val="43137"/>
                    </a:srgbClr>
                  </a:outerShdw>
                </a:effectLst>
                <a:latin typeface="Cambria" pitchFamily="18" charset="0"/>
              </a:rPr>
              <a:t>ISR</a:t>
            </a:r>
            <a:endParaRPr lang="en-US" dirty="0">
              <a:effectLst>
                <a:outerShdw blurRad="38100" dist="38100" dir="2700000" algn="tl">
                  <a:srgbClr val="000000">
                    <a:alpha val="43137"/>
                  </a:srgbClr>
                </a:outerShdw>
              </a:effectLst>
              <a:latin typeface="Cambria" pitchFamily="18" charset="0"/>
            </a:endParaRPr>
          </a:p>
        </p:txBody>
      </p:sp>
      <p:sp>
        <p:nvSpPr>
          <p:cNvPr id="16" name="TextBox 15"/>
          <p:cNvSpPr txBox="1"/>
          <p:nvPr/>
        </p:nvSpPr>
        <p:spPr>
          <a:xfrm>
            <a:off x="6934200" y="3429000"/>
            <a:ext cx="1447800" cy="646331"/>
          </a:xfrm>
          <a:prstGeom prst="rect">
            <a:avLst/>
          </a:prstGeom>
          <a:noFill/>
        </p:spPr>
        <p:txBody>
          <a:bodyPr wrap="square" rtlCol="0">
            <a:spAutoFit/>
          </a:bodyPr>
          <a:lstStyle/>
          <a:p>
            <a:r>
              <a:rPr lang="en-US" dirty="0" smtClean="0"/>
              <a:t>       </a:t>
            </a:r>
            <a:r>
              <a:rPr lang="en-US" dirty="0" smtClean="0">
                <a:effectLst>
                  <a:outerShdw blurRad="38100" dist="38100" dir="2700000" algn="tl">
                    <a:srgbClr val="000000">
                      <a:alpha val="43137"/>
                    </a:srgbClr>
                  </a:outerShdw>
                </a:effectLst>
                <a:latin typeface="Cambria" pitchFamily="18" charset="0"/>
              </a:rPr>
              <a:t>High   Priority ISR</a:t>
            </a:r>
            <a:endParaRPr lang="en-US" dirty="0">
              <a:effectLst>
                <a:outerShdw blurRad="38100" dist="38100" dir="2700000" algn="tl">
                  <a:srgbClr val="000000">
                    <a:alpha val="43137"/>
                  </a:srgbClr>
                </a:outerShdw>
              </a:effectLst>
              <a:latin typeface="Cambria" pitchFamily="18" charset="0"/>
            </a:endParaRPr>
          </a:p>
        </p:txBody>
      </p:sp>
      <p:cxnSp>
        <p:nvCxnSpPr>
          <p:cNvPr id="18" name="Straight Connector 17"/>
          <p:cNvCxnSpPr/>
          <p:nvPr/>
        </p:nvCxnSpPr>
        <p:spPr>
          <a:xfrm rot="5400000" flipH="1" flipV="1">
            <a:off x="1408906" y="3238500"/>
            <a:ext cx="838994" cy="794"/>
          </a:xfrm>
          <a:prstGeom prst="line">
            <a:avLst/>
          </a:prstGeom>
        </p:spPr>
        <p:style>
          <a:lnRef idx="1">
            <a:schemeClr val="dk1"/>
          </a:lnRef>
          <a:fillRef idx="0">
            <a:schemeClr val="dk1"/>
          </a:fillRef>
          <a:effectRef idx="0">
            <a:schemeClr val="dk1"/>
          </a:effectRef>
          <a:fontRef idx="minor">
            <a:schemeClr val="tx1"/>
          </a:fontRef>
        </p:style>
      </p:cxnSp>
      <p:cxnSp>
        <p:nvCxnSpPr>
          <p:cNvPr id="23" name="Elbow Connector 22"/>
          <p:cNvCxnSpPr/>
          <p:nvPr/>
        </p:nvCxnSpPr>
        <p:spPr>
          <a:xfrm>
            <a:off x="1828800" y="2819400"/>
            <a:ext cx="4953000" cy="6096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flipH="1" flipV="1">
            <a:off x="2514600" y="34290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Elbow Connector 26"/>
          <p:cNvCxnSpPr/>
          <p:nvPr/>
        </p:nvCxnSpPr>
        <p:spPr>
          <a:xfrm>
            <a:off x="2743200" y="3200400"/>
            <a:ext cx="1143000" cy="9906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4648200" y="2667000"/>
            <a:ext cx="2286000" cy="738664"/>
          </a:xfrm>
          <a:prstGeom prst="rect">
            <a:avLst/>
          </a:prstGeom>
          <a:noFill/>
        </p:spPr>
        <p:txBody>
          <a:bodyPr wrap="square" rtlCol="0">
            <a:spAutoFit/>
          </a:bodyPr>
          <a:lstStyle/>
          <a:p>
            <a:r>
              <a:rPr lang="en-US" sz="1400" b="1" dirty="0" smtClean="0">
                <a:solidFill>
                  <a:srgbClr val="FF0000"/>
                </a:solidFill>
              </a:rPr>
              <a:t>Assume that this is a Current ISR of higher priority</a:t>
            </a:r>
            <a:endParaRPr lang="en-US" sz="1400" b="1" dirty="0">
              <a:solidFill>
                <a:srgbClr val="FF0000"/>
              </a:solidFill>
            </a:endParaRPr>
          </a:p>
        </p:txBody>
      </p:sp>
      <p:sp>
        <p:nvSpPr>
          <p:cNvPr id="32" name="TextBox 31"/>
          <p:cNvSpPr txBox="1"/>
          <p:nvPr/>
        </p:nvSpPr>
        <p:spPr>
          <a:xfrm>
            <a:off x="5791200" y="5105400"/>
            <a:ext cx="2286000" cy="954107"/>
          </a:xfrm>
          <a:prstGeom prst="rect">
            <a:avLst/>
          </a:prstGeom>
          <a:noFill/>
        </p:spPr>
        <p:txBody>
          <a:bodyPr wrap="square" rtlCol="0">
            <a:spAutoFit/>
          </a:bodyPr>
          <a:lstStyle/>
          <a:p>
            <a:r>
              <a:rPr lang="en-US" sz="1400" b="1" dirty="0" smtClean="0">
                <a:solidFill>
                  <a:srgbClr val="FF0000"/>
                </a:solidFill>
              </a:rPr>
              <a:t>After Present ISR of Higher priority interrupt completes execution, this ISR will be given the processor time.</a:t>
            </a:r>
            <a:endParaRPr lang="en-US" sz="1400" b="1" dirty="0">
              <a:solidFill>
                <a:srgbClr val="FF0000"/>
              </a:solidFill>
            </a:endParaRPr>
          </a:p>
        </p:txBody>
      </p:sp>
      <p:cxnSp>
        <p:nvCxnSpPr>
          <p:cNvPr id="34" name="Straight Arrow Connector 33"/>
          <p:cNvCxnSpPr/>
          <p:nvPr/>
        </p:nvCxnSpPr>
        <p:spPr>
          <a:xfrm>
            <a:off x="5562600" y="4953000"/>
            <a:ext cx="457200" cy="15240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6400800" y="3124200"/>
            <a:ext cx="3810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fld id="{FD513447-3931-467B-828A-8507A67674C1}" type="datetime1">
              <a:rPr lang="en-IN" smtClean="0"/>
              <a:t>16-07-2015</a:t>
            </a:fld>
            <a:endParaRPr lang="en-IN"/>
          </a:p>
        </p:txBody>
      </p:sp>
    </p:spTree>
    <p:extLst>
      <p:ext uri="{BB962C8B-B14F-4D97-AF65-F5344CB8AC3E}">
        <p14:creationId xmlns:p14="http://schemas.microsoft.com/office/powerpoint/2010/main" val="730192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10201"/>
            <a:ext cx="8610600" cy="685799"/>
          </a:xfrm>
        </p:spPr>
        <p:txBody>
          <a:bodyPr>
            <a:normAutofit fontScale="90000"/>
          </a:bodyPr>
          <a:lstStyle/>
          <a:p>
            <a:r>
              <a:rPr lang="en-US" dirty="0" smtClean="0"/>
              <a:t>Interrupt latency</a:t>
            </a:r>
            <a:endParaRPr lang="en-US" dirty="0"/>
          </a:p>
        </p:txBody>
      </p:sp>
      <p:sp>
        <p:nvSpPr>
          <p:cNvPr id="5" name="Content Placeholder 4"/>
          <p:cNvSpPr>
            <a:spLocks noGrp="1"/>
          </p:cNvSpPr>
          <p:nvPr>
            <p:ph sz="quarter" idx="2"/>
          </p:nvPr>
        </p:nvSpPr>
        <p:spPr>
          <a:xfrm>
            <a:off x="381000" y="228600"/>
            <a:ext cx="8329155" cy="5257800"/>
          </a:xfrm>
        </p:spPr>
        <p:txBody>
          <a:bodyPr>
            <a:normAutofit/>
          </a:bodyPr>
          <a:lstStyle/>
          <a:p>
            <a:pPr>
              <a:buNone/>
            </a:pPr>
            <a:r>
              <a:rPr lang="en-US" sz="2000" u="sng" dirty="0" smtClean="0">
                <a:effectLst>
                  <a:outerShdw blurRad="38100" dist="38100" dir="2700000" algn="tl">
                    <a:srgbClr val="000000">
                      <a:alpha val="43137"/>
                    </a:srgbClr>
                  </a:outerShdw>
                </a:effectLst>
                <a:latin typeface="Cambria" pitchFamily="18" charset="0"/>
              </a:rPr>
              <a:t>CASE:3</a:t>
            </a:r>
          </a:p>
          <a:p>
            <a:r>
              <a:rPr lang="en-US" sz="2000" u="sng" dirty="0" smtClean="0">
                <a:latin typeface="Cambria" pitchFamily="18" charset="0"/>
              </a:rPr>
              <a:t> </a:t>
            </a:r>
            <a:r>
              <a:rPr lang="en-US" sz="2000" dirty="0" smtClean="0">
                <a:latin typeface="Cambria" pitchFamily="18" charset="0"/>
              </a:rPr>
              <a:t>We disable the interrupt system when a routine enters a critical section and enable the interrupts when routine exits the critical section.</a:t>
            </a:r>
          </a:p>
          <a:p>
            <a:r>
              <a:rPr lang="en-US" sz="2000" dirty="0" smtClean="0">
                <a:latin typeface="Cambria" pitchFamily="18" charset="0"/>
              </a:rPr>
              <a:t>A routine of function or ISR may consists of codes for critical region instructions and before the critical section codes all the interrupts are disabled and enabled by the end of critical section. </a:t>
            </a:r>
          </a:p>
          <a:p>
            <a:r>
              <a:rPr lang="en-US" sz="2000" dirty="0" smtClean="0">
                <a:latin typeface="Cambria" pitchFamily="18" charset="0"/>
              </a:rPr>
              <a:t>Lets say</a:t>
            </a:r>
            <a:r>
              <a:rPr lang="en-US" sz="2000" b="1" dirty="0" smtClean="0">
                <a:latin typeface="Cambria" pitchFamily="18" charset="0"/>
              </a:rPr>
              <a:t> T</a:t>
            </a:r>
            <a:r>
              <a:rPr lang="en-US" sz="1100" b="1" dirty="0" smtClean="0">
                <a:latin typeface="Cambria" pitchFamily="18" charset="0"/>
              </a:rPr>
              <a:t>disable</a:t>
            </a:r>
            <a:r>
              <a:rPr lang="en-US" sz="2000" b="1" dirty="0" smtClean="0">
                <a:latin typeface="Cambria" pitchFamily="18" charset="0"/>
              </a:rPr>
              <a:t> </a:t>
            </a:r>
            <a:r>
              <a:rPr lang="en-US" sz="2000" dirty="0" smtClean="0">
                <a:latin typeface="Cambria" pitchFamily="18" charset="0"/>
              </a:rPr>
              <a:t>is the period for which a routine is disabled  in its critical section. </a:t>
            </a:r>
          </a:p>
          <a:p>
            <a:r>
              <a:rPr lang="en-US" sz="2000" dirty="0" smtClean="0">
                <a:latin typeface="Cambria" pitchFamily="18" charset="0"/>
              </a:rPr>
              <a:t>The interrupt service latency from the routine with the interrupt disabling instruction will be </a:t>
            </a:r>
            <a:r>
              <a:rPr lang="en-US" sz="3600" b="1" dirty="0" smtClean="0">
                <a:latin typeface="Cambria" pitchFamily="18" charset="0"/>
              </a:rPr>
              <a:t>T</a:t>
            </a:r>
            <a:r>
              <a:rPr lang="en-US" sz="2000" b="1" dirty="0" smtClean="0">
                <a:latin typeface="Cambria" pitchFamily="18" charset="0"/>
              </a:rPr>
              <a:t>switch  </a:t>
            </a:r>
            <a:r>
              <a:rPr lang="en-US" sz="3600" b="1" dirty="0" smtClean="0">
                <a:latin typeface="Cambria" pitchFamily="18" charset="0"/>
              </a:rPr>
              <a:t>+ </a:t>
            </a:r>
            <a:r>
              <a:rPr lang="en-US" sz="2800" dirty="0" smtClean="0">
                <a:latin typeface="Cambria" pitchFamily="18" charset="0"/>
              </a:rPr>
              <a:t>∑</a:t>
            </a:r>
            <a:r>
              <a:rPr lang="en-US" sz="2000" dirty="0" smtClean="0">
                <a:latin typeface="Cambria" pitchFamily="18" charset="0"/>
              </a:rPr>
              <a:t>Texec +</a:t>
            </a:r>
            <a:r>
              <a:rPr lang="en-US" sz="4000" b="1" dirty="0" smtClean="0">
                <a:latin typeface="Cambria" pitchFamily="18" charset="0"/>
              </a:rPr>
              <a:t> T</a:t>
            </a:r>
            <a:r>
              <a:rPr lang="en-US" sz="2000" b="1" dirty="0" smtClean="0">
                <a:latin typeface="Cambria" pitchFamily="18" charset="0"/>
              </a:rPr>
              <a:t>disable</a:t>
            </a:r>
            <a:r>
              <a:rPr lang="en-US" sz="2000" dirty="0" smtClean="0">
                <a:latin typeface="Cambria" pitchFamily="18" charset="0"/>
              </a:rPr>
              <a:t> .</a:t>
            </a:r>
          </a:p>
          <a:p>
            <a:endParaRPr lang="en-US" sz="2000" dirty="0" smtClean="0">
              <a:effectLst>
                <a:outerShdw blurRad="38100" dist="38100" dir="2700000" algn="tl">
                  <a:srgbClr val="000000">
                    <a:alpha val="43137"/>
                  </a:srgbClr>
                </a:outerShdw>
              </a:effectLst>
              <a:latin typeface="Cambria" pitchFamily="18" charset="0"/>
            </a:endParaRPr>
          </a:p>
          <a:p>
            <a:endParaRPr lang="en-US" sz="1200" u="sng" dirty="0" smtClean="0">
              <a:effectLst>
                <a:outerShdw blurRad="38100" dist="38100" dir="2700000" algn="tl">
                  <a:srgbClr val="000000">
                    <a:alpha val="43137"/>
                  </a:srgbClr>
                </a:outerShdw>
              </a:effectLst>
              <a:latin typeface="Cambria" pitchFamily="18" charset="0"/>
            </a:endParaRPr>
          </a:p>
        </p:txBody>
      </p:sp>
      <p:sp>
        <p:nvSpPr>
          <p:cNvPr id="7" name="Footer Placeholder 6"/>
          <p:cNvSpPr>
            <a:spLocks noGrp="1"/>
          </p:cNvSpPr>
          <p:nvPr>
            <p:ph type="ftr" sz="quarter" idx="11"/>
          </p:nvPr>
        </p:nvSpPr>
        <p:spPr>
          <a:xfrm>
            <a:off x="5715000" y="76201"/>
            <a:ext cx="3352800" cy="288925"/>
          </a:xfrm>
        </p:spPr>
        <p:txBody>
          <a:bodyPr/>
          <a:lstStyle/>
          <a:p>
            <a:r>
              <a:rPr lang="en-US" smtClean="0"/>
              <a:t>Lets Learn This!</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13</a:t>
            </a:fld>
            <a:endParaRPr lang="en-US" dirty="0"/>
          </a:p>
        </p:txBody>
      </p:sp>
      <p:sp>
        <p:nvSpPr>
          <p:cNvPr id="21" name="Rounded Rectangle 20"/>
          <p:cNvSpPr/>
          <p:nvPr/>
        </p:nvSpPr>
        <p:spPr>
          <a:xfrm>
            <a:off x="1371600" y="4038600"/>
            <a:ext cx="2209800" cy="1219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2" name="Rounded Rectangle 21"/>
          <p:cNvSpPr/>
          <p:nvPr/>
        </p:nvSpPr>
        <p:spPr>
          <a:xfrm>
            <a:off x="4419600" y="4038600"/>
            <a:ext cx="2209800" cy="1219200"/>
          </a:xfrm>
          <a:prstGeom prst="roundRect">
            <a:avLst/>
          </a:prstGeom>
          <a:solidFill>
            <a:schemeClr val="bg1">
              <a:lumMod val="6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6" name="Straight Connector 25"/>
          <p:cNvCxnSpPr/>
          <p:nvPr/>
        </p:nvCxnSpPr>
        <p:spPr>
          <a:xfrm>
            <a:off x="1371600" y="4494212"/>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371600" y="4875212"/>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5400000">
            <a:off x="2247900" y="4686300"/>
            <a:ext cx="381000"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1600200" y="4191000"/>
            <a:ext cx="1676400" cy="369332"/>
          </a:xfrm>
          <a:prstGeom prst="rect">
            <a:avLst/>
          </a:prstGeom>
          <a:noFill/>
        </p:spPr>
        <p:txBody>
          <a:bodyPr wrap="square" rtlCol="0">
            <a:spAutoFit/>
          </a:bodyPr>
          <a:lstStyle/>
          <a:p>
            <a:r>
              <a:rPr lang="en-US" b="1" dirty="0" smtClean="0"/>
              <a:t>          I S R</a:t>
            </a:r>
            <a:endParaRPr lang="en-US" b="1" dirty="0"/>
          </a:p>
        </p:txBody>
      </p:sp>
      <p:sp>
        <p:nvSpPr>
          <p:cNvPr id="35" name="TextBox 34"/>
          <p:cNvSpPr txBox="1"/>
          <p:nvPr/>
        </p:nvSpPr>
        <p:spPr>
          <a:xfrm>
            <a:off x="4648200" y="4343400"/>
            <a:ext cx="1676400" cy="369332"/>
          </a:xfrm>
          <a:prstGeom prst="rect">
            <a:avLst/>
          </a:prstGeom>
          <a:noFill/>
        </p:spPr>
        <p:txBody>
          <a:bodyPr wrap="square" rtlCol="0">
            <a:spAutoFit/>
          </a:bodyPr>
          <a:lstStyle/>
          <a:p>
            <a:r>
              <a:rPr lang="en-US" b="1" dirty="0" smtClean="0"/>
              <a:t>          I S R</a:t>
            </a:r>
            <a:endParaRPr lang="en-US" b="1" dirty="0"/>
          </a:p>
        </p:txBody>
      </p:sp>
      <p:sp>
        <p:nvSpPr>
          <p:cNvPr id="37" name="TextBox 36"/>
          <p:cNvSpPr txBox="1"/>
          <p:nvPr/>
        </p:nvSpPr>
        <p:spPr>
          <a:xfrm>
            <a:off x="0" y="4495800"/>
            <a:ext cx="1143000" cy="923330"/>
          </a:xfrm>
          <a:prstGeom prst="rect">
            <a:avLst/>
          </a:prstGeom>
          <a:noFill/>
        </p:spPr>
        <p:txBody>
          <a:bodyPr wrap="square" rtlCol="0">
            <a:spAutoFit/>
          </a:bodyPr>
          <a:lstStyle/>
          <a:p>
            <a:r>
              <a:rPr lang="en-US" dirty="0" smtClean="0"/>
              <a:t>Critical Section Codes</a:t>
            </a:r>
            <a:endParaRPr lang="en-US" dirty="0"/>
          </a:p>
        </p:txBody>
      </p:sp>
      <p:cxnSp>
        <p:nvCxnSpPr>
          <p:cNvPr id="39" name="Straight Arrow Connector 38"/>
          <p:cNvCxnSpPr/>
          <p:nvPr/>
        </p:nvCxnSpPr>
        <p:spPr>
          <a:xfrm flipV="1">
            <a:off x="914400" y="4648200"/>
            <a:ext cx="4572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6781800" y="4267200"/>
            <a:ext cx="2318331" cy="1446550"/>
          </a:xfrm>
          <a:prstGeom prst="rect">
            <a:avLst/>
          </a:prstGeom>
          <a:noFill/>
        </p:spPr>
        <p:txBody>
          <a:bodyPr wrap="square" rtlCol="0">
            <a:spAutoFit/>
          </a:bodyPr>
          <a:lstStyle/>
          <a:p>
            <a:r>
              <a:rPr lang="en-US" sz="1100" b="1" dirty="0" smtClean="0">
                <a:effectLst>
                  <a:outerShdw blurRad="38100" dist="38100" dir="2700000" algn="tl">
                    <a:srgbClr val="000000">
                      <a:alpha val="43137"/>
                    </a:srgbClr>
                  </a:outerShdw>
                </a:effectLst>
                <a:latin typeface="Cambria" pitchFamily="18" charset="0"/>
              </a:rPr>
              <a:t>Interrupt latency = Tswitch  + ∑Texec + Tdisable . Where Tswitch is context switching time. Tdisable is time for which the interrupts remain disabled. ∑Texec is the time for which other high priority routines are executed</a:t>
            </a:r>
            <a:endParaRPr lang="en-US" sz="1100" b="1" dirty="0">
              <a:effectLst>
                <a:outerShdw blurRad="38100" dist="38100" dir="2700000" algn="tl">
                  <a:srgbClr val="000000">
                    <a:alpha val="43137"/>
                  </a:srgbClr>
                </a:outerShdw>
              </a:effectLst>
              <a:latin typeface="Cambria" pitchFamily="18" charset="0"/>
            </a:endParaRPr>
          </a:p>
        </p:txBody>
      </p:sp>
      <p:sp>
        <p:nvSpPr>
          <p:cNvPr id="3" name="Date Placeholder 2"/>
          <p:cNvSpPr>
            <a:spLocks noGrp="1"/>
          </p:cNvSpPr>
          <p:nvPr>
            <p:ph type="dt" sz="half" idx="10"/>
          </p:nvPr>
        </p:nvSpPr>
        <p:spPr/>
        <p:txBody>
          <a:bodyPr/>
          <a:lstStyle/>
          <a:p>
            <a:fld id="{FE4039FA-05D8-4344-B6DF-AEA98463D496}" type="datetime1">
              <a:rPr lang="en-IN" smtClean="0"/>
              <a:t>16-07-2015</a:t>
            </a:fld>
            <a:endParaRPr lang="en-IN"/>
          </a:p>
        </p:txBody>
      </p:sp>
    </p:spTree>
    <p:extLst>
      <p:ext uri="{BB962C8B-B14F-4D97-AF65-F5344CB8AC3E}">
        <p14:creationId xmlns:p14="http://schemas.microsoft.com/office/powerpoint/2010/main" val="2536491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686800" cy="841248"/>
          </a:xfrm>
        </p:spPr>
        <p:txBody>
          <a:bodyPr>
            <a:normAutofit fontScale="90000"/>
          </a:bodyPr>
          <a:lstStyle/>
          <a:p>
            <a:r>
              <a:rPr lang="en-US" dirty="0" smtClean="0"/>
              <a:t>Context and periods for context switching </a:t>
            </a:r>
            <a:endParaRPr lang="en-US" dirty="0"/>
          </a:p>
        </p:txBody>
      </p:sp>
      <p:sp>
        <p:nvSpPr>
          <p:cNvPr id="6" name="Content Placeholder 5"/>
          <p:cNvSpPr>
            <a:spLocks noGrp="1"/>
          </p:cNvSpPr>
          <p:nvPr>
            <p:ph sz="half" idx="1"/>
          </p:nvPr>
        </p:nvSpPr>
        <p:spPr>
          <a:xfrm>
            <a:off x="395536" y="1204118"/>
            <a:ext cx="4680520" cy="4928613"/>
          </a:xfrm>
        </p:spPr>
        <p:txBody>
          <a:bodyPr>
            <a:noAutofit/>
          </a:bodyPr>
          <a:lstStyle/>
          <a:p>
            <a:r>
              <a:rPr lang="en-US" sz="1800" b="1" dirty="0" smtClean="0">
                <a:latin typeface="Calibri" pitchFamily="34" charset="0"/>
              </a:rPr>
              <a:t>Getting an address from where the new function begins, loading that address into PC and then executing the called function’s instruction will change a running function at CPU to another.  (new function will be executed, by keeping a page mark for the function from where the new function is called)</a:t>
            </a:r>
          </a:p>
          <a:p>
            <a:r>
              <a:rPr lang="en-US" sz="1800" b="1" dirty="0" smtClean="0">
                <a:latin typeface="Calibri" pitchFamily="34" charset="0"/>
              </a:rPr>
              <a:t>Before executing new instructions of the new function the processor or OS also saves the current program’s status word, registers and program contexts. </a:t>
            </a:r>
          </a:p>
          <a:p>
            <a:r>
              <a:rPr lang="en-US" sz="1800" b="1" dirty="0" smtClean="0">
                <a:latin typeface="Calibri" pitchFamily="34" charset="0"/>
              </a:rPr>
              <a:t>If not done by OS or Processor, then the new functions, instruction should do that. </a:t>
            </a:r>
          </a:p>
          <a:p>
            <a:r>
              <a:rPr lang="en-US" sz="1800" b="1" dirty="0" smtClean="0">
                <a:latin typeface="Calibri" pitchFamily="34" charset="0"/>
              </a:rPr>
              <a:t>This is because these (program’s status word, registers ) information might be needed by newly called function. </a:t>
            </a:r>
            <a:endParaRPr lang="en-US" sz="1800" b="1" dirty="0">
              <a:latin typeface="Calibri" pitchFamily="34" charset="0"/>
            </a:endParaRPr>
          </a:p>
        </p:txBody>
      </p:sp>
      <p:sp>
        <p:nvSpPr>
          <p:cNvPr id="4" name="Footer Placeholder 3"/>
          <p:cNvSpPr>
            <a:spLocks noGrp="1"/>
          </p:cNvSpPr>
          <p:nvPr>
            <p:ph type="ftr" sz="quarter" idx="11"/>
          </p:nvPr>
        </p:nvSpPr>
        <p:spPr/>
        <p:txBody>
          <a:bodyPr/>
          <a:lstStyle/>
          <a:p>
            <a:r>
              <a:rPr lang="en-US" smtClean="0"/>
              <a:t>Lets Learn This!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Rectangle 7"/>
          <p:cNvSpPr/>
          <p:nvPr/>
        </p:nvSpPr>
        <p:spPr>
          <a:xfrm>
            <a:off x="5486400" y="1676400"/>
            <a:ext cx="2590800" cy="3581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0" name="Straight Connector 9"/>
          <p:cNvCxnSpPr/>
          <p:nvPr/>
        </p:nvCxnSpPr>
        <p:spPr>
          <a:xfrm>
            <a:off x="5486400" y="2209800"/>
            <a:ext cx="259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2970212"/>
            <a:ext cx="259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86400" y="3808412"/>
            <a:ext cx="259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86400" y="4646612"/>
            <a:ext cx="2590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38800" y="1752600"/>
            <a:ext cx="2286000" cy="276999"/>
          </a:xfrm>
          <a:prstGeom prst="rect">
            <a:avLst/>
          </a:prstGeom>
          <a:noFill/>
        </p:spPr>
        <p:txBody>
          <a:bodyPr wrap="square" rtlCol="0">
            <a:spAutoFit/>
          </a:bodyPr>
          <a:lstStyle/>
          <a:p>
            <a:r>
              <a:rPr lang="en-US" sz="1200" dirty="0" smtClean="0">
                <a:solidFill>
                  <a:srgbClr val="00B050"/>
                </a:solidFill>
              </a:rPr>
              <a:t>  Current Program Context</a:t>
            </a:r>
            <a:endParaRPr lang="en-US" sz="1200" dirty="0">
              <a:solidFill>
                <a:srgbClr val="00B050"/>
              </a:solidFill>
            </a:endParaRPr>
          </a:p>
        </p:txBody>
      </p:sp>
      <p:sp>
        <p:nvSpPr>
          <p:cNvPr id="15" name="TextBox 14"/>
          <p:cNvSpPr txBox="1"/>
          <p:nvPr/>
        </p:nvSpPr>
        <p:spPr>
          <a:xfrm>
            <a:off x="5715000" y="2438400"/>
            <a:ext cx="2286000" cy="276999"/>
          </a:xfrm>
          <a:prstGeom prst="rect">
            <a:avLst/>
          </a:prstGeom>
          <a:noFill/>
        </p:spPr>
        <p:txBody>
          <a:bodyPr wrap="square" rtlCol="0">
            <a:spAutoFit/>
          </a:bodyPr>
          <a:lstStyle/>
          <a:p>
            <a:r>
              <a:rPr lang="en-US" sz="1200" dirty="0" smtClean="0"/>
              <a:t>PC (Program Counter)</a:t>
            </a:r>
            <a:endParaRPr lang="en-US" sz="1200" dirty="0"/>
          </a:p>
        </p:txBody>
      </p:sp>
      <p:sp>
        <p:nvSpPr>
          <p:cNvPr id="16" name="TextBox 15"/>
          <p:cNvSpPr txBox="1"/>
          <p:nvPr/>
        </p:nvSpPr>
        <p:spPr>
          <a:xfrm>
            <a:off x="5867400" y="3228201"/>
            <a:ext cx="2286000" cy="276999"/>
          </a:xfrm>
          <a:prstGeom prst="rect">
            <a:avLst/>
          </a:prstGeom>
          <a:noFill/>
        </p:spPr>
        <p:txBody>
          <a:bodyPr wrap="square" rtlCol="0">
            <a:spAutoFit/>
          </a:bodyPr>
          <a:lstStyle/>
          <a:p>
            <a:r>
              <a:rPr lang="en-US" sz="1200" dirty="0" smtClean="0"/>
              <a:t>SP (Stack Pointer)</a:t>
            </a:r>
            <a:endParaRPr lang="en-US" sz="1200" dirty="0"/>
          </a:p>
        </p:txBody>
      </p:sp>
      <p:sp>
        <p:nvSpPr>
          <p:cNvPr id="18" name="TextBox 17"/>
          <p:cNvSpPr txBox="1"/>
          <p:nvPr/>
        </p:nvSpPr>
        <p:spPr>
          <a:xfrm>
            <a:off x="5715000" y="4066401"/>
            <a:ext cx="2286000" cy="276999"/>
          </a:xfrm>
          <a:prstGeom prst="rect">
            <a:avLst/>
          </a:prstGeom>
          <a:noFill/>
        </p:spPr>
        <p:txBody>
          <a:bodyPr wrap="square" rtlCol="0">
            <a:spAutoFit/>
          </a:bodyPr>
          <a:lstStyle/>
          <a:p>
            <a:r>
              <a:rPr lang="en-US" sz="1200" dirty="0" smtClean="0"/>
              <a:t>    CPU registers</a:t>
            </a:r>
            <a:endParaRPr lang="en-US" sz="1200" dirty="0"/>
          </a:p>
        </p:txBody>
      </p:sp>
      <p:sp>
        <p:nvSpPr>
          <p:cNvPr id="19" name="TextBox 18"/>
          <p:cNvSpPr txBox="1"/>
          <p:nvPr/>
        </p:nvSpPr>
        <p:spPr>
          <a:xfrm>
            <a:off x="5791200" y="4828401"/>
            <a:ext cx="2286000" cy="276999"/>
          </a:xfrm>
          <a:prstGeom prst="rect">
            <a:avLst/>
          </a:prstGeom>
          <a:noFill/>
        </p:spPr>
        <p:txBody>
          <a:bodyPr wrap="square" rtlCol="0">
            <a:spAutoFit/>
          </a:bodyPr>
          <a:lstStyle/>
          <a:p>
            <a:r>
              <a:rPr lang="en-US" sz="1200" dirty="0" smtClean="0"/>
              <a:t>Processor Status Register</a:t>
            </a:r>
            <a:endParaRPr lang="en-US" sz="1200" dirty="0"/>
          </a:p>
        </p:txBody>
      </p:sp>
      <p:sp>
        <p:nvSpPr>
          <p:cNvPr id="20" name="TextBox 19"/>
          <p:cNvSpPr txBox="1"/>
          <p:nvPr/>
        </p:nvSpPr>
        <p:spPr>
          <a:xfrm>
            <a:off x="5791200" y="5486400"/>
            <a:ext cx="2133600" cy="646331"/>
          </a:xfrm>
          <a:prstGeom prst="rect">
            <a:avLst/>
          </a:prstGeom>
          <a:noFill/>
        </p:spPr>
        <p:txBody>
          <a:bodyPr wrap="square" rtlCol="0">
            <a:spAutoFit/>
          </a:bodyPr>
          <a:lstStyle/>
          <a:p>
            <a:r>
              <a:rPr lang="en-US" dirty="0" smtClean="0"/>
              <a:t>Current Program Context</a:t>
            </a:r>
            <a:endParaRPr lang="en-US" dirty="0"/>
          </a:p>
        </p:txBody>
      </p:sp>
      <p:sp>
        <p:nvSpPr>
          <p:cNvPr id="3" name="Date Placeholder 2"/>
          <p:cNvSpPr>
            <a:spLocks noGrp="1"/>
          </p:cNvSpPr>
          <p:nvPr>
            <p:ph type="dt" sz="half" idx="10"/>
          </p:nvPr>
        </p:nvSpPr>
        <p:spPr/>
        <p:txBody>
          <a:bodyPr/>
          <a:lstStyle/>
          <a:p>
            <a:fld id="{7419635C-C206-4EC2-8590-8C9674E3F229}" type="datetime1">
              <a:rPr lang="en-IN" smtClean="0"/>
              <a:t>16-07-2015</a:t>
            </a:fld>
            <a:endParaRPr lang="en-IN"/>
          </a:p>
        </p:txBody>
      </p:sp>
    </p:spTree>
    <p:extLst>
      <p:ext uri="{BB962C8B-B14F-4D97-AF65-F5344CB8AC3E}">
        <p14:creationId xmlns:p14="http://schemas.microsoft.com/office/powerpoint/2010/main" val="2068024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594350"/>
            <a:ext cx="8610600" cy="882650"/>
          </a:xfrm>
        </p:spPr>
        <p:txBody>
          <a:bodyPr>
            <a:normAutofit fontScale="90000"/>
          </a:bodyPr>
          <a:lstStyle/>
          <a:p>
            <a:r>
              <a:rPr lang="en-US" dirty="0" smtClean="0"/>
              <a:t>Context and periods for context switching </a:t>
            </a:r>
            <a:endParaRPr lang="en-US" dirty="0"/>
          </a:p>
        </p:txBody>
      </p:sp>
      <p:sp>
        <p:nvSpPr>
          <p:cNvPr id="3" name="Content Placeholder 2"/>
          <p:cNvSpPr>
            <a:spLocks noGrp="1"/>
          </p:cNvSpPr>
          <p:nvPr>
            <p:ph sz="quarter" idx="2"/>
          </p:nvPr>
        </p:nvSpPr>
        <p:spPr>
          <a:xfrm>
            <a:off x="281445" y="685800"/>
            <a:ext cx="4290556" cy="4975448"/>
          </a:xfrm>
        </p:spPr>
        <p:txBody>
          <a:bodyPr>
            <a:normAutofit fontScale="85000" lnSpcReduction="10000"/>
          </a:bodyPr>
          <a:lstStyle/>
          <a:p>
            <a:r>
              <a:rPr lang="en-US" sz="2000" dirty="0" smtClean="0">
                <a:latin typeface="Cambria" pitchFamily="18" charset="0"/>
              </a:rPr>
              <a:t>The context must save if a function program or routine left earlier has to run again from the state which was left.</a:t>
            </a:r>
            <a:r>
              <a:rPr lang="en-US" sz="2000" dirty="0" smtClean="0">
                <a:latin typeface="Calibri" pitchFamily="34" charset="0"/>
              </a:rPr>
              <a:t> </a:t>
            </a:r>
          </a:p>
          <a:p>
            <a:r>
              <a:rPr lang="en-US" sz="2000" dirty="0" smtClean="0">
                <a:latin typeface="Cambria" pitchFamily="18" charset="0"/>
              </a:rPr>
              <a:t>When there is a call to a function (i.e. routine in assembly language) the function or ISR or exception handling function executes 3 main steps:</a:t>
            </a:r>
          </a:p>
          <a:p>
            <a:pPr lvl="1"/>
            <a:r>
              <a:rPr lang="en-US" sz="1600" dirty="0" smtClean="0">
                <a:latin typeface="Cambria" pitchFamily="18" charset="0"/>
              </a:rPr>
              <a:t>Saving all CPU registers including processor status word, registers and function’s current address for next instruction in PC. Saving address of the PC on to the stack is required if there is no link register to point to the PC of left instruction of the earlier function.  Saving facilitates the return from new function to the previous function.</a:t>
            </a:r>
          </a:p>
          <a:p>
            <a:pPr lvl="1"/>
            <a:r>
              <a:rPr lang="en-US" sz="1600" dirty="0" smtClean="0">
                <a:latin typeface="Cambria" pitchFamily="18" charset="0"/>
              </a:rPr>
              <a:t>Load new context to switch to a new function. </a:t>
            </a:r>
          </a:p>
          <a:p>
            <a:pPr lvl="1"/>
            <a:r>
              <a:rPr lang="en-US" sz="1600" dirty="0" smtClean="0">
                <a:latin typeface="Cambria" pitchFamily="18" charset="0"/>
              </a:rPr>
              <a:t>Execute the new function.  </a:t>
            </a:r>
          </a:p>
          <a:p>
            <a:pPr lvl="1"/>
            <a:endParaRPr lang="en-US" sz="1600" dirty="0" smtClean="0">
              <a:latin typeface="Cambria" pitchFamily="18" charset="0"/>
            </a:endParaRPr>
          </a:p>
          <a:p>
            <a:pPr lvl="1"/>
            <a:r>
              <a:rPr lang="en-US" sz="1600" b="1" dirty="0" smtClean="0">
                <a:latin typeface="Cambria" pitchFamily="18" charset="0"/>
              </a:rPr>
              <a:t>These three steps are together called as context switching. </a:t>
            </a:r>
          </a:p>
          <a:p>
            <a:pPr lvl="1"/>
            <a:endParaRPr lang="en-US" sz="1600" dirty="0">
              <a:latin typeface="Cambria" pitchFamily="18" charset="0"/>
            </a:endParaRPr>
          </a:p>
        </p:txBody>
      </p:sp>
      <p:sp>
        <p:nvSpPr>
          <p:cNvPr id="5" name="Footer Placeholder 4"/>
          <p:cNvSpPr>
            <a:spLocks noGrp="1"/>
          </p:cNvSpPr>
          <p:nvPr>
            <p:ph type="ftr" sz="quarter" idx="11"/>
          </p:nvPr>
        </p:nvSpPr>
        <p:spPr/>
        <p:txBody>
          <a:bodyPr/>
          <a:lstStyle/>
          <a:p>
            <a:r>
              <a:rPr lang="en-US" smtClean="0"/>
              <a:t>Lets Learn This!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10" name="Rectangle 9"/>
          <p:cNvSpPr/>
          <p:nvPr/>
        </p:nvSpPr>
        <p:spPr>
          <a:xfrm>
            <a:off x="4800600" y="2514600"/>
            <a:ext cx="40386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TextBox 10"/>
          <p:cNvSpPr txBox="1"/>
          <p:nvPr/>
        </p:nvSpPr>
        <p:spPr>
          <a:xfrm>
            <a:off x="4953000" y="2630269"/>
            <a:ext cx="3657600" cy="646331"/>
          </a:xfrm>
          <a:prstGeom prst="rect">
            <a:avLst/>
          </a:prstGeom>
          <a:noFill/>
        </p:spPr>
        <p:txBody>
          <a:bodyPr wrap="square" rtlCol="0">
            <a:spAutoFit/>
          </a:bodyPr>
          <a:lstStyle/>
          <a:p>
            <a:r>
              <a:rPr lang="en-US" dirty="0" smtClean="0"/>
              <a:t>Save current function or ISR context on a stack and load new function</a:t>
            </a:r>
            <a:endParaRPr lang="en-US" dirty="0"/>
          </a:p>
        </p:txBody>
      </p:sp>
      <p:cxnSp>
        <p:nvCxnSpPr>
          <p:cNvPr id="15" name="Straight Arrow Connector 14"/>
          <p:cNvCxnSpPr/>
          <p:nvPr/>
        </p:nvCxnSpPr>
        <p:spPr>
          <a:xfrm rot="5400000">
            <a:off x="6134100" y="1943100"/>
            <a:ext cx="8382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6705600" y="1295400"/>
            <a:ext cx="1600200" cy="646331"/>
          </a:xfrm>
          <a:prstGeom prst="rect">
            <a:avLst/>
          </a:prstGeom>
          <a:noFill/>
        </p:spPr>
        <p:txBody>
          <a:bodyPr wrap="square" rtlCol="0">
            <a:spAutoFit/>
          </a:bodyPr>
          <a:lstStyle/>
          <a:p>
            <a:r>
              <a:rPr lang="en-US" dirty="0" smtClean="0"/>
              <a:t>Context Switching</a:t>
            </a:r>
            <a:endParaRPr lang="en-US" dirty="0"/>
          </a:p>
        </p:txBody>
      </p:sp>
      <p:sp>
        <p:nvSpPr>
          <p:cNvPr id="4" name="Date Placeholder 3"/>
          <p:cNvSpPr>
            <a:spLocks noGrp="1"/>
          </p:cNvSpPr>
          <p:nvPr>
            <p:ph type="dt" sz="half" idx="10"/>
          </p:nvPr>
        </p:nvSpPr>
        <p:spPr/>
        <p:txBody>
          <a:bodyPr/>
          <a:lstStyle/>
          <a:p>
            <a:fld id="{93D7A39F-AFA1-43F0-AC17-677FA3F28783}" type="datetime1">
              <a:rPr lang="en-IN" smtClean="0"/>
              <a:t>16-07-2015</a:t>
            </a:fld>
            <a:endParaRPr lang="en-IN"/>
          </a:p>
        </p:txBody>
      </p:sp>
    </p:spTree>
    <p:extLst>
      <p:ext uri="{BB962C8B-B14F-4D97-AF65-F5344CB8AC3E}">
        <p14:creationId xmlns:p14="http://schemas.microsoft.com/office/powerpoint/2010/main" val="2220995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562600"/>
            <a:ext cx="8610600" cy="882650"/>
          </a:xfrm>
        </p:spPr>
        <p:txBody>
          <a:bodyPr>
            <a:normAutofit fontScale="90000"/>
          </a:bodyPr>
          <a:lstStyle/>
          <a:p>
            <a:r>
              <a:rPr lang="en-US" dirty="0" smtClean="0"/>
              <a:t>Context and periods for context switching </a:t>
            </a:r>
            <a:endParaRPr lang="en-US" dirty="0"/>
          </a:p>
        </p:txBody>
      </p:sp>
      <p:sp>
        <p:nvSpPr>
          <p:cNvPr id="5" name="Content Placeholder 4"/>
          <p:cNvSpPr>
            <a:spLocks noGrp="1"/>
          </p:cNvSpPr>
          <p:nvPr>
            <p:ph sz="quarter" idx="2"/>
          </p:nvPr>
        </p:nvSpPr>
        <p:spPr>
          <a:xfrm>
            <a:off x="281445" y="685800"/>
            <a:ext cx="3452355" cy="4572001"/>
          </a:xfrm>
        </p:spPr>
        <p:txBody>
          <a:bodyPr>
            <a:normAutofit/>
          </a:bodyPr>
          <a:lstStyle/>
          <a:p>
            <a:r>
              <a:rPr lang="en-US" sz="1800" dirty="0" smtClean="0">
                <a:latin typeface="Cambria" pitchFamily="18" charset="0"/>
              </a:rPr>
              <a:t>The last action of any routine or function is always a return. </a:t>
            </a:r>
          </a:p>
          <a:p>
            <a:r>
              <a:rPr lang="en-US" sz="1800" dirty="0" smtClean="0">
                <a:latin typeface="Cambria" pitchFamily="18" charset="0"/>
              </a:rPr>
              <a:t>The following steps occur during the return from the called function:</a:t>
            </a:r>
          </a:p>
          <a:p>
            <a:pPr lvl="1"/>
            <a:r>
              <a:rPr lang="en-US" sz="1400" dirty="0" smtClean="0">
                <a:latin typeface="Cambria" pitchFamily="18" charset="0"/>
              </a:rPr>
              <a:t>Before return retrieve the previously stored status word, registers and other context parameters.</a:t>
            </a:r>
          </a:p>
          <a:p>
            <a:pPr lvl="1"/>
            <a:r>
              <a:rPr lang="en-US" sz="1400" dirty="0" smtClean="0">
                <a:latin typeface="Cambria" pitchFamily="18" charset="0"/>
              </a:rPr>
              <a:t>Retrieve address from stack or link register and adjust the contents of the stack if needed. </a:t>
            </a:r>
          </a:p>
          <a:p>
            <a:pPr lvl="1"/>
            <a:r>
              <a:rPr lang="en-US" sz="1400" dirty="0" smtClean="0">
                <a:latin typeface="Cambria" pitchFamily="18" charset="0"/>
              </a:rPr>
              <a:t>Execute the remaining part of the old function from where the new function is called. </a:t>
            </a:r>
          </a:p>
          <a:p>
            <a:pPr lvl="1"/>
            <a:endParaRPr lang="en-US" sz="1400" dirty="0" smtClean="0">
              <a:latin typeface="Cambria" pitchFamily="18" charset="0"/>
            </a:endParaRPr>
          </a:p>
          <a:p>
            <a:pPr lvl="1"/>
            <a:r>
              <a:rPr lang="en-US" sz="1400" dirty="0" smtClean="0">
                <a:latin typeface="Cambria" pitchFamily="18" charset="0"/>
              </a:rPr>
              <a:t>Let’s check it out diagrammatically!!!</a:t>
            </a:r>
            <a:endParaRPr lang="en-US" sz="1400" dirty="0">
              <a:latin typeface="Cambria" pitchFamily="18" charset="0"/>
            </a:endParaRPr>
          </a:p>
        </p:txBody>
      </p:sp>
      <p:sp>
        <p:nvSpPr>
          <p:cNvPr id="7" name="Footer Placeholder 6"/>
          <p:cNvSpPr>
            <a:spLocks noGrp="1"/>
          </p:cNvSpPr>
          <p:nvPr>
            <p:ph type="ftr" sz="quarter" idx="11"/>
          </p:nvPr>
        </p:nvSpPr>
        <p:spPr/>
        <p:txBody>
          <a:bodyPr/>
          <a:lstStyle/>
          <a:p>
            <a:r>
              <a:rPr lang="en-US" smtClean="0"/>
              <a:t>Lets Learn This!</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dirty="0"/>
          </a:p>
        </p:txBody>
      </p:sp>
      <p:sp>
        <p:nvSpPr>
          <p:cNvPr id="9" name="Rectangle 8"/>
          <p:cNvSpPr/>
          <p:nvPr/>
        </p:nvSpPr>
        <p:spPr>
          <a:xfrm>
            <a:off x="4191000" y="1600200"/>
            <a:ext cx="4114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Rectangle 9"/>
          <p:cNvSpPr/>
          <p:nvPr/>
        </p:nvSpPr>
        <p:spPr>
          <a:xfrm>
            <a:off x="4191000" y="2362200"/>
            <a:ext cx="4114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ectangle 10"/>
          <p:cNvSpPr/>
          <p:nvPr/>
        </p:nvSpPr>
        <p:spPr>
          <a:xfrm>
            <a:off x="4191000" y="3124200"/>
            <a:ext cx="4114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p:cNvSpPr/>
          <p:nvPr/>
        </p:nvSpPr>
        <p:spPr>
          <a:xfrm>
            <a:off x="4191000" y="3962400"/>
            <a:ext cx="41148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TextBox 12"/>
          <p:cNvSpPr txBox="1"/>
          <p:nvPr/>
        </p:nvSpPr>
        <p:spPr>
          <a:xfrm>
            <a:off x="4191000" y="1600200"/>
            <a:ext cx="4038600" cy="276999"/>
          </a:xfrm>
          <a:prstGeom prst="rect">
            <a:avLst/>
          </a:prstGeom>
          <a:noFill/>
        </p:spPr>
        <p:txBody>
          <a:bodyPr wrap="square" rtlCol="0">
            <a:spAutoFit/>
          </a:bodyPr>
          <a:lstStyle/>
          <a:p>
            <a:r>
              <a:rPr lang="en-US" sz="1200" dirty="0" smtClean="0"/>
              <a:t>                   </a:t>
            </a:r>
            <a:r>
              <a:rPr lang="en-US" sz="1200" b="1" dirty="0" smtClean="0"/>
              <a:t>Steps on switching for new routine</a:t>
            </a:r>
            <a:endParaRPr lang="en-US" sz="1200" b="1" dirty="0"/>
          </a:p>
        </p:txBody>
      </p:sp>
      <p:sp>
        <p:nvSpPr>
          <p:cNvPr id="14" name="TextBox 13"/>
          <p:cNvSpPr txBox="1"/>
          <p:nvPr/>
        </p:nvSpPr>
        <p:spPr>
          <a:xfrm>
            <a:off x="4419600" y="2390001"/>
            <a:ext cx="4038600" cy="461665"/>
          </a:xfrm>
          <a:prstGeom prst="rect">
            <a:avLst/>
          </a:prstGeom>
          <a:noFill/>
        </p:spPr>
        <p:txBody>
          <a:bodyPr wrap="square" rtlCol="0">
            <a:spAutoFit/>
          </a:bodyPr>
          <a:lstStyle/>
          <a:p>
            <a:r>
              <a:rPr lang="en-US" sz="1200" b="1" dirty="0" smtClean="0"/>
              <a:t> 1. Save current routine context on stack and load new       	routine context.</a:t>
            </a:r>
            <a:endParaRPr lang="en-US" sz="1200" b="1" dirty="0"/>
          </a:p>
        </p:txBody>
      </p:sp>
      <p:sp>
        <p:nvSpPr>
          <p:cNvPr id="17" name="TextBox 16"/>
          <p:cNvSpPr txBox="1"/>
          <p:nvPr/>
        </p:nvSpPr>
        <p:spPr>
          <a:xfrm>
            <a:off x="4343400" y="3200400"/>
            <a:ext cx="4038600" cy="276999"/>
          </a:xfrm>
          <a:prstGeom prst="rect">
            <a:avLst/>
          </a:prstGeom>
          <a:noFill/>
        </p:spPr>
        <p:txBody>
          <a:bodyPr wrap="square" rtlCol="0">
            <a:spAutoFit/>
          </a:bodyPr>
          <a:lstStyle/>
          <a:p>
            <a:r>
              <a:rPr lang="en-US" sz="1200" b="1" dirty="0" smtClean="0"/>
              <a:t>  2. Execute the new routine codes</a:t>
            </a:r>
            <a:endParaRPr lang="en-US" sz="1200" b="1" dirty="0"/>
          </a:p>
        </p:txBody>
      </p:sp>
      <p:sp>
        <p:nvSpPr>
          <p:cNvPr id="18" name="TextBox 17"/>
          <p:cNvSpPr txBox="1"/>
          <p:nvPr/>
        </p:nvSpPr>
        <p:spPr>
          <a:xfrm>
            <a:off x="4267200" y="3957935"/>
            <a:ext cx="4038600" cy="461665"/>
          </a:xfrm>
          <a:prstGeom prst="rect">
            <a:avLst/>
          </a:prstGeom>
          <a:noFill/>
        </p:spPr>
        <p:txBody>
          <a:bodyPr wrap="square" rtlCol="0">
            <a:spAutoFit/>
          </a:bodyPr>
          <a:lstStyle/>
          <a:p>
            <a:r>
              <a:rPr lang="en-US" sz="1200" b="1" dirty="0" smtClean="0"/>
              <a:t>   3. On return  save the new routine  context and switch for    the previous routine by retrieving the  saved context</a:t>
            </a:r>
            <a:endParaRPr lang="en-US" sz="1200" b="1" dirty="0"/>
          </a:p>
        </p:txBody>
      </p:sp>
      <p:sp>
        <p:nvSpPr>
          <p:cNvPr id="19" name="TextBox 18"/>
          <p:cNvSpPr txBox="1"/>
          <p:nvPr/>
        </p:nvSpPr>
        <p:spPr>
          <a:xfrm>
            <a:off x="3657600" y="4927684"/>
            <a:ext cx="1600200" cy="253916"/>
          </a:xfrm>
          <a:prstGeom prst="rect">
            <a:avLst/>
          </a:prstGeom>
          <a:noFill/>
        </p:spPr>
        <p:txBody>
          <a:bodyPr wrap="square" rtlCol="0">
            <a:spAutoFit/>
          </a:bodyPr>
          <a:lstStyle/>
          <a:p>
            <a:r>
              <a:rPr lang="en-US" sz="1050" b="1" dirty="0" smtClean="0"/>
              <a:t>Context Switching</a:t>
            </a:r>
            <a:endParaRPr lang="en-US" sz="1050" b="1" dirty="0"/>
          </a:p>
        </p:txBody>
      </p:sp>
      <p:cxnSp>
        <p:nvCxnSpPr>
          <p:cNvPr id="21" name="Straight Arrow Connector 20"/>
          <p:cNvCxnSpPr/>
          <p:nvPr/>
        </p:nvCxnSpPr>
        <p:spPr>
          <a:xfrm flipV="1">
            <a:off x="4800600" y="4572000"/>
            <a:ext cx="304800" cy="3626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7848600" y="2032084"/>
            <a:ext cx="1295400" cy="253916"/>
          </a:xfrm>
          <a:prstGeom prst="rect">
            <a:avLst/>
          </a:prstGeom>
          <a:noFill/>
        </p:spPr>
        <p:txBody>
          <a:bodyPr wrap="square" rtlCol="0">
            <a:spAutoFit/>
          </a:bodyPr>
          <a:lstStyle/>
          <a:p>
            <a:r>
              <a:rPr lang="en-US" sz="1050" b="1" dirty="0" smtClean="0"/>
              <a:t>Context Switching</a:t>
            </a:r>
            <a:endParaRPr lang="en-US" sz="1050" b="1" dirty="0"/>
          </a:p>
        </p:txBody>
      </p:sp>
      <p:cxnSp>
        <p:nvCxnSpPr>
          <p:cNvPr id="29" name="Straight Arrow Connector 28"/>
          <p:cNvCxnSpPr/>
          <p:nvPr/>
        </p:nvCxnSpPr>
        <p:spPr>
          <a:xfrm rot="10800000" flipV="1">
            <a:off x="7467600" y="2057400"/>
            <a:ext cx="3048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4191000" y="914400"/>
            <a:ext cx="4114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TextBox 30"/>
          <p:cNvSpPr txBox="1"/>
          <p:nvPr/>
        </p:nvSpPr>
        <p:spPr>
          <a:xfrm>
            <a:off x="4343400" y="990600"/>
            <a:ext cx="4038600" cy="276999"/>
          </a:xfrm>
          <a:prstGeom prst="rect">
            <a:avLst/>
          </a:prstGeom>
          <a:noFill/>
        </p:spPr>
        <p:txBody>
          <a:bodyPr wrap="square" rtlCol="0">
            <a:spAutoFit/>
          </a:bodyPr>
          <a:lstStyle/>
          <a:p>
            <a:r>
              <a:rPr lang="en-US" sz="1200" b="1" dirty="0" smtClean="0"/>
              <a:t>                               Current</a:t>
            </a:r>
            <a:r>
              <a:rPr lang="en-US" sz="1200" dirty="0" smtClean="0"/>
              <a:t> </a:t>
            </a:r>
            <a:r>
              <a:rPr lang="en-US" sz="1200" b="1" dirty="0" smtClean="0"/>
              <a:t>routine</a:t>
            </a:r>
            <a:endParaRPr lang="en-US" sz="1200" b="1" dirty="0"/>
          </a:p>
        </p:txBody>
      </p:sp>
      <p:cxnSp>
        <p:nvCxnSpPr>
          <p:cNvPr id="33" name="Elbow Connector 32"/>
          <p:cNvCxnSpPr/>
          <p:nvPr/>
        </p:nvCxnSpPr>
        <p:spPr>
          <a:xfrm>
            <a:off x="6172200" y="4572000"/>
            <a:ext cx="2362200" cy="457200"/>
          </a:xfrm>
          <a:prstGeom prst="bentConnector3">
            <a:avLst>
              <a:gd name="adj1" fmla="val 50000"/>
            </a:avLst>
          </a:prstGeom>
          <a:ln>
            <a:solidFill>
              <a:schemeClr val="accent2"/>
            </a:solidFill>
            <a:tailEnd type="arrow"/>
          </a:ln>
        </p:spPr>
        <p:style>
          <a:lnRef idx="1">
            <a:schemeClr val="accent4"/>
          </a:lnRef>
          <a:fillRef idx="0">
            <a:schemeClr val="accent4"/>
          </a:fillRef>
          <a:effectRef idx="0">
            <a:schemeClr val="accent4"/>
          </a:effectRef>
          <a:fontRef idx="minor">
            <a:schemeClr val="tx1"/>
          </a:fontRef>
        </p:style>
      </p:cxnSp>
      <p:cxnSp>
        <p:nvCxnSpPr>
          <p:cNvPr id="39" name="Straight Connector 38"/>
          <p:cNvCxnSpPr/>
          <p:nvPr/>
        </p:nvCxnSpPr>
        <p:spPr>
          <a:xfrm rot="5400000" flipH="1" flipV="1">
            <a:off x="6591300" y="3086100"/>
            <a:ext cx="3886200" cy="15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8305800" y="1143000"/>
            <a:ext cx="228600" cy="1588"/>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B2F8E93B-EA76-4ED0-87AB-5FDAAD64ECDA}" type="datetime1">
              <a:rPr lang="en-IN" smtClean="0"/>
              <a:t>16-07-2015</a:t>
            </a:fld>
            <a:endParaRPr lang="en-IN"/>
          </a:p>
        </p:txBody>
      </p:sp>
    </p:spTree>
    <p:extLst>
      <p:ext uri="{BB962C8B-B14F-4D97-AF65-F5344CB8AC3E}">
        <p14:creationId xmlns:p14="http://schemas.microsoft.com/office/powerpoint/2010/main" val="3433928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interrupt</a:t>
            </a:r>
            <a:endParaRPr lang="en-US" dirty="0"/>
          </a:p>
        </p:txBody>
      </p:sp>
      <p:sp>
        <p:nvSpPr>
          <p:cNvPr id="3" name="Content Placeholder 2"/>
          <p:cNvSpPr>
            <a:spLocks noGrp="1"/>
          </p:cNvSpPr>
          <p:nvPr>
            <p:ph idx="1"/>
          </p:nvPr>
        </p:nvSpPr>
        <p:spPr/>
        <p:txBody>
          <a:bodyPr>
            <a:normAutofit/>
          </a:bodyPr>
          <a:lstStyle/>
          <a:p>
            <a:r>
              <a:rPr lang="en-US" sz="1800" dirty="0" smtClean="0">
                <a:latin typeface="Cambria" pitchFamily="18" charset="0"/>
              </a:rPr>
              <a:t>Every embedded system typically takes input from its user or environment. The interrupt mechanism is one of the common ways to interact with the user. </a:t>
            </a:r>
          </a:p>
          <a:p>
            <a:r>
              <a:rPr lang="en-US" sz="1800" dirty="0" smtClean="0">
                <a:latin typeface="Cambria" pitchFamily="18" charset="0"/>
              </a:rPr>
              <a:t>Consider a situation in which microprocessor has to process inputs from three peripheral devices. </a:t>
            </a:r>
          </a:p>
          <a:p>
            <a:pPr lvl="1">
              <a:buNone/>
            </a:pPr>
            <a:endParaRPr lang="en-US" sz="1400" dirty="0">
              <a:latin typeface="Cambria" pitchFamily="18" charset="0"/>
            </a:endParaRPr>
          </a:p>
        </p:txBody>
      </p:sp>
      <p:sp>
        <p:nvSpPr>
          <p:cNvPr id="4" name="Footer Placeholder 3"/>
          <p:cNvSpPr>
            <a:spLocks noGrp="1"/>
          </p:cNvSpPr>
          <p:nvPr>
            <p:ph type="ftr" sz="quarter" idx="11"/>
          </p:nvPr>
        </p:nvSpPr>
        <p:spPr/>
        <p:txBody>
          <a:bodyPr/>
          <a:lstStyle/>
          <a:p>
            <a:r>
              <a:rPr lang="en-US" smtClean="0"/>
              <a:t>Lets Learn This!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Rounded Rectangle 5"/>
          <p:cNvSpPr/>
          <p:nvPr/>
        </p:nvSpPr>
        <p:spPr>
          <a:xfrm>
            <a:off x="1295400" y="3505200"/>
            <a:ext cx="1600200" cy="1447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4572000" y="2667000"/>
            <a:ext cx="1600200" cy="990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p:cNvSpPr/>
          <p:nvPr/>
        </p:nvSpPr>
        <p:spPr>
          <a:xfrm>
            <a:off x="4572000" y="3962400"/>
            <a:ext cx="1600200" cy="990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ounded Rectangle 8"/>
          <p:cNvSpPr/>
          <p:nvPr/>
        </p:nvSpPr>
        <p:spPr>
          <a:xfrm>
            <a:off x="4572000" y="5257800"/>
            <a:ext cx="1600200" cy="990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1" name="Elbow Connector 10"/>
          <p:cNvCxnSpPr/>
          <p:nvPr/>
        </p:nvCxnSpPr>
        <p:spPr>
          <a:xfrm flipV="1">
            <a:off x="2895600" y="2895600"/>
            <a:ext cx="1676400" cy="1143000"/>
          </a:xfrm>
          <a:prstGeom prst="bentConnector3">
            <a:avLst>
              <a:gd name="adj1" fmla="val 50000"/>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6" idx="3"/>
          </p:cNvCxnSpPr>
          <p:nvPr/>
        </p:nvCxnSpPr>
        <p:spPr>
          <a:xfrm flipV="1">
            <a:off x="2895600" y="4191000"/>
            <a:ext cx="1676400" cy="381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6" name="Elbow Connector 15"/>
          <p:cNvCxnSpPr>
            <a:endCxn id="9" idx="1"/>
          </p:cNvCxnSpPr>
          <p:nvPr/>
        </p:nvCxnSpPr>
        <p:spPr>
          <a:xfrm>
            <a:off x="2895600" y="4648200"/>
            <a:ext cx="1676400" cy="1104900"/>
          </a:xfrm>
          <a:prstGeom prst="bentConnector3">
            <a:avLst>
              <a:gd name="adj1" fmla="val 50000"/>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1524000" y="3962400"/>
            <a:ext cx="1143000" cy="369332"/>
          </a:xfrm>
          <a:prstGeom prst="rect">
            <a:avLst/>
          </a:prstGeom>
          <a:noFill/>
        </p:spPr>
        <p:txBody>
          <a:bodyPr wrap="square" rtlCol="0">
            <a:spAutoFit/>
          </a:bodyPr>
          <a:lstStyle/>
          <a:p>
            <a:r>
              <a:rPr lang="en-US" dirty="0" smtClean="0"/>
              <a:t>µP</a:t>
            </a:r>
            <a:endParaRPr lang="en-US" dirty="0"/>
          </a:p>
        </p:txBody>
      </p:sp>
      <p:sp>
        <p:nvSpPr>
          <p:cNvPr id="19" name="TextBox 18"/>
          <p:cNvSpPr txBox="1"/>
          <p:nvPr/>
        </p:nvSpPr>
        <p:spPr>
          <a:xfrm>
            <a:off x="4876800" y="4278868"/>
            <a:ext cx="1143000" cy="369332"/>
          </a:xfrm>
          <a:prstGeom prst="rect">
            <a:avLst/>
          </a:prstGeom>
          <a:noFill/>
        </p:spPr>
        <p:txBody>
          <a:bodyPr wrap="square" rtlCol="0">
            <a:spAutoFit/>
          </a:bodyPr>
          <a:lstStyle/>
          <a:p>
            <a:r>
              <a:rPr lang="en-US" b="1" dirty="0" smtClean="0"/>
              <a:t>D2</a:t>
            </a:r>
            <a:endParaRPr lang="en-US" b="1" dirty="0"/>
          </a:p>
        </p:txBody>
      </p:sp>
      <p:sp>
        <p:nvSpPr>
          <p:cNvPr id="20" name="TextBox 19"/>
          <p:cNvSpPr txBox="1"/>
          <p:nvPr/>
        </p:nvSpPr>
        <p:spPr>
          <a:xfrm>
            <a:off x="4876800" y="5498068"/>
            <a:ext cx="1143000" cy="369332"/>
          </a:xfrm>
          <a:prstGeom prst="rect">
            <a:avLst/>
          </a:prstGeom>
          <a:noFill/>
        </p:spPr>
        <p:txBody>
          <a:bodyPr wrap="square" rtlCol="0">
            <a:spAutoFit/>
          </a:bodyPr>
          <a:lstStyle/>
          <a:p>
            <a:r>
              <a:rPr lang="en-US" b="1" dirty="0" smtClean="0"/>
              <a:t>D3</a:t>
            </a:r>
            <a:endParaRPr lang="en-US" b="1" dirty="0"/>
          </a:p>
        </p:txBody>
      </p:sp>
      <p:sp>
        <p:nvSpPr>
          <p:cNvPr id="21" name="TextBox 20"/>
          <p:cNvSpPr txBox="1"/>
          <p:nvPr/>
        </p:nvSpPr>
        <p:spPr>
          <a:xfrm>
            <a:off x="4876800" y="2971800"/>
            <a:ext cx="1143000" cy="369332"/>
          </a:xfrm>
          <a:prstGeom prst="rect">
            <a:avLst/>
          </a:prstGeom>
          <a:noFill/>
        </p:spPr>
        <p:txBody>
          <a:bodyPr wrap="square" rtlCol="0">
            <a:spAutoFit/>
          </a:bodyPr>
          <a:lstStyle/>
          <a:p>
            <a:r>
              <a:rPr lang="en-US" b="1" dirty="0" smtClean="0"/>
              <a:t>D1</a:t>
            </a:r>
            <a:endParaRPr lang="en-US" b="1" dirty="0"/>
          </a:p>
        </p:txBody>
      </p:sp>
      <p:sp>
        <p:nvSpPr>
          <p:cNvPr id="22" name="TextBox 21"/>
          <p:cNvSpPr txBox="1"/>
          <p:nvPr/>
        </p:nvSpPr>
        <p:spPr>
          <a:xfrm>
            <a:off x="6477000" y="3953470"/>
            <a:ext cx="2438400" cy="923330"/>
          </a:xfrm>
          <a:prstGeom prst="rect">
            <a:avLst/>
          </a:prstGeom>
          <a:noFill/>
        </p:spPr>
        <p:txBody>
          <a:bodyPr wrap="square" rtlCol="0">
            <a:spAutoFit/>
          </a:bodyPr>
          <a:lstStyle/>
          <a:p>
            <a:r>
              <a:rPr lang="en-US" dirty="0" smtClean="0"/>
              <a:t>A microprocessor is interacting with 3 devices!</a:t>
            </a:r>
            <a:endParaRPr lang="en-US" dirty="0"/>
          </a:p>
        </p:txBody>
      </p:sp>
      <p:sp>
        <p:nvSpPr>
          <p:cNvPr id="10" name="Date Placeholder 9"/>
          <p:cNvSpPr>
            <a:spLocks noGrp="1"/>
          </p:cNvSpPr>
          <p:nvPr>
            <p:ph type="dt" sz="half" idx="10"/>
          </p:nvPr>
        </p:nvSpPr>
        <p:spPr/>
        <p:txBody>
          <a:bodyPr/>
          <a:lstStyle/>
          <a:p>
            <a:fld id="{14224AE1-AA00-4BDD-B345-4E6468185D5A}" type="datetime1">
              <a:rPr lang="en-IN" smtClean="0"/>
              <a:t>16-07-2015</a:t>
            </a:fld>
            <a:endParaRPr lang="en-IN"/>
          </a:p>
        </p:txBody>
      </p:sp>
    </p:spTree>
    <p:extLst>
      <p:ext uri="{BB962C8B-B14F-4D97-AF65-F5344CB8AC3E}">
        <p14:creationId xmlns:p14="http://schemas.microsoft.com/office/powerpoint/2010/main" val="4036206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81000"/>
            <a:ext cx="8686800" cy="838200"/>
          </a:xfrm>
        </p:spPr>
        <p:txBody>
          <a:bodyPr/>
          <a:lstStyle/>
          <a:p>
            <a:r>
              <a:rPr lang="en-US" dirty="0" smtClean="0"/>
              <a:t>What is an interrupt ???</a:t>
            </a:r>
            <a:endParaRPr lang="en-US" dirty="0"/>
          </a:p>
        </p:txBody>
      </p:sp>
      <p:sp>
        <p:nvSpPr>
          <p:cNvPr id="10" name="Content Placeholder 9"/>
          <p:cNvSpPr>
            <a:spLocks noGrp="1"/>
          </p:cNvSpPr>
          <p:nvPr>
            <p:ph idx="1"/>
          </p:nvPr>
        </p:nvSpPr>
        <p:spPr>
          <a:xfrm>
            <a:off x="457200" y="1219200"/>
            <a:ext cx="8686800" cy="5303837"/>
          </a:xfrm>
        </p:spPr>
        <p:txBody>
          <a:bodyPr>
            <a:normAutofit fontScale="92500"/>
          </a:bodyPr>
          <a:lstStyle/>
          <a:p>
            <a:r>
              <a:rPr lang="en-US" sz="2000" dirty="0" smtClean="0">
                <a:latin typeface="Cambria" pitchFamily="18" charset="0"/>
              </a:rPr>
              <a:t>One way to accomplish this is thro polling! (i.e. asking each device for input)</a:t>
            </a:r>
          </a:p>
          <a:p>
            <a:r>
              <a:rPr lang="en-US" sz="2000" dirty="0" smtClean="0">
                <a:latin typeface="Cambria" pitchFamily="18" charset="0"/>
              </a:rPr>
              <a:t>The algorithm for this could be </a:t>
            </a:r>
          </a:p>
          <a:p>
            <a:pPr lvl="1"/>
            <a:endParaRPr lang="en-US" sz="1600" dirty="0" smtClean="0">
              <a:latin typeface="Cambria" pitchFamily="18" charset="0"/>
            </a:endParaRPr>
          </a:p>
          <a:p>
            <a:pPr lvl="1"/>
            <a:endParaRPr lang="en-US" sz="1600" dirty="0" smtClean="0">
              <a:latin typeface="Cambria" pitchFamily="18" charset="0"/>
            </a:endParaRPr>
          </a:p>
          <a:p>
            <a:pPr lvl="1"/>
            <a:endParaRPr lang="en-US" sz="1600" dirty="0" smtClean="0">
              <a:latin typeface="Cambria" pitchFamily="18" charset="0"/>
            </a:endParaRPr>
          </a:p>
          <a:p>
            <a:pPr lvl="1"/>
            <a:endParaRPr lang="en-US" sz="1600" dirty="0" smtClean="0">
              <a:latin typeface="Cambria" pitchFamily="18" charset="0"/>
            </a:endParaRPr>
          </a:p>
          <a:p>
            <a:pPr lvl="1"/>
            <a:endParaRPr lang="en-US" sz="1600" dirty="0" smtClean="0">
              <a:latin typeface="Cambria" pitchFamily="18" charset="0"/>
            </a:endParaRPr>
          </a:p>
          <a:p>
            <a:pPr lvl="1"/>
            <a:endParaRPr lang="en-US" sz="1600" dirty="0" smtClean="0">
              <a:latin typeface="Cambria" pitchFamily="18" charset="0"/>
            </a:endParaRPr>
          </a:p>
          <a:p>
            <a:pPr lvl="1"/>
            <a:endParaRPr lang="en-US" sz="1600" dirty="0" smtClean="0">
              <a:latin typeface="Cambria" pitchFamily="18" charset="0"/>
            </a:endParaRPr>
          </a:p>
          <a:p>
            <a:pPr lvl="1"/>
            <a:endParaRPr lang="en-US" sz="1600" dirty="0" smtClean="0">
              <a:latin typeface="Cambria" pitchFamily="18" charset="0"/>
            </a:endParaRPr>
          </a:p>
          <a:p>
            <a:pPr lvl="1"/>
            <a:endParaRPr lang="en-US" sz="1600" dirty="0" smtClean="0">
              <a:latin typeface="Cambria" pitchFamily="18" charset="0"/>
            </a:endParaRPr>
          </a:p>
          <a:p>
            <a:pPr lvl="1"/>
            <a:endParaRPr lang="en-US" sz="1600" dirty="0" smtClean="0">
              <a:latin typeface="Cambria" pitchFamily="18" charset="0"/>
            </a:endParaRPr>
          </a:p>
          <a:p>
            <a:pPr lvl="1"/>
            <a:r>
              <a:rPr lang="en-US" sz="1600" dirty="0" smtClean="0">
                <a:latin typeface="Cambria" pitchFamily="18" charset="0"/>
              </a:rPr>
              <a:t> This keeps the microprocessor always busy. It is either polling for the input </a:t>
            </a:r>
            <a:r>
              <a:rPr lang="en-US" sz="1600" dirty="0">
                <a:latin typeface="Cambria" pitchFamily="18" charset="0"/>
              </a:rPr>
              <a:t> </a:t>
            </a:r>
            <a:r>
              <a:rPr lang="en-US" sz="1600" dirty="0" smtClean="0">
                <a:latin typeface="Cambria" pitchFamily="18" charset="0"/>
              </a:rPr>
              <a:t>or it will be processing the input. This method has more CONS than PROS with one definite drawback of making the microprocessor to work forever. </a:t>
            </a:r>
          </a:p>
          <a:p>
            <a:pPr lvl="1"/>
            <a:r>
              <a:rPr lang="en-US" sz="1600" dirty="0" smtClean="0">
                <a:latin typeface="Cambria" pitchFamily="18" charset="0"/>
              </a:rPr>
              <a:t>The other mechanism is interrupting.  In this mechanism the device informs, i.e., interrupts the microprocessor whenever it has some input for the microprocessor. </a:t>
            </a:r>
          </a:p>
          <a:p>
            <a:pPr lvl="1"/>
            <a:r>
              <a:rPr lang="en-US" sz="1600" dirty="0" smtClean="0">
                <a:latin typeface="Cambria" pitchFamily="18" charset="0"/>
              </a:rPr>
              <a:t>The clear advantage of this method over the polling method that the processor is free to do other work.  (Running other applications </a:t>
            </a:r>
            <a:r>
              <a:rPr lang="en-US" sz="1600" dirty="0" smtClean="0">
                <a:latin typeface="Cambria" pitchFamily="18" charset="0"/>
                <a:sym typeface="Wingdings" pitchFamily="2" charset="2"/>
              </a:rPr>
              <a:t>  )</a:t>
            </a:r>
            <a:endParaRPr lang="en-US" sz="1600" dirty="0" smtClean="0">
              <a:latin typeface="Cambria" pitchFamily="18" charset="0"/>
            </a:endParaRPr>
          </a:p>
        </p:txBody>
      </p:sp>
      <p:sp>
        <p:nvSpPr>
          <p:cNvPr id="7" name="Footer Placeholder 6"/>
          <p:cNvSpPr>
            <a:spLocks noGrp="1"/>
          </p:cNvSpPr>
          <p:nvPr>
            <p:ph type="ftr" sz="quarter" idx="11"/>
          </p:nvPr>
        </p:nvSpPr>
        <p:spPr/>
        <p:txBody>
          <a:bodyPr/>
          <a:lstStyle/>
          <a:p>
            <a:r>
              <a:rPr lang="en-US" smtClean="0"/>
              <a:t>Lets Learn This!</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Rounded Rectangle 5"/>
          <p:cNvSpPr/>
          <p:nvPr/>
        </p:nvSpPr>
        <p:spPr>
          <a:xfrm>
            <a:off x="1828800" y="2133600"/>
            <a:ext cx="5715000" cy="2514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TextBox 10"/>
          <p:cNvSpPr txBox="1"/>
          <p:nvPr/>
        </p:nvSpPr>
        <p:spPr>
          <a:xfrm>
            <a:off x="2286000" y="2514600"/>
            <a:ext cx="5334000" cy="2369880"/>
          </a:xfrm>
          <a:prstGeom prst="rect">
            <a:avLst/>
          </a:prstGeom>
          <a:noFill/>
        </p:spPr>
        <p:txBody>
          <a:bodyPr wrap="square" rtlCol="0">
            <a:spAutoFit/>
          </a:bodyPr>
          <a:lstStyle/>
          <a:p>
            <a:r>
              <a:rPr lang="en-US" sz="1400" b="1" dirty="0" smtClean="0"/>
              <a:t>While the program is running   {</a:t>
            </a:r>
          </a:p>
          <a:p>
            <a:pPr marL="342900" indent="-342900">
              <a:buAutoNum type="arabicPeriod"/>
            </a:pPr>
            <a:r>
              <a:rPr lang="en-US" sz="1400" b="1" dirty="0" smtClean="0"/>
              <a:t>Poll Device D1 for input</a:t>
            </a:r>
          </a:p>
          <a:p>
            <a:pPr marL="342900" indent="-342900">
              <a:buAutoNum type="arabicPeriod"/>
            </a:pPr>
            <a:r>
              <a:rPr lang="en-US" sz="1400" b="1" dirty="0" smtClean="0"/>
              <a:t>If the input is present, process input from D1</a:t>
            </a:r>
          </a:p>
          <a:p>
            <a:pPr marL="342900" indent="-342900">
              <a:buAutoNum type="arabicPeriod"/>
            </a:pPr>
            <a:r>
              <a:rPr lang="en-US" sz="1400" b="1" dirty="0" smtClean="0"/>
              <a:t>Poll Device D2 for input</a:t>
            </a:r>
          </a:p>
          <a:p>
            <a:pPr marL="342900" indent="-342900">
              <a:buAutoNum type="arabicPeriod"/>
            </a:pPr>
            <a:r>
              <a:rPr lang="en-US" sz="1400" b="1" dirty="0" smtClean="0"/>
              <a:t>If the input is present, process input from D2</a:t>
            </a:r>
          </a:p>
          <a:p>
            <a:pPr marL="342900" indent="-342900">
              <a:buAutoNum type="arabicPeriod"/>
            </a:pPr>
            <a:r>
              <a:rPr lang="en-US" sz="1400" b="1" dirty="0" smtClean="0"/>
              <a:t>Poll Device D3 for input</a:t>
            </a:r>
          </a:p>
          <a:p>
            <a:pPr marL="342900" indent="-342900">
              <a:buAutoNum type="arabicPeriod"/>
            </a:pPr>
            <a:r>
              <a:rPr lang="en-US" sz="1400" b="1" dirty="0" smtClean="0"/>
              <a:t>If the input is present, process input from D3</a:t>
            </a:r>
          </a:p>
          <a:p>
            <a:pPr marL="342900" indent="-342900"/>
            <a:r>
              <a:rPr lang="en-US" sz="1400" b="1" dirty="0" smtClean="0"/>
              <a:t>}</a:t>
            </a:r>
          </a:p>
          <a:p>
            <a:pPr marL="342900" indent="-342900"/>
            <a:endParaRPr lang="en-US" dirty="0" smtClean="0"/>
          </a:p>
          <a:p>
            <a:pPr marL="342900" indent="-342900">
              <a:buAutoNum type="arabicPeriod"/>
            </a:pPr>
            <a:endParaRPr lang="en-US" dirty="0"/>
          </a:p>
        </p:txBody>
      </p:sp>
      <p:sp>
        <p:nvSpPr>
          <p:cNvPr id="12" name="TextBox 11"/>
          <p:cNvSpPr txBox="1"/>
          <p:nvPr/>
        </p:nvSpPr>
        <p:spPr>
          <a:xfrm>
            <a:off x="2362200" y="4191000"/>
            <a:ext cx="4876800" cy="369332"/>
          </a:xfrm>
          <a:prstGeom prst="rect">
            <a:avLst/>
          </a:prstGeom>
          <a:noFill/>
        </p:spPr>
        <p:txBody>
          <a:bodyPr wrap="square" rtlCol="0">
            <a:spAutoFit/>
          </a:bodyPr>
          <a:lstStyle/>
          <a:p>
            <a:r>
              <a:rPr lang="en-US" b="1" dirty="0" smtClean="0"/>
              <a:t>            Algorithm for three polled devices</a:t>
            </a:r>
            <a:endParaRPr lang="en-US" b="1" dirty="0"/>
          </a:p>
        </p:txBody>
      </p:sp>
      <p:sp>
        <p:nvSpPr>
          <p:cNvPr id="2" name="Date Placeholder 1"/>
          <p:cNvSpPr>
            <a:spLocks noGrp="1"/>
          </p:cNvSpPr>
          <p:nvPr>
            <p:ph type="dt" sz="half" idx="10"/>
          </p:nvPr>
        </p:nvSpPr>
        <p:spPr/>
        <p:txBody>
          <a:bodyPr/>
          <a:lstStyle/>
          <a:p>
            <a:fld id="{ED9FE5E5-0AC2-48B7-B246-30AF200FA04D}" type="datetime1">
              <a:rPr lang="en-IN" smtClean="0"/>
              <a:t>16-07-2015</a:t>
            </a:fld>
            <a:endParaRPr lang="en-IN"/>
          </a:p>
        </p:txBody>
      </p:sp>
    </p:spTree>
    <p:extLst>
      <p:ext uri="{BB962C8B-B14F-4D97-AF65-F5344CB8AC3E}">
        <p14:creationId xmlns:p14="http://schemas.microsoft.com/office/powerpoint/2010/main" val="2918940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0"/>
            <a:ext cx="8686800" cy="838200"/>
          </a:xfrm>
        </p:spPr>
        <p:txBody>
          <a:bodyPr/>
          <a:lstStyle/>
          <a:p>
            <a:r>
              <a:rPr lang="en-US" dirty="0" smtClean="0"/>
              <a:t>Interrupt – Types	</a:t>
            </a:r>
            <a:endParaRPr lang="en-US" dirty="0"/>
          </a:p>
        </p:txBody>
      </p:sp>
      <p:sp>
        <p:nvSpPr>
          <p:cNvPr id="4" name="Footer Placeholder 3"/>
          <p:cNvSpPr>
            <a:spLocks noGrp="1"/>
          </p:cNvSpPr>
          <p:nvPr>
            <p:ph type="ftr" sz="quarter" idx="11"/>
          </p:nvPr>
        </p:nvSpPr>
        <p:spPr/>
        <p:txBody>
          <a:bodyPr/>
          <a:lstStyle/>
          <a:p>
            <a:r>
              <a:rPr lang="en-US" smtClean="0"/>
              <a:t>Lets Learn This!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Rounded Rectangle 5"/>
          <p:cNvSpPr/>
          <p:nvPr/>
        </p:nvSpPr>
        <p:spPr>
          <a:xfrm>
            <a:off x="1676400" y="1447800"/>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p:cNvSpPr/>
          <p:nvPr/>
        </p:nvSpPr>
        <p:spPr>
          <a:xfrm>
            <a:off x="228600" y="2514600"/>
            <a:ext cx="15240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p:cNvSpPr/>
          <p:nvPr/>
        </p:nvSpPr>
        <p:spPr>
          <a:xfrm>
            <a:off x="3505200" y="2514600"/>
            <a:ext cx="15240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ounded Rectangle 8"/>
          <p:cNvSpPr/>
          <p:nvPr/>
        </p:nvSpPr>
        <p:spPr>
          <a:xfrm>
            <a:off x="1371600" y="3657600"/>
            <a:ext cx="22860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Rounded Rectangle 9"/>
          <p:cNvSpPr/>
          <p:nvPr/>
        </p:nvSpPr>
        <p:spPr>
          <a:xfrm>
            <a:off x="5257800" y="3657600"/>
            <a:ext cx="19050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2" name="Shape 11"/>
          <p:cNvCxnSpPr>
            <a:endCxn id="7" idx="3"/>
          </p:cNvCxnSpPr>
          <p:nvPr/>
        </p:nvCxnSpPr>
        <p:spPr>
          <a:xfrm rot="5400000">
            <a:off x="1543050" y="2190750"/>
            <a:ext cx="800100" cy="3810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4" name="Shape 13"/>
          <p:cNvCxnSpPr>
            <a:endCxn id="8" idx="1"/>
          </p:cNvCxnSpPr>
          <p:nvPr/>
        </p:nvCxnSpPr>
        <p:spPr>
          <a:xfrm rot="16200000" flipH="1">
            <a:off x="2838450" y="2114550"/>
            <a:ext cx="800100" cy="5334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5" name="Shape 14"/>
          <p:cNvCxnSpPr/>
          <p:nvPr/>
        </p:nvCxnSpPr>
        <p:spPr>
          <a:xfrm rot="5400000">
            <a:off x="3448050" y="3257550"/>
            <a:ext cx="800100" cy="3810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6" name="Shape 15"/>
          <p:cNvCxnSpPr/>
          <p:nvPr/>
        </p:nvCxnSpPr>
        <p:spPr>
          <a:xfrm rot="16200000" flipH="1">
            <a:off x="4591050" y="3181351"/>
            <a:ext cx="800100" cy="5334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1905000" y="1524000"/>
            <a:ext cx="1676400" cy="369332"/>
          </a:xfrm>
          <a:prstGeom prst="rect">
            <a:avLst/>
          </a:prstGeom>
          <a:noFill/>
        </p:spPr>
        <p:txBody>
          <a:bodyPr wrap="square" rtlCol="0">
            <a:spAutoFit/>
          </a:bodyPr>
          <a:lstStyle/>
          <a:p>
            <a:r>
              <a:rPr lang="en-US" dirty="0" smtClean="0"/>
              <a:t>INTERRUPTS</a:t>
            </a:r>
            <a:endParaRPr lang="en-US" dirty="0"/>
          </a:p>
        </p:txBody>
      </p:sp>
      <p:sp>
        <p:nvSpPr>
          <p:cNvPr id="18" name="TextBox 17"/>
          <p:cNvSpPr txBox="1"/>
          <p:nvPr/>
        </p:nvSpPr>
        <p:spPr>
          <a:xfrm>
            <a:off x="228600" y="2602468"/>
            <a:ext cx="1676400" cy="369332"/>
          </a:xfrm>
          <a:prstGeom prst="rect">
            <a:avLst/>
          </a:prstGeom>
          <a:noFill/>
        </p:spPr>
        <p:txBody>
          <a:bodyPr wrap="square" rtlCol="0">
            <a:spAutoFit/>
          </a:bodyPr>
          <a:lstStyle/>
          <a:p>
            <a:r>
              <a:rPr lang="en-US" dirty="0" smtClean="0"/>
              <a:t>HARDWARE</a:t>
            </a:r>
            <a:endParaRPr lang="en-US" dirty="0"/>
          </a:p>
        </p:txBody>
      </p:sp>
      <p:sp>
        <p:nvSpPr>
          <p:cNvPr id="19" name="TextBox 18"/>
          <p:cNvSpPr txBox="1"/>
          <p:nvPr/>
        </p:nvSpPr>
        <p:spPr>
          <a:xfrm>
            <a:off x="3657600" y="2590800"/>
            <a:ext cx="1676400" cy="369332"/>
          </a:xfrm>
          <a:prstGeom prst="rect">
            <a:avLst/>
          </a:prstGeom>
          <a:noFill/>
        </p:spPr>
        <p:txBody>
          <a:bodyPr wrap="square" rtlCol="0">
            <a:spAutoFit/>
          </a:bodyPr>
          <a:lstStyle/>
          <a:p>
            <a:r>
              <a:rPr lang="en-US" dirty="0" smtClean="0"/>
              <a:t>SOFTWARE</a:t>
            </a:r>
            <a:endParaRPr lang="en-US" dirty="0"/>
          </a:p>
        </p:txBody>
      </p:sp>
      <p:sp>
        <p:nvSpPr>
          <p:cNvPr id="20" name="TextBox 19"/>
          <p:cNvSpPr txBox="1"/>
          <p:nvPr/>
        </p:nvSpPr>
        <p:spPr>
          <a:xfrm>
            <a:off x="1600200" y="3733800"/>
            <a:ext cx="1905000" cy="369332"/>
          </a:xfrm>
          <a:prstGeom prst="rect">
            <a:avLst/>
          </a:prstGeom>
          <a:noFill/>
        </p:spPr>
        <p:txBody>
          <a:bodyPr wrap="square" rtlCol="0">
            <a:spAutoFit/>
          </a:bodyPr>
          <a:lstStyle/>
          <a:p>
            <a:r>
              <a:rPr lang="en-US" dirty="0" smtClean="0"/>
              <a:t>Normal Interrupt</a:t>
            </a:r>
            <a:endParaRPr lang="en-US" dirty="0"/>
          </a:p>
        </p:txBody>
      </p:sp>
      <p:sp>
        <p:nvSpPr>
          <p:cNvPr id="21" name="TextBox 20"/>
          <p:cNvSpPr txBox="1"/>
          <p:nvPr/>
        </p:nvSpPr>
        <p:spPr>
          <a:xfrm>
            <a:off x="5257800" y="3733800"/>
            <a:ext cx="1905000" cy="369332"/>
          </a:xfrm>
          <a:prstGeom prst="rect">
            <a:avLst/>
          </a:prstGeom>
          <a:noFill/>
        </p:spPr>
        <p:txBody>
          <a:bodyPr wrap="square" rtlCol="0">
            <a:spAutoFit/>
          </a:bodyPr>
          <a:lstStyle/>
          <a:p>
            <a:r>
              <a:rPr lang="en-US" dirty="0" smtClean="0"/>
              <a:t>     Exception</a:t>
            </a:r>
            <a:endParaRPr lang="en-US" dirty="0"/>
          </a:p>
        </p:txBody>
      </p:sp>
      <p:cxnSp>
        <p:nvCxnSpPr>
          <p:cNvPr id="23" name="Straight Arrow Connector 22"/>
          <p:cNvCxnSpPr/>
          <p:nvPr/>
        </p:nvCxnSpPr>
        <p:spPr>
          <a:xfrm rot="5400000">
            <a:off x="38100" y="3771900"/>
            <a:ext cx="1447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152400" y="4495800"/>
            <a:ext cx="2209800" cy="1169551"/>
          </a:xfrm>
          <a:prstGeom prst="rect">
            <a:avLst/>
          </a:prstGeom>
          <a:noFill/>
        </p:spPr>
        <p:txBody>
          <a:bodyPr wrap="square" rtlCol="0">
            <a:spAutoFit/>
          </a:bodyPr>
          <a:lstStyle/>
          <a:p>
            <a:r>
              <a:rPr lang="en-US" sz="1400" b="1" dirty="0" smtClean="0"/>
              <a:t>1. If the Microprocessor is interrupted by external  device / hardware., then we can classify  it as hardware interrupt</a:t>
            </a:r>
            <a:endParaRPr lang="en-US" sz="1400" b="1" dirty="0"/>
          </a:p>
        </p:txBody>
      </p:sp>
      <p:sp>
        <p:nvSpPr>
          <p:cNvPr id="26" name="TextBox 25"/>
          <p:cNvSpPr txBox="1"/>
          <p:nvPr/>
        </p:nvSpPr>
        <p:spPr>
          <a:xfrm>
            <a:off x="5943600" y="2362200"/>
            <a:ext cx="2209800" cy="954107"/>
          </a:xfrm>
          <a:prstGeom prst="rect">
            <a:avLst/>
          </a:prstGeom>
          <a:noFill/>
        </p:spPr>
        <p:txBody>
          <a:bodyPr wrap="square" rtlCol="0">
            <a:spAutoFit/>
          </a:bodyPr>
          <a:lstStyle/>
          <a:p>
            <a:r>
              <a:rPr lang="en-US" sz="1400" b="1" dirty="0" smtClean="0"/>
              <a:t>1. Interrupts can be raised also by executing software instructions. It is called software interrupts. </a:t>
            </a:r>
            <a:endParaRPr lang="en-US" sz="1400" b="1" dirty="0"/>
          </a:p>
        </p:txBody>
      </p:sp>
      <p:sp>
        <p:nvSpPr>
          <p:cNvPr id="29" name="TextBox 28"/>
          <p:cNvSpPr txBox="1"/>
          <p:nvPr/>
        </p:nvSpPr>
        <p:spPr>
          <a:xfrm>
            <a:off x="2133600" y="5562600"/>
            <a:ext cx="2590800" cy="738664"/>
          </a:xfrm>
          <a:prstGeom prst="rect">
            <a:avLst/>
          </a:prstGeom>
          <a:noFill/>
        </p:spPr>
        <p:txBody>
          <a:bodyPr wrap="square" rtlCol="0">
            <a:spAutoFit/>
          </a:bodyPr>
          <a:lstStyle/>
          <a:p>
            <a:r>
              <a:rPr lang="en-US" sz="1400" b="1" dirty="0" smtClean="0"/>
              <a:t>1. If the interrupt is planned then it is called Normal Interrupt  </a:t>
            </a:r>
            <a:endParaRPr lang="en-US" sz="1400" b="1" dirty="0"/>
          </a:p>
        </p:txBody>
      </p:sp>
      <p:cxnSp>
        <p:nvCxnSpPr>
          <p:cNvPr id="30" name="Straight Arrow Connector 29"/>
          <p:cNvCxnSpPr/>
          <p:nvPr/>
        </p:nvCxnSpPr>
        <p:spPr>
          <a:xfrm rot="5400000">
            <a:off x="2170906" y="4914106"/>
            <a:ext cx="1447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5334000" y="5638800"/>
            <a:ext cx="2590800" cy="738664"/>
          </a:xfrm>
          <a:prstGeom prst="rect">
            <a:avLst/>
          </a:prstGeom>
          <a:noFill/>
        </p:spPr>
        <p:txBody>
          <a:bodyPr wrap="square" rtlCol="0">
            <a:spAutoFit/>
          </a:bodyPr>
          <a:lstStyle/>
          <a:p>
            <a:r>
              <a:rPr lang="en-US" sz="1400" b="1" dirty="0" smtClean="0"/>
              <a:t>1. If an interrupt is unplanned then it is classified as Exceptions. </a:t>
            </a:r>
            <a:endParaRPr lang="en-US" sz="1400" b="1" dirty="0"/>
          </a:p>
        </p:txBody>
      </p:sp>
      <p:cxnSp>
        <p:nvCxnSpPr>
          <p:cNvPr id="32" name="Straight Arrow Connector 31"/>
          <p:cNvCxnSpPr/>
          <p:nvPr/>
        </p:nvCxnSpPr>
        <p:spPr>
          <a:xfrm rot="5400000">
            <a:off x="5447506" y="4914106"/>
            <a:ext cx="1447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V="1">
            <a:off x="5029200" y="2763054"/>
            <a:ext cx="990600" cy="563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Elbow Connector 35"/>
          <p:cNvCxnSpPr/>
          <p:nvPr/>
        </p:nvCxnSpPr>
        <p:spPr>
          <a:xfrm flipV="1">
            <a:off x="3505200" y="1143000"/>
            <a:ext cx="1524000" cy="4572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8" name="Elbow Connector 37"/>
          <p:cNvCxnSpPr/>
          <p:nvPr/>
        </p:nvCxnSpPr>
        <p:spPr>
          <a:xfrm>
            <a:off x="3505200" y="1828800"/>
            <a:ext cx="1524000" cy="4572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5105400" y="609600"/>
            <a:ext cx="24384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TextBox 39"/>
          <p:cNvSpPr txBox="1"/>
          <p:nvPr/>
        </p:nvSpPr>
        <p:spPr>
          <a:xfrm>
            <a:off x="5029200" y="609600"/>
            <a:ext cx="2362200" cy="830997"/>
          </a:xfrm>
          <a:prstGeom prst="rect">
            <a:avLst/>
          </a:prstGeom>
          <a:noFill/>
        </p:spPr>
        <p:txBody>
          <a:bodyPr wrap="square" rtlCol="0">
            <a:spAutoFit/>
          </a:bodyPr>
          <a:lstStyle/>
          <a:p>
            <a:r>
              <a:rPr lang="en-US" sz="1200" b="1" dirty="0" smtClean="0"/>
              <a:t>Periodic Interrupts: if the interrupts occur at fixed intervals of timeline, then they are called periodic</a:t>
            </a:r>
            <a:endParaRPr lang="en-US" sz="1200" b="1" dirty="0"/>
          </a:p>
        </p:txBody>
      </p:sp>
      <p:sp>
        <p:nvSpPr>
          <p:cNvPr id="41" name="Rectangle 40"/>
          <p:cNvSpPr/>
          <p:nvPr/>
        </p:nvSpPr>
        <p:spPr>
          <a:xfrm>
            <a:off x="5029200" y="1524000"/>
            <a:ext cx="24384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2" name="TextBox 41"/>
          <p:cNvSpPr txBox="1"/>
          <p:nvPr/>
        </p:nvSpPr>
        <p:spPr>
          <a:xfrm>
            <a:off x="5105400" y="1531203"/>
            <a:ext cx="2362200" cy="830997"/>
          </a:xfrm>
          <a:prstGeom prst="rect">
            <a:avLst/>
          </a:prstGeom>
          <a:noFill/>
        </p:spPr>
        <p:txBody>
          <a:bodyPr wrap="square" rtlCol="0">
            <a:spAutoFit/>
          </a:bodyPr>
          <a:lstStyle/>
          <a:p>
            <a:r>
              <a:rPr lang="en-US" sz="1200" b="1" dirty="0" smtClean="0"/>
              <a:t>Aperiodic Interrupts: if the interrupts occur at Any point of time it is aperiodic. (Anticipating a key press from user)</a:t>
            </a:r>
            <a:endParaRPr lang="en-US" sz="1200" b="1" dirty="0"/>
          </a:p>
        </p:txBody>
      </p:sp>
      <p:sp>
        <p:nvSpPr>
          <p:cNvPr id="3" name="Date Placeholder 2"/>
          <p:cNvSpPr>
            <a:spLocks noGrp="1"/>
          </p:cNvSpPr>
          <p:nvPr>
            <p:ph type="dt" sz="half" idx="10"/>
          </p:nvPr>
        </p:nvSpPr>
        <p:spPr/>
        <p:txBody>
          <a:bodyPr/>
          <a:lstStyle/>
          <a:p>
            <a:fld id="{E2F13342-DB68-428A-9BAC-0146A08F626E}" type="datetime1">
              <a:rPr lang="en-IN" smtClean="0"/>
              <a:t>16-07-2015</a:t>
            </a:fld>
            <a:endParaRPr lang="en-IN"/>
          </a:p>
        </p:txBody>
      </p:sp>
    </p:spTree>
    <p:extLst>
      <p:ext uri="{BB962C8B-B14F-4D97-AF65-F5344CB8AC3E}">
        <p14:creationId xmlns:p14="http://schemas.microsoft.com/office/powerpoint/2010/main" val="3680472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latency</a:t>
            </a:r>
            <a:endParaRPr lang="en-US" dirty="0"/>
          </a:p>
        </p:txBody>
      </p:sp>
      <p:sp>
        <p:nvSpPr>
          <p:cNvPr id="3" name="Content Placeholder 2"/>
          <p:cNvSpPr>
            <a:spLocks noGrp="1"/>
          </p:cNvSpPr>
          <p:nvPr>
            <p:ph idx="1"/>
          </p:nvPr>
        </p:nvSpPr>
        <p:spPr>
          <a:xfrm>
            <a:off x="304800" y="1219200"/>
            <a:ext cx="8686800" cy="5410199"/>
          </a:xfrm>
        </p:spPr>
        <p:txBody>
          <a:bodyPr>
            <a:normAutofit/>
          </a:bodyPr>
          <a:lstStyle/>
          <a:p>
            <a:r>
              <a:rPr lang="en-US" sz="1800" dirty="0" smtClean="0">
                <a:latin typeface="Cambria" pitchFamily="18" charset="0"/>
              </a:rPr>
              <a:t>One obvious question that everyone will get in mind is  </a:t>
            </a:r>
          </a:p>
          <a:p>
            <a:pPr>
              <a:buNone/>
            </a:pPr>
            <a:r>
              <a:rPr lang="en-US" sz="1800" b="1" dirty="0" smtClean="0">
                <a:latin typeface="Cambria" pitchFamily="18" charset="0"/>
              </a:rPr>
              <a:t>		</a:t>
            </a:r>
            <a:r>
              <a:rPr lang="en-US" sz="1600" b="1" dirty="0" smtClean="0">
                <a:latin typeface="Cambria" pitchFamily="18" charset="0"/>
              </a:rPr>
              <a:t>“ How fast my embedded system will respond to each interrupt??”</a:t>
            </a:r>
          </a:p>
          <a:p>
            <a:pPr lvl="1"/>
            <a:endParaRPr lang="en-US" sz="1400" dirty="0" smtClean="0">
              <a:latin typeface="Cambria" pitchFamily="18" charset="0"/>
            </a:endParaRPr>
          </a:p>
          <a:p>
            <a:r>
              <a:rPr lang="en-US" sz="1800" dirty="0" smtClean="0">
                <a:latin typeface="Cambria" pitchFamily="18" charset="0"/>
              </a:rPr>
              <a:t>The answer for this question depends on numerous factors:</a:t>
            </a:r>
          </a:p>
          <a:p>
            <a:pPr lvl="1"/>
            <a:r>
              <a:rPr lang="en-US" sz="1800" dirty="0" smtClean="0">
                <a:latin typeface="Cambria" pitchFamily="18" charset="0"/>
              </a:rPr>
              <a:t>The period of time it takes to execute any interrupt routines for interrupt that are of higher priority than one in question!! </a:t>
            </a:r>
            <a:r>
              <a:rPr lang="en-US" sz="1800" dirty="0" smtClean="0">
                <a:latin typeface="Cambria" pitchFamily="18" charset="0"/>
                <a:sym typeface="Wingdings" pitchFamily="2" charset="2"/>
              </a:rPr>
              <a:t> </a:t>
            </a:r>
          </a:p>
          <a:p>
            <a:pPr lvl="1"/>
            <a:r>
              <a:rPr lang="en-US" sz="1800" dirty="0" smtClean="0">
                <a:latin typeface="Cambria" pitchFamily="18" charset="0"/>
                <a:sym typeface="Wingdings" pitchFamily="2" charset="2"/>
              </a:rPr>
              <a:t>How long it takes for the microprocessor to stop what it is doing, do necessary book keeping, and start executing instructions within the interrupt routine!</a:t>
            </a:r>
          </a:p>
          <a:p>
            <a:pPr lvl="1"/>
            <a:r>
              <a:rPr lang="en-US" sz="1800" dirty="0" smtClean="0">
                <a:latin typeface="Cambria" pitchFamily="18" charset="0"/>
                <a:sym typeface="Wingdings" pitchFamily="2" charset="2"/>
              </a:rPr>
              <a:t>How long it takes to store the context ??? </a:t>
            </a:r>
          </a:p>
          <a:p>
            <a:pPr>
              <a:buNone/>
            </a:pPr>
            <a:endParaRPr lang="en-US" sz="1800" dirty="0" smtClean="0">
              <a:latin typeface="Cambria" pitchFamily="18" charset="0"/>
            </a:endParaRPr>
          </a:p>
          <a:p>
            <a:r>
              <a:rPr lang="en-US" sz="2000" dirty="0" smtClean="0">
                <a:latin typeface="Cambria" pitchFamily="18" charset="0"/>
              </a:rPr>
              <a:t>The interval between the occurrence of an interrupt and start of execution of the ISR is called interrupt latency. </a:t>
            </a:r>
          </a:p>
          <a:p>
            <a:endParaRPr lang="en-US" sz="2000" dirty="0" smtClean="0">
              <a:latin typeface="Cambria" pitchFamily="18" charset="0"/>
            </a:endParaRPr>
          </a:p>
        </p:txBody>
      </p:sp>
      <p:sp>
        <p:nvSpPr>
          <p:cNvPr id="4" name="Footer Placeholder 3"/>
          <p:cNvSpPr>
            <a:spLocks noGrp="1"/>
          </p:cNvSpPr>
          <p:nvPr>
            <p:ph type="ftr" sz="quarter" idx="11"/>
          </p:nvPr>
        </p:nvSpPr>
        <p:spPr/>
        <p:txBody>
          <a:bodyPr/>
          <a:lstStyle/>
          <a:p>
            <a:r>
              <a:rPr lang="en-US" smtClean="0"/>
              <a:t>Lets Learn This!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F5DF0464-4EFB-41EF-9C06-3ECDA32DCAFC}" type="datetime1">
              <a:rPr lang="en-IN" smtClean="0"/>
              <a:t>16-07-2015</a:t>
            </a:fld>
            <a:endParaRPr lang="en-IN"/>
          </a:p>
        </p:txBody>
      </p:sp>
    </p:spTree>
    <p:extLst>
      <p:ext uri="{BB962C8B-B14F-4D97-AF65-F5344CB8AC3E}">
        <p14:creationId xmlns:p14="http://schemas.microsoft.com/office/powerpoint/2010/main" val="1932854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686800" cy="1066800"/>
          </a:xfrm>
        </p:spPr>
        <p:txBody>
          <a:bodyPr>
            <a:normAutofit fontScale="90000"/>
          </a:bodyPr>
          <a:lstStyle/>
          <a:p>
            <a:r>
              <a:rPr lang="en-US" dirty="0" smtClean="0"/>
              <a:t>Interrupt latency – Factors that govern interrupt latency</a:t>
            </a:r>
            <a:endParaRPr lang="en-US" dirty="0"/>
          </a:p>
        </p:txBody>
      </p:sp>
      <p:sp>
        <p:nvSpPr>
          <p:cNvPr id="3" name="Content Placeholder 2"/>
          <p:cNvSpPr>
            <a:spLocks noGrp="1"/>
          </p:cNvSpPr>
          <p:nvPr>
            <p:ph idx="1"/>
          </p:nvPr>
        </p:nvSpPr>
        <p:spPr>
          <a:xfrm>
            <a:off x="457200" y="1676400"/>
            <a:ext cx="8305800" cy="4114800"/>
          </a:xfrm>
        </p:spPr>
        <p:txBody>
          <a:bodyPr>
            <a:normAutofit lnSpcReduction="10000"/>
          </a:bodyPr>
          <a:lstStyle/>
          <a:p>
            <a:r>
              <a:rPr lang="en-US" sz="2000" b="1" u="sng" dirty="0" smtClean="0"/>
              <a:t> Make your interrupt routines short!</a:t>
            </a:r>
          </a:p>
          <a:p>
            <a:pPr lvl="1"/>
            <a:endParaRPr lang="en-US" sz="2000" dirty="0" smtClean="0">
              <a:latin typeface="Cambria" pitchFamily="18" charset="0"/>
            </a:endParaRPr>
          </a:p>
          <a:p>
            <a:pPr lvl="1"/>
            <a:r>
              <a:rPr lang="en-US" sz="2000" dirty="0" smtClean="0">
                <a:latin typeface="Cambria" pitchFamily="18" charset="0"/>
              </a:rPr>
              <a:t>Processing time used by an interrupt routine slows response for every other interrupt of the same or lower priority. </a:t>
            </a:r>
          </a:p>
          <a:p>
            <a:pPr lvl="1"/>
            <a:r>
              <a:rPr lang="en-US" sz="2000" dirty="0" smtClean="0">
                <a:latin typeface="Cambria" pitchFamily="18" charset="0"/>
              </a:rPr>
              <a:t>Although lower priority interrupts are most probably lower priority because their response time requirements are less critical. </a:t>
            </a:r>
          </a:p>
          <a:p>
            <a:pPr lvl="1"/>
            <a:r>
              <a:rPr lang="en-US" sz="2000" dirty="0" smtClean="0">
                <a:latin typeface="Cambria" pitchFamily="18" charset="0"/>
              </a:rPr>
              <a:t>This is not necessarily license to make their response dreadful by writing a time consuming interrupt routine for higher priority interrupt. </a:t>
            </a:r>
          </a:p>
          <a:p>
            <a:pPr lvl="1"/>
            <a:r>
              <a:rPr lang="en-US" sz="2000" dirty="0" smtClean="0">
                <a:latin typeface="Cambria" pitchFamily="18" charset="0"/>
              </a:rPr>
              <a:t>An Example which would be better depiction for this case! Lets talk about it now!!!</a:t>
            </a:r>
          </a:p>
          <a:p>
            <a:pPr lvl="1">
              <a:buNone/>
            </a:pPr>
            <a:r>
              <a:rPr lang="en-US" sz="2000" dirty="0" smtClean="0">
                <a:latin typeface="Cambria" pitchFamily="18" charset="0"/>
              </a:rPr>
              <a:t/>
            </a:r>
            <a:br>
              <a:rPr lang="en-US" sz="2000" dirty="0" smtClean="0">
                <a:latin typeface="Cambria" pitchFamily="18" charset="0"/>
              </a:rPr>
            </a:br>
            <a:r>
              <a:rPr lang="en-US" sz="2000" dirty="0" smtClean="0">
                <a:latin typeface="Cambria" pitchFamily="18" charset="0"/>
              </a:rPr>
              <a:t> </a:t>
            </a:r>
            <a:endParaRPr lang="en-US" sz="2000" dirty="0">
              <a:latin typeface="Cambria" pitchFamily="18" charset="0"/>
            </a:endParaRPr>
          </a:p>
        </p:txBody>
      </p:sp>
      <p:sp>
        <p:nvSpPr>
          <p:cNvPr id="4" name="Footer Placeholder 3"/>
          <p:cNvSpPr>
            <a:spLocks noGrp="1"/>
          </p:cNvSpPr>
          <p:nvPr>
            <p:ph type="ftr" sz="quarter" idx="11"/>
          </p:nvPr>
        </p:nvSpPr>
        <p:spPr/>
        <p:txBody>
          <a:bodyPr/>
          <a:lstStyle/>
          <a:p>
            <a:r>
              <a:rPr lang="en-US" smtClean="0"/>
              <a:t>Lets Learn This!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E3AC68A9-03A8-4536-B71C-1FA6BB697F38}" type="datetime1">
              <a:rPr lang="en-IN" smtClean="0"/>
              <a:t>16-07-2015</a:t>
            </a:fld>
            <a:endParaRPr lang="en-IN"/>
          </a:p>
        </p:txBody>
      </p:sp>
    </p:spTree>
    <p:extLst>
      <p:ext uri="{BB962C8B-B14F-4D97-AF65-F5344CB8AC3E}">
        <p14:creationId xmlns:p14="http://schemas.microsoft.com/office/powerpoint/2010/main" val="1503085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1581</Words>
  <Application>Microsoft Office PowerPoint</Application>
  <PresentationFormat>On-screen Show (4:3)</PresentationFormat>
  <Paragraphs>173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vt:lpstr>
      <vt:lpstr>Wingdings</vt:lpstr>
      <vt:lpstr>Office Theme</vt:lpstr>
      <vt:lpstr>You Must Learn This!!</vt:lpstr>
      <vt:lpstr>Context and periods for context switching </vt:lpstr>
      <vt:lpstr>Context and periods for context switching </vt:lpstr>
      <vt:lpstr>Context and periods for context switching </vt:lpstr>
      <vt:lpstr>What is an interrupt</vt:lpstr>
      <vt:lpstr>What is an interrupt ???</vt:lpstr>
      <vt:lpstr>Interrupt – Types </vt:lpstr>
      <vt:lpstr>Interrupt latency</vt:lpstr>
      <vt:lpstr>Interrupt latency – Factors that govern interrupt latency</vt:lpstr>
      <vt:lpstr>Interrupt latency – Example - Make your interrupt routines short! </vt:lpstr>
      <vt:lpstr>Interrupt latency</vt:lpstr>
      <vt:lpstr>Interrupt latency</vt:lpstr>
      <vt:lpstr>Interrupt latency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Must Learn This!!</dc:title>
  <dc:creator>user</dc:creator>
  <cp:lastModifiedBy>Shriram Kris Vasudevan</cp:lastModifiedBy>
  <cp:revision>1</cp:revision>
  <dcterms:created xsi:type="dcterms:W3CDTF">2015-03-27T06:36:50Z</dcterms:created>
  <dcterms:modified xsi:type="dcterms:W3CDTF">2015-07-16T09:38:22Z</dcterms:modified>
</cp:coreProperties>
</file>