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6F66-56FC-46FB-A988-821C56EA0EB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DFC49-0946-41EF-915F-6B96498C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2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0EBF-F231-47EE-9AB6-174861D4A1C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7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8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5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7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148A-0B33-4D80-BF06-B417D8CC9E24}" type="datetimeFigureOut">
              <a:rPr lang="en-IN" smtClean="0"/>
              <a:t>02-04-2015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C06F-7AFB-4D1B-A524-EA9173A59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5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EXPLORATION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4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304800"/>
            <a:ext cx="83820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/>
              <a:t>DMA( Direct memory Access</a:t>
            </a:r>
            <a:r>
              <a:rPr lang="en-US" sz="2800" b="1" dirty="0" smtClean="0"/>
              <a:t>):</a:t>
            </a:r>
          </a:p>
          <a:p>
            <a:pPr>
              <a:lnSpc>
                <a:spcPct val="90000"/>
              </a:lnSpc>
              <a:buNone/>
            </a:pPr>
            <a:endParaRPr lang="en-US" sz="2800" b="1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This is a bus operation that allows Reads and Writes are not controlled by the CPU.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A DMA transfer is controlled by the DMA controller , which requests control of the Bus from the </a:t>
            </a:r>
            <a:r>
              <a:rPr lang="en-US" sz="2400" dirty="0" smtClean="0"/>
              <a:t>CPU.</a:t>
            </a:r>
            <a:endParaRPr lang="en-US" sz="24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After gaining control DMA performs Read and Write operations directly between devices and memory.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/>
              <a:t>The DMA requests the CPU to provide 2 additional signals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1. BUS Request : I/p to the CPU thro’ which DMA asks for the ownership of the BUS.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2. Bus grant</a:t>
            </a:r>
            <a:r>
              <a:rPr lang="en-US" sz="2400" dirty="0" smtClean="0"/>
              <a:t>: signals </a:t>
            </a:r>
            <a:r>
              <a:rPr lang="en-US" sz="2400" dirty="0"/>
              <a:t>that the bus has been granted to the  </a:t>
            </a:r>
            <a:r>
              <a:rPr lang="en-US" sz="2400" dirty="0" smtClean="0"/>
              <a:t>DMA controller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97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347788" y="3036888"/>
            <a:ext cx="595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1800" dirty="0">
                <a:solidFill>
                  <a:srgbClr val="FF0000"/>
                </a:solidFill>
                <a:latin typeface="Trebuchet MS" pitchFamily="34" charset="0"/>
                <a:ea typeface="新細明體" pitchFamily="18" charset="-120"/>
              </a:rPr>
              <a:t>CPU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295400" y="1828800"/>
            <a:ext cx="719138" cy="2503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667000" y="2133600"/>
            <a:ext cx="1752600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 dirty="0">
                <a:latin typeface="Verdana" pitchFamily="34" charset="0"/>
                <a:ea typeface="新細明體" pitchFamily="18" charset="-120"/>
              </a:rPr>
              <a:t>DMA controller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902200" y="2143125"/>
            <a:ext cx="127000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1800" dirty="0">
                <a:latin typeface="Verdana" pitchFamily="34" charset="0"/>
                <a:ea typeface="新細明體" pitchFamily="18" charset="-120"/>
              </a:rPr>
              <a:t>Device 2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014538" y="3036888"/>
            <a:ext cx="4538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014538" y="3290888"/>
            <a:ext cx="4538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014538" y="3595688"/>
            <a:ext cx="4538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2014538" y="3900488"/>
            <a:ext cx="4538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014538" y="4205288"/>
            <a:ext cx="4538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2720975" y="2708275"/>
            <a:ext cx="0" cy="3286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025775" y="2681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178175" y="26812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>
            <a:off x="3481388" y="2681288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635375" y="26812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5099050" y="2708275"/>
            <a:ext cx="0" cy="3286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5403850" y="2681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5556250" y="26812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5859463" y="2681288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6013450" y="26812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3962400" y="3036888"/>
            <a:ext cx="0" cy="14970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4140200" y="3290888"/>
            <a:ext cx="0" cy="12430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92600" y="3595688"/>
            <a:ext cx="0" cy="938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 flipH="1">
            <a:off x="4597400" y="3900488"/>
            <a:ext cx="0" cy="6334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4749800" y="4205288"/>
            <a:ext cx="0" cy="328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6705600" y="28067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Clock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6705600" y="3122613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R/W’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6705600" y="3427413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Address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6705600" y="40370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Data</a:t>
            </a:r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H="1">
            <a:off x="2362200" y="3519488"/>
            <a:ext cx="304800" cy="212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 flipH="1">
            <a:off x="2362200" y="4144963"/>
            <a:ext cx="304800" cy="212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810000" y="4495800"/>
            <a:ext cx="1152525" cy="576263"/>
            <a:chOff x="2608" y="3430"/>
            <a:chExt cx="726" cy="363"/>
          </a:xfrm>
        </p:grpSpPr>
        <p:sp>
          <p:nvSpPr>
            <p:cNvPr id="48222" name="Text Box 94"/>
            <p:cNvSpPr txBox="1">
              <a:spLocks noChangeArrowheads="1"/>
            </p:cNvSpPr>
            <p:nvPr/>
          </p:nvSpPr>
          <p:spPr bwMode="auto">
            <a:xfrm>
              <a:off x="2686" y="3488"/>
              <a:ext cx="6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800" dirty="0">
                  <a:solidFill>
                    <a:srgbClr val="990099"/>
                  </a:solidFill>
                  <a:latin typeface="Trebuchet MS" pitchFamily="34" charset="0"/>
                  <a:ea typeface="新細明體" pitchFamily="18" charset="-120"/>
                </a:rPr>
                <a:t>Memory</a:t>
              </a:r>
            </a:p>
          </p:txBody>
        </p:sp>
        <p:sp>
          <p:nvSpPr>
            <p:cNvPr id="48223" name="Rectangle 95"/>
            <p:cNvSpPr>
              <a:spLocks noChangeArrowheads="1"/>
            </p:cNvSpPr>
            <p:nvPr/>
          </p:nvSpPr>
          <p:spPr bwMode="auto">
            <a:xfrm>
              <a:off x="2608" y="3430"/>
              <a:ext cx="7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6705600" y="3733800"/>
            <a:ext cx="138271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TW" sz="1800" dirty="0">
                <a:solidFill>
                  <a:srgbClr val="333300"/>
                </a:solidFill>
                <a:latin typeface="Trebuchet MS" pitchFamily="34" charset="0"/>
                <a:ea typeface="新細明體" pitchFamily="18" charset="-120"/>
              </a:rPr>
              <a:t>Data ready’</a:t>
            </a:r>
            <a:endParaRPr kumimoji="1" lang="en-US" sz="1800" dirty="0">
              <a:solidFill>
                <a:srgbClr val="333300"/>
              </a:solidFill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48230" name="Line 102"/>
          <p:cNvSpPr>
            <a:spLocks noChangeShapeType="1"/>
          </p:cNvSpPr>
          <p:nvPr/>
        </p:nvSpPr>
        <p:spPr bwMode="auto">
          <a:xfrm>
            <a:off x="2057400" y="22860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48231" name="Line 103"/>
          <p:cNvSpPr>
            <a:spLocks noChangeShapeType="1"/>
          </p:cNvSpPr>
          <p:nvPr/>
        </p:nvSpPr>
        <p:spPr bwMode="auto">
          <a:xfrm>
            <a:off x="2057400" y="25908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48232" name="Rectangle 104"/>
          <p:cNvSpPr>
            <a:spLocks noChangeArrowheads="1"/>
          </p:cNvSpPr>
          <p:nvPr/>
        </p:nvSpPr>
        <p:spPr bwMode="auto">
          <a:xfrm>
            <a:off x="2057400" y="1676400"/>
            <a:ext cx="137318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1800" dirty="0">
                <a:solidFill>
                  <a:srgbClr val="333300"/>
                </a:solidFill>
                <a:latin typeface="Trebuchet MS" pitchFamily="34" charset="0"/>
                <a:ea typeface="新細明體" pitchFamily="18" charset="-120"/>
              </a:rPr>
              <a:t>Bus request</a:t>
            </a:r>
            <a:endParaRPr kumimoji="1" lang="en-US" sz="1800" dirty="0">
              <a:solidFill>
                <a:srgbClr val="333300"/>
              </a:solidFill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48233" name="Rectangle 105"/>
          <p:cNvSpPr>
            <a:spLocks noChangeArrowheads="1"/>
          </p:cNvSpPr>
          <p:nvPr/>
        </p:nvSpPr>
        <p:spPr bwMode="auto">
          <a:xfrm>
            <a:off x="1981200" y="2590800"/>
            <a:ext cx="12906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TW" sz="1800" dirty="0">
                <a:solidFill>
                  <a:srgbClr val="333300"/>
                </a:solidFill>
                <a:latin typeface="Trebuchet MS" pitchFamily="34" charset="0"/>
                <a:ea typeface="新細明體" pitchFamily="18" charset="-120"/>
              </a:rPr>
              <a:t>Bus grant</a:t>
            </a:r>
            <a:endParaRPr kumimoji="1" lang="en-US" sz="1800" dirty="0">
              <a:solidFill>
                <a:srgbClr val="333300"/>
              </a:solidFill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9600" y="304800"/>
            <a:ext cx="37338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dirty="0" smtClean="0"/>
              <a:t>DMA( Direct memory Access):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62000" y="762000"/>
            <a:ext cx="7772400" cy="5791200"/>
          </a:xfrm>
        </p:spPr>
        <p:txBody>
          <a:bodyPr/>
          <a:lstStyle/>
          <a:p>
            <a:r>
              <a:rPr lang="en-US" dirty="0"/>
              <a:t>Alternate way: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97113" y="1905000"/>
            <a:ext cx="5170487" cy="2525713"/>
            <a:chOff x="803" y="2383"/>
            <a:chExt cx="3257" cy="1591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836" y="3140"/>
              <a:ext cx="3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800" dirty="0">
                  <a:solidFill>
                    <a:srgbClr val="FF0000"/>
                  </a:solidFill>
                  <a:latin typeface="Trebuchet MS" pitchFamily="34" charset="0"/>
                  <a:ea typeface="新細明體" pitchFamily="18" charset="-120"/>
                </a:rPr>
                <a:t>CPU</a:t>
              </a: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803" y="2550"/>
              <a:ext cx="453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73" y="2571"/>
              <a:ext cx="590" cy="362"/>
              <a:chOff x="1972" y="2660"/>
              <a:chExt cx="590" cy="362"/>
            </a:xfrm>
          </p:grpSpPr>
          <p:sp>
            <p:nvSpPr>
              <p:cNvPr id="49159" name="Text Box 7"/>
              <p:cNvSpPr txBox="1">
                <a:spLocks noChangeArrowheads="1"/>
              </p:cNvSpPr>
              <p:nvPr/>
            </p:nvSpPr>
            <p:spPr bwMode="auto">
              <a:xfrm>
                <a:off x="2006" y="2717"/>
                <a:ext cx="47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800" dirty="0">
                    <a:solidFill>
                      <a:srgbClr val="FF0000"/>
                    </a:solidFill>
                    <a:latin typeface="Trebuchet MS" pitchFamily="34" charset="0"/>
                    <a:ea typeface="新細明體" pitchFamily="18" charset="-120"/>
                  </a:rPr>
                  <a:t>DMAC</a:t>
                </a: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/>
            </p:nvSpPr>
            <p:spPr bwMode="auto">
              <a:xfrm>
                <a:off x="1972" y="2660"/>
                <a:ext cx="590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2970" y="2653"/>
              <a:ext cx="5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800" dirty="0">
                  <a:solidFill>
                    <a:srgbClr val="990099"/>
                  </a:solidFill>
                  <a:latin typeface="Trebuchet MS" pitchFamily="34" charset="0"/>
                  <a:ea typeface="新細明體" pitchFamily="18" charset="-120"/>
                </a:rPr>
                <a:t>Device</a:t>
              </a: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2883" y="2577"/>
              <a:ext cx="681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308" y="3611"/>
              <a:ext cx="726" cy="363"/>
              <a:chOff x="2608" y="3430"/>
              <a:chExt cx="726" cy="363"/>
            </a:xfrm>
          </p:grpSpPr>
          <p:sp>
            <p:nvSpPr>
              <p:cNvPr id="49164" name="Text Box 12"/>
              <p:cNvSpPr txBox="1">
                <a:spLocks noChangeArrowheads="1"/>
              </p:cNvSpPr>
              <p:nvPr/>
            </p:nvSpPr>
            <p:spPr bwMode="auto">
              <a:xfrm>
                <a:off x="2686" y="3488"/>
                <a:ext cx="6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800" dirty="0">
                    <a:solidFill>
                      <a:srgbClr val="990099"/>
                    </a:solidFill>
                    <a:latin typeface="Trebuchet MS" pitchFamily="34" charset="0"/>
                    <a:ea typeface="新細明體" pitchFamily="18" charset="-120"/>
                  </a:rPr>
                  <a:t>Memory</a:t>
                </a: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/>
            </p:nvSpPr>
            <p:spPr bwMode="auto">
              <a:xfrm>
                <a:off x="2608" y="3430"/>
                <a:ext cx="7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9166" name="AutoShape 14"/>
            <p:cNvSpPr>
              <a:spLocks noChangeArrowheads="1"/>
            </p:cNvSpPr>
            <p:nvPr/>
          </p:nvSpPr>
          <p:spPr bwMode="auto">
            <a:xfrm>
              <a:off x="1247" y="3140"/>
              <a:ext cx="2813" cy="272"/>
            </a:xfrm>
            <a:prstGeom prst="leftRightArrow">
              <a:avLst>
                <a:gd name="adj1" fmla="val 50000"/>
                <a:gd name="adj2" fmla="val 20683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167" name="AutoShape 15"/>
            <p:cNvSpPr>
              <a:spLocks noChangeArrowheads="1"/>
            </p:cNvSpPr>
            <p:nvPr/>
          </p:nvSpPr>
          <p:spPr bwMode="auto">
            <a:xfrm>
              <a:off x="2064" y="2937"/>
              <a:ext cx="227" cy="272"/>
            </a:xfrm>
            <a:prstGeom prst="upDownArrow">
              <a:avLst>
                <a:gd name="adj1" fmla="val 50000"/>
                <a:gd name="adj2" fmla="val 2396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49168" name="AutoShape 16"/>
            <p:cNvSpPr>
              <a:spLocks noChangeArrowheads="1"/>
            </p:cNvSpPr>
            <p:nvPr/>
          </p:nvSpPr>
          <p:spPr bwMode="auto">
            <a:xfrm>
              <a:off x="3107" y="2940"/>
              <a:ext cx="227" cy="272"/>
            </a:xfrm>
            <a:prstGeom prst="upDownArrow">
              <a:avLst>
                <a:gd name="adj1" fmla="val 50000"/>
                <a:gd name="adj2" fmla="val 2396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49169" name="AutoShape 17"/>
            <p:cNvSpPr>
              <a:spLocks noChangeArrowheads="1"/>
            </p:cNvSpPr>
            <p:nvPr/>
          </p:nvSpPr>
          <p:spPr bwMode="auto">
            <a:xfrm>
              <a:off x="2562" y="3345"/>
              <a:ext cx="227" cy="272"/>
            </a:xfrm>
            <a:prstGeom prst="upDownArrow">
              <a:avLst>
                <a:gd name="adj1" fmla="val 50000"/>
                <a:gd name="adj2" fmla="val 2396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1247" y="2641"/>
              <a:ext cx="635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1247" y="2822"/>
              <a:ext cx="635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stealth" w="lg" len="lg"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1247" y="2913"/>
              <a:ext cx="7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 dirty="0">
                  <a:latin typeface="Trebuchet MS" pitchFamily="34" charset="0"/>
                  <a:ea typeface="新細明體" pitchFamily="18" charset="-120"/>
                </a:rPr>
                <a:t>bus request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232" y="2383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 dirty="0">
                  <a:latin typeface="Trebuchet MS" pitchFamily="34" charset="0"/>
                  <a:ea typeface="新細明體" pitchFamily="18" charset="-120"/>
                </a:rPr>
                <a:t>bus grant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04800" y="0"/>
            <a:ext cx="37338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dirty="0" smtClean="0"/>
              <a:t>DMA( Direct memory Access):</a:t>
            </a:r>
          </a:p>
        </p:txBody>
      </p:sp>
    </p:spTree>
    <p:extLst>
      <p:ext uri="{BB962C8B-B14F-4D97-AF65-F5344CB8AC3E}">
        <p14:creationId xmlns:p14="http://schemas.microsoft.com/office/powerpoint/2010/main" val="27728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38200" y="838200"/>
            <a:ext cx="7772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device that can initiate its own bus transfer is called the Bus Master.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DMA controller uses Bus request and Bus Grant to gain control of the Bus using classic four cycle hand shake.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bus grant is asserted by the DMA controller when it wants to control the bus and grant is asserted by the CPU when the bus is ready.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CPU will finish all the pending transactions b4 granting control to the DMA controller</a:t>
            </a:r>
            <a:r>
              <a:rPr lang="en-US" sz="2800" dirty="0" smtClean="0"/>
              <a:t>. When </a:t>
            </a:r>
            <a:r>
              <a:rPr lang="en-US" sz="2800" dirty="0"/>
              <a:t>it does grant control it stops driving the other bus signals; like R/w’, address etc.,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304769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/>
              <a:t>DMA( Direct memory Access):</a:t>
            </a:r>
          </a:p>
        </p:txBody>
      </p:sp>
    </p:spTree>
    <p:extLst>
      <p:ext uri="{BB962C8B-B14F-4D97-AF65-F5344CB8AC3E}">
        <p14:creationId xmlns:p14="http://schemas.microsoft.com/office/powerpoint/2010/main" val="3065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38200" y="1295400"/>
            <a:ext cx="7772400" cy="4343400"/>
          </a:xfrm>
        </p:spPr>
        <p:txBody>
          <a:bodyPr/>
          <a:lstStyle/>
          <a:p>
            <a:r>
              <a:rPr lang="en-US" sz="2800" dirty="0"/>
              <a:t>Once the DMA controller gained control it can perform Read and write operation.</a:t>
            </a:r>
          </a:p>
          <a:p>
            <a:r>
              <a:rPr lang="en-US" sz="2800" dirty="0"/>
              <a:t>Memory does not know whether the operation is performed by CPU or DMA.</a:t>
            </a:r>
          </a:p>
          <a:p>
            <a:r>
              <a:rPr lang="en-US" sz="2800" dirty="0"/>
              <a:t>After the transaction is complete the DMA returns the bus to CPU by de asserting the bus request, causing the CPU to De assert the bus grant.</a:t>
            </a:r>
          </a:p>
          <a:p>
            <a:r>
              <a:rPr lang="en-US" sz="2800" dirty="0"/>
              <a:t>CPU controls the DMA controller through the registers in DMA controller. Three registers are available.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304769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/>
              <a:t>DMA( Direct memory Access):</a:t>
            </a:r>
          </a:p>
        </p:txBody>
      </p:sp>
    </p:spTree>
    <p:extLst>
      <p:ext uri="{BB962C8B-B14F-4D97-AF65-F5344CB8AC3E}">
        <p14:creationId xmlns:p14="http://schemas.microsoft.com/office/powerpoint/2010/main" val="22559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62000" y="1219200"/>
            <a:ext cx="7772400" cy="4800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Starting Address </a:t>
            </a:r>
            <a:r>
              <a:rPr lang="en-US" sz="2000" dirty="0" smtClean="0">
                <a:latin typeface="+mj-lt"/>
              </a:rPr>
              <a:t>Register: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           It specifies where the transfer has to begin.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Length register: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           it specifies the number of words to be transformed.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A status register: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           it allows DMA to be operated by the CPU.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38862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/>
              <a:t>DMA( Direct memory Access):</a:t>
            </a:r>
          </a:p>
        </p:txBody>
      </p:sp>
    </p:spTree>
    <p:extLst>
      <p:ext uri="{BB962C8B-B14F-4D97-AF65-F5344CB8AC3E}">
        <p14:creationId xmlns:p14="http://schemas.microsoft.com/office/powerpoint/2010/main" val="2739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304800"/>
            <a:ext cx="7772400" cy="617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CPU initiates the DMA by setting the starting address and length registers approximately and then writing the status register to set its starting transfer bit.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After operation is complete DMA controller interrupts the CPU to tell that the operation is completed.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CPU cannot use the bus during DMA operation.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if it has enough instructions and data in cache and registers, it may do some useful work and may not notice the DMA operation</a:t>
            </a:r>
            <a:r>
              <a:rPr lang="en-US" sz="2400" dirty="0" smtClean="0"/>
              <a:t>. But </a:t>
            </a:r>
            <a:r>
              <a:rPr lang="en-US" sz="2400" dirty="0"/>
              <a:t>once the CPU needs the bus it </a:t>
            </a:r>
            <a:r>
              <a:rPr lang="en-US" sz="2400" dirty="0" smtClean="0"/>
              <a:t>stalls until </a:t>
            </a:r>
            <a:r>
              <a:rPr lang="en-US" sz="2400" dirty="0"/>
              <a:t>the bus mastership is back. 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31242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/>
              <a:t>DMA( Direct memory Access):</a:t>
            </a:r>
          </a:p>
        </p:txBody>
      </p:sp>
    </p:spTree>
    <p:extLst>
      <p:ext uri="{BB962C8B-B14F-4D97-AF65-F5344CB8AC3E}">
        <p14:creationId xmlns:p14="http://schemas.microsoft.com/office/powerpoint/2010/main" val="18717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ESD by Shriram K V, SES, 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prevent the CPU from being idle for too long, most DMA controllers implement modes that occupy the bus for only a few cycles at a time. </a:t>
            </a:r>
          </a:p>
          <a:p>
            <a:r>
              <a:rPr lang="en-US" sz="2000" dirty="0" smtClean="0"/>
              <a:t>For example the transfer may be made as 4,8 or 16 words at a time. </a:t>
            </a:r>
          </a:p>
          <a:p>
            <a:r>
              <a:rPr lang="en-US" sz="2000" dirty="0" smtClean="0"/>
              <a:t>After each block, DMA controller returns control of the bus to CPU and goes to sleep for a preset period, after which it requests the bus again for next block transfer. 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7" name="Picture 8" descr="f04-11-P374397.eps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819400"/>
            <a:ext cx="4038600" cy="129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7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On-screen Show (4:3)</PresentationFormat>
  <Paragraphs>75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</dc:title>
  <dc:creator>user</dc:creator>
  <cp:lastModifiedBy>user</cp:lastModifiedBy>
  <cp:revision>1</cp:revision>
  <dcterms:created xsi:type="dcterms:W3CDTF">2015-04-02T04:09:21Z</dcterms:created>
  <dcterms:modified xsi:type="dcterms:W3CDTF">2015-04-02T04:10:04Z</dcterms:modified>
</cp:coreProperties>
</file>