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sldIdLst>
    <p:sldId id="256" r:id="rId2"/>
    <p:sldId id="284" r:id="rId3"/>
    <p:sldId id="257" r:id="rId4"/>
    <p:sldId id="261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327" autoAdjust="0"/>
    <p:restoredTop sz="94660"/>
  </p:normalViewPr>
  <p:slideViewPr>
    <p:cSldViewPr snapToGrid="0">
      <p:cViewPr>
        <p:scale>
          <a:sx n="75" d="100"/>
          <a:sy n="75" d="100"/>
        </p:scale>
        <p:origin x="-1224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757-7DE8-4734-900D-5FBD26579C87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34F-0C58-40F8-8BD5-191002F60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7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757-7DE8-4734-900D-5FBD26579C87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34F-0C58-40F8-8BD5-191002F60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5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757-7DE8-4734-900D-5FBD26579C87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34F-0C58-40F8-8BD5-191002F60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55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757-7DE8-4734-900D-5FBD26579C87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34F-0C58-40F8-8BD5-191002F60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24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757-7DE8-4734-900D-5FBD26579C87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34F-0C58-40F8-8BD5-191002F60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9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757-7DE8-4734-900D-5FBD26579C87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34F-0C58-40F8-8BD5-191002F60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24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757-7DE8-4734-900D-5FBD26579C87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34F-0C58-40F8-8BD5-191002F60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82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757-7DE8-4734-900D-5FBD26579C87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34F-0C58-40F8-8BD5-191002F60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32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757-7DE8-4734-900D-5FBD26579C87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34F-0C58-40F8-8BD5-191002F60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0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757-7DE8-4734-900D-5FBD26579C87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43E334F-0C58-40F8-8BD5-191002F60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4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757-7DE8-4734-900D-5FBD26579C87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34F-0C58-40F8-8BD5-191002F60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4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757-7DE8-4734-900D-5FBD26579C87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34F-0C58-40F8-8BD5-191002F60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5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757-7DE8-4734-900D-5FBD26579C87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34F-0C58-40F8-8BD5-191002F60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757-7DE8-4734-900D-5FBD26579C87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34F-0C58-40F8-8BD5-191002F60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9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757-7DE8-4734-900D-5FBD26579C87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34F-0C58-40F8-8BD5-191002F60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1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757-7DE8-4734-900D-5FBD26579C87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34F-0C58-40F8-8BD5-191002F60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5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757-7DE8-4734-900D-5FBD26579C87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34F-0C58-40F8-8BD5-191002F60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3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271757-7DE8-4734-900D-5FBD26579C87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3E334F-0C58-40F8-8BD5-191002F60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8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  <p:sldLayoutId id="214748389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TERM II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MAHABHARATHA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6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20" y="592429"/>
            <a:ext cx="10351374" cy="5628068"/>
          </a:xfrm>
        </p:spPr>
        <p:txBody>
          <a:bodyPr>
            <a:no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Bhima</a:t>
            </a:r>
            <a:r>
              <a:rPr lang="en-US" sz="3200" dirty="0"/>
              <a:t> was filled </a:t>
            </a:r>
            <a:r>
              <a:rPr lang="en-US" sz="3200" dirty="0" smtClean="0"/>
              <a:t>with unbounded </a:t>
            </a:r>
            <a:r>
              <a:rPr lang="en-US" sz="3200" dirty="0"/>
              <a:t>joy and enthusiasm at </a:t>
            </a:r>
            <a:r>
              <a:rPr lang="en-US" sz="3200" dirty="0" smtClean="0"/>
              <a:t>the arrangement </a:t>
            </a:r>
            <a:r>
              <a:rPr lang="en-US" sz="3200" dirty="0"/>
              <a:t>made by </a:t>
            </a:r>
            <a:r>
              <a:rPr lang="en-US" sz="3200" dirty="0" err="1"/>
              <a:t>Kunti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err="1" smtClean="0">
                <a:solidFill>
                  <a:srgbClr val="FF0000"/>
                </a:solidFill>
              </a:rPr>
              <a:t>Yudhishthira</a:t>
            </a:r>
            <a:r>
              <a:rPr lang="en-US" sz="3200" dirty="0" smtClean="0"/>
              <a:t> said that risking the life of </a:t>
            </a:r>
            <a:r>
              <a:rPr lang="en-US" sz="3200" dirty="0" err="1" smtClean="0"/>
              <a:t>Bhima</a:t>
            </a:r>
            <a:r>
              <a:rPr lang="en-US" sz="3200" dirty="0" smtClean="0"/>
              <a:t> is not correct, as he was their present protection and future hope</a:t>
            </a:r>
          </a:p>
        </p:txBody>
      </p:sp>
    </p:spTree>
    <p:extLst>
      <p:ext uri="{BB962C8B-B14F-4D97-AF65-F5344CB8AC3E}">
        <p14:creationId xmlns:p14="http://schemas.microsoft.com/office/powerpoint/2010/main" val="103934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84310" y="1"/>
            <a:ext cx="10018713" cy="57912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Kunti</a:t>
            </a:r>
            <a:r>
              <a:rPr lang="en-US" sz="2800" dirty="0" smtClean="0"/>
              <a:t> tells: Duty</a:t>
            </a:r>
            <a:r>
              <a:rPr lang="en-US" sz="2800" dirty="0"/>
              <a:t>, </a:t>
            </a:r>
            <a:r>
              <a:rPr lang="en-US" sz="2800" dirty="0" smtClean="0"/>
              <a:t>is  </a:t>
            </a:r>
            <a:r>
              <a:rPr lang="en-US" sz="2800" dirty="0"/>
              <a:t>man's </a:t>
            </a:r>
            <a:r>
              <a:rPr lang="en-US" sz="2800" dirty="0" smtClean="0"/>
              <a:t>highest virtue</a:t>
            </a:r>
          </a:p>
          <a:p>
            <a:pPr lvl="1"/>
            <a:r>
              <a:rPr lang="en-US" sz="2800" dirty="0"/>
              <a:t>It is </a:t>
            </a:r>
            <a:r>
              <a:rPr lang="en-US" sz="2800" dirty="0" smtClean="0"/>
              <a:t>their duty </a:t>
            </a:r>
            <a:r>
              <a:rPr lang="en-US" sz="2800" dirty="0"/>
              <a:t>to be of service </a:t>
            </a:r>
            <a:r>
              <a:rPr lang="en-US" sz="2800" dirty="0" smtClean="0"/>
              <a:t>to this </a:t>
            </a:r>
            <a:r>
              <a:rPr lang="en-US" sz="2800" dirty="0" err="1"/>
              <a:t>brahmana</a:t>
            </a:r>
            <a:r>
              <a:rPr lang="en-US" sz="2800" dirty="0"/>
              <a:t> family</a:t>
            </a:r>
            <a:r>
              <a:rPr lang="en-US" sz="2800" dirty="0" smtClean="0"/>
              <a:t>.</a:t>
            </a:r>
            <a:endParaRPr lang="en-US" sz="2800" dirty="0"/>
          </a:p>
          <a:p>
            <a:pPr lvl="1"/>
            <a:r>
              <a:rPr lang="en-US" sz="2800" dirty="0" smtClean="0"/>
              <a:t>Repay </a:t>
            </a:r>
            <a:r>
              <a:rPr lang="en-US" sz="2800" dirty="0"/>
              <a:t>the benefit </a:t>
            </a:r>
            <a:r>
              <a:rPr lang="en-US" sz="2800" dirty="0" smtClean="0"/>
              <a:t>they have enjoyed by </a:t>
            </a:r>
            <a:r>
              <a:rPr lang="en-US" sz="2800" dirty="0"/>
              <a:t>doing good in </a:t>
            </a:r>
            <a:r>
              <a:rPr lang="en-US" sz="2800" dirty="0" smtClean="0"/>
              <a:t>turn</a:t>
            </a:r>
            <a:r>
              <a:rPr lang="en-US" sz="2800" dirty="0"/>
              <a:t>. </a:t>
            </a:r>
            <a:endParaRPr lang="en-US" sz="2800" dirty="0" smtClean="0"/>
          </a:p>
          <a:p>
            <a:pPr lvl="1"/>
            <a:r>
              <a:rPr lang="en-US" sz="2800" dirty="0" err="1"/>
              <a:t>Bhima</a:t>
            </a:r>
            <a:r>
              <a:rPr lang="en-US" sz="2800" dirty="0"/>
              <a:t> carried them </a:t>
            </a:r>
            <a:r>
              <a:rPr lang="en-US" sz="2800" dirty="0" smtClean="0"/>
              <a:t>from </a:t>
            </a:r>
            <a:r>
              <a:rPr lang="en-US" sz="2800" dirty="0" err="1" smtClean="0"/>
              <a:t>Varanavata</a:t>
            </a:r>
            <a:r>
              <a:rPr lang="en-US" sz="2800" dirty="0" smtClean="0"/>
              <a:t> </a:t>
            </a:r>
            <a:endParaRPr lang="en-US" sz="2800" dirty="0"/>
          </a:p>
          <a:p>
            <a:pPr lvl="1"/>
            <a:r>
              <a:rPr lang="en-US" sz="2800" dirty="0"/>
              <a:t>He killed the demon </a:t>
            </a:r>
            <a:r>
              <a:rPr lang="en-US" sz="2800" dirty="0" err="1"/>
              <a:t>Hidimba</a:t>
            </a:r>
            <a:r>
              <a:rPr lang="en-US" sz="2800" dirty="0"/>
              <a:t>.</a:t>
            </a:r>
            <a:endParaRPr lang="en-US" sz="2800" dirty="0" smtClean="0"/>
          </a:p>
          <a:p>
            <a:r>
              <a:rPr lang="en-US" sz="2800" dirty="0" err="1" smtClean="0"/>
              <a:t>Bhima</a:t>
            </a:r>
            <a:r>
              <a:rPr lang="en-US" sz="2800" dirty="0" smtClean="0"/>
              <a:t>  - brings the </a:t>
            </a:r>
            <a:r>
              <a:rPr lang="en-US" sz="2800" dirty="0" err="1" smtClean="0"/>
              <a:t>Rakshsa</a:t>
            </a:r>
            <a:r>
              <a:rPr lang="en-US" sz="2800" dirty="0" smtClean="0"/>
              <a:t> a </a:t>
            </a:r>
            <a:r>
              <a:rPr lang="en-US" sz="2800" dirty="0"/>
              <a:t>cartload of food.</a:t>
            </a:r>
          </a:p>
          <a:p>
            <a:r>
              <a:rPr lang="en-US" sz="2800" dirty="0" smtClean="0"/>
              <a:t>After </a:t>
            </a:r>
            <a:r>
              <a:rPr lang="en-US" sz="2800" dirty="0"/>
              <a:t>a fierce battle, the </a:t>
            </a:r>
            <a:r>
              <a:rPr lang="en-US" sz="2800" dirty="0" smtClean="0"/>
              <a:t>Rakshasa </a:t>
            </a:r>
            <a:r>
              <a:rPr lang="en-US" sz="2800" dirty="0" err="1" smtClean="0">
                <a:solidFill>
                  <a:srgbClr val="FF0000"/>
                </a:solidFill>
              </a:rPr>
              <a:t>Bakasura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was slain by </a:t>
            </a:r>
            <a:r>
              <a:rPr lang="en-US" sz="2800" dirty="0" err="1" smtClean="0">
                <a:solidFill>
                  <a:srgbClr val="FF0000"/>
                </a:solidFill>
              </a:rPr>
              <a:t>Bhima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04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7037" y="2501721"/>
            <a:ext cx="10018713" cy="1752599"/>
          </a:xfrm>
        </p:spPr>
        <p:txBody>
          <a:bodyPr/>
          <a:lstStyle/>
          <a:p>
            <a:r>
              <a:rPr lang="en-US" dirty="0" smtClean="0"/>
              <a:t>CHAPTER 17</a:t>
            </a:r>
            <a:br>
              <a:rPr lang="en-US" dirty="0" smtClean="0"/>
            </a:br>
            <a:r>
              <a:rPr lang="en-US" b="1" dirty="0" smtClean="0"/>
              <a:t>DRAUPADI'S </a:t>
            </a:r>
            <a:r>
              <a:rPr lang="en-US" b="1" dirty="0"/>
              <a:t>SWAYAMVARAM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38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251" y="463640"/>
            <a:ext cx="10018713" cy="6164687"/>
          </a:xfrm>
        </p:spPr>
        <p:txBody>
          <a:bodyPr>
            <a:noAutofit/>
          </a:bodyPr>
          <a:lstStyle/>
          <a:p>
            <a:r>
              <a:rPr lang="en-US" sz="2800" dirty="0" smtClean="0"/>
              <a:t>News </a:t>
            </a:r>
            <a:r>
              <a:rPr lang="en-US" sz="2800" dirty="0"/>
              <a:t>of the </a:t>
            </a:r>
            <a:r>
              <a:rPr lang="en-US" sz="2800" dirty="0" err="1"/>
              <a:t>swayamvara</a:t>
            </a:r>
            <a:r>
              <a:rPr lang="en-US" sz="2800" dirty="0"/>
              <a:t> of </a:t>
            </a:r>
            <a:r>
              <a:rPr lang="en-US" sz="2800" dirty="0" err="1">
                <a:solidFill>
                  <a:srgbClr val="FF0000"/>
                </a:solidFill>
              </a:rPr>
              <a:t>Draupadi</a:t>
            </a:r>
            <a:r>
              <a:rPr lang="en-US" sz="2800" dirty="0"/>
              <a:t>, </a:t>
            </a:r>
            <a:r>
              <a:rPr lang="en-US" sz="2800" dirty="0" smtClean="0"/>
              <a:t>the daughter </a:t>
            </a:r>
            <a:r>
              <a:rPr lang="en-US" sz="2800" dirty="0"/>
              <a:t>of </a:t>
            </a:r>
            <a:r>
              <a:rPr lang="en-US" sz="2800" dirty="0" err="1">
                <a:solidFill>
                  <a:srgbClr val="FF0000"/>
                </a:solidFill>
              </a:rPr>
              <a:t>Drupada</a:t>
            </a:r>
            <a:r>
              <a:rPr lang="en-US" sz="2800" dirty="0"/>
              <a:t>, King of </a:t>
            </a:r>
            <a:r>
              <a:rPr lang="en-US" sz="2800" dirty="0" err="1" smtClean="0">
                <a:solidFill>
                  <a:srgbClr val="FF0000"/>
                </a:solidFill>
              </a:rPr>
              <a:t>Panchala</a:t>
            </a:r>
            <a:r>
              <a:rPr lang="en-US" sz="2800" dirty="0" smtClean="0"/>
              <a:t>, reached the </a:t>
            </a:r>
            <a:r>
              <a:rPr lang="en-US" sz="2800" dirty="0" err="1">
                <a:solidFill>
                  <a:srgbClr val="FF0000"/>
                </a:solidFill>
              </a:rPr>
              <a:t>Pandavas</a:t>
            </a:r>
            <a:r>
              <a:rPr lang="en-US" sz="2800" dirty="0"/>
              <a:t> </a:t>
            </a:r>
            <a:r>
              <a:rPr lang="en-US" sz="2800" dirty="0" smtClean="0"/>
              <a:t>(were </a:t>
            </a:r>
            <a:r>
              <a:rPr lang="en-US" sz="2800" dirty="0"/>
              <a:t>living </a:t>
            </a:r>
            <a:r>
              <a:rPr lang="en-US" sz="2800" dirty="0" smtClean="0"/>
              <a:t>in </a:t>
            </a:r>
            <a:r>
              <a:rPr lang="pt-BR" sz="2800" dirty="0" smtClean="0"/>
              <a:t>disguise </a:t>
            </a:r>
            <a:r>
              <a:rPr lang="pt-BR" sz="2800" dirty="0"/>
              <a:t>as brahmanas at </a:t>
            </a:r>
            <a:r>
              <a:rPr lang="pt-BR" sz="2800" dirty="0" smtClean="0"/>
              <a:t>Ekachakrapura)</a:t>
            </a:r>
          </a:p>
          <a:p>
            <a:endParaRPr lang="pt-BR" sz="2800" dirty="0" smtClean="0"/>
          </a:p>
          <a:p>
            <a:r>
              <a:rPr lang="en-US" sz="2800" dirty="0" err="1"/>
              <a:t>Kunti</a:t>
            </a:r>
            <a:r>
              <a:rPr lang="en-US" sz="2800" dirty="0"/>
              <a:t> was second </a:t>
            </a:r>
            <a:r>
              <a:rPr lang="en-US" sz="2800" dirty="0" smtClean="0"/>
              <a:t>to none </a:t>
            </a:r>
            <a:r>
              <a:rPr lang="en-US" sz="2800" dirty="0"/>
              <a:t>in worldly wisdom and sagacity </a:t>
            </a:r>
            <a:r>
              <a:rPr lang="en-US" sz="2800" dirty="0" smtClean="0"/>
              <a:t>and could </a:t>
            </a:r>
            <a:r>
              <a:rPr lang="en-US" sz="2800" dirty="0"/>
              <a:t>gracefully divine her sons' </a:t>
            </a:r>
            <a:r>
              <a:rPr lang="en-US" sz="2800" dirty="0" smtClean="0"/>
              <a:t>thoughts and </a:t>
            </a:r>
            <a:r>
              <a:rPr lang="en-US" sz="2800" dirty="0"/>
              <a:t>spare them the awkwardness </a:t>
            </a:r>
            <a:r>
              <a:rPr lang="en-US" sz="2800" dirty="0" smtClean="0"/>
              <a:t>of expressing </a:t>
            </a:r>
            <a:r>
              <a:rPr lang="en-US" sz="2800" dirty="0"/>
              <a:t>them.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Kunti</a:t>
            </a:r>
            <a:r>
              <a:rPr lang="en-US" sz="2800" dirty="0"/>
              <a:t>, with </a:t>
            </a:r>
            <a:r>
              <a:rPr lang="en-US" sz="2800" dirty="0" smtClean="0"/>
              <a:t>her motherly </a:t>
            </a:r>
            <a:r>
              <a:rPr lang="en-US" sz="2800" dirty="0"/>
              <a:t>instinct, read her sons' </a:t>
            </a:r>
            <a:r>
              <a:rPr lang="en-US" sz="2800" dirty="0" smtClean="0"/>
              <a:t>(</a:t>
            </a:r>
            <a:r>
              <a:rPr lang="en-US" sz="2800" dirty="0"/>
              <a:t>Yudhishthira </a:t>
            </a:r>
            <a:r>
              <a:rPr lang="en-US" sz="2800" dirty="0" smtClean="0"/>
              <a:t>) desire to go </a:t>
            </a:r>
            <a:r>
              <a:rPr lang="en-US" sz="2800" dirty="0"/>
              <a:t>to </a:t>
            </a:r>
            <a:r>
              <a:rPr lang="en-US" sz="2800" dirty="0" err="1"/>
              <a:t>Panchala</a:t>
            </a:r>
            <a:r>
              <a:rPr lang="en-US" sz="2800" dirty="0"/>
              <a:t> and win </a:t>
            </a:r>
            <a:r>
              <a:rPr lang="en-US" sz="2800" dirty="0" err="1"/>
              <a:t>Draupadi</a:t>
            </a:r>
            <a:r>
              <a:rPr lang="en-US" sz="2800" dirty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33091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251" y="463640"/>
            <a:ext cx="10018713" cy="6164687"/>
          </a:xfrm>
        </p:spPr>
        <p:txBody>
          <a:bodyPr>
            <a:noAutofit/>
          </a:bodyPr>
          <a:lstStyle/>
          <a:p>
            <a:r>
              <a:rPr lang="en-US" sz="2800" dirty="0"/>
              <a:t>The </a:t>
            </a:r>
            <a:r>
              <a:rPr lang="en-US" sz="2800" dirty="0" err="1">
                <a:solidFill>
                  <a:srgbClr val="FF0000"/>
                </a:solidFill>
              </a:rPr>
              <a:t>brahmanas</a:t>
            </a:r>
            <a:r>
              <a:rPr lang="en-US" sz="2800" dirty="0">
                <a:solidFill>
                  <a:srgbClr val="FF0000"/>
                </a:solidFill>
              </a:rPr>
              <a:t> went </a:t>
            </a:r>
            <a:r>
              <a:rPr lang="en-US" sz="2800" dirty="0"/>
              <a:t>in groups to </a:t>
            </a:r>
            <a:r>
              <a:rPr lang="en-US" sz="2800" dirty="0" smtClean="0"/>
              <a:t>witness the </a:t>
            </a:r>
            <a:r>
              <a:rPr lang="en-US" sz="2800" dirty="0" err="1"/>
              <a:t>swayamvara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 err="1" smtClean="0">
                <a:solidFill>
                  <a:srgbClr val="FF0000"/>
                </a:solidFill>
              </a:rPr>
              <a:t>Pandavas</a:t>
            </a:r>
            <a:r>
              <a:rPr lang="en-US" sz="2800" dirty="0" smtClean="0">
                <a:solidFill>
                  <a:srgbClr val="FF0000"/>
                </a:solidFill>
              </a:rPr>
              <a:t> mingled </a:t>
            </a:r>
            <a:r>
              <a:rPr lang="en-US" sz="2800" dirty="0"/>
              <a:t>with them in the guise </a:t>
            </a:r>
            <a:r>
              <a:rPr lang="en-US" sz="2800" dirty="0" smtClean="0"/>
              <a:t>of </a:t>
            </a:r>
            <a:r>
              <a:rPr lang="en-US" sz="2800" dirty="0" err="1" smtClean="0"/>
              <a:t>brahmanas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In the </a:t>
            </a:r>
            <a:r>
              <a:rPr lang="en-US" sz="2800" dirty="0"/>
              <a:t>city of </a:t>
            </a:r>
            <a:r>
              <a:rPr lang="en-US" sz="2800" dirty="0" err="1" smtClean="0"/>
              <a:t>Drupada</a:t>
            </a:r>
            <a:r>
              <a:rPr lang="en-US" sz="2800" dirty="0" smtClean="0"/>
              <a:t>, they stayed in </a:t>
            </a:r>
            <a:r>
              <a:rPr lang="en-US" sz="2800" dirty="0"/>
              <a:t>the </a:t>
            </a:r>
            <a:r>
              <a:rPr lang="en-US" sz="2800" dirty="0">
                <a:solidFill>
                  <a:srgbClr val="FF0000"/>
                </a:solidFill>
              </a:rPr>
              <a:t>house of </a:t>
            </a:r>
            <a:r>
              <a:rPr lang="en-US" sz="2800" dirty="0" smtClean="0">
                <a:solidFill>
                  <a:srgbClr val="FF0000"/>
                </a:solidFill>
              </a:rPr>
              <a:t>a potter </a:t>
            </a:r>
            <a:r>
              <a:rPr lang="en-US" sz="2800" dirty="0"/>
              <a:t>as obscure </a:t>
            </a:r>
            <a:r>
              <a:rPr lang="en-US" sz="2800" dirty="0" err="1"/>
              <a:t>brahmanas</a:t>
            </a:r>
            <a:r>
              <a:rPr lang="en-US" sz="2800" dirty="0"/>
              <a:t> of no note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Drupada</a:t>
            </a:r>
            <a:r>
              <a:rPr lang="en-US" sz="2800" dirty="0" smtClean="0"/>
              <a:t> never could </a:t>
            </a:r>
            <a:r>
              <a:rPr lang="en-US" sz="2800" dirty="0"/>
              <a:t>forget or forgive the humiliation </a:t>
            </a:r>
            <a:r>
              <a:rPr lang="en-US" sz="2800" dirty="0" smtClean="0"/>
              <a:t>he had </a:t>
            </a:r>
            <a:r>
              <a:rPr lang="en-US" sz="2800" dirty="0"/>
              <a:t>suffered at the </a:t>
            </a:r>
            <a:r>
              <a:rPr lang="en-US" sz="2800" dirty="0" smtClean="0"/>
              <a:t>Drona's </a:t>
            </a:r>
            <a:r>
              <a:rPr lang="en-US" sz="2800" dirty="0"/>
              <a:t>hands. </a:t>
            </a:r>
            <a:endParaRPr lang="en-US" sz="2800" dirty="0" smtClean="0"/>
          </a:p>
          <a:p>
            <a:r>
              <a:rPr lang="en-US" sz="2800" dirty="0" err="1" smtClean="0"/>
              <a:t>Drupada's</a:t>
            </a:r>
            <a:r>
              <a:rPr lang="en-US" sz="2800" dirty="0" smtClean="0"/>
              <a:t> </a:t>
            </a:r>
            <a:r>
              <a:rPr lang="en-US" sz="2800" dirty="0"/>
              <a:t>one wish was to give </a:t>
            </a:r>
            <a:r>
              <a:rPr lang="en-US" sz="2800" dirty="0" smtClean="0"/>
              <a:t>his daughter </a:t>
            </a:r>
            <a:r>
              <a:rPr lang="en-US" sz="2800" dirty="0"/>
              <a:t>in marriage to </a:t>
            </a:r>
            <a:r>
              <a:rPr lang="en-US" sz="2800" dirty="0" err="1"/>
              <a:t>Arjuna</a:t>
            </a:r>
            <a:r>
              <a:rPr lang="en-US" sz="2800" dirty="0" smtClean="0"/>
              <a:t>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0811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70456"/>
            <a:ext cx="10707690" cy="6587543"/>
          </a:xfrm>
        </p:spPr>
        <p:txBody>
          <a:bodyPr>
            <a:normAutofit/>
          </a:bodyPr>
          <a:lstStyle/>
          <a:p>
            <a:r>
              <a:rPr lang="en-US" sz="2800" dirty="0"/>
              <a:t>A mighty </a:t>
            </a:r>
            <a:r>
              <a:rPr lang="en-US" sz="2800" dirty="0">
                <a:solidFill>
                  <a:srgbClr val="FF0000"/>
                </a:solidFill>
              </a:rPr>
              <a:t>steel bow </a:t>
            </a:r>
            <a:r>
              <a:rPr lang="en-US" sz="2800" dirty="0"/>
              <a:t>was placed in </a:t>
            </a:r>
            <a:r>
              <a:rPr lang="en-US" sz="2800" dirty="0" smtClean="0"/>
              <a:t>the marriage </a:t>
            </a:r>
            <a:r>
              <a:rPr lang="en-US" sz="2800" dirty="0"/>
              <a:t>hall.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candidate for </a:t>
            </a:r>
            <a:r>
              <a:rPr lang="en-US" sz="2800" dirty="0" smtClean="0"/>
              <a:t>the princess</a:t>
            </a:r>
            <a:r>
              <a:rPr lang="en-US" sz="2800" dirty="0"/>
              <a:t>' hand was required to string </a:t>
            </a:r>
            <a:r>
              <a:rPr lang="en-US" sz="2800" dirty="0" smtClean="0"/>
              <a:t>the bow </a:t>
            </a:r>
            <a:r>
              <a:rPr lang="en-US" sz="2800" dirty="0"/>
              <a:t>and with it </a:t>
            </a:r>
            <a:r>
              <a:rPr lang="en-US" sz="2800" dirty="0">
                <a:solidFill>
                  <a:srgbClr val="FF0000"/>
                </a:solidFill>
              </a:rPr>
              <a:t>shoot a steel </a:t>
            </a:r>
            <a:r>
              <a:rPr lang="en-US" sz="2800" dirty="0" smtClean="0">
                <a:solidFill>
                  <a:srgbClr val="FF0000"/>
                </a:solidFill>
              </a:rPr>
              <a:t>arrow through </a:t>
            </a:r>
            <a:r>
              <a:rPr lang="en-US" sz="2800" dirty="0">
                <a:solidFill>
                  <a:srgbClr val="FF0000"/>
                </a:solidFill>
              </a:rPr>
              <a:t>the central aperture of a </a:t>
            </a:r>
            <a:r>
              <a:rPr lang="en-US" sz="2800" dirty="0" smtClean="0">
                <a:solidFill>
                  <a:srgbClr val="FF0000"/>
                </a:solidFill>
              </a:rPr>
              <a:t>revolving disk </a:t>
            </a:r>
            <a:r>
              <a:rPr lang="en-US" sz="2800" dirty="0"/>
              <a:t>at a target placed on high.</a:t>
            </a:r>
          </a:p>
          <a:p>
            <a:r>
              <a:rPr lang="en-US" sz="2800" dirty="0"/>
              <a:t>This required almost superhuman </a:t>
            </a:r>
            <a:r>
              <a:rPr lang="en-US" sz="2800" dirty="0" smtClean="0"/>
              <a:t>strength and skill</a:t>
            </a:r>
          </a:p>
          <a:p>
            <a:r>
              <a:rPr lang="en-US" sz="2800" dirty="0"/>
              <a:t>Many valiant </a:t>
            </a:r>
            <a:r>
              <a:rPr lang="en-US" sz="2800" dirty="0" smtClean="0"/>
              <a:t>princes had </a:t>
            </a:r>
            <a:r>
              <a:rPr lang="en-US" sz="2800" dirty="0"/>
              <a:t>gathered </a:t>
            </a:r>
            <a:endParaRPr lang="en-US" sz="2800" dirty="0" smtClean="0"/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sons of </a:t>
            </a:r>
            <a:r>
              <a:rPr lang="en-US" sz="2800" dirty="0" err="1" smtClean="0"/>
              <a:t>Dhritarashtra</a:t>
            </a:r>
            <a:r>
              <a:rPr lang="en-US" sz="2800" dirty="0" smtClean="0"/>
              <a:t> were </a:t>
            </a:r>
            <a:r>
              <a:rPr lang="en-US" sz="2800" dirty="0"/>
              <a:t>there as well as Karna, </a:t>
            </a:r>
            <a:r>
              <a:rPr lang="en-US" sz="2800" dirty="0" smtClean="0"/>
              <a:t>Krishna, Sisupala</a:t>
            </a:r>
            <a:r>
              <a:rPr lang="en-US" sz="2800" dirty="0"/>
              <a:t>, </a:t>
            </a:r>
            <a:r>
              <a:rPr lang="en-US" sz="2800" dirty="0" err="1"/>
              <a:t>Jarasandha</a:t>
            </a:r>
            <a:r>
              <a:rPr lang="en-US" sz="2800" dirty="0"/>
              <a:t>, and </a:t>
            </a:r>
            <a:r>
              <a:rPr lang="en-US" sz="2800" dirty="0" err="1"/>
              <a:t>Salya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there was a </a:t>
            </a:r>
            <a:r>
              <a:rPr lang="en-US" sz="2800" dirty="0" smtClean="0"/>
              <a:t>huge concourse </a:t>
            </a:r>
            <a:r>
              <a:rPr lang="en-US" sz="2800" dirty="0"/>
              <a:t>of spectators and visitors. </a:t>
            </a:r>
            <a:endParaRPr lang="en-US" sz="2800" dirty="0" smtClean="0"/>
          </a:p>
          <a:p>
            <a:pPr algn="just"/>
            <a:r>
              <a:rPr lang="en-US" sz="2800" dirty="0" smtClean="0"/>
              <a:t>The noise </a:t>
            </a:r>
            <a:r>
              <a:rPr lang="en-US" sz="2800" dirty="0"/>
              <a:t>that </a:t>
            </a:r>
            <a:r>
              <a:rPr lang="en-US" sz="2800" dirty="0" smtClean="0"/>
              <a:t>arose there, resembled the uproar </a:t>
            </a:r>
            <a:r>
              <a:rPr lang="en-US" sz="2800" dirty="0"/>
              <a:t>of the ocean and over it all </a:t>
            </a:r>
            <a:r>
              <a:rPr lang="en-US" sz="2800" dirty="0" smtClean="0"/>
              <a:t>arose the </a:t>
            </a:r>
            <a:r>
              <a:rPr lang="en-US" sz="2800" dirty="0"/>
              <a:t>auspicious sound of festal music </a:t>
            </a:r>
            <a:r>
              <a:rPr lang="en-US" sz="2800" dirty="0" smtClean="0"/>
              <a:t>from hundreds </a:t>
            </a:r>
            <a:r>
              <a:rPr lang="en-US" sz="2800" dirty="0"/>
              <a:t>of instruments.</a:t>
            </a:r>
          </a:p>
        </p:txBody>
      </p:sp>
    </p:spTree>
    <p:extLst>
      <p:ext uri="{BB962C8B-B14F-4D97-AF65-F5344CB8AC3E}">
        <p14:creationId xmlns:p14="http://schemas.microsoft.com/office/powerpoint/2010/main" val="124165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70456"/>
            <a:ext cx="10707690" cy="6587543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 err="1" smtClean="0"/>
              <a:t>brahmanas</a:t>
            </a:r>
            <a:r>
              <a:rPr lang="en-US" sz="2800" dirty="0" smtClean="0"/>
              <a:t> repeated </a:t>
            </a:r>
            <a:r>
              <a:rPr lang="en-US" sz="2800" dirty="0"/>
              <a:t>the usual mantras and </a:t>
            </a:r>
            <a:r>
              <a:rPr lang="en-US" sz="2800" dirty="0" smtClean="0"/>
              <a:t>offered oblations </a:t>
            </a:r>
            <a:r>
              <a:rPr lang="en-US" sz="2800" dirty="0"/>
              <a:t>in the fire. </a:t>
            </a:r>
            <a:endParaRPr lang="en-US" sz="2800" dirty="0" smtClean="0"/>
          </a:p>
          <a:p>
            <a:r>
              <a:rPr lang="en-US" sz="2800" dirty="0" smtClean="0"/>
              <a:t>After </a:t>
            </a:r>
            <a:r>
              <a:rPr lang="en-US" sz="2800" dirty="0"/>
              <a:t>the </a:t>
            </a:r>
            <a:r>
              <a:rPr lang="en-US" sz="2800" dirty="0" smtClean="0"/>
              <a:t>peace invocation </a:t>
            </a:r>
            <a:r>
              <a:rPr lang="en-US" sz="2800" dirty="0"/>
              <a:t>had been chanted and </a:t>
            </a:r>
            <a:r>
              <a:rPr lang="en-US" sz="2800" dirty="0" smtClean="0"/>
              <a:t>the flourish </a:t>
            </a:r>
            <a:r>
              <a:rPr lang="en-US" sz="2800" dirty="0"/>
              <a:t>of music had stopped,</a:t>
            </a:r>
          </a:p>
          <a:p>
            <a:r>
              <a:rPr lang="en-US" sz="2800" dirty="0" err="1">
                <a:solidFill>
                  <a:srgbClr val="FF0000"/>
                </a:solidFill>
              </a:rPr>
              <a:t>Dhrishtadyumna</a:t>
            </a:r>
            <a:r>
              <a:rPr lang="en-US" sz="2800" dirty="0"/>
              <a:t> took </a:t>
            </a:r>
            <a:r>
              <a:rPr lang="en-US" sz="2800" dirty="0" err="1">
                <a:solidFill>
                  <a:srgbClr val="FF0000"/>
                </a:solidFill>
              </a:rPr>
              <a:t>Draupadi</a:t>
            </a:r>
            <a:r>
              <a:rPr lang="en-US" sz="2800" dirty="0"/>
              <a:t> by </a:t>
            </a:r>
            <a:r>
              <a:rPr lang="en-US" sz="2800" dirty="0" smtClean="0"/>
              <a:t>the hand </a:t>
            </a:r>
            <a:r>
              <a:rPr lang="en-US" sz="2800" dirty="0"/>
              <a:t>and led </a:t>
            </a:r>
            <a:r>
              <a:rPr lang="en-US" sz="2800" dirty="0" err="1" smtClean="0"/>
              <a:t>Draupadi</a:t>
            </a:r>
            <a:r>
              <a:rPr lang="en-US" sz="2800" dirty="0" smtClean="0"/>
              <a:t> </a:t>
            </a:r>
            <a:r>
              <a:rPr lang="en-US" sz="2800" dirty="0"/>
              <a:t>to the center of the hall</a:t>
            </a:r>
            <a:r>
              <a:rPr lang="en-US" sz="2800" dirty="0" smtClean="0"/>
              <a:t>.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“Send </a:t>
            </a:r>
            <a:r>
              <a:rPr lang="en-US" sz="2800" dirty="0">
                <a:solidFill>
                  <a:srgbClr val="FF0000"/>
                </a:solidFill>
              </a:rPr>
              <a:t>five arrows in succession </a:t>
            </a:r>
            <a:r>
              <a:rPr lang="en-US" sz="2800" dirty="0" smtClean="0">
                <a:solidFill>
                  <a:srgbClr val="FF0000"/>
                </a:solidFill>
              </a:rPr>
              <a:t>through the </a:t>
            </a:r>
            <a:r>
              <a:rPr lang="en-US" sz="2800" dirty="0">
                <a:solidFill>
                  <a:srgbClr val="FF0000"/>
                </a:solidFill>
              </a:rPr>
              <a:t>hole of the wheel and unerringly </a:t>
            </a:r>
            <a:r>
              <a:rPr lang="en-US" sz="2800" dirty="0" smtClean="0">
                <a:solidFill>
                  <a:srgbClr val="FF0000"/>
                </a:solidFill>
              </a:rPr>
              <a:t>hits the </a:t>
            </a:r>
            <a:r>
              <a:rPr lang="en-US" sz="2800" dirty="0" smtClean="0">
                <a:solidFill>
                  <a:srgbClr val="FF0000"/>
                </a:solidFill>
              </a:rPr>
              <a:t>target”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/>
              <a:t>unsuccessful aspirants</a:t>
            </a:r>
            <a:r>
              <a:rPr lang="en-US" sz="2800" dirty="0" smtClean="0"/>
              <a:t>.</a:t>
            </a:r>
          </a:p>
          <a:p>
            <a:r>
              <a:rPr lang="en-US" sz="2800" dirty="0" err="1"/>
              <a:t>Arjuna</a:t>
            </a:r>
            <a:r>
              <a:rPr lang="en-US" sz="2800" dirty="0"/>
              <a:t> who had come disguised </a:t>
            </a:r>
            <a:r>
              <a:rPr lang="en-US" sz="2800" dirty="0" smtClean="0"/>
              <a:t>as a Brahmana, </a:t>
            </a:r>
            <a:r>
              <a:rPr lang="en-US" sz="2800" dirty="0"/>
              <a:t>stood </a:t>
            </a:r>
            <a:r>
              <a:rPr lang="en-US" sz="2800" dirty="0" smtClean="0"/>
              <a:t>up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887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70456"/>
            <a:ext cx="10707690" cy="6587543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Arjuna</a:t>
            </a:r>
            <a:r>
              <a:rPr lang="en-US" sz="2800" dirty="0">
                <a:solidFill>
                  <a:srgbClr val="FF0000"/>
                </a:solidFill>
              </a:rPr>
              <a:t> meditated on </a:t>
            </a:r>
            <a:r>
              <a:rPr lang="en-US" sz="2800" dirty="0" smtClean="0">
                <a:solidFill>
                  <a:srgbClr val="FF0000"/>
                </a:solidFill>
              </a:rPr>
              <a:t>Narayana</a:t>
            </a:r>
            <a:r>
              <a:rPr lang="en-US" sz="2800" dirty="0"/>
              <a:t>, </a:t>
            </a:r>
            <a:r>
              <a:rPr lang="en-US" sz="2800" dirty="0" smtClean="0"/>
              <a:t>the Supreme </a:t>
            </a:r>
            <a:r>
              <a:rPr lang="en-US" sz="2800" dirty="0"/>
              <a:t>God, and took the bow in </a:t>
            </a:r>
            <a:r>
              <a:rPr lang="en-US" sz="2800" dirty="0" smtClean="0"/>
              <a:t>his hand </a:t>
            </a:r>
            <a:r>
              <a:rPr lang="en-US" sz="2800" dirty="0"/>
              <a:t>and strung it with ease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He placed </a:t>
            </a:r>
            <a:r>
              <a:rPr lang="en-US" sz="2800" dirty="0" smtClean="0"/>
              <a:t>an arrow </a:t>
            </a:r>
            <a:r>
              <a:rPr lang="en-US" sz="2800" dirty="0"/>
              <a:t>on the string and </a:t>
            </a:r>
            <a:r>
              <a:rPr lang="en-US" sz="2800" dirty="0" smtClean="0"/>
              <a:t>without </a:t>
            </a:r>
            <a:r>
              <a:rPr lang="en-US" sz="2800" dirty="0"/>
              <a:t>pause or hesitation he </a:t>
            </a:r>
            <a:r>
              <a:rPr lang="en-US" sz="2800" dirty="0" smtClean="0">
                <a:solidFill>
                  <a:srgbClr val="FF0000"/>
                </a:solidFill>
              </a:rPr>
              <a:t>shot five </a:t>
            </a:r>
            <a:r>
              <a:rPr lang="en-US" sz="2800" dirty="0">
                <a:solidFill>
                  <a:srgbClr val="FF0000"/>
                </a:solidFill>
              </a:rPr>
              <a:t>arrows </a:t>
            </a:r>
            <a:r>
              <a:rPr lang="en-US" sz="2800" dirty="0"/>
              <a:t>in succession through </a:t>
            </a:r>
            <a:r>
              <a:rPr lang="en-US" sz="2800" dirty="0" smtClean="0"/>
              <a:t>the revolving </a:t>
            </a:r>
            <a:r>
              <a:rPr lang="en-US" sz="2800" dirty="0"/>
              <a:t>mechanism right into the </a:t>
            </a:r>
            <a:r>
              <a:rPr lang="en-US" sz="2800" dirty="0" smtClean="0"/>
              <a:t>target so </a:t>
            </a:r>
            <a:r>
              <a:rPr lang="en-US" sz="2800" dirty="0"/>
              <a:t>that it fell down. </a:t>
            </a:r>
            <a:endParaRPr lang="en-US" sz="2800" dirty="0" smtClean="0"/>
          </a:p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crowd was </a:t>
            </a:r>
            <a:r>
              <a:rPr lang="en-US" sz="2800" dirty="0" smtClean="0"/>
              <a:t>in tumult </a:t>
            </a:r>
            <a:r>
              <a:rPr lang="en-US" sz="2800" dirty="0"/>
              <a:t>and there was a blare of </a:t>
            </a:r>
            <a:r>
              <a:rPr lang="en-US" sz="2800" dirty="0" smtClean="0"/>
              <a:t>musical instruments.</a:t>
            </a:r>
          </a:p>
          <a:p>
            <a:r>
              <a:rPr lang="en-US" sz="2800" dirty="0" err="1" smtClean="0">
                <a:solidFill>
                  <a:srgbClr val="FF0000"/>
                </a:solidFill>
              </a:rPr>
              <a:t>Draupadi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approached</a:t>
            </a:r>
            <a:r>
              <a:rPr lang="en-US" sz="2800" dirty="0" smtClean="0"/>
              <a:t> </a:t>
            </a:r>
            <a:r>
              <a:rPr lang="en-US" sz="2800" dirty="0"/>
              <a:t>him and </a:t>
            </a:r>
            <a:r>
              <a:rPr lang="en-US" sz="2800" dirty="0" smtClean="0"/>
              <a:t>placed the </a:t>
            </a:r>
            <a:r>
              <a:rPr lang="en-US" sz="2800" dirty="0"/>
              <a:t>garland on his neck. </a:t>
            </a:r>
            <a:endParaRPr lang="en-US" sz="2800" dirty="0" smtClean="0"/>
          </a:p>
          <a:p>
            <a:r>
              <a:rPr lang="en-US" sz="2800" dirty="0" smtClean="0"/>
              <a:t>Yudhishthira, </a:t>
            </a:r>
            <a:r>
              <a:rPr lang="en-US" sz="2800" dirty="0" err="1" smtClean="0"/>
              <a:t>Nakula</a:t>
            </a:r>
            <a:r>
              <a:rPr lang="en-US" sz="2800" dirty="0"/>
              <a:t>, and </a:t>
            </a:r>
            <a:r>
              <a:rPr lang="en-US" sz="2800" dirty="0" err="1"/>
              <a:t>Sahadeva</a:t>
            </a:r>
            <a:r>
              <a:rPr lang="en-US" sz="2800" dirty="0"/>
              <a:t> returned in haste </a:t>
            </a:r>
            <a:r>
              <a:rPr lang="en-US" sz="2800" dirty="0" smtClean="0"/>
              <a:t>to the </a:t>
            </a:r>
            <a:r>
              <a:rPr lang="en-US" sz="2800" dirty="0"/>
              <a:t>potter's house to convey the glad </a:t>
            </a:r>
            <a:r>
              <a:rPr lang="en-US" sz="2800" dirty="0" smtClean="0"/>
              <a:t>news immediately </a:t>
            </a:r>
            <a:r>
              <a:rPr lang="en-US" sz="2800" dirty="0"/>
              <a:t>to their mother</a:t>
            </a:r>
            <a:r>
              <a:rPr lang="en-US" sz="2800" dirty="0" smtClean="0"/>
              <a:t>.</a:t>
            </a:r>
          </a:p>
          <a:p>
            <a:r>
              <a:rPr lang="en-US" sz="2800" dirty="0" err="1"/>
              <a:t>Bhima</a:t>
            </a:r>
            <a:r>
              <a:rPr lang="en-US" sz="2800" dirty="0"/>
              <a:t> alone remained in the assembly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528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70456"/>
            <a:ext cx="10707690" cy="6587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 other princes said :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practice of </a:t>
            </a:r>
            <a:r>
              <a:rPr lang="en-US" sz="2800" dirty="0" err="1" smtClean="0"/>
              <a:t>swayamvara</a:t>
            </a:r>
            <a:r>
              <a:rPr lang="en-US" sz="2800" dirty="0" smtClean="0"/>
              <a:t>, the </a:t>
            </a:r>
            <a:r>
              <a:rPr lang="en-US" sz="2800" dirty="0"/>
              <a:t>choosing of a bridegroom, is </a:t>
            </a:r>
            <a:r>
              <a:rPr lang="en-US" sz="2800" dirty="0" smtClean="0"/>
              <a:t>not prevailing </a:t>
            </a:r>
            <a:r>
              <a:rPr lang="en-US" sz="2800" dirty="0"/>
              <a:t>among the </a:t>
            </a:r>
            <a:r>
              <a:rPr lang="en-US" sz="2800" dirty="0" err="1"/>
              <a:t>brahmanas</a:t>
            </a:r>
            <a:r>
              <a:rPr lang="en-US" sz="2800" dirty="0"/>
              <a:t>. </a:t>
            </a:r>
            <a:endParaRPr lang="en-US" sz="2800" dirty="0" smtClean="0"/>
          </a:p>
          <a:p>
            <a:pPr lvl="1"/>
            <a:r>
              <a:rPr lang="en-US" sz="2800" dirty="0" smtClean="0"/>
              <a:t>If this maiden </a:t>
            </a:r>
            <a:r>
              <a:rPr lang="en-US" sz="2800" dirty="0"/>
              <a:t>does not care to marry a </a:t>
            </a:r>
            <a:r>
              <a:rPr lang="en-US" sz="2800" dirty="0" smtClean="0"/>
              <a:t>prince, she </a:t>
            </a:r>
            <a:r>
              <a:rPr lang="en-US" sz="2800" dirty="0"/>
              <a:t>should remain a virgin and </a:t>
            </a:r>
            <a:r>
              <a:rPr lang="en-US" sz="2800" dirty="0" smtClean="0"/>
              <a:t>burn herself </a:t>
            </a:r>
            <a:r>
              <a:rPr lang="en-US" sz="2800" dirty="0"/>
              <a:t>on the pyre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 smtClean="0"/>
              <a:t>How </a:t>
            </a:r>
            <a:r>
              <a:rPr lang="en-US" sz="2800" dirty="0"/>
              <a:t>can a </a:t>
            </a:r>
            <a:r>
              <a:rPr lang="en-US" sz="2800" dirty="0" smtClean="0"/>
              <a:t>Brahmana marry </a:t>
            </a:r>
            <a:r>
              <a:rPr lang="en-US" sz="2800" dirty="0"/>
              <a:t>her</a:t>
            </a:r>
            <a:r>
              <a:rPr lang="en-US" sz="2800" dirty="0" smtClean="0"/>
              <a:t>?</a:t>
            </a:r>
          </a:p>
          <a:p>
            <a:r>
              <a:rPr lang="en-US" sz="2800" dirty="0"/>
              <a:t>A free fight </a:t>
            </a:r>
            <a:r>
              <a:rPr lang="en-US" sz="2800" dirty="0" smtClean="0"/>
              <a:t>seemed imminent.</a:t>
            </a:r>
          </a:p>
          <a:p>
            <a:r>
              <a:rPr lang="en-US" sz="2800" dirty="0" err="1"/>
              <a:t>Bhima</a:t>
            </a:r>
            <a:r>
              <a:rPr lang="en-US" sz="2800" dirty="0"/>
              <a:t> plucked a tree by the roots, </a:t>
            </a:r>
            <a:r>
              <a:rPr lang="en-US" sz="2800" dirty="0" smtClean="0"/>
              <a:t>and stripping </a:t>
            </a:r>
            <a:r>
              <a:rPr lang="en-US" sz="2800" dirty="0"/>
              <a:t>it of foliage, stood armed </a:t>
            </a:r>
            <a:r>
              <a:rPr lang="en-US" sz="2800" dirty="0" smtClean="0"/>
              <a:t>with it, </a:t>
            </a:r>
            <a:r>
              <a:rPr lang="en-US" sz="2800" dirty="0"/>
              <a:t>by the side </a:t>
            </a:r>
            <a:r>
              <a:rPr lang="en-US" sz="2800" dirty="0" smtClean="0"/>
              <a:t>of </a:t>
            </a:r>
            <a:r>
              <a:rPr lang="en-US" sz="2800" dirty="0" err="1" smtClean="0"/>
              <a:t>Arjuna</a:t>
            </a:r>
            <a:r>
              <a:rPr lang="en-US" sz="2800" dirty="0" smtClean="0"/>
              <a:t> </a:t>
            </a:r>
            <a:r>
              <a:rPr lang="en-US" sz="2800" dirty="0"/>
              <a:t>ready for any event. </a:t>
            </a:r>
            <a:endParaRPr lang="en-US" sz="2800" dirty="0" smtClean="0"/>
          </a:p>
          <a:p>
            <a:r>
              <a:rPr lang="en-US" sz="2800" dirty="0" err="1" smtClean="0"/>
              <a:t>Draupadi</a:t>
            </a:r>
            <a:r>
              <a:rPr lang="en-US" sz="2800" dirty="0" smtClean="0"/>
              <a:t> said nothing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906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70456"/>
            <a:ext cx="10707690" cy="6587543"/>
          </a:xfrm>
        </p:spPr>
        <p:txBody>
          <a:bodyPr>
            <a:normAutofit/>
          </a:bodyPr>
          <a:lstStyle/>
          <a:p>
            <a:r>
              <a:rPr lang="en-US" sz="2800" dirty="0"/>
              <a:t>Krishna, Balarama and others sought </a:t>
            </a:r>
            <a:r>
              <a:rPr lang="en-US" sz="2800" dirty="0" smtClean="0"/>
              <a:t>to appease </a:t>
            </a:r>
            <a:r>
              <a:rPr lang="en-US" sz="2800" dirty="0"/>
              <a:t>those who had created </a:t>
            </a:r>
            <a:r>
              <a:rPr lang="en-US" sz="2800" dirty="0" smtClean="0"/>
              <a:t>the confusion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err="1" smtClean="0">
                <a:solidFill>
                  <a:srgbClr val="FF0000"/>
                </a:solidFill>
              </a:rPr>
              <a:t>Arjuna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proceeded to the </a:t>
            </a:r>
            <a:r>
              <a:rPr lang="en-US" sz="2800" dirty="0" smtClean="0">
                <a:solidFill>
                  <a:srgbClr val="FF0000"/>
                </a:solidFill>
              </a:rPr>
              <a:t>house of </a:t>
            </a:r>
            <a:r>
              <a:rPr lang="en-US" sz="2800" dirty="0">
                <a:solidFill>
                  <a:srgbClr val="FF0000"/>
                </a:solidFill>
              </a:rPr>
              <a:t>the potter accompanied by </a:t>
            </a:r>
            <a:r>
              <a:rPr lang="en-US" sz="2800" dirty="0" err="1">
                <a:solidFill>
                  <a:srgbClr val="FF0000"/>
                </a:solidFill>
              </a:rPr>
              <a:t>Draupadi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2800" dirty="0" err="1">
                <a:solidFill>
                  <a:srgbClr val="FF0000"/>
                </a:solidFill>
              </a:rPr>
              <a:t>Dhrishtadyumna</a:t>
            </a:r>
            <a:r>
              <a:rPr lang="en-US" sz="2800" dirty="0"/>
              <a:t> followed them at </a:t>
            </a:r>
            <a:r>
              <a:rPr lang="en-US" sz="2800" dirty="0" smtClean="0"/>
              <a:t>a distance</a:t>
            </a:r>
            <a:r>
              <a:rPr lang="en-US" sz="2800" dirty="0"/>
              <a:t>, and, unseen by them, </a:t>
            </a:r>
            <a:r>
              <a:rPr lang="en-US" sz="2800" dirty="0" smtClean="0"/>
              <a:t>closely observed </a:t>
            </a:r>
            <a:r>
              <a:rPr lang="en-US" sz="2800" dirty="0"/>
              <a:t>everything that took place there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He suspected that they were the </a:t>
            </a:r>
            <a:r>
              <a:rPr lang="en-US" sz="2800" dirty="0" err="1" smtClean="0">
                <a:solidFill>
                  <a:srgbClr val="FF0000"/>
                </a:solidFill>
              </a:rPr>
              <a:t>Pandavas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000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112963" y="-379301"/>
            <a:ext cx="4173537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b="1" dirty="0"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b="1" dirty="0"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b="1" dirty="0"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16. The Slaying Of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Bakasura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17.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Draupadi's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Swayamvaram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18.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Indraprastha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19. The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Saranga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Birds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20.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Jarasandha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21. The Slaying Of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Jarasandha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22. The First Honor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23.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Sakuni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Comes In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24. The Invitation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25. The Wager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26.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Draupadi's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Grief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27.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Dhritarashtra's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Anxiety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28. Krishna's Vow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29.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Pasupata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30. Affliction Is Nothing New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31.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Agastya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32.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Rishyasringa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86500" y="1216789"/>
            <a:ext cx="50482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33. Fruitless Penance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</a:br>
            <a:r>
              <a:rPr 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34. </a:t>
            </a:r>
            <a:r>
              <a:rPr lang="en-US" b="1" dirty="0" err="1">
                <a:solidFill>
                  <a:srgbClr val="FF0000"/>
                </a:solidFill>
                <a:latin typeface="Arial" charset="0"/>
                <a:cs typeface="Arial" charset="0"/>
              </a:rPr>
              <a:t>Yavakrida's</a:t>
            </a:r>
            <a:r>
              <a:rPr 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 End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</a:br>
            <a:r>
              <a:rPr 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35. Mere Learning Is Not Enough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</a:br>
            <a:r>
              <a:rPr 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36. </a:t>
            </a:r>
            <a:r>
              <a:rPr lang="en-US" b="1" dirty="0" err="1">
                <a:solidFill>
                  <a:srgbClr val="FF0000"/>
                </a:solidFill>
                <a:latin typeface="Arial" charset="0"/>
                <a:cs typeface="Arial" charset="0"/>
              </a:rPr>
              <a:t>Ashtavakra</a:t>
            </a:r>
            <a:r>
              <a:rPr lang="en-US" dirty="0">
                <a:latin typeface="Arial" charset="0"/>
                <a:cs typeface="Arial" charset="0"/>
              </a:rPr>
              <a:t/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b="1" dirty="0">
                <a:latin typeface="Arial" charset="0"/>
                <a:cs typeface="Arial" charset="0"/>
              </a:rPr>
              <a:t>37. </a:t>
            </a:r>
            <a:r>
              <a:rPr lang="en-US" b="1" dirty="0" err="1">
                <a:latin typeface="Arial" charset="0"/>
                <a:cs typeface="Arial" charset="0"/>
              </a:rPr>
              <a:t>Bhima</a:t>
            </a:r>
            <a:r>
              <a:rPr lang="en-US" b="1" dirty="0">
                <a:latin typeface="Arial" charset="0"/>
                <a:cs typeface="Arial" charset="0"/>
              </a:rPr>
              <a:t> And Hanuman</a:t>
            </a:r>
            <a:r>
              <a:rPr lang="en-US" dirty="0">
                <a:latin typeface="Arial" charset="0"/>
                <a:cs typeface="Arial" charset="0"/>
              </a:rPr>
              <a:t/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38. I am No Crane</a:t>
            </a:r>
            <a:endParaRPr lang="en-US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charset="0"/>
                <a:cs typeface="Arial" charset="0"/>
              </a:rPr>
              <a:t>39. The Wicked Are Never Satisfied</a:t>
            </a:r>
            <a:r>
              <a:rPr lang="en-US" dirty="0">
                <a:latin typeface="Arial" charset="0"/>
                <a:cs typeface="Arial" charset="0"/>
              </a:rPr>
              <a:t/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b="1" dirty="0">
                <a:latin typeface="Arial" charset="0"/>
                <a:cs typeface="Arial" charset="0"/>
              </a:rPr>
              <a:t>40. </a:t>
            </a:r>
            <a:r>
              <a:rPr lang="en-US" b="1" dirty="0" err="1">
                <a:latin typeface="Arial" charset="0"/>
                <a:cs typeface="Arial" charset="0"/>
              </a:rPr>
              <a:t>Duryodhana</a:t>
            </a:r>
            <a:r>
              <a:rPr lang="en-US" b="1" dirty="0">
                <a:latin typeface="Arial" charset="0"/>
                <a:cs typeface="Arial" charset="0"/>
              </a:rPr>
              <a:t> Disgraced</a:t>
            </a:r>
            <a:r>
              <a:rPr lang="en-US" dirty="0">
                <a:latin typeface="Arial" charset="0"/>
                <a:cs typeface="Arial" charset="0"/>
              </a:rPr>
              <a:t/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b="1" dirty="0">
                <a:latin typeface="Arial" charset="0"/>
                <a:cs typeface="Arial" charset="0"/>
              </a:rPr>
              <a:t>41. Sri Krishna's Hunger</a:t>
            </a:r>
            <a:r>
              <a:rPr lang="en-US" dirty="0">
                <a:latin typeface="Arial" charset="0"/>
                <a:cs typeface="Arial" charset="0"/>
              </a:rPr>
              <a:t/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b="1" dirty="0">
                <a:latin typeface="Arial" charset="0"/>
                <a:cs typeface="Arial" charset="0"/>
              </a:rPr>
              <a:t>42. The Enchanted Pool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0" y="0"/>
            <a:ext cx="2278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Chapters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2874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70456"/>
            <a:ext cx="10707690" cy="6587543"/>
          </a:xfrm>
        </p:spPr>
        <p:txBody>
          <a:bodyPr>
            <a:normAutofit/>
          </a:bodyPr>
          <a:lstStyle/>
          <a:p>
            <a:r>
              <a:rPr lang="en-US" sz="2800" dirty="0"/>
              <a:t>Invited by </a:t>
            </a:r>
            <a:r>
              <a:rPr lang="en-US" sz="2800" dirty="0" err="1"/>
              <a:t>Drupada</a:t>
            </a:r>
            <a:r>
              <a:rPr lang="en-US" sz="2800" dirty="0"/>
              <a:t> </a:t>
            </a:r>
            <a:r>
              <a:rPr lang="en-US" sz="2800" dirty="0" err="1"/>
              <a:t>Kunti</a:t>
            </a:r>
            <a:r>
              <a:rPr lang="en-US" sz="2800" dirty="0"/>
              <a:t> and </a:t>
            </a:r>
            <a:r>
              <a:rPr lang="en-US" sz="2800" dirty="0" smtClean="0"/>
              <a:t>the </a:t>
            </a:r>
            <a:r>
              <a:rPr lang="en-US" sz="2800" dirty="0" err="1" smtClean="0"/>
              <a:t>Pandavas</a:t>
            </a:r>
            <a:r>
              <a:rPr lang="en-US" sz="2800" dirty="0" smtClean="0"/>
              <a:t> </a:t>
            </a:r>
            <a:r>
              <a:rPr lang="en-US" sz="2800" dirty="0"/>
              <a:t>went to the palace. </a:t>
            </a:r>
            <a:endParaRPr lang="en-US" sz="2800" dirty="0" smtClean="0"/>
          </a:p>
          <a:p>
            <a:r>
              <a:rPr lang="en-US" sz="2800" dirty="0" err="1" smtClean="0">
                <a:solidFill>
                  <a:srgbClr val="FF0000"/>
                </a:solidFill>
              </a:rPr>
              <a:t>Dharmaputra</a:t>
            </a:r>
            <a:r>
              <a:rPr lang="en-US" sz="2800" dirty="0" smtClean="0"/>
              <a:t> confided </a:t>
            </a:r>
            <a:r>
              <a:rPr lang="en-US" sz="2800" dirty="0"/>
              <a:t>to the king that they were </a:t>
            </a:r>
            <a:r>
              <a:rPr lang="en-US" sz="2800" dirty="0" smtClean="0"/>
              <a:t>the </a:t>
            </a:r>
            <a:r>
              <a:rPr lang="en-US" sz="2800" dirty="0" err="1" smtClean="0"/>
              <a:t>Pandavas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He also informed him of </a:t>
            </a:r>
            <a:r>
              <a:rPr lang="en-US" sz="2800" dirty="0" smtClean="0"/>
              <a:t>their decision </a:t>
            </a:r>
            <a:r>
              <a:rPr lang="en-US" sz="2800" dirty="0"/>
              <a:t>to marry </a:t>
            </a:r>
            <a:r>
              <a:rPr lang="en-US" sz="2800" dirty="0" err="1"/>
              <a:t>Draupadi</a:t>
            </a:r>
            <a:r>
              <a:rPr lang="en-US" sz="2800" dirty="0"/>
              <a:t> in </a:t>
            </a:r>
            <a:r>
              <a:rPr lang="en-US" sz="2800" dirty="0" smtClean="0"/>
              <a:t>common(Polyandrous </a:t>
            </a:r>
            <a:r>
              <a:rPr lang="en-US" sz="2800" dirty="0"/>
              <a:t>marriage) </a:t>
            </a:r>
          </a:p>
          <a:p>
            <a:r>
              <a:rPr lang="en-US" sz="2800" dirty="0" smtClean="0"/>
              <a:t>He </a:t>
            </a:r>
            <a:r>
              <a:rPr lang="en-US" sz="2800" dirty="0"/>
              <a:t>was surprised and disgusted </a:t>
            </a:r>
            <a:r>
              <a:rPr lang="en-US" sz="2800" dirty="0" smtClean="0"/>
              <a:t>when he </a:t>
            </a:r>
            <a:r>
              <a:rPr lang="en-US" sz="2800" dirty="0"/>
              <a:t>heard that they would jointly </a:t>
            </a:r>
            <a:r>
              <a:rPr lang="en-US" sz="2800" dirty="0" smtClean="0"/>
              <a:t>marry </a:t>
            </a:r>
            <a:r>
              <a:rPr lang="en-US" sz="2800" dirty="0" err="1" smtClean="0"/>
              <a:t>Draupadi</a:t>
            </a:r>
            <a:r>
              <a:rPr lang="en-US" sz="2800" dirty="0" smtClean="0"/>
              <a:t>.</a:t>
            </a:r>
          </a:p>
          <a:p>
            <a:r>
              <a:rPr lang="en-US" sz="2800" dirty="0" err="1"/>
              <a:t>Drupada</a:t>
            </a:r>
            <a:r>
              <a:rPr lang="en-US" sz="2800" dirty="0"/>
              <a:t> opposed </a:t>
            </a:r>
            <a:r>
              <a:rPr lang="en-US" sz="2800" dirty="0" smtClean="0"/>
              <a:t>this</a:t>
            </a:r>
          </a:p>
          <a:p>
            <a:r>
              <a:rPr lang="en-US" sz="2800" dirty="0"/>
              <a:t>In a time of great peril </a:t>
            </a:r>
            <a:r>
              <a:rPr lang="en-US" sz="2800" dirty="0" smtClean="0"/>
              <a:t>the </a:t>
            </a:r>
            <a:r>
              <a:rPr lang="en-US" sz="2800" dirty="0" err="1" smtClean="0"/>
              <a:t>Pandavas</a:t>
            </a:r>
            <a:r>
              <a:rPr lang="en-US" sz="2800" dirty="0" smtClean="0"/>
              <a:t> vowed </a:t>
            </a:r>
            <a:r>
              <a:rPr lang="en-US" sz="2800" dirty="0"/>
              <a:t>that </a:t>
            </a:r>
            <a:r>
              <a:rPr lang="en-US" sz="2800" dirty="0" smtClean="0"/>
              <a:t>they </a:t>
            </a:r>
            <a:r>
              <a:rPr lang="en-US" sz="2800" dirty="0"/>
              <a:t>would share all things </a:t>
            </a:r>
            <a:r>
              <a:rPr lang="en-US" sz="2800" dirty="0" smtClean="0"/>
              <a:t>in common</a:t>
            </a:r>
          </a:p>
          <a:p>
            <a:r>
              <a:rPr lang="en-US" sz="2800" dirty="0" err="1" smtClean="0">
                <a:solidFill>
                  <a:srgbClr val="FF0000"/>
                </a:solidFill>
              </a:rPr>
              <a:t>Drupada</a:t>
            </a:r>
            <a:r>
              <a:rPr lang="en-US" sz="2800" dirty="0" smtClean="0">
                <a:solidFill>
                  <a:srgbClr val="FF0000"/>
                </a:solidFill>
              </a:rPr>
              <a:t> yielded 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87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7037" y="2501721"/>
            <a:ext cx="10018713" cy="1752599"/>
          </a:xfrm>
        </p:spPr>
        <p:txBody>
          <a:bodyPr/>
          <a:lstStyle/>
          <a:p>
            <a:r>
              <a:rPr lang="en-US" dirty="0" smtClean="0"/>
              <a:t>CHAPTER 18</a:t>
            </a:r>
            <a:br>
              <a:rPr lang="en-US" dirty="0" smtClean="0"/>
            </a:br>
            <a:r>
              <a:rPr lang="en-US" b="1" dirty="0" smtClean="0"/>
              <a:t>INDRAPRASTHA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1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425003"/>
            <a:ext cx="10018713" cy="5366197"/>
          </a:xfrm>
        </p:spPr>
        <p:txBody>
          <a:bodyPr>
            <a:normAutofit/>
          </a:bodyPr>
          <a:lstStyle/>
          <a:p>
            <a:r>
              <a:rPr lang="en-US" dirty="0" smtClean="0"/>
              <a:t>News </a:t>
            </a:r>
            <a:r>
              <a:rPr lang="en-US" dirty="0"/>
              <a:t>of the incidents that </a:t>
            </a:r>
            <a:r>
              <a:rPr lang="en-US" dirty="0" smtClean="0"/>
              <a:t>took place </a:t>
            </a:r>
            <a:r>
              <a:rPr lang="en-US" dirty="0"/>
              <a:t>during the </a:t>
            </a:r>
            <a:r>
              <a:rPr lang="en-US" dirty="0" err="1">
                <a:solidFill>
                  <a:srgbClr val="FF0000"/>
                </a:solidFill>
              </a:rPr>
              <a:t>swayamvara</a:t>
            </a:r>
            <a:r>
              <a:rPr lang="en-US" dirty="0">
                <a:solidFill>
                  <a:srgbClr val="FF0000"/>
                </a:solidFill>
              </a:rPr>
              <a:t> at </a:t>
            </a:r>
            <a:r>
              <a:rPr lang="en-US" dirty="0" err="1" smtClean="0">
                <a:solidFill>
                  <a:srgbClr val="FF0000"/>
                </a:solidFill>
              </a:rPr>
              <a:t>Panchala</a:t>
            </a:r>
            <a:r>
              <a:rPr lang="en-US" dirty="0" smtClean="0">
                <a:solidFill>
                  <a:srgbClr val="FF0000"/>
                </a:solidFill>
              </a:rPr>
              <a:t> reached </a:t>
            </a:r>
            <a:r>
              <a:rPr lang="en-US" dirty="0" err="1">
                <a:solidFill>
                  <a:srgbClr val="FF0000"/>
                </a:solidFill>
              </a:rPr>
              <a:t>Hastinapura</a:t>
            </a:r>
            <a:r>
              <a:rPr lang="en-US" dirty="0">
                <a:solidFill>
                  <a:srgbClr val="FF0000"/>
                </a:solidFill>
              </a:rPr>
              <a:t>,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Vidura</a:t>
            </a:r>
            <a:r>
              <a:rPr lang="en-US" dirty="0" smtClean="0"/>
              <a:t> </a:t>
            </a:r>
            <a:r>
              <a:rPr lang="en-US" dirty="0"/>
              <a:t>was happy.</a:t>
            </a:r>
          </a:p>
          <a:p>
            <a:r>
              <a:rPr lang="en-US" dirty="0" err="1"/>
              <a:t>Duryodhana's</a:t>
            </a:r>
            <a:r>
              <a:rPr lang="en-US" dirty="0"/>
              <a:t> jealousy and </a:t>
            </a:r>
            <a:r>
              <a:rPr lang="en-US" dirty="0" smtClean="0"/>
              <a:t>hatred redoubled 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Paandavas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--powerful </a:t>
            </a:r>
            <a:r>
              <a:rPr lang="en-US" dirty="0"/>
              <a:t>on account of the alliance </a:t>
            </a:r>
            <a:r>
              <a:rPr lang="en-US" dirty="0" smtClean="0"/>
              <a:t>with the </a:t>
            </a:r>
            <a:r>
              <a:rPr lang="en-US" dirty="0"/>
              <a:t>mighty king of </a:t>
            </a:r>
            <a:r>
              <a:rPr lang="en-US" dirty="0" err="1"/>
              <a:t>Panchala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Duryodhana</a:t>
            </a:r>
            <a:r>
              <a:rPr lang="en-US" dirty="0" smtClean="0"/>
              <a:t> and </a:t>
            </a:r>
            <a:r>
              <a:rPr lang="en-US" dirty="0"/>
              <a:t>his brother </a:t>
            </a:r>
            <a:r>
              <a:rPr lang="en-US" dirty="0" err="1"/>
              <a:t>Duhsasana</a:t>
            </a:r>
            <a:r>
              <a:rPr lang="en-US" dirty="0"/>
              <a:t> went to </a:t>
            </a:r>
            <a:r>
              <a:rPr lang="en-US" dirty="0" smtClean="0"/>
              <a:t>their uncle </a:t>
            </a:r>
            <a:r>
              <a:rPr lang="en-US" dirty="0" err="1"/>
              <a:t>Sakuni</a:t>
            </a:r>
            <a:r>
              <a:rPr lang="en-US" dirty="0"/>
              <a:t> </a:t>
            </a:r>
            <a:r>
              <a:rPr lang="en-US" dirty="0" smtClean="0"/>
              <a:t>in sorrow</a:t>
            </a:r>
          </a:p>
          <a:p>
            <a:pPr lvl="1"/>
            <a:r>
              <a:rPr lang="en-US" sz="2400" dirty="0" smtClean="0"/>
              <a:t>relying on </a:t>
            </a:r>
            <a:r>
              <a:rPr lang="en-US" sz="2400" dirty="0" err="1" smtClean="0"/>
              <a:t>Purochana</a:t>
            </a:r>
            <a:r>
              <a:rPr lang="en-US" sz="2400" dirty="0" smtClean="0"/>
              <a:t>…..</a:t>
            </a:r>
          </a:p>
          <a:p>
            <a:pPr lvl="1"/>
            <a:r>
              <a:rPr lang="en-US" sz="2400" dirty="0" err="1" smtClean="0"/>
              <a:t>Pandavas</a:t>
            </a:r>
            <a:r>
              <a:rPr lang="en-US" sz="2400" dirty="0"/>
              <a:t>, are cleverer </a:t>
            </a:r>
            <a:endParaRPr lang="en-US" sz="2400" dirty="0" smtClean="0"/>
          </a:p>
          <a:p>
            <a:pPr lvl="1"/>
            <a:r>
              <a:rPr lang="en-US" sz="2400" dirty="0" smtClean="0"/>
              <a:t>Fortune seems </a:t>
            </a:r>
            <a:r>
              <a:rPr lang="en-US" sz="2400" dirty="0"/>
              <a:t>to favor them.</a:t>
            </a:r>
          </a:p>
          <a:p>
            <a:pPr lvl="1"/>
            <a:r>
              <a:rPr lang="en-US" sz="2400" dirty="0" err="1"/>
              <a:t>Dhrishtadyumna</a:t>
            </a:r>
            <a:r>
              <a:rPr lang="en-US" sz="2400" dirty="0"/>
              <a:t> and </a:t>
            </a:r>
            <a:r>
              <a:rPr lang="en-US" sz="2400" dirty="0" err="1" smtClean="0"/>
              <a:t>Sikhandin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073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99245"/>
            <a:ext cx="10018713" cy="539195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take</a:t>
            </a:r>
            <a:r>
              <a:rPr lang="en-US" sz="2800" dirty="0"/>
              <a:t> advantage of the fact that </a:t>
            </a:r>
            <a:r>
              <a:rPr lang="en-US" sz="2800" dirty="0" err="1" smtClean="0"/>
              <a:t>Pandavas</a:t>
            </a:r>
            <a:r>
              <a:rPr lang="en-US" sz="2800" dirty="0" smtClean="0"/>
              <a:t> </a:t>
            </a:r>
            <a:r>
              <a:rPr lang="en-US" sz="2800" dirty="0"/>
              <a:t>are not born of one and </a:t>
            </a:r>
            <a:r>
              <a:rPr lang="en-US" sz="2800" dirty="0" smtClean="0"/>
              <a:t>the same </a:t>
            </a:r>
            <a:r>
              <a:rPr lang="en-US" sz="2800" dirty="0"/>
              <a:t>mother and create enmity </a:t>
            </a:r>
            <a:r>
              <a:rPr lang="en-US" sz="2800" dirty="0" smtClean="0"/>
              <a:t>between the </a:t>
            </a:r>
            <a:r>
              <a:rPr lang="en-US" sz="2800" dirty="0"/>
              <a:t>sons of </a:t>
            </a:r>
            <a:r>
              <a:rPr lang="en-US" sz="2800" dirty="0" err="1"/>
              <a:t>Madri</a:t>
            </a:r>
            <a:r>
              <a:rPr lang="en-US" sz="2800" dirty="0"/>
              <a:t> and those of </a:t>
            </a:r>
            <a:r>
              <a:rPr lang="en-US" sz="2800" dirty="0" err="1"/>
              <a:t>Kunti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bribe </a:t>
            </a:r>
            <a:r>
              <a:rPr lang="en-US" sz="2800" dirty="0" err="1"/>
              <a:t>Drupada</a:t>
            </a:r>
            <a:r>
              <a:rPr lang="en-US" sz="2800" dirty="0"/>
              <a:t> into </a:t>
            </a:r>
            <a:r>
              <a:rPr lang="en-US" sz="2800" dirty="0" smtClean="0"/>
              <a:t>joining their side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Should </a:t>
            </a:r>
            <a:r>
              <a:rPr lang="en-US" sz="2800" dirty="0" smtClean="0"/>
              <a:t>somehow </a:t>
            </a:r>
            <a:r>
              <a:rPr lang="en-US" sz="2800" dirty="0"/>
              <a:t>make sure that the </a:t>
            </a:r>
            <a:r>
              <a:rPr lang="en-US" sz="2800" dirty="0" err="1"/>
              <a:t>Pandavas</a:t>
            </a:r>
            <a:r>
              <a:rPr lang="en-US" sz="2800" dirty="0"/>
              <a:t> </a:t>
            </a:r>
            <a:r>
              <a:rPr lang="en-US" sz="2800" dirty="0" smtClean="0"/>
              <a:t>do not </a:t>
            </a:r>
            <a:r>
              <a:rPr lang="en-US" sz="2800" dirty="0"/>
              <a:t>come here and demand of us </a:t>
            </a:r>
            <a:r>
              <a:rPr lang="en-US" sz="2800" dirty="0" smtClean="0"/>
              <a:t>the kingdom </a:t>
            </a:r>
            <a:r>
              <a:rPr lang="en-US" sz="2800" dirty="0"/>
              <a:t>that is now in our </a:t>
            </a:r>
            <a:r>
              <a:rPr lang="en-US" sz="2800" dirty="0" smtClean="0"/>
              <a:t>possession</a:t>
            </a:r>
          </a:p>
          <a:p>
            <a:r>
              <a:rPr lang="en-US" sz="2800" dirty="0"/>
              <a:t>commission a few </a:t>
            </a:r>
            <a:r>
              <a:rPr lang="en-US" sz="2800" dirty="0" err="1">
                <a:solidFill>
                  <a:srgbClr val="FF0000"/>
                </a:solidFill>
              </a:rPr>
              <a:t>brahmanas</a:t>
            </a:r>
            <a:r>
              <a:rPr lang="en-US" sz="2800" dirty="0"/>
              <a:t> </a:t>
            </a:r>
            <a:r>
              <a:rPr lang="en-US" sz="2800" dirty="0" smtClean="0"/>
              <a:t>to spread </a:t>
            </a:r>
            <a:r>
              <a:rPr lang="en-US" sz="2800" dirty="0"/>
              <a:t>convenient </a:t>
            </a:r>
            <a:r>
              <a:rPr lang="en-US" sz="2800" dirty="0" err="1"/>
              <a:t>rumours</a:t>
            </a:r>
            <a:r>
              <a:rPr lang="en-US" sz="2800" dirty="0"/>
              <a:t> in </a:t>
            </a:r>
            <a:r>
              <a:rPr lang="en-US" sz="2800" dirty="0" err="1" smtClean="0"/>
              <a:t>Drupada's</a:t>
            </a:r>
            <a:r>
              <a:rPr lang="en-US" sz="2800" dirty="0" smtClean="0"/>
              <a:t> city </a:t>
            </a:r>
            <a:r>
              <a:rPr lang="en-US" sz="2800" dirty="0"/>
              <a:t>and severally tell the </a:t>
            </a:r>
            <a:r>
              <a:rPr lang="en-US" sz="2800" dirty="0" err="1"/>
              <a:t>Pandavas</a:t>
            </a:r>
            <a:r>
              <a:rPr lang="en-US" sz="2800" dirty="0"/>
              <a:t> </a:t>
            </a:r>
            <a:r>
              <a:rPr lang="en-US" sz="2800" dirty="0" smtClean="0"/>
              <a:t>that they </a:t>
            </a:r>
            <a:r>
              <a:rPr lang="en-US" sz="2800" dirty="0"/>
              <a:t>would meet with great danger if </a:t>
            </a:r>
            <a:r>
              <a:rPr lang="en-US" sz="2800" dirty="0" smtClean="0"/>
              <a:t>they were </a:t>
            </a:r>
            <a:r>
              <a:rPr lang="en-US" sz="2800" dirty="0"/>
              <a:t>to go to </a:t>
            </a:r>
            <a:r>
              <a:rPr lang="en-US" sz="2800" dirty="0" err="1"/>
              <a:t>Hastinapura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create </a:t>
            </a:r>
            <a:r>
              <a:rPr lang="en-US" sz="2800" dirty="0">
                <a:solidFill>
                  <a:srgbClr val="FF0000"/>
                </a:solidFill>
              </a:rPr>
              <a:t>discord</a:t>
            </a:r>
            <a:r>
              <a:rPr lang="en-US" sz="2800" dirty="0"/>
              <a:t> among the </a:t>
            </a:r>
            <a:r>
              <a:rPr lang="en-US" sz="2800" dirty="0" err="1"/>
              <a:t>Pandavas</a:t>
            </a:r>
            <a:r>
              <a:rPr lang="en-US" sz="2800" dirty="0"/>
              <a:t> </a:t>
            </a:r>
            <a:r>
              <a:rPr lang="en-US" sz="2800" dirty="0" smtClean="0"/>
              <a:t>by means </a:t>
            </a:r>
            <a:r>
              <a:rPr lang="en-US" sz="2800" dirty="0"/>
              <a:t>of </a:t>
            </a:r>
            <a:r>
              <a:rPr lang="en-US" sz="2800" dirty="0" err="1" smtClean="0"/>
              <a:t>Draupadi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255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656823"/>
            <a:ext cx="10018713" cy="51343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Karna </a:t>
            </a:r>
            <a:r>
              <a:rPr lang="en-US" dirty="0"/>
              <a:t>said:</a:t>
            </a:r>
          </a:p>
          <a:p>
            <a:pPr algn="just"/>
            <a:r>
              <a:rPr lang="en-US" dirty="0" smtClean="0"/>
              <a:t>"None of your proposals is any good. You cannot conquer the </a:t>
            </a:r>
            <a:r>
              <a:rPr lang="en-US" dirty="0" err="1" smtClean="0"/>
              <a:t>Pandavas</a:t>
            </a:r>
            <a:r>
              <a:rPr lang="en-US" dirty="0" smtClean="0"/>
              <a:t> by stratagem. When they were here and were like immature birds with undeveloped wings, we found we could not deceive them</a:t>
            </a:r>
            <a:r>
              <a:rPr lang="en-US" dirty="0"/>
              <a:t>, and you think we can deceive </a:t>
            </a:r>
            <a:r>
              <a:rPr lang="en-US" dirty="0" smtClean="0"/>
              <a:t>them now</a:t>
            </a:r>
            <a:r>
              <a:rPr lang="en-US" dirty="0"/>
              <a:t>, when they have acquired </a:t>
            </a:r>
            <a:r>
              <a:rPr lang="en-US" dirty="0" smtClean="0"/>
              <a:t>experience and </a:t>
            </a:r>
            <a:r>
              <a:rPr lang="en-US" dirty="0"/>
              <a:t>are moreover under the protection </a:t>
            </a:r>
            <a:r>
              <a:rPr lang="en-US" dirty="0" smtClean="0"/>
              <a:t>of </a:t>
            </a:r>
            <a:r>
              <a:rPr lang="en-US" dirty="0" err="1" smtClean="0"/>
              <a:t>Drupada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have seen through </a:t>
            </a:r>
            <a:r>
              <a:rPr lang="en-US" dirty="0" smtClean="0"/>
              <a:t>your designs</a:t>
            </a:r>
            <a:r>
              <a:rPr lang="en-US" dirty="0"/>
              <a:t>. Stratagems will not do hereafter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</a:t>
            </a:r>
            <a:r>
              <a:rPr lang="en-US" dirty="0"/>
              <a:t>cannot sow dissensions among </a:t>
            </a:r>
            <a:r>
              <a:rPr lang="en-US" dirty="0" smtClean="0"/>
              <a:t>them. You </a:t>
            </a:r>
            <a:r>
              <a:rPr lang="en-US" dirty="0"/>
              <a:t>cannot bribe the wise and </a:t>
            </a:r>
            <a:r>
              <a:rPr lang="en-US" dirty="0" smtClean="0"/>
              <a:t>honorable </a:t>
            </a:r>
            <a:r>
              <a:rPr lang="en-US" dirty="0" err="1" smtClean="0"/>
              <a:t>Drupada</a:t>
            </a:r>
            <a:r>
              <a:rPr lang="en-US" dirty="0"/>
              <a:t>. He will not give up </a:t>
            </a:r>
            <a:r>
              <a:rPr lang="en-US" dirty="0" smtClean="0"/>
              <a:t>the </a:t>
            </a:r>
            <a:r>
              <a:rPr lang="en-US" dirty="0" err="1" smtClean="0"/>
              <a:t>Pandavas</a:t>
            </a:r>
            <a:r>
              <a:rPr lang="en-US" dirty="0" smtClean="0"/>
              <a:t> </a:t>
            </a:r>
            <a:r>
              <a:rPr lang="en-US" dirty="0"/>
              <a:t>on any account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Draupada</a:t>
            </a:r>
            <a:r>
              <a:rPr lang="en-US" dirty="0" smtClean="0"/>
              <a:t> </a:t>
            </a:r>
            <a:r>
              <a:rPr lang="en-US" dirty="0" smtClean="0"/>
              <a:t>also can </a:t>
            </a:r>
            <a:r>
              <a:rPr lang="en-US" dirty="0"/>
              <a:t>never be turned against them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Therefore</a:t>
            </a:r>
            <a:r>
              <a:rPr lang="en-US" dirty="0">
                <a:solidFill>
                  <a:srgbClr val="FF0000"/>
                </a:solidFill>
              </a:rPr>
              <a:t>, there is only one way left </a:t>
            </a:r>
            <a:r>
              <a:rPr lang="en-US" dirty="0" smtClean="0">
                <a:solidFill>
                  <a:srgbClr val="FF0000"/>
                </a:solidFill>
              </a:rPr>
              <a:t>for us</a:t>
            </a:r>
            <a:r>
              <a:rPr lang="en-US" dirty="0">
                <a:solidFill>
                  <a:srgbClr val="FF0000"/>
                </a:solidFill>
              </a:rPr>
              <a:t>, and that is to attack them before </a:t>
            </a:r>
            <a:r>
              <a:rPr lang="en-US" dirty="0" smtClean="0">
                <a:solidFill>
                  <a:srgbClr val="FF0000"/>
                </a:solidFill>
              </a:rPr>
              <a:t>they grow </a:t>
            </a:r>
            <a:r>
              <a:rPr lang="en-US" dirty="0">
                <a:solidFill>
                  <a:srgbClr val="FF0000"/>
                </a:solidFill>
              </a:rPr>
              <a:t>stronger and other friends join them.</a:t>
            </a:r>
          </a:p>
        </p:txBody>
      </p:sp>
    </p:spTree>
    <p:extLst>
      <p:ext uri="{BB962C8B-B14F-4D97-AF65-F5344CB8AC3E}">
        <p14:creationId xmlns:p14="http://schemas.microsoft.com/office/powerpoint/2010/main" val="225829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540913"/>
            <a:ext cx="10018713" cy="5550794"/>
          </a:xfrm>
        </p:spPr>
        <p:txBody>
          <a:bodyPr>
            <a:normAutofit/>
          </a:bodyPr>
          <a:lstStyle/>
          <a:p>
            <a:r>
              <a:rPr lang="en-US" dirty="0"/>
              <a:t>We should make a surprise attack on </a:t>
            </a:r>
            <a:r>
              <a:rPr lang="en-US" dirty="0" smtClean="0"/>
              <a:t>the  </a:t>
            </a:r>
            <a:r>
              <a:rPr lang="en-US" dirty="0" err="1" smtClean="0"/>
              <a:t>Pandavas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Drupada</a:t>
            </a:r>
            <a:r>
              <a:rPr lang="en-US" dirty="0"/>
              <a:t> before </a:t>
            </a:r>
            <a:r>
              <a:rPr lang="en-US" dirty="0" smtClean="0"/>
              <a:t>Krishna joins </a:t>
            </a:r>
            <a:r>
              <a:rPr lang="en-US" dirty="0"/>
              <a:t>them with his </a:t>
            </a:r>
            <a:r>
              <a:rPr lang="en-US" dirty="0" err="1"/>
              <a:t>Yadava</a:t>
            </a:r>
            <a:r>
              <a:rPr lang="en-US" dirty="0"/>
              <a:t> army. </a:t>
            </a:r>
            <a:endParaRPr lang="en-US" dirty="0" smtClean="0"/>
          </a:p>
          <a:p>
            <a:r>
              <a:rPr lang="en-US" dirty="0" smtClean="0"/>
              <a:t>We should </a:t>
            </a:r>
            <a:r>
              <a:rPr lang="en-US" dirty="0"/>
              <a:t>take the heroic way out of </a:t>
            </a:r>
            <a:r>
              <a:rPr lang="en-US" dirty="0" smtClean="0"/>
              <a:t>our difficulty</a:t>
            </a:r>
            <a:r>
              <a:rPr lang="en-US" dirty="0"/>
              <a:t>, as </a:t>
            </a:r>
            <a:r>
              <a:rPr lang="en-US" dirty="0" smtClean="0"/>
              <a:t>befits </a:t>
            </a:r>
            <a:r>
              <a:rPr lang="en-US" dirty="0" err="1"/>
              <a:t>kshatriyas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Trickery will </a:t>
            </a:r>
            <a:r>
              <a:rPr lang="en-US" dirty="0"/>
              <a:t>prove useless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Dhritarashtra</a:t>
            </a:r>
            <a:r>
              <a:rPr lang="en-US" dirty="0" smtClean="0"/>
              <a:t> </a:t>
            </a:r>
            <a:r>
              <a:rPr lang="en-US" dirty="0"/>
              <a:t>could not make up his mind.</a:t>
            </a:r>
          </a:p>
          <a:p>
            <a:r>
              <a:rPr lang="en-US" dirty="0"/>
              <a:t>The king, therefore, sent for </a:t>
            </a:r>
            <a:r>
              <a:rPr lang="en-US" dirty="0" err="1"/>
              <a:t>Bhishma</a:t>
            </a:r>
            <a:r>
              <a:rPr lang="en-US" dirty="0"/>
              <a:t> </a:t>
            </a:r>
            <a:r>
              <a:rPr lang="en-US" dirty="0" smtClean="0"/>
              <a:t>and Drona </a:t>
            </a:r>
            <a:r>
              <a:rPr lang="en-US" dirty="0"/>
              <a:t>and consulted them.</a:t>
            </a:r>
          </a:p>
        </p:txBody>
      </p:sp>
    </p:spTree>
    <p:extLst>
      <p:ext uri="{BB962C8B-B14F-4D97-AF65-F5344CB8AC3E}">
        <p14:creationId xmlns:p14="http://schemas.microsoft.com/office/powerpoint/2010/main" val="426546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462" y="1288959"/>
            <a:ext cx="10003645" cy="40300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/>
              <a:t>Bhishma</a:t>
            </a:r>
            <a:r>
              <a:rPr lang="en-US" sz="2800" dirty="0"/>
              <a:t>, wise with the ripe knowledge </a:t>
            </a:r>
            <a:r>
              <a:rPr lang="en-US" sz="2800" dirty="0" smtClean="0"/>
              <a:t>of right </a:t>
            </a:r>
            <a:r>
              <a:rPr lang="en-US" sz="2800" dirty="0"/>
              <a:t>and wrong, replied:</a:t>
            </a:r>
          </a:p>
          <a:p>
            <a:r>
              <a:rPr lang="en-US" sz="2600" dirty="0"/>
              <a:t>"The proper course will be to </a:t>
            </a:r>
            <a:r>
              <a:rPr lang="en-US" sz="2600" dirty="0" smtClean="0"/>
              <a:t>welcome them </a:t>
            </a:r>
            <a:r>
              <a:rPr lang="en-US" sz="2600" dirty="0"/>
              <a:t>back and give them half </a:t>
            </a:r>
            <a:r>
              <a:rPr lang="en-US" sz="2600" dirty="0" smtClean="0"/>
              <a:t>the </a:t>
            </a:r>
            <a:r>
              <a:rPr lang="en-US" sz="2600" dirty="0" smtClean="0"/>
              <a:t>kingdom” </a:t>
            </a:r>
            <a:endParaRPr lang="en-US" sz="2600" dirty="0" smtClean="0"/>
          </a:p>
          <a:p>
            <a:r>
              <a:rPr lang="en-US" sz="2600" dirty="0" smtClean="0"/>
              <a:t>The </a:t>
            </a:r>
            <a:r>
              <a:rPr lang="en-US" sz="2600" dirty="0"/>
              <a:t>citizens of the state </a:t>
            </a:r>
            <a:r>
              <a:rPr lang="en-US" sz="2600" dirty="0" smtClean="0"/>
              <a:t>also desire </a:t>
            </a:r>
            <a:r>
              <a:rPr lang="en-US" sz="2600" dirty="0"/>
              <a:t>such a settlement. </a:t>
            </a:r>
            <a:endParaRPr lang="en-US" sz="2600" dirty="0" smtClean="0"/>
          </a:p>
          <a:p>
            <a:r>
              <a:rPr lang="en-US" sz="2600" dirty="0" smtClean="0"/>
              <a:t>This </a:t>
            </a:r>
            <a:r>
              <a:rPr lang="en-US" sz="2600" dirty="0"/>
              <a:t>is the </a:t>
            </a:r>
            <a:r>
              <a:rPr lang="en-US" sz="2600" dirty="0" smtClean="0"/>
              <a:t>only way </a:t>
            </a:r>
            <a:r>
              <a:rPr lang="en-US" sz="2600" dirty="0"/>
              <a:t>to maintain the dignity of our family.</a:t>
            </a:r>
          </a:p>
          <a:p>
            <a:r>
              <a:rPr lang="en-US" sz="2800" dirty="0" err="1" smtClean="0"/>
              <a:t>Drona</a:t>
            </a:r>
            <a:r>
              <a:rPr lang="en-US" sz="2800" dirty="0" smtClean="0"/>
              <a:t> </a:t>
            </a:r>
            <a:r>
              <a:rPr lang="en-US" sz="2800" dirty="0" smtClean="0"/>
              <a:t>too gave the same counsel</a:t>
            </a:r>
          </a:p>
          <a:p>
            <a:pPr lvl="1"/>
            <a:r>
              <a:rPr lang="nb-NO" sz="2800" dirty="0"/>
              <a:t>sending a proper messenger to </a:t>
            </a:r>
            <a:r>
              <a:rPr lang="en-US" sz="2800" dirty="0" smtClean="0"/>
              <a:t>bring </a:t>
            </a:r>
            <a:r>
              <a:rPr lang="en-US" sz="2800" dirty="0"/>
              <a:t>about an amicable settlement </a:t>
            </a:r>
            <a:r>
              <a:rPr lang="en-US" sz="2800" dirty="0" smtClean="0"/>
              <a:t>and establish </a:t>
            </a:r>
            <a:r>
              <a:rPr lang="en-US" sz="2800" dirty="0"/>
              <a:t>peace.</a:t>
            </a:r>
          </a:p>
        </p:txBody>
      </p:sp>
    </p:spTree>
    <p:extLst>
      <p:ext uri="{BB962C8B-B14F-4D97-AF65-F5344CB8AC3E}">
        <p14:creationId xmlns:p14="http://schemas.microsoft.com/office/powerpoint/2010/main" val="92392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5826" y="1701083"/>
            <a:ext cx="10018713" cy="3124201"/>
          </a:xfrm>
        </p:spPr>
        <p:txBody>
          <a:bodyPr>
            <a:noAutofit/>
          </a:bodyPr>
          <a:lstStyle/>
          <a:p>
            <a:r>
              <a:rPr lang="en-US" sz="2800" dirty="0" err="1"/>
              <a:t>Dhritarashtra</a:t>
            </a:r>
            <a:r>
              <a:rPr lang="en-US" sz="2800" dirty="0"/>
              <a:t> spoke affectionately to Yudhishthira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 smtClean="0"/>
              <a:t>	Go to </a:t>
            </a:r>
            <a:r>
              <a:rPr lang="en-US" sz="2800" dirty="0" err="1" smtClean="0">
                <a:solidFill>
                  <a:srgbClr val="FF0000"/>
                </a:solidFill>
              </a:rPr>
              <a:t>Khandavaprastha</a:t>
            </a:r>
            <a:r>
              <a:rPr lang="en-US" sz="2800" dirty="0" smtClean="0"/>
              <a:t> </a:t>
            </a:r>
            <a:r>
              <a:rPr lang="en-US" sz="2800" dirty="0"/>
              <a:t>and make it </a:t>
            </a:r>
            <a:r>
              <a:rPr lang="en-US" sz="2800" dirty="0" smtClean="0"/>
              <a:t>your capital</a:t>
            </a:r>
            <a:r>
              <a:rPr lang="en-US" sz="2800" dirty="0"/>
              <a:t>. Our ancestors </a:t>
            </a:r>
            <a:r>
              <a:rPr lang="en-US" sz="2800" dirty="0" smtClean="0"/>
              <a:t>	</a:t>
            </a:r>
            <a:r>
              <a:rPr lang="en-US" sz="2800" dirty="0" err="1" smtClean="0"/>
              <a:t>Pururavas</a:t>
            </a:r>
            <a:r>
              <a:rPr lang="en-US" sz="2800" dirty="0" smtClean="0"/>
              <a:t>, </a:t>
            </a:r>
            <a:r>
              <a:rPr lang="en-US" sz="2800" dirty="0" err="1" smtClean="0"/>
              <a:t>Nahusha</a:t>
            </a:r>
            <a:r>
              <a:rPr lang="en-US" sz="2800" dirty="0"/>
              <a:t>, and </a:t>
            </a:r>
            <a:r>
              <a:rPr lang="en-US" sz="2800" dirty="0" err="1"/>
              <a:t>Yayati</a:t>
            </a:r>
            <a:r>
              <a:rPr lang="en-US" sz="2800" dirty="0"/>
              <a:t> ruled the </a:t>
            </a:r>
            <a:r>
              <a:rPr lang="en-US" sz="2800" dirty="0" smtClean="0"/>
              <a:t>kingdom from </a:t>
            </a:r>
            <a:r>
              <a:rPr lang="en-US" sz="2800" dirty="0"/>
              <a:t>there. </a:t>
            </a:r>
            <a:r>
              <a:rPr lang="en-US" sz="2800" dirty="0" smtClean="0"/>
              <a:t>	That </a:t>
            </a:r>
            <a:r>
              <a:rPr lang="en-US" sz="2800" dirty="0"/>
              <a:t>was our ancient </a:t>
            </a:r>
            <a:r>
              <a:rPr lang="en-US" sz="2800" dirty="0" smtClean="0"/>
              <a:t>capital. Re-establish </a:t>
            </a:r>
            <a:r>
              <a:rPr lang="en-US" sz="2800" dirty="0"/>
              <a:t>that and be famous."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 err="1"/>
              <a:t>Pandavas</a:t>
            </a:r>
            <a:r>
              <a:rPr lang="en-US" sz="2800" dirty="0"/>
              <a:t> renovated that ruined </a:t>
            </a:r>
            <a:r>
              <a:rPr lang="en-US" sz="2800" dirty="0" smtClean="0"/>
              <a:t>city, built </a:t>
            </a:r>
            <a:r>
              <a:rPr lang="en-US" sz="2800" dirty="0"/>
              <a:t>palaces and forts, and renamed </a:t>
            </a:r>
            <a:r>
              <a:rPr lang="en-US" sz="2800" dirty="0" smtClean="0"/>
              <a:t>it </a:t>
            </a:r>
            <a:r>
              <a:rPr lang="en-US" sz="2800" dirty="0" err="1" smtClean="0">
                <a:solidFill>
                  <a:srgbClr val="FF0000"/>
                </a:solidFill>
              </a:rPr>
              <a:t>Indraprastha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It </a:t>
            </a:r>
            <a:r>
              <a:rPr lang="en-US" sz="2800" dirty="0"/>
              <a:t>grew in wealth and </a:t>
            </a:r>
            <a:r>
              <a:rPr lang="en-US" sz="2800" dirty="0" smtClean="0"/>
              <a:t>beauty and </a:t>
            </a:r>
            <a:r>
              <a:rPr lang="en-US" sz="2800" dirty="0"/>
              <a:t>became the admiration of the world.</a:t>
            </a:r>
          </a:p>
          <a:p>
            <a:r>
              <a:rPr lang="en-US" sz="2800" dirty="0"/>
              <a:t>The </a:t>
            </a:r>
            <a:r>
              <a:rPr lang="en-US" sz="2800" dirty="0" err="1"/>
              <a:t>Pandavas</a:t>
            </a:r>
            <a:r>
              <a:rPr lang="en-US" sz="2800" dirty="0"/>
              <a:t> ruled there happily </a:t>
            </a:r>
            <a:r>
              <a:rPr lang="en-US" sz="2800" dirty="0" smtClean="0"/>
              <a:t>for thirty-six </a:t>
            </a:r>
            <a:r>
              <a:rPr lang="en-US" sz="2800" dirty="0"/>
              <a:t>years with their mother </a:t>
            </a:r>
            <a:r>
              <a:rPr lang="en-US" sz="2800" dirty="0" smtClean="0"/>
              <a:t>and </a:t>
            </a:r>
            <a:r>
              <a:rPr lang="en-US" sz="2800" dirty="0" err="1" smtClean="0"/>
              <a:t>Draupadi</a:t>
            </a:r>
            <a:r>
              <a:rPr lang="en-US" sz="2800" dirty="0"/>
              <a:t>, never straying from the path </a:t>
            </a:r>
            <a:r>
              <a:rPr lang="en-US" sz="2800" dirty="0" smtClean="0"/>
              <a:t>of dharma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260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7037" y="2501721"/>
            <a:ext cx="10018713" cy="1752599"/>
          </a:xfrm>
        </p:spPr>
        <p:txBody>
          <a:bodyPr/>
          <a:lstStyle/>
          <a:p>
            <a:r>
              <a:rPr lang="en-US" dirty="0" smtClean="0"/>
              <a:t>CHAPTER 16</a:t>
            </a:r>
            <a:br>
              <a:rPr lang="en-US" dirty="0" smtClean="0"/>
            </a:br>
            <a:r>
              <a:rPr lang="en-US" b="1" dirty="0"/>
              <a:t>THE SLAYING OF BAKASURA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7493" y="1018503"/>
            <a:ext cx="10514507" cy="4403502"/>
          </a:xfrm>
        </p:spPr>
        <p:txBody>
          <a:bodyPr>
            <a:no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ity </a:t>
            </a:r>
            <a:r>
              <a:rPr lang="en-US" sz="3200" dirty="0"/>
              <a:t>of </a:t>
            </a:r>
            <a:r>
              <a:rPr lang="en-US" sz="3200" dirty="0" err="1" smtClean="0">
                <a:solidFill>
                  <a:srgbClr val="FF0000"/>
                </a:solidFill>
              </a:rPr>
              <a:t>Ekachakra</a:t>
            </a:r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 err="1" smtClean="0">
                <a:solidFill>
                  <a:srgbClr val="FF0000"/>
                </a:solidFill>
              </a:rPr>
              <a:t>Pandavas</a:t>
            </a:r>
            <a:r>
              <a:rPr lang="en-US" sz="3200" dirty="0" smtClean="0"/>
              <a:t> stayed </a:t>
            </a:r>
            <a:r>
              <a:rPr lang="en-US" sz="3200" dirty="0"/>
              <a:t>in the guise of </a:t>
            </a:r>
            <a:r>
              <a:rPr lang="en-US" sz="3200" dirty="0" err="1" smtClean="0"/>
              <a:t>brahmanas</a:t>
            </a:r>
            <a:endParaRPr lang="en-US" sz="3200" dirty="0" smtClean="0"/>
          </a:p>
          <a:p>
            <a:pPr lvl="1"/>
            <a:r>
              <a:rPr lang="en-US" sz="2800" dirty="0" err="1" smtClean="0"/>
              <a:t>Brahmana</a:t>
            </a:r>
            <a:r>
              <a:rPr lang="en-US" sz="2800" dirty="0" smtClean="0"/>
              <a:t> streets</a:t>
            </a:r>
            <a:endParaRPr lang="en-US" sz="2800" dirty="0"/>
          </a:p>
          <a:p>
            <a:r>
              <a:rPr lang="en-US" sz="3200" dirty="0"/>
              <a:t>Scanty food</a:t>
            </a:r>
          </a:p>
          <a:p>
            <a:r>
              <a:rPr lang="en-US" sz="3200" dirty="0" err="1" smtClean="0">
                <a:solidFill>
                  <a:srgbClr val="FF0000"/>
                </a:solidFill>
              </a:rPr>
              <a:t>Vrikodara</a:t>
            </a:r>
            <a:r>
              <a:rPr lang="en-US" sz="3200" dirty="0"/>
              <a:t>, one of the names of </a:t>
            </a:r>
            <a:r>
              <a:rPr lang="en-US" sz="3200" dirty="0" err="1" smtClean="0"/>
              <a:t>Bhima</a:t>
            </a:r>
            <a:r>
              <a:rPr lang="en-US" sz="3200" dirty="0" smtClean="0"/>
              <a:t>, means wolf-bellied</a:t>
            </a:r>
          </a:p>
          <a:p>
            <a:pPr lvl="1"/>
            <a:r>
              <a:rPr lang="en-US" sz="2800" dirty="0" smtClean="0"/>
              <a:t>Insatiable hunger</a:t>
            </a:r>
          </a:p>
          <a:p>
            <a:r>
              <a:rPr lang="en-US" sz="3200" dirty="0" smtClean="0"/>
              <a:t>Loud lamentation </a:t>
            </a:r>
            <a:r>
              <a:rPr lang="en-US" sz="3200" dirty="0"/>
              <a:t>from the house of </a:t>
            </a:r>
            <a:r>
              <a:rPr lang="en-US" sz="3200" dirty="0" smtClean="0"/>
              <a:t>their </a:t>
            </a:r>
            <a:r>
              <a:rPr lang="en-US" sz="3200" dirty="0" err="1" smtClean="0"/>
              <a:t>brahmana</a:t>
            </a:r>
            <a:r>
              <a:rPr lang="en-US" sz="3200" dirty="0" smtClean="0"/>
              <a:t> </a:t>
            </a:r>
            <a:r>
              <a:rPr lang="en-US" sz="3200" dirty="0"/>
              <a:t>landlord</a:t>
            </a:r>
            <a:r>
              <a:rPr lang="en-US" sz="3200" dirty="0" smtClean="0"/>
              <a:t>. </a:t>
            </a:r>
          </a:p>
          <a:p>
            <a:r>
              <a:rPr lang="en-US" sz="3200" dirty="0" err="1" smtClean="0">
                <a:solidFill>
                  <a:srgbClr val="FF0000"/>
                </a:solidFill>
              </a:rPr>
              <a:t>Kuntidevi</a:t>
            </a:r>
            <a:r>
              <a:rPr lang="en-US" sz="3200" dirty="0" smtClean="0"/>
              <a:t> inquired </a:t>
            </a:r>
            <a:r>
              <a:rPr lang="en-US" sz="3200" dirty="0"/>
              <a:t>for the cause of their </a:t>
            </a:r>
            <a:r>
              <a:rPr lang="en-US" sz="3200" dirty="0" smtClean="0"/>
              <a:t>sorrow</a:t>
            </a:r>
          </a:p>
        </p:txBody>
      </p:sp>
    </p:spTree>
    <p:extLst>
      <p:ext uri="{BB962C8B-B14F-4D97-AF65-F5344CB8AC3E}">
        <p14:creationId xmlns:p14="http://schemas.microsoft.com/office/powerpoint/2010/main" val="415175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6282" y="220014"/>
            <a:ext cx="9746067" cy="629669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 cave </a:t>
            </a:r>
            <a:r>
              <a:rPr lang="en-US" sz="3600" dirty="0"/>
              <a:t>near the </a:t>
            </a:r>
            <a:r>
              <a:rPr lang="en-US" sz="3600" dirty="0" smtClean="0"/>
              <a:t>city , </a:t>
            </a:r>
            <a:r>
              <a:rPr lang="en-US" sz="3600" dirty="0"/>
              <a:t>where lives a cruel </a:t>
            </a:r>
            <a:r>
              <a:rPr lang="en-US" sz="3600" dirty="0" smtClean="0"/>
              <a:t>and terribly </a:t>
            </a:r>
            <a:r>
              <a:rPr lang="en-US" sz="3600" dirty="0"/>
              <a:t>strong Rakshasa named </a:t>
            </a:r>
            <a:r>
              <a:rPr lang="en-US" sz="3600" dirty="0" err="1">
                <a:solidFill>
                  <a:srgbClr val="FF0000"/>
                </a:solidFill>
              </a:rPr>
              <a:t>Bakasura</a:t>
            </a:r>
            <a:r>
              <a:rPr lang="en-US" sz="3600" dirty="0"/>
              <a:t>.</a:t>
            </a:r>
          </a:p>
          <a:p>
            <a:r>
              <a:rPr lang="en-US" sz="3600" dirty="0" smtClean="0"/>
              <a:t>13  </a:t>
            </a:r>
            <a:r>
              <a:rPr lang="en-US" sz="3600" dirty="0"/>
              <a:t>years </a:t>
            </a:r>
            <a:r>
              <a:rPr lang="en-US" sz="3600" dirty="0" smtClean="0"/>
              <a:t>ago, he </a:t>
            </a:r>
            <a:r>
              <a:rPr lang="en-US" sz="3600" dirty="0"/>
              <a:t>forcibly seized </a:t>
            </a:r>
            <a:r>
              <a:rPr lang="en-US" sz="3600" dirty="0" smtClean="0"/>
              <a:t>the </a:t>
            </a:r>
            <a:r>
              <a:rPr lang="en-US" sz="3600" dirty="0"/>
              <a:t>city and </a:t>
            </a:r>
            <a:r>
              <a:rPr lang="en-US" sz="3600" dirty="0" smtClean="0"/>
              <a:t>kingdom</a:t>
            </a:r>
            <a:r>
              <a:rPr lang="en-US" sz="3200" dirty="0" smtClean="0"/>
              <a:t> </a:t>
            </a:r>
          </a:p>
          <a:p>
            <a:r>
              <a:rPr lang="en-US" sz="3600" dirty="0" smtClean="0"/>
              <a:t>The </a:t>
            </a:r>
            <a:r>
              <a:rPr lang="en-US" sz="3600" dirty="0" err="1" smtClean="0">
                <a:solidFill>
                  <a:srgbClr val="FF0000"/>
                </a:solidFill>
              </a:rPr>
              <a:t>kshatriya</a:t>
            </a:r>
            <a:r>
              <a:rPr lang="en-US" sz="3600" dirty="0" smtClean="0"/>
              <a:t> ruler of this country has fled to the city of </a:t>
            </a:r>
            <a:r>
              <a:rPr lang="en-US" sz="3600" dirty="0" err="1" smtClean="0">
                <a:solidFill>
                  <a:srgbClr val="FF0000"/>
                </a:solidFill>
              </a:rPr>
              <a:t>Vetrakiya</a:t>
            </a:r>
            <a:endParaRPr lang="en-US" sz="3600" dirty="0" smtClean="0">
              <a:solidFill>
                <a:srgbClr val="FF0000"/>
              </a:solidFill>
            </a:endParaRPr>
          </a:p>
          <a:p>
            <a:r>
              <a:rPr lang="en-US" sz="3600" dirty="0" smtClean="0"/>
              <a:t>He will kill and eat men, women and children.</a:t>
            </a:r>
          </a:p>
          <a:p>
            <a:pPr lvl="1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9798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0068" y="1134414"/>
            <a:ext cx="10505921" cy="4403502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 people made a proposal:</a:t>
            </a:r>
          </a:p>
          <a:p>
            <a:pPr lvl="1"/>
            <a:r>
              <a:rPr lang="en-US" sz="3200" dirty="0" smtClean="0"/>
              <a:t>Once </a:t>
            </a:r>
            <a:r>
              <a:rPr lang="en-US" sz="3200" dirty="0"/>
              <a:t>a week </a:t>
            </a:r>
            <a:r>
              <a:rPr lang="en-US" sz="3200" dirty="0" smtClean="0"/>
              <a:t>sufficient </a:t>
            </a:r>
            <a:r>
              <a:rPr lang="en-US" sz="3200" dirty="0"/>
              <a:t>meat, rice, curds </a:t>
            </a:r>
            <a:r>
              <a:rPr lang="en-US" sz="3200" dirty="0" smtClean="0"/>
              <a:t>and intoxicating </a:t>
            </a:r>
            <a:r>
              <a:rPr lang="en-US" sz="3200" dirty="0"/>
              <a:t>liquors and many </a:t>
            </a:r>
            <a:r>
              <a:rPr lang="en-US" sz="3200" dirty="0" smtClean="0"/>
              <a:t>other delicacies. </a:t>
            </a:r>
          </a:p>
          <a:p>
            <a:pPr lvl="1"/>
            <a:r>
              <a:rPr lang="en-US" sz="3200" dirty="0" smtClean="0"/>
              <a:t>Deliver </a:t>
            </a:r>
            <a:r>
              <a:rPr lang="en-US" sz="3200" dirty="0"/>
              <a:t>these </a:t>
            </a:r>
            <a:r>
              <a:rPr lang="en-US" sz="3200" dirty="0" smtClean="0"/>
              <a:t>in a </a:t>
            </a:r>
            <a:r>
              <a:rPr lang="en-US" sz="3200" dirty="0"/>
              <a:t>carriage drawn by two bullocks </a:t>
            </a:r>
            <a:r>
              <a:rPr lang="en-US" sz="3200" dirty="0" smtClean="0"/>
              <a:t>driven by </a:t>
            </a:r>
            <a:r>
              <a:rPr lang="en-US" sz="3200" dirty="0"/>
              <a:t>a human being taken from each </a:t>
            </a:r>
            <a:r>
              <a:rPr lang="en-US" sz="3200" dirty="0" smtClean="0"/>
              <a:t>house in </a:t>
            </a:r>
            <a:r>
              <a:rPr lang="en-US" sz="3200" dirty="0"/>
              <a:t>turn. </a:t>
            </a:r>
            <a:endParaRPr lang="en-US" sz="3200" dirty="0" smtClean="0"/>
          </a:p>
          <a:p>
            <a:pPr lvl="1"/>
            <a:r>
              <a:rPr lang="en-US" sz="3200" dirty="0" smtClean="0">
                <a:solidFill>
                  <a:srgbClr val="FF0000"/>
                </a:solidFill>
              </a:rPr>
              <a:t>You </a:t>
            </a:r>
            <a:r>
              <a:rPr lang="en-US" sz="3200" dirty="0">
                <a:solidFill>
                  <a:srgbClr val="FF0000"/>
                </a:solidFill>
              </a:rPr>
              <a:t>can make a repast of the </a:t>
            </a:r>
            <a:r>
              <a:rPr lang="en-US" sz="3200" dirty="0" smtClean="0">
                <a:solidFill>
                  <a:srgbClr val="FF0000"/>
                </a:solidFill>
              </a:rPr>
              <a:t>rice, along </a:t>
            </a:r>
            <a:r>
              <a:rPr lang="en-US" sz="3200" dirty="0">
                <a:solidFill>
                  <a:srgbClr val="FF0000"/>
                </a:solidFill>
              </a:rPr>
              <a:t>with the bullocks and the </a:t>
            </a:r>
            <a:r>
              <a:rPr lang="en-US" sz="3200" dirty="0" smtClean="0">
                <a:solidFill>
                  <a:srgbClr val="FF0000"/>
                </a:solidFill>
              </a:rPr>
              <a:t>man</a:t>
            </a:r>
          </a:p>
          <a:p>
            <a:r>
              <a:rPr lang="en-US" sz="3200" dirty="0"/>
              <a:t>Rakshasa agreed to the proposal.</a:t>
            </a:r>
          </a:p>
          <a:p>
            <a:r>
              <a:rPr lang="en-US" sz="3200" dirty="0" smtClean="0"/>
              <a:t>Rakshasa protected the kingdom </a:t>
            </a:r>
            <a:r>
              <a:rPr lang="en-US" sz="3200" dirty="0"/>
              <a:t>from </a:t>
            </a:r>
            <a:r>
              <a:rPr lang="en-US" sz="3200" dirty="0" smtClean="0"/>
              <a:t>foreign raids </a:t>
            </a:r>
            <a:r>
              <a:rPr lang="en-US" sz="3200" dirty="0"/>
              <a:t>and wild beasts.</a:t>
            </a:r>
          </a:p>
        </p:txBody>
      </p:sp>
    </p:spTree>
    <p:extLst>
      <p:ext uri="{BB962C8B-B14F-4D97-AF65-F5344CB8AC3E}">
        <p14:creationId xmlns:p14="http://schemas.microsoft.com/office/powerpoint/2010/main" val="356237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099" y="1173049"/>
            <a:ext cx="10351374" cy="3124201"/>
          </a:xfrm>
        </p:spPr>
        <p:txBody>
          <a:bodyPr>
            <a:noAutofit/>
          </a:bodyPr>
          <a:lstStyle/>
          <a:p>
            <a:r>
              <a:rPr lang="en-US" sz="3200" dirty="0"/>
              <a:t>No </a:t>
            </a:r>
            <a:r>
              <a:rPr lang="en-US" sz="3200" dirty="0" smtClean="0"/>
              <a:t>hero was </a:t>
            </a:r>
            <a:r>
              <a:rPr lang="en-US" sz="3200" dirty="0"/>
              <a:t>found to free </a:t>
            </a:r>
            <a:r>
              <a:rPr lang="en-US" sz="3200" dirty="0" smtClean="0"/>
              <a:t>the </a:t>
            </a:r>
            <a:r>
              <a:rPr lang="en-US" sz="3200" dirty="0"/>
              <a:t>country </a:t>
            </a:r>
            <a:r>
              <a:rPr lang="en-US" sz="3200" dirty="0" smtClean="0"/>
              <a:t>from the </a:t>
            </a:r>
            <a:r>
              <a:rPr lang="en-US" sz="3200" dirty="0" err="1"/>
              <a:t>Rakshasa</a:t>
            </a:r>
            <a:r>
              <a:rPr lang="en-US" sz="3200" dirty="0"/>
              <a:t> </a:t>
            </a: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r>
              <a:rPr lang="en-US" sz="3200" dirty="0" smtClean="0"/>
              <a:t>He has invariably defeated </a:t>
            </a:r>
            <a:r>
              <a:rPr lang="en-US" sz="3200" dirty="0"/>
              <a:t>and killed all the brave men </a:t>
            </a:r>
            <a:r>
              <a:rPr lang="en-US" sz="3200" dirty="0" smtClean="0"/>
              <a:t>who tried.</a:t>
            </a:r>
          </a:p>
          <a:p>
            <a:pPr>
              <a:buNone/>
            </a:pPr>
            <a:endParaRPr lang="en-US" sz="3200" dirty="0" smtClean="0"/>
          </a:p>
          <a:p>
            <a:r>
              <a:rPr lang="en-US" sz="3200" dirty="0"/>
              <a:t>A </a:t>
            </a:r>
            <a:r>
              <a:rPr lang="en-US" sz="3200" dirty="0" smtClean="0"/>
              <a:t>worthy family </a:t>
            </a:r>
            <a:r>
              <a:rPr lang="en-US" sz="3200" dirty="0"/>
              <a:t>life, with culture and </a:t>
            </a:r>
            <a:r>
              <a:rPr lang="en-US" sz="3200" dirty="0" smtClean="0"/>
              <a:t>domestic happiness</a:t>
            </a:r>
            <a:r>
              <a:rPr lang="en-US" sz="3200" dirty="0"/>
              <a:t>, is possible only under the </a:t>
            </a:r>
            <a:r>
              <a:rPr lang="en-US" sz="3200" dirty="0" smtClean="0"/>
              <a:t>rule of </a:t>
            </a:r>
            <a:r>
              <a:rPr lang="en-US" sz="3200" dirty="0"/>
              <a:t>a good, strong king. 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Wife</a:t>
            </a:r>
            <a:r>
              <a:rPr lang="en-US" sz="3200" dirty="0"/>
              <a:t>, wealth </a:t>
            </a:r>
            <a:r>
              <a:rPr lang="en-US" sz="3200" dirty="0" smtClean="0"/>
              <a:t>and other </a:t>
            </a:r>
            <a:r>
              <a:rPr lang="en-US" sz="3200" dirty="0"/>
              <a:t>things </a:t>
            </a:r>
            <a:r>
              <a:rPr lang="en-US" sz="3200" dirty="0" smtClean="0"/>
              <a:t>were </a:t>
            </a:r>
            <a:r>
              <a:rPr lang="en-US" sz="3200" dirty="0"/>
              <a:t>not </a:t>
            </a:r>
            <a:r>
              <a:rPr lang="en-US" sz="3200" dirty="0" smtClean="0"/>
              <a:t>safe.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5405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857" y="1598052"/>
            <a:ext cx="10351374" cy="3124201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err="1" smtClean="0">
                <a:solidFill>
                  <a:srgbClr val="FF0000"/>
                </a:solidFill>
              </a:rPr>
              <a:t>brahman</a:t>
            </a:r>
            <a:r>
              <a:rPr lang="en-US" sz="3200" dirty="0" smtClean="0">
                <a:solidFill>
                  <a:srgbClr val="FF0000"/>
                </a:solidFill>
              </a:rPr>
              <a:t> landlord’s turn </a:t>
            </a:r>
            <a:r>
              <a:rPr lang="en-US" sz="3200" dirty="0" smtClean="0"/>
              <a:t>to send </a:t>
            </a:r>
            <a:r>
              <a:rPr lang="en-US" sz="3200" dirty="0"/>
              <a:t>a person as prey to the Rakshasa. </a:t>
            </a:r>
          </a:p>
          <a:p>
            <a:r>
              <a:rPr lang="en-US" sz="3200" dirty="0" smtClean="0"/>
              <a:t>He did not have the </a:t>
            </a:r>
            <a:r>
              <a:rPr lang="en-US" sz="3200" dirty="0"/>
              <a:t>means to purchase </a:t>
            </a:r>
            <a:r>
              <a:rPr lang="en-US" sz="3200" dirty="0" smtClean="0"/>
              <a:t>a substitute</a:t>
            </a:r>
            <a:r>
              <a:rPr lang="en-US" sz="3200" dirty="0"/>
              <a:t>. </a:t>
            </a:r>
            <a:endParaRPr lang="en-US" sz="3200" dirty="0" smtClean="0"/>
          </a:p>
          <a:p>
            <a:r>
              <a:rPr lang="en-US" sz="3200" dirty="0" smtClean="0"/>
              <a:t>They could not bear </a:t>
            </a:r>
            <a:r>
              <a:rPr lang="en-US" sz="3200" dirty="0"/>
              <a:t>to </a:t>
            </a:r>
            <a:r>
              <a:rPr lang="en-US" sz="3200" dirty="0" smtClean="0"/>
              <a:t>live after </a:t>
            </a:r>
            <a:r>
              <a:rPr lang="en-US" sz="3200" dirty="0"/>
              <a:t>sending one of </a:t>
            </a:r>
            <a:r>
              <a:rPr lang="en-US" sz="3200" dirty="0" smtClean="0"/>
              <a:t>them </a:t>
            </a:r>
            <a:r>
              <a:rPr lang="en-US" sz="3200" dirty="0"/>
              <a:t>to a cruel </a:t>
            </a:r>
            <a:r>
              <a:rPr lang="en-US" sz="3200" dirty="0" smtClean="0"/>
              <a:t>death.</a:t>
            </a:r>
            <a:endParaRPr lang="en-US" sz="3200" dirty="0"/>
          </a:p>
          <a:p>
            <a:r>
              <a:rPr lang="en-US" sz="3200" dirty="0" smtClean="0"/>
              <a:t>The landlord decided to go </a:t>
            </a:r>
            <a:r>
              <a:rPr lang="en-US" sz="3200" dirty="0"/>
              <a:t>with </a:t>
            </a:r>
            <a:r>
              <a:rPr lang="en-US" sz="3200" dirty="0" smtClean="0"/>
              <a:t>his whole </a:t>
            </a:r>
            <a:r>
              <a:rPr lang="en-US" sz="3200" dirty="0"/>
              <a:t>family </a:t>
            </a:r>
            <a:r>
              <a:rPr lang="en-US" sz="3200" dirty="0" smtClean="0"/>
              <a:t>to the </a:t>
            </a:r>
            <a:r>
              <a:rPr lang="en-US" sz="3200" dirty="0" err="1" smtClean="0"/>
              <a:t>Rakshasa</a:t>
            </a:r>
            <a:r>
              <a:rPr lang="en-US" sz="3200" dirty="0" smtClean="0"/>
              <a:t>.</a:t>
            </a:r>
          </a:p>
          <a:p>
            <a:r>
              <a:rPr lang="en-US" sz="3200" dirty="0" err="1"/>
              <a:t>Kunti</a:t>
            </a:r>
            <a:r>
              <a:rPr lang="en-US" sz="3200" dirty="0"/>
              <a:t> talked the matter </a:t>
            </a:r>
            <a:r>
              <a:rPr lang="en-US" sz="3200" dirty="0" smtClean="0"/>
              <a:t>over with </a:t>
            </a:r>
            <a:r>
              <a:rPr lang="en-US" sz="3200" dirty="0" err="1" smtClean="0"/>
              <a:t>Bhimasena</a:t>
            </a:r>
            <a:r>
              <a:rPr lang="en-US" sz="3200" dirty="0" smtClean="0"/>
              <a:t>. </a:t>
            </a:r>
          </a:p>
          <a:p>
            <a:r>
              <a:rPr lang="en-US" sz="3200" dirty="0" smtClean="0"/>
              <a:t>She </a:t>
            </a:r>
            <a:r>
              <a:rPr lang="en-US" sz="3200" dirty="0"/>
              <a:t>said: "Good man, do </a:t>
            </a:r>
            <a:r>
              <a:rPr lang="en-US" sz="3200" dirty="0" smtClean="0"/>
              <a:t>not despair</a:t>
            </a:r>
            <a:r>
              <a:rPr lang="en-US" sz="3200" dirty="0"/>
              <a:t>. God is great. I have five </a:t>
            </a:r>
            <a:r>
              <a:rPr lang="en-US" sz="3200" dirty="0" smtClean="0"/>
              <a:t>sons. One </a:t>
            </a:r>
            <a:r>
              <a:rPr lang="en-US" sz="3200" dirty="0"/>
              <a:t>of them will take the food to </a:t>
            </a:r>
            <a:r>
              <a:rPr lang="en-US" sz="3200" dirty="0" smtClean="0"/>
              <a:t>the Rakshasa</a:t>
            </a:r>
            <a:r>
              <a:rPr lang="en-US" sz="3200" dirty="0"/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27885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20" y="592429"/>
            <a:ext cx="10351374" cy="5628068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 landlord would </a:t>
            </a:r>
            <a:r>
              <a:rPr lang="en-US" sz="3200" dirty="0"/>
              <a:t>not hear of the </a:t>
            </a:r>
            <a:r>
              <a:rPr lang="en-US" sz="3200" dirty="0" smtClean="0"/>
              <a:t>substituted sacrifice.</a:t>
            </a:r>
          </a:p>
          <a:p>
            <a:r>
              <a:rPr lang="en-US" sz="3200" dirty="0" err="1" smtClean="0"/>
              <a:t>Kunti</a:t>
            </a:r>
            <a:r>
              <a:rPr lang="en-US" sz="3200" dirty="0" smtClean="0"/>
              <a:t> assured that her son will certainly </a:t>
            </a:r>
            <a:r>
              <a:rPr lang="en-US" sz="3200" dirty="0"/>
              <a:t>kill this </a:t>
            </a:r>
            <a:r>
              <a:rPr lang="en-US" sz="3200" dirty="0" smtClean="0"/>
              <a:t>Rakshasa</a:t>
            </a:r>
          </a:p>
          <a:p>
            <a:pPr lvl="1"/>
            <a:r>
              <a:rPr lang="en-US" sz="2800" dirty="0" smtClean="0"/>
              <a:t>He is endowed with superhuman </a:t>
            </a:r>
            <a:r>
              <a:rPr lang="en-US" sz="2800" dirty="0"/>
              <a:t>powers derived from mantras</a:t>
            </a:r>
          </a:p>
          <a:p>
            <a:pPr lvl="1"/>
            <a:r>
              <a:rPr lang="en-US" sz="2800" dirty="0" smtClean="0"/>
              <a:t>He certainly </a:t>
            </a:r>
            <a:r>
              <a:rPr lang="en-US" sz="2800" dirty="0"/>
              <a:t>kill </a:t>
            </a:r>
            <a:r>
              <a:rPr lang="en-US" sz="2800" dirty="0" smtClean="0"/>
              <a:t>the Rakshasa</a:t>
            </a:r>
            <a:endParaRPr lang="en-US" sz="2800" dirty="0"/>
          </a:p>
          <a:p>
            <a:r>
              <a:rPr lang="en-US" sz="3200" dirty="0" smtClean="0"/>
              <a:t>She asks them to keep </a:t>
            </a:r>
            <a:r>
              <a:rPr lang="en-US" sz="3200" dirty="0"/>
              <a:t>this a secret,</a:t>
            </a:r>
          </a:p>
          <a:p>
            <a:pPr algn="just"/>
            <a:r>
              <a:rPr lang="en-US" sz="3200" dirty="0" err="1" smtClean="0">
                <a:solidFill>
                  <a:srgbClr val="FF0000"/>
                </a:solidFill>
              </a:rPr>
              <a:t>Kunti's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fear </a:t>
            </a:r>
            <a:r>
              <a:rPr lang="en-US" sz="3200" dirty="0"/>
              <a:t>was that, if the story </a:t>
            </a:r>
            <a:r>
              <a:rPr lang="en-US" sz="3200" dirty="0" smtClean="0"/>
              <a:t>got noised </a:t>
            </a:r>
            <a:r>
              <a:rPr lang="en-US" sz="3200" dirty="0"/>
              <a:t>abroad, </a:t>
            </a:r>
            <a:r>
              <a:rPr lang="en-US" sz="3200" dirty="0" err="1"/>
              <a:t>Duryodhana's</a:t>
            </a:r>
            <a:r>
              <a:rPr lang="en-US" sz="3200" dirty="0"/>
              <a:t> men </a:t>
            </a:r>
            <a:r>
              <a:rPr lang="en-US" sz="3200" dirty="0" smtClean="0"/>
              <a:t>would see </a:t>
            </a:r>
            <a:r>
              <a:rPr lang="en-US" sz="3200" dirty="0"/>
              <a:t>the hand of the </a:t>
            </a:r>
            <a:r>
              <a:rPr lang="en-US" sz="3200" dirty="0" err="1"/>
              <a:t>Pandavas</a:t>
            </a:r>
            <a:r>
              <a:rPr lang="en-US" sz="3200" dirty="0"/>
              <a:t>, and find </a:t>
            </a:r>
            <a:r>
              <a:rPr lang="en-US" sz="3200" dirty="0" smtClean="0"/>
              <a:t>out their whereabouts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704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242</TotalTime>
  <Words>1639</Words>
  <Application>Microsoft Office PowerPoint</Application>
  <PresentationFormat>Custom</PresentationFormat>
  <Paragraphs>148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Parallax</vt:lpstr>
      <vt:lpstr>TERM II </vt:lpstr>
      <vt:lpstr>PowerPoint Presentation</vt:lpstr>
      <vt:lpstr>CHAPTER 16 THE SLAYING OF BAKASURA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17 DRAUPADI'S SWAYAMVARAM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18 INDRAPRASTHA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II</dc:title>
  <dc:creator>shyamala</dc:creator>
  <cp:lastModifiedBy>G. JEYAKUMAR</cp:lastModifiedBy>
  <cp:revision>41</cp:revision>
  <dcterms:created xsi:type="dcterms:W3CDTF">2017-03-06T14:13:42Z</dcterms:created>
  <dcterms:modified xsi:type="dcterms:W3CDTF">2017-03-10T04:05:16Z</dcterms:modified>
</cp:coreProperties>
</file>