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20" r:id="rId3"/>
    <p:sldId id="257" r:id="rId4"/>
    <p:sldId id="258" r:id="rId5"/>
    <p:sldId id="259" r:id="rId6"/>
    <p:sldId id="260" r:id="rId7"/>
    <p:sldId id="261" r:id="rId8"/>
    <p:sldId id="321" r:id="rId9"/>
    <p:sldId id="322" r:id="rId10"/>
    <p:sldId id="262" r:id="rId11"/>
    <p:sldId id="266" r:id="rId12"/>
    <p:sldId id="324" r:id="rId13"/>
    <p:sldId id="263" r:id="rId14"/>
    <p:sldId id="264" r:id="rId15"/>
    <p:sldId id="325" r:id="rId16"/>
    <p:sldId id="350" r:id="rId17"/>
    <p:sldId id="351" r:id="rId18"/>
    <p:sldId id="352" r:id="rId19"/>
    <p:sldId id="353" r:id="rId20"/>
    <p:sldId id="354" r:id="rId21"/>
    <p:sldId id="355" r:id="rId22"/>
    <p:sldId id="356" r:id="rId23"/>
    <p:sldId id="357" r:id="rId24"/>
    <p:sldId id="327" r:id="rId25"/>
    <p:sldId id="332" r:id="rId26"/>
    <p:sldId id="328" r:id="rId27"/>
    <p:sldId id="333" r:id="rId28"/>
    <p:sldId id="329" r:id="rId29"/>
    <p:sldId id="334" r:id="rId30"/>
    <p:sldId id="330" r:id="rId31"/>
    <p:sldId id="335" r:id="rId32"/>
    <p:sldId id="331"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D9EB0F-CF84-4FBD-B198-EBD379862D75}">
          <p14:sldIdLst>
            <p14:sldId id="256"/>
            <p14:sldId id="320"/>
            <p14:sldId id="257"/>
            <p14:sldId id="258"/>
            <p14:sldId id="259"/>
            <p14:sldId id="260"/>
            <p14:sldId id="261"/>
            <p14:sldId id="321"/>
            <p14:sldId id="322"/>
            <p14:sldId id="262"/>
            <p14:sldId id="266"/>
            <p14:sldId id="324"/>
            <p14:sldId id="263"/>
            <p14:sldId id="264"/>
            <p14:sldId id="325"/>
            <p14:sldId id="350"/>
            <p14:sldId id="351"/>
            <p14:sldId id="352"/>
            <p14:sldId id="353"/>
            <p14:sldId id="354"/>
            <p14:sldId id="355"/>
            <p14:sldId id="356"/>
            <p14:sldId id="357"/>
            <p14:sldId id="327"/>
            <p14:sldId id="332"/>
            <p14:sldId id="328"/>
            <p14:sldId id="333"/>
            <p14:sldId id="329"/>
            <p14:sldId id="334"/>
            <p14:sldId id="330"/>
            <p14:sldId id="335"/>
            <p14:sldId id="331"/>
            <p14:sldId id="336"/>
            <p14:sldId id="337"/>
            <p14:sldId id="338"/>
            <p14:sldId id="339"/>
            <p14:sldId id="340"/>
            <p14:sldId id="341"/>
            <p14:sldId id="342"/>
            <p14:sldId id="343"/>
            <p14:sldId id="344"/>
            <p14:sldId id="345"/>
            <p14:sldId id="346"/>
            <p14:sldId id="347"/>
            <p14:sldId id="348"/>
            <p14:sldId id="349"/>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90" d="100"/>
          <a:sy n="90" d="100"/>
        </p:scale>
        <p:origin x="-138"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12/20/2018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12/20/2018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pPr/>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pPr/>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pPr/>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pPr/>
              <a:t>12/20/2018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pPr/>
              <a:t>‹#›</a:t>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pPr/>
              <a:t>12/20/2018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12/20/2018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mahabharatha</a:t>
            </a:r>
            <a:endParaRPr lang="en-US" dirty="0"/>
          </a:p>
        </p:txBody>
      </p:sp>
      <p:sp>
        <p:nvSpPr>
          <p:cNvPr id="3" name="Subtitle 2"/>
          <p:cNvSpPr>
            <a:spLocks noGrp="1"/>
          </p:cNvSpPr>
          <p:nvPr>
            <p:ph type="subTitle" idx="1"/>
          </p:nvPr>
        </p:nvSpPr>
        <p:spPr/>
        <p:txBody>
          <a:bodyPr/>
          <a:lstStyle/>
          <a:p>
            <a:r>
              <a:rPr lang="en-US" dirty="0" smtClean="0"/>
              <a:t>Text book: c. </a:t>
            </a:r>
            <a:r>
              <a:rPr lang="en-US" dirty="0" err="1" smtClean="0"/>
              <a:t>rajagoplachari</a:t>
            </a:r>
            <a:endParaRPr lang="en-US" dirty="0"/>
          </a:p>
        </p:txBody>
      </p:sp>
    </p:spTree>
    <p:extLst>
      <p:ext uri="{BB962C8B-B14F-4D97-AF65-F5344CB8AC3E}">
        <p14:creationId xmlns:p14="http://schemas.microsoft.com/office/powerpoint/2010/main" val="4078507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 </a:t>
            </a:r>
            <a:r>
              <a:rPr lang="en-US" dirty="0" err="1" smtClean="0"/>
              <a:t>devavrata</a:t>
            </a:r>
            <a:endParaRPr lang="en-US" dirty="0"/>
          </a:p>
        </p:txBody>
      </p:sp>
      <p:sp>
        <p:nvSpPr>
          <p:cNvPr id="3" name="Content Placeholder 2"/>
          <p:cNvSpPr>
            <a:spLocks noGrp="1"/>
          </p:cNvSpPr>
          <p:nvPr>
            <p:ph idx="1"/>
          </p:nvPr>
        </p:nvSpPr>
        <p:spPr>
          <a:xfrm>
            <a:off x="1251678" y="1249251"/>
            <a:ext cx="10178322" cy="5608749"/>
          </a:xfrm>
        </p:spPr>
        <p:txBody>
          <a:bodyPr>
            <a:normAutofit lnSpcReduction="10000"/>
          </a:bodyPr>
          <a:lstStyle/>
          <a:p>
            <a:r>
              <a:rPr lang="en-US" sz="4000" dirty="0" smtClean="0"/>
              <a:t>King </a:t>
            </a:r>
            <a:r>
              <a:rPr lang="en-US" sz="4000" dirty="0" err="1" smtClean="0"/>
              <a:t>Santanu</a:t>
            </a:r>
            <a:endParaRPr lang="en-US" sz="4000" dirty="0" smtClean="0"/>
          </a:p>
          <a:p>
            <a:pPr lvl="1"/>
            <a:r>
              <a:rPr lang="en-US" sz="3800" dirty="0" smtClean="0"/>
              <a:t>Goddesses Ganga</a:t>
            </a:r>
          </a:p>
          <a:p>
            <a:pPr lvl="1"/>
            <a:r>
              <a:rPr lang="en-US" sz="3800" dirty="0" smtClean="0"/>
              <a:t>Children</a:t>
            </a:r>
          </a:p>
          <a:p>
            <a:r>
              <a:rPr lang="en-US" sz="4000" dirty="0" smtClean="0"/>
              <a:t>8 Vasus</a:t>
            </a:r>
            <a:endParaRPr lang="en-US" sz="4000" dirty="0"/>
          </a:p>
          <a:p>
            <a:r>
              <a:rPr lang="en-US" sz="4000" dirty="0" err="1" smtClean="0"/>
              <a:t>Vashistha</a:t>
            </a:r>
            <a:endParaRPr lang="en-US" sz="4000" dirty="0"/>
          </a:p>
          <a:p>
            <a:pPr lvl="1"/>
            <a:r>
              <a:rPr lang="en-US" sz="3800" dirty="0" smtClean="0"/>
              <a:t>Cow </a:t>
            </a:r>
            <a:r>
              <a:rPr lang="en-US" sz="3800" dirty="0" err="1" smtClean="0"/>
              <a:t>nandhini</a:t>
            </a:r>
            <a:endParaRPr lang="en-US" sz="3800" dirty="0" smtClean="0"/>
          </a:p>
          <a:p>
            <a:r>
              <a:rPr lang="en-US" sz="4000" dirty="0" err="1" smtClean="0"/>
              <a:t>Prabhasa’s</a:t>
            </a:r>
            <a:r>
              <a:rPr lang="en-US" sz="4000" dirty="0" smtClean="0"/>
              <a:t> wife</a:t>
            </a:r>
          </a:p>
          <a:p>
            <a:r>
              <a:rPr lang="en-US" sz="4000" dirty="0" smtClean="0"/>
              <a:t>Curse</a:t>
            </a:r>
          </a:p>
          <a:p>
            <a:pPr lvl="1"/>
            <a:endParaRPr lang="en-US" sz="3800" dirty="0" smtClean="0"/>
          </a:p>
          <a:p>
            <a:pPr lvl="1"/>
            <a:endParaRPr lang="en-US" sz="3800" dirty="0" smtClean="0"/>
          </a:p>
          <a:p>
            <a:endParaRPr lang="en-US" sz="4000" dirty="0" smtClean="0"/>
          </a:p>
          <a:p>
            <a:endParaRPr lang="en-US" sz="4000" dirty="0" smtClean="0"/>
          </a:p>
          <a:p>
            <a:endParaRPr lang="en-US" sz="4000" dirty="0"/>
          </a:p>
        </p:txBody>
      </p:sp>
    </p:spTree>
    <p:extLst>
      <p:ext uri="{BB962C8B-B14F-4D97-AF65-F5344CB8AC3E}">
        <p14:creationId xmlns:p14="http://schemas.microsoft.com/office/powerpoint/2010/main" val="2415295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 </a:t>
            </a:r>
            <a:r>
              <a:rPr lang="en-US" dirty="0" err="1" smtClean="0"/>
              <a:t>devavrata</a:t>
            </a:r>
            <a:endParaRPr lang="en-US" dirty="0"/>
          </a:p>
        </p:txBody>
      </p:sp>
      <p:sp>
        <p:nvSpPr>
          <p:cNvPr id="3" name="Content Placeholder 2"/>
          <p:cNvSpPr>
            <a:spLocks noGrp="1"/>
          </p:cNvSpPr>
          <p:nvPr>
            <p:ph idx="1"/>
          </p:nvPr>
        </p:nvSpPr>
        <p:spPr>
          <a:xfrm>
            <a:off x="1251678" y="1249251"/>
            <a:ext cx="10178322" cy="5608749"/>
          </a:xfrm>
        </p:spPr>
        <p:txBody>
          <a:bodyPr>
            <a:normAutofit/>
          </a:bodyPr>
          <a:lstStyle/>
          <a:p>
            <a:r>
              <a:rPr lang="en-US" sz="4000" dirty="0" err="1" smtClean="0"/>
              <a:t>Devavrata</a:t>
            </a:r>
            <a:endParaRPr lang="en-US" sz="4000" dirty="0" smtClean="0"/>
          </a:p>
          <a:p>
            <a:pPr lvl="1"/>
            <a:r>
              <a:rPr lang="en-US" sz="3800" dirty="0" err="1" smtClean="0"/>
              <a:t>Prasurama</a:t>
            </a:r>
            <a:r>
              <a:rPr lang="en-US" sz="3800" dirty="0" smtClean="0"/>
              <a:t>---- art of arms</a:t>
            </a:r>
          </a:p>
          <a:p>
            <a:pPr lvl="1"/>
            <a:r>
              <a:rPr lang="en-US" sz="3800" dirty="0" err="1" smtClean="0"/>
              <a:t>Vasishta</a:t>
            </a:r>
            <a:r>
              <a:rPr lang="en-US" sz="3800" dirty="0" smtClean="0"/>
              <a:t>---- </a:t>
            </a:r>
            <a:r>
              <a:rPr lang="en-US" sz="3800" dirty="0" err="1" smtClean="0"/>
              <a:t>vedas</a:t>
            </a:r>
            <a:r>
              <a:rPr lang="en-US" sz="3800" dirty="0" smtClean="0"/>
              <a:t> and </a:t>
            </a:r>
            <a:r>
              <a:rPr lang="en-US" sz="3800" dirty="0" err="1" smtClean="0"/>
              <a:t>vedanta</a:t>
            </a:r>
            <a:endParaRPr lang="en-US" sz="3800" dirty="0" smtClean="0"/>
          </a:p>
          <a:p>
            <a:pPr lvl="1"/>
            <a:r>
              <a:rPr lang="en-US" sz="3800" dirty="0" err="1" smtClean="0"/>
              <a:t>Sukra</a:t>
            </a:r>
            <a:r>
              <a:rPr lang="en-US" sz="3800" dirty="0" smtClean="0"/>
              <a:t>---- arts and sciences</a:t>
            </a:r>
          </a:p>
          <a:p>
            <a:pPr lvl="1"/>
            <a:r>
              <a:rPr lang="en-US" sz="3800" dirty="0" smtClean="0"/>
              <a:t>Great archer, statecraft</a:t>
            </a:r>
          </a:p>
          <a:p>
            <a:pPr lvl="1"/>
            <a:endParaRPr lang="en-US" sz="3800" dirty="0" smtClean="0"/>
          </a:p>
          <a:p>
            <a:pPr lvl="1"/>
            <a:endParaRPr lang="en-US" sz="3800" dirty="0" smtClean="0"/>
          </a:p>
          <a:p>
            <a:endParaRPr lang="en-US" sz="4000" dirty="0" smtClean="0"/>
          </a:p>
          <a:p>
            <a:endParaRPr lang="en-US" sz="4000" dirty="0" smtClean="0"/>
          </a:p>
          <a:p>
            <a:endParaRPr lang="en-US" sz="4000" dirty="0"/>
          </a:p>
        </p:txBody>
      </p:sp>
    </p:spTree>
    <p:extLst>
      <p:ext uri="{BB962C8B-B14F-4D97-AF65-F5344CB8AC3E}">
        <p14:creationId xmlns:p14="http://schemas.microsoft.com/office/powerpoint/2010/main" val="3738183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8823" y="818708"/>
            <a:ext cx="3437280" cy="4146697"/>
          </a:xfrm>
        </p:spPr>
        <p:txBody>
          <a:bodyPr>
            <a:normAutofit/>
          </a:bodyPr>
          <a:lstStyle/>
          <a:p>
            <a:pPr marL="0" indent="0">
              <a:buNone/>
            </a:pPr>
            <a:r>
              <a:rPr lang="en-US" dirty="0" smtClean="0"/>
              <a:t>1. </a:t>
            </a:r>
            <a:r>
              <a:rPr lang="en-US" dirty="0" err="1" smtClean="0">
                <a:solidFill>
                  <a:srgbClr val="00B050"/>
                </a:solidFill>
              </a:rPr>
              <a:t>Ganapati</a:t>
            </a:r>
            <a:r>
              <a:rPr lang="en-US" dirty="0">
                <a:solidFill>
                  <a:srgbClr val="00B050"/>
                </a:solidFill>
              </a:rPr>
              <a:t>, the </a:t>
            </a:r>
            <a:r>
              <a:rPr lang="en-US" dirty="0" smtClean="0">
                <a:solidFill>
                  <a:srgbClr val="00B050"/>
                </a:solidFill>
              </a:rPr>
              <a:t>Scribe</a:t>
            </a:r>
            <a:r>
              <a:rPr lang="en-US" dirty="0"/>
              <a:t> </a:t>
            </a:r>
            <a:r>
              <a:rPr lang="en-US" b="1" dirty="0"/>
              <a:t>√</a:t>
            </a:r>
            <a:r>
              <a:rPr lang="en-US" dirty="0"/>
              <a:t/>
            </a:r>
            <a:br>
              <a:rPr lang="en-US" dirty="0"/>
            </a:br>
            <a:r>
              <a:rPr lang="en-US" dirty="0"/>
              <a:t>2. </a:t>
            </a:r>
            <a:r>
              <a:rPr lang="en-US" dirty="0" err="1" smtClean="0">
                <a:solidFill>
                  <a:srgbClr val="00B050"/>
                </a:solidFill>
              </a:rPr>
              <a:t>Devarata</a:t>
            </a:r>
            <a:r>
              <a:rPr lang="en-US" dirty="0" smtClean="0">
                <a:solidFill>
                  <a:srgbClr val="00B050"/>
                </a:solidFill>
              </a:rPr>
              <a:t> </a:t>
            </a:r>
            <a:r>
              <a:rPr lang="en-US" b="1" dirty="0"/>
              <a:t>√</a:t>
            </a:r>
            <a:r>
              <a:rPr lang="en-US" dirty="0"/>
              <a:t/>
            </a:r>
            <a:br>
              <a:rPr lang="en-US" dirty="0"/>
            </a:br>
            <a:r>
              <a:rPr lang="en-US" dirty="0"/>
              <a:t>3. </a:t>
            </a:r>
            <a:r>
              <a:rPr lang="en-US" dirty="0" err="1"/>
              <a:t>Bhishma's</a:t>
            </a:r>
            <a:r>
              <a:rPr lang="en-US" dirty="0"/>
              <a:t> Vow</a:t>
            </a:r>
            <a:br>
              <a:rPr lang="en-US" dirty="0"/>
            </a:br>
            <a:r>
              <a:rPr lang="en-US" dirty="0"/>
              <a:t>4. </a:t>
            </a:r>
            <a:r>
              <a:rPr lang="en-US" dirty="0" err="1"/>
              <a:t>Amba</a:t>
            </a:r>
            <a:r>
              <a:rPr lang="en-US" dirty="0"/>
              <a:t> And </a:t>
            </a:r>
            <a:r>
              <a:rPr lang="en-US" dirty="0" err="1"/>
              <a:t>Bhishma</a:t>
            </a:r>
            <a:r>
              <a:rPr lang="en-US" dirty="0"/>
              <a:t/>
            </a:r>
            <a:br>
              <a:rPr lang="en-US" dirty="0"/>
            </a:br>
            <a:r>
              <a:rPr lang="en-US" dirty="0" smtClean="0"/>
              <a:t>5. </a:t>
            </a:r>
            <a:r>
              <a:rPr lang="en-US" dirty="0" err="1"/>
              <a:t>Vidura</a:t>
            </a:r>
            <a:r>
              <a:rPr lang="en-US" dirty="0"/>
              <a:t/>
            </a:r>
            <a:br>
              <a:rPr lang="en-US" dirty="0"/>
            </a:br>
            <a:r>
              <a:rPr lang="en-US" dirty="0" smtClean="0"/>
              <a:t>6. </a:t>
            </a:r>
            <a:r>
              <a:rPr lang="en-US" dirty="0" err="1"/>
              <a:t>Kunti</a:t>
            </a:r>
            <a:r>
              <a:rPr lang="en-US" dirty="0"/>
              <a:t> Devi</a:t>
            </a:r>
            <a:br>
              <a:rPr lang="en-US" dirty="0"/>
            </a:br>
            <a:r>
              <a:rPr lang="en-US" dirty="0" smtClean="0"/>
              <a:t>7. </a:t>
            </a:r>
            <a:r>
              <a:rPr lang="en-US" dirty="0"/>
              <a:t>Death Of </a:t>
            </a:r>
            <a:r>
              <a:rPr lang="en-US" dirty="0" err="1"/>
              <a:t>Pandu</a:t>
            </a:r>
            <a:r>
              <a:rPr lang="en-US" dirty="0"/>
              <a:t/>
            </a:r>
            <a:br>
              <a:rPr lang="en-US" dirty="0"/>
            </a:br>
            <a:r>
              <a:rPr lang="en-US" dirty="0" smtClean="0"/>
              <a:t>8. </a:t>
            </a:r>
            <a:r>
              <a:rPr lang="en-US" dirty="0" err="1"/>
              <a:t>Bhima</a:t>
            </a:r>
            <a:r>
              <a:rPr lang="en-US" dirty="0"/>
              <a:t/>
            </a:r>
            <a:br>
              <a:rPr lang="en-US" dirty="0"/>
            </a:br>
            <a:r>
              <a:rPr lang="en-US" dirty="0" smtClean="0"/>
              <a:t>9. </a:t>
            </a:r>
            <a:r>
              <a:rPr lang="en-US" dirty="0" err="1"/>
              <a:t>Karna</a:t>
            </a:r>
            <a:r>
              <a:rPr lang="en-US" dirty="0"/>
              <a:t/>
            </a:r>
            <a:br>
              <a:rPr lang="en-US" dirty="0"/>
            </a:br>
            <a:r>
              <a:rPr lang="en-US" dirty="0" smtClean="0"/>
              <a:t>10. </a:t>
            </a:r>
            <a:r>
              <a:rPr lang="en-US" dirty="0" err="1"/>
              <a:t>Drona</a:t>
            </a:r>
            <a:r>
              <a:rPr lang="en-US" dirty="0"/>
              <a:t/>
            </a:r>
            <a:br>
              <a:rPr lang="en-US" dirty="0"/>
            </a:br>
            <a:r>
              <a:rPr lang="en-US" dirty="0" smtClean="0"/>
              <a:t>11. </a:t>
            </a:r>
            <a:r>
              <a:rPr lang="en-US" dirty="0"/>
              <a:t>The Wax Palace</a:t>
            </a:r>
            <a:br>
              <a:rPr lang="en-US" dirty="0"/>
            </a:br>
            <a:r>
              <a:rPr lang="en-US" dirty="0" smtClean="0"/>
              <a:t>12. </a:t>
            </a:r>
            <a:r>
              <a:rPr lang="en-US" dirty="0"/>
              <a:t>The Escape Of The </a:t>
            </a:r>
            <a:r>
              <a:rPr lang="en-US" dirty="0" err="1"/>
              <a:t>Pandavas</a:t>
            </a:r>
            <a:endParaRPr lang="en-US" dirty="0"/>
          </a:p>
          <a:p>
            <a:endParaRPr lang="en-US" dirty="0"/>
          </a:p>
        </p:txBody>
      </p:sp>
    </p:spTree>
    <p:extLst>
      <p:ext uri="{BB962C8B-B14F-4D97-AF65-F5344CB8AC3E}">
        <p14:creationId xmlns:p14="http://schemas.microsoft.com/office/powerpoint/2010/main" val="3975440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Chapter -2 </a:t>
            </a:r>
            <a:r>
              <a:rPr lang="en-US" dirty="0" err="1" smtClean="0"/>
              <a:t>bhisma’S</a:t>
            </a:r>
            <a:r>
              <a:rPr lang="en-US" dirty="0" smtClean="0"/>
              <a:t> VOW</a:t>
            </a:r>
            <a:endParaRPr lang="en-US" dirty="0"/>
          </a:p>
        </p:txBody>
      </p:sp>
      <p:sp>
        <p:nvSpPr>
          <p:cNvPr id="3" name="Content Placeholder 2"/>
          <p:cNvSpPr>
            <a:spLocks noGrp="1"/>
          </p:cNvSpPr>
          <p:nvPr>
            <p:ph idx="1"/>
          </p:nvPr>
        </p:nvSpPr>
        <p:spPr>
          <a:xfrm>
            <a:off x="1251678" y="1339403"/>
            <a:ext cx="10178322" cy="5151549"/>
          </a:xfrm>
        </p:spPr>
        <p:txBody>
          <a:bodyPr>
            <a:normAutofit/>
          </a:bodyPr>
          <a:lstStyle/>
          <a:p>
            <a:r>
              <a:rPr lang="en-US" sz="3200" dirty="0" smtClean="0"/>
              <a:t>Prince </a:t>
            </a:r>
            <a:r>
              <a:rPr lang="en-US" sz="3200" dirty="0" err="1" smtClean="0"/>
              <a:t>Devavrata</a:t>
            </a:r>
            <a:r>
              <a:rPr lang="en-US" sz="3200" dirty="0" smtClean="0"/>
              <a:t> crowned </a:t>
            </a:r>
            <a:r>
              <a:rPr lang="en-US" sz="3200" dirty="0" err="1" smtClean="0"/>
              <a:t>Yuvaraja</a:t>
            </a:r>
            <a:endParaRPr lang="en-US" sz="3200" dirty="0" smtClean="0"/>
          </a:p>
          <a:p>
            <a:r>
              <a:rPr lang="en-US" sz="3200" dirty="0" smtClean="0"/>
              <a:t>4 years went by</a:t>
            </a:r>
          </a:p>
          <a:p>
            <a:r>
              <a:rPr lang="en-US" sz="3200" dirty="0"/>
              <a:t>King </a:t>
            </a:r>
            <a:r>
              <a:rPr lang="en-US" sz="3200" dirty="0" err="1" smtClean="0"/>
              <a:t>Santanu</a:t>
            </a:r>
            <a:r>
              <a:rPr lang="en-US" sz="3200" dirty="0" smtClean="0"/>
              <a:t>-Banks of River Yamuna </a:t>
            </a:r>
          </a:p>
          <a:p>
            <a:r>
              <a:rPr lang="en-US" sz="3200" dirty="0" smtClean="0"/>
              <a:t>Fisherwoman- </a:t>
            </a:r>
            <a:r>
              <a:rPr lang="en-US" sz="3200" dirty="0" err="1" smtClean="0"/>
              <a:t>Satyavati</a:t>
            </a:r>
            <a:endParaRPr lang="en-US" sz="3200" dirty="0" smtClean="0"/>
          </a:p>
          <a:p>
            <a:r>
              <a:rPr lang="en-US" sz="3200" dirty="0" smtClean="0"/>
              <a:t>Chief of fishermen’s desire</a:t>
            </a:r>
          </a:p>
          <a:p>
            <a:r>
              <a:rPr lang="en-US" sz="3200" dirty="0" smtClean="0"/>
              <a:t>Prince </a:t>
            </a:r>
            <a:r>
              <a:rPr lang="en-US" sz="3200" dirty="0" err="1" smtClean="0"/>
              <a:t>Devavrata’s</a:t>
            </a:r>
            <a:r>
              <a:rPr lang="en-US" sz="3200" dirty="0" smtClean="0"/>
              <a:t> vows</a:t>
            </a:r>
          </a:p>
          <a:p>
            <a:r>
              <a:rPr lang="en-US" sz="3200" dirty="0" err="1" smtClean="0"/>
              <a:t>Bishma</a:t>
            </a:r>
            <a:r>
              <a:rPr lang="en-US" sz="3200" dirty="0" smtClean="0"/>
              <a:t>- one who undertakes a terrible vow and fulfills it</a:t>
            </a:r>
          </a:p>
          <a:p>
            <a:endParaRPr lang="en-US" sz="3200" dirty="0" smtClean="0"/>
          </a:p>
          <a:p>
            <a:endParaRPr lang="en-US" sz="2400" dirty="0" smtClean="0"/>
          </a:p>
          <a:p>
            <a:endParaRPr lang="en-US" sz="2400" dirty="0"/>
          </a:p>
        </p:txBody>
      </p:sp>
    </p:spTree>
    <p:extLst>
      <p:ext uri="{BB962C8B-B14F-4D97-AF65-F5344CB8AC3E}">
        <p14:creationId xmlns:p14="http://schemas.microsoft.com/office/powerpoint/2010/main" val="1704861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tree</a:t>
            </a:r>
            <a:endParaRPr lang="en-US" dirty="0"/>
          </a:p>
        </p:txBody>
      </p:sp>
      <p:sp>
        <p:nvSpPr>
          <p:cNvPr id="3" name="Content Placeholder 2"/>
          <p:cNvSpPr>
            <a:spLocks noGrp="1"/>
          </p:cNvSpPr>
          <p:nvPr>
            <p:ph idx="1"/>
          </p:nvPr>
        </p:nvSpPr>
        <p:spPr>
          <a:xfrm>
            <a:off x="1251678" y="1128451"/>
            <a:ext cx="10178322" cy="5557233"/>
          </a:xfrm>
        </p:spPr>
        <p:txBody>
          <a:bodyPr>
            <a:normAutofit fontScale="92500" lnSpcReduction="20000"/>
          </a:bodyPr>
          <a:lstStyle/>
          <a:p>
            <a:r>
              <a:rPr lang="en-US" sz="3600" dirty="0" smtClean="0"/>
              <a:t>King </a:t>
            </a:r>
            <a:r>
              <a:rPr lang="en-US" sz="3600" dirty="0" err="1" smtClean="0"/>
              <a:t>Santanu</a:t>
            </a:r>
            <a:r>
              <a:rPr lang="en-US" sz="3600" dirty="0" smtClean="0"/>
              <a:t>  and  Goddess Ganga</a:t>
            </a:r>
          </a:p>
          <a:p>
            <a:pPr lvl="1"/>
            <a:r>
              <a:rPr lang="en-US" sz="3200" dirty="0" err="1" smtClean="0"/>
              <a:t>Bishma</a:t>
            </a:r>
            <a:endParaRPr lang="en-US" sz="3200" dirty="0" smtClean="0"/>
          </a:p>
          <a:p>
            <a:r>
              <a:rPr lang="en-US" sz="3600" dirty="0" smtClean="0"/>
              <a:t>King </a:t>
            </a:r>
            <a:r>
              <a:rPr lang="en-US" sz="3600" dirty="0" err="1" smtClean="0"/>
              <a:t>Santanu</a:t>
            </a:r>
            <a:r>
              <a:rPr lang="en-US" sz="3600" dirty="0" smtClean="0"/>
              <a:t> and </a:t>
            </a:r>
            <a:r>
              <a:rPr lang="en-US" sz="3600" dirty="0" err="1" smtClean="0"/>
              <a:t>Satyvati</a:t>
            </a:r>
            <a:endParaRPr lang="en-US" sz="3600" dirty="0" smtClean="0"/>
          </a:p>
          <a:p>
            <a:pPr lvl="2"/>
            <a:r>
              <a:rPr lang="en-US" sz="3000" dirty="0" err="1" smtClean="0"/>
              <a:t>Chitrangada</a:t>
            </a:r>
            <a:endParaRPr lang="en-US" sz="3000" dirty="0" smtClean="0"/>
          </a:p>
          <a:p>
            <a:pPr lvl="2"/>
            <a:r>
              <a:rPr lang="en-US" sz="3000" dirty="0" err="1" smtClean="0"/>
              <a:t>Vichitravirya</a:t>
            </a:r>
            <a:endParaRPr lang="en-US" sz="3000" dirty="0" smtClean="0"/>
          </a:p>
          <a:p>
            <a:pPr lvl="4"/>
            <a:r>
              <a:rPr lang="en-US" sz="3200" dirty="0" err="1" smtClean="0"/>
              <a:t>Ambika</a:t>
            </a:r>
            <a:r>
              <a:rPr lang="en-US" sz="3200" dirty="0" smtClean="0"/>
              <a:t>  </a:t>
            </a:r>
          </a:p>
          <a:p>
            <a:pPr lvl="5"/>
            <a:r>
              <a:rPr lang="en-US" sz="3200" dirty="0" err="1" smtClean="0"/>
              <a:t>Dhirtarashtra</a:t>
            </a:r>
            <a:r>
              <a:rPr lang="en-US" sz="3200" dirty="0" smtClean="0"/>
              <a:t>  </a:t>
            </a:r>
          </a:p>
          <a:p>
            <a:pPr lvl="6"/>
            <a:r>
              <a:rPr lang="en-US" sz="3200" dirty="0" smtClean="0"/>
              <a:t> The </a:t>
            </a:r>
            <a:r>
              <a:rPr lang="en-US" sz="3200" dirty="0" err="1" smtClean="0"/>
              <a:t>Kauravas</a:t>
            </a:r>
            <a:endParaRPr lang="en-US" sz="3200" dirty="0"/>
          </a:p>
          <a:p>
            <a:pPr lvl="4"/>
            <a:r>
              <a:rPr lang="en-US" sz="3200" dirty="0" err="1" smtClean="0"/>
              <a:t>Ambalika</a:t>
            </a:r>
            <a:endParaRPr lang="en-US" sz="3200" dirty="0" smtClean="0"/>
          </a:p>
          <a:p>
            <a:pPr lvl="5"/>
            <a:r>
              <a:rPr lang="en-US" sz="3200" dirty="0" smtClean="0"/>
              <a:t>Pandu </a:t>
            </a:r>
          </a:p>
          <a:p>
            <a:pPr lvl="6"/>
            <a:r>
              <a:rPr lang="en-US" sz="3200" dirty="0" smtClean="0"/>
              <a:t>The </a:t>
            </a:r>
            <a:r>
              <a:rPr lang="en-US" sz="3200" dirty="0" err="1" smtClean="0"/>
              <a:t>Pandavas</a:t>
            </a:r>
            <a:endParaRPr lang="en-US" sz="3200" dirty="0" smtClean="0"/>
          </a:p>
          <a:p>
            <a:pPr lvl="8"/>
            <a:endParaRPr lang="en-US" dirty="0"/>
          </a:p>
        </p:txBody>
      </p:sp>
    </p:spTree>
    <p:extLst>
      <p:ext uri="{BB962C8B-B14F-4D97-AF65-F5344CB8AC3E}">
        <p14:creationId xmlns:p14="http://schemas.microsoft.com/office/powerpoint/2010/main" val="4269176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8823" y="818708"/>
            <a:ext cx="3437280" cy="4146697"/>
          </a:xfrm>
        </p:spPr>
        <p:txBody>
          <a:bodyPr>
            <a:normAutofit/>
          </a:bodyPr>
          <a:lstStyle/>
          <a:p>
            <a:pPr marL="0" indent="0">
              <a:buNone/>
            </a:pPr>
            <a:r>
              <a:rPr lang="en-US" dirty="0"/>
              <a:t>1. </a:t>
            </a:r>
            <a:r>
              <a:rPr lang="en-US" dirty="0" err="1">
                <a:solidFill>
                  <a:srgbClr val="00B050"/>
                </a:solidFill>
              </a:rPr>
              <a:t>Ganapati</a:t>
            </a:r>
            <a:r>
              <a:rPr lang="en-US" dirty="0">
                <a:solidFill>
                  <a:srgbClr val="00B050"/>
                </a:solidFill>
              </a:rPr>
              <a:t>, the </a:t>
            </a:r>
            <a:r>
              <a:rPr lang="en-US" dirty="0" smtClean="0">
                <a:solidFill>
                  <a:srgbClr val="00B050"/>
                </a:solidFill>
              </a:rPr>
              <a:t>Scribe</a:t>
            </a:r>
            <a:r>
              <a:rPr lang="en-US" dirty="0"/>
              <a:t> </a:t>
            </a:r>
            <a:r>
              <a:rPr lang="en-US" b="1" dirty="0"/>
              <a:t>√</a:t>
            </a:r>
            <a:r>
              <a:rPr lang="en-US" dirty="0"/>
              <a:t/>
            </a:r>
            <a:br>
              <a:rPr lang="en-US" dirty="0"/>
            </a:br>
            <a:r>
              <a:rPr lang="en-US" dirty="0"/>
              <a:t>2. </a:t>
            </a:r>
            <a:r>
              <a:rPr lang="en-US" dirty="0" err="1" smtClean="0">
                <a:solidFill>
                  <a:srgbClr val="00B050"/>
                </a:solidFill>
              </a:rPr>
              <a:t>Devarata</a:t>
            </a:r>
            <a:r>
              <a:rPr lang="en-US" dirty="0" smtClean="0">
                <a:solidFill>
                  <a:srgbClr val="00B050"/>
                </a:solidFill>
              </a:rPr>
              <a:t> </a:t>
            </a:r>
            <a:r>
              <a:rPr lang="en-US" b="1" dirty="0"/>
              <a:t>√</a:t>
            </a:r>
            <a:r>
              <a:rPr lang="en-US" dirty="0"/>
              <a:t/>
            </a:r>
            <a:br>
              <a:rPr lang="en-US" dirty="0"/>
            </a:br>
            <a:r>
              <a:rPr lang="en-US" dirty="0"/>
              <a:t>3</a:t>
            </a:r>
            <a:r>
              <a:rPr lang="en-US" dirty="0">
                <a:solidFill>
                  <a:srgbClr val="00B050"/>
                </a:solidFill>
              </a:rPr>
              <a:t>. </a:t>
            </a:r>
            <a:r>
              <a:rPr lang="en-US" dirty="0" err="1">
                <a:solidFill>
                  <a:srgbClr val="00B050"/>
                </a:solidFill>
              </a:rPr>
              <a:t>Bhishma's</a:t>
            </a:r>
            <a:r>
              <a:rPr lang="en-US" dirty="0">
                <a:solidFill>
                  <a:srgbClr val="00B050"/>
                </a:solidFill>
              </a:rPr>
              <a:t> </a:t>
            </a:r>
            <a:r>
              <a:rPr lang="en-US" dirty="0" smtClean="0">
                <a:solidFill>
                  <a:srgbClr val="00B050"/>
                </a:solidFill>
              </a:rPr>
              <a:t>Vow</a:t>
            </a:r>
            <a:r>
              <a:rPr lang="en-US" b="1" dirty="0"/>
              <a:t> √</a:t>
            </a:r>
            <a:r>
              <a:rPr lang="en-US" dirty="0"/>
              <a:t/>
            </a:r>
            <a:br>
              <a:rPr lang="en-US" dirty="0"/>
            </a:br>
            <a:r>
              <a:rPr lang="en-US" dirty="0"/>
              <a:t>4. </a:t>
            </a:r>
            <a:r>
              <a:rPr lang="en-US" dirty="0" err="1"/>
              <a:t>Amba</a:t>
            </a:r>
            <a:r>
              <a:rPr lang="en-US" dirty="0"/>
              <a:t> And </a:t>
            </a:r>
            <a:r>
              <a:rPr lang="en-US" dirty="0" err="1"/>
              <a:t>Bhishma</a:t>
            </a:r>
            <a:r>
              <a:rPr lang="en-US" dirty="0"/>
              <a:t> </a:t>
            </a:r>
            <a:br>
              <a:rPr lang="en-US" dirty="0"/>
            </a:br>
            <a:r>
              <a:rPr lang="en-US" dirty="0" smtClean="0"/>
              <a:t>5. </a:t>
            </a:r>
            <a:r>
              <a:rPr lang="en-US" dirty="0" err="1"/>
              <a:t>Vidura</a:t>
            </a:r>
            <a:r>
              <a:rPr lang="en-US" dirty="0"/>
              <a:t/>
            </a:r>
            <a:br>
              <a:rPr lang="en-US" dirty="0"/>
            </a:br>
            <a:r>
              <a:rPr lang="en-US" dirty="0" smtClean="0"/>
              <a:t>6. </a:t>
            </a:r>
            <a:r>
              <a:rPr lang="en-US" dirty="0" err="1"/>
              <a:t>Kunti</a:t>
            </a:r>
            <a:r>
              <a:rPr lang="en-US" dirty="0"/>
              <a:t> Devi</a:t>
            </a:r>
            <a:br>
              <a:rPr lang="en-US" dirty="0"/>
            </a:br>
            <a:r>
              <a:rPr lang="en-US" dirty="0" smtClean="0"/>
              <a:t>7. </a:t>
            </a:r>
            <a:r>
              <a:rPr lang="en-US" dirty="0"/>
              <a:t>Death Of </a:t>
            </a:r>
            <a:r>
              <a:rPr lang="en-US" dirty="0" err="1"/>
              <a:t>Pandu</a:t>
            </a:r>
            <a:r>
              <a:rPr lang="en-US" dirty="0"/>
              <a:t/>
            </a:r>
            <a:br>
              <a:rPr lang="en-US" dirty="0"/>
            </a:br>
            <a:r>
              <a:rPr lang="en-US" dirty="0" smtClean="0"/>
              <a:t>8. </a:t>
            </a:r>
            <a:r>
              <a:rPr lang="en-US" dirty="0" err="1"/>
              <a:t>Bhima</a:t>
            </a:r>
            <a:r>
              <a:rPr lang="en-US" dirty="0"/>
              <a:t/>
            </a:r>
            <a:br>
              <a:rPr lang="en-US" dirty="0"/>
            </a:br>
            <a:r>
              <a:rPr lang="en-US" dirty="0" smtClean="0"/>
              <a:t>9. </a:t>
            </a:r>
            <a:r>
              <a:rPr lang="en-US" dirty="0" err="1"/>
              <a:t>Karna</a:t>
            </a:r>
            <a:r>
              <a:rPr lang="en-US" dirty="0"/>
              <a:t/>
            </a:r>
            <a:br>
              <a:rPr lang="en-US" dirty="0"/>
            </a:br>
            <a:r>
              <a:rPr lang="en-US" dirty="0" smtClean="0"/>
              <a:t>10. </a:t>
            </a:r>
            <a:r>
              <a:rPr lang="en-US" dirty="0" err="1"/>
              <a:t>Drona</a:t>
            </a:r>
            <a:r>
              <a:rPr lang="en-US" dirty="0"/>
              <a:t/>
            </a:r>
            <a:br>
              <a:rPr lang="en-US" dirty="0"/>
            </a:br>
            <a:r>
              <a:rPr lang="en-US" dirty="0" smtClean="0"/>
              <a:t>11. </a:t>
            </a:r>
            <a:r>
              <a:rPr lang="en-US" dirty="0"/>
              <a:t>The Wax Palace</a:t>
            </a:r>
            <a:br>
              <a:rPr lang="en-US" dirty="0"/>
            </a:br>
            <a:r>
              <a:rPr lang="en-US" dirty="0" smtClean="0"/>
              <a:t>12. </a:t>
            </a:r>
            <a:r>
              <a:rPr lang="en-US" dirty="0"/>
              <a:t>The Escape Of The </a:t>
            </a:r>
            <a:r>
              <a:rPr lang="en-US" dirty="0" err="1"/>
              <a:t>Pandavas</a:t>
            </a:r>
            <a:endParaRPr lang="en-US" dirty="0"/>
          </a:p>
          <a:p>
            <a:endParaRPr lang="en-US" dirty="0"/>
          </a:p>
        </p:txBody>
      </p:sp>
    </p:spTree>
    <p:extLst>
      <p:ext uri="{BB962C8B-B14F-4D97-AF65-F5344CB8AC3E}">
        <p14:creationId xmlns:p14="http://schemas.microsoft.com/office/powerpoint/2010/main" val="1004039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iii- </a:t>
            </a:r>
            <a:r>
              <a:rPr lang="en-US" dirty="0" err="1" smtClean="0"/>
              <a:t>amba</a:t>
            </a:r>
            <a:r>
              <a:rPr lang="en-US" dirty="0" smtClean="0"/>
              <a:t> and </a:t>
            </a:r>
            <a:r>
              <a:rPr lang="en-US" dirty="0" err="1" smtClean="0"/>
              <a:t>bhishma</a:t>
            </a:r>
            <a:endParaRPr lang="en-US" dirty="0"/>
          </a:p>
        </p:txBody>
      </p:sp>
      <p:sp>
        <p:nvSpPr>
          <p:cNvPr id="3" name="Content Placeholder 2"/>
          <p:cNvSpPr>
            <a:spLocks noGrp="1"/>
          </p:cNvSpPr>
          <p:nvPr>
            <p:ph idx="1"/>
          </p:nvPr>
        </p:nvSpPr>
        <p:spPr>
          <a:xfrm>
            <a:off x="1251678" y="1210614"/>
            <a:ext cx="10178322" cy="5647386"/>
          </a:xfrm>
        </p:spPr>
        <p:txBody>
          <a:bodyPr>
            <a:normAutofit/>
          </a:bodyPr>
          <a:lstStyle/>
          <a:p>
            <a:r>
              <a:rPr lang="en-US" sz="2400" dirty="0" err="1" smtClean="0"/>
              <a:t>Chitrangada</a:t>
            </a:r>
            <a:endParaRPr lang="en-US" sz="2400" dirty="0" smtClean="0"/>
          </a:p>
          <a:p>
            <a:r>
              <a:rPr lang="en-US" sz="2400" dirty="0" err="1" smtClean="0"/>
              <a:t>Vichitravirya</a:t>
            </a:r>
            <a:r>
              <a:rPr lang="en-US" sz="2400" dirty="0" smtClean="0"/>
              <a:t> </a:t>
            </a:r>
          </a:p>
          <a:p>
            <a:r>
              <a:rPr lang="en-US" sz="2400" dirty="0" smtClean="0"/>
              <a:t>King Kasi’s daughters</a:t>
            </a:r>
          </a:p>
          <a:p>
            <a:pPr lvl="1"/>
            <a:r>
              <a:rPr lang="en-US" sz="2000" dirty="0" smtClean="0"/>
              <a:t>3 princesses- </a:t>
            </a:r>
            <a:r>
              <a:rPr lang="en-US" sz="2000" dirty="0" err="1" smtClean="0"/>
              <a:t>Amba</a:t>
            </a:r>
            <a:r>
              <a:rPr lang="en-US" sz="2000" dirty="0" smtClean="0"/>
              <a:t>, </a:t>
            </a:r>
            <a:r>
              <a:rPr lang="en-US" sz="2000" dirty="0" err="1" smtClean="0"/>
              <a:t>Ambika</a:t>
            </a:r>
            <a:r>
              <a:rPr lang="en-US" sz="2000" dirty="0" smtClean="0"/>
              <a:t> and </a:t>
            </a:r>
            <a:r>
              <a:rPr lang="en-US" sz="2000" dirty="0" err="1" smtClean="0"/>
              <a:t>Ambalika</a:t>
            </a:r>
            <a:endParaRPr lang="en-US" sz="2000" dirty="0" smtClean="0"/>
          </a:p>
          <a:p>
            <a:pPr lvl="1"/>
            <a:r>
              <a:rPr lang="en-US" sz="2000" dirty="0" err="1" smtClean="0"/>
              <a:t>Bhishma</a:t>
            </a:r>
            <a:r>
              <a:rPr lang="en-US" sz="2000" dirty="0" smtClean="0"/>
              <a:t> to secure wife for his brother</a:t>
            </a:r>
          </a:p>
          <a:p>
            <a:r>
              <a:rPr lang="en-US" sz="2400" dirty="0" err="1" smtClean="0"/>
              <a:t>Salva</a:t>
            </a:r>
            <a:r>
              <a:rPr lang="en-US" sz="2400" dirty="0" smtClean="0"/>
              <a:t> – King of </a:t>
            </a:r>
            <a:r>
              <a:rPr lang="en-US" sz="2400" dirty="0" err="1" smtClean="0"/>
              <a:t>Saubala</a:t>
            </a:r>
            <a:r>
              <a:rPr lang="en-US" sz="2400" dirty="0" smtClean="0"/>
              <a:t> country</a:t>
            </a:r>
          </a:p>
          <a:p>
            <a:r>
              <a:rPr lang="en-US" sz="2400" dirty="0" err="1" smtClean="0"/>
              <a:t>Ambika</a:t>
            </a:r>
            <a:r>
              <a:rPr lang="en-US" sz="2400" dirty="0" smtClean="0"/>
              <a:t>, </a:t>
            </a:r>
            <a:r>
              <a:rPr lang="en-US" sz="2400" dirty="0" err="1" smtClean="0"/>
              <a:t>Ambalika</a:t>
            </a:r>
            <a:r>
              <a:rPr lang="en-US" sz="2400" dirty="0" smtClean="0"/>
              <a:t> and </a:t>
            </a:r>
            <a:r>
              <a:rPr lang="en-US" sz="2400" dirty="0" err="1"/>
              <a:t>Vichitravirya</a:t>
            </a:r>
            <a:r>
              <a:rPr lang="en-US" sz="2400" dirty="0"/>
              <a:t> </a:t>
            </a:r>
          </a:p>
          <a:p>
            <a:r>
              <a:rPr lang="en-US" sz="2400" dirty="0" err="1" smtClean="0"/>
              <a:t>Amba</a:t>
            </a:r>
            <a:r>
              <a:rPr lang="en-US" sz="2400" dirty="0" smtClean="0"/>
              <a:t> – 6 bitter years, Revenge and hatred </a:t>
            </a:r>
          </a:p>
          <a:p>
            <a:pPr lvl="1"/>
            <a:r>
              <a:rPr lang="en-US" sz="2000" dirty="0" smtClean="0"/>
              <a:t>Sought out princes</a:t>
            </a:r>
          </a:p>
          <a:p>
            <a:pPr lvl="1"/>
            <a:r>
              <a:rPr lang="en-US" sz="2000" dirty="0" smtClean="0"/>
              <a:t>Lord </a:t>
            </a:r>
            <a:r>
              <a:rPr lang="en-US" sz="2000" dirty="0" err="1" smtClean="0"/>
              <a:t>Subrahmanya’s</a:t>
            </a:r>
            <a:r>
              <a:rPr lang="en-US" sz="2000" dirty="0" smtClean="0"/>
              <a:t> grace</a:t>
            </a:r>
          </a:p>
          <a:p>
            <a:pPr lvl="1"/>
            <a:r>
              <a:rPr lang="en-US" sz="2000" dirty="0" smtClean="0"/>
              <a:t>Garland of ever fresh lotuses</a:t>
            </a:r>
          </a:p>
          <a:p>
            <a:pPr lvl="1"/>
            <a:r>
              <a:rPr lang="en-US" sz="2000" dirty="0" smtClean="0"/>
              <a:t>King </a:t>
            </a:r>
            <a:r>
              <a:rPr lang="en-US" sz="2000" dirty="0" err="1" smtClean="0"/>
              <a:t>Drupada</a:t>
            </a:r>
            <a:endParaRPr lang="en-US" sz="2000"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20261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iii- </a:t>
            </a:r>
            <a:r>
              <a:rPr lang="en-US" dirty="0" err="1" smtClean="0"/>
              <a:t>amba</a:t>
            </a:r>
            <a:r>
              <a:rPr lang="en-US" dirty="0" smtClean="0"/>
              <a:t> and </a:t>
            </a:r>
            <a:r>
              <a:rPr lang="en-US" dirty="0" err="1" smtClean="0"/>
              <a:t>bhishma</a:t>
            </a:r>
            <a:endParaRPr lang="en-US" dirty="0"/>
          </a:p>
        </p:txBody>
      </p:sp>
      <p:sp>
        <p:nvSpPr>
          <p:cNvPr id="3" name="Content Placeholder 2"/>
          <p:cNvSpPr>
            <a:spLocks noGrp="1"/>
          </p:cNvSpPr>
          <p:nvPr>
            <p:ph idx="1"/>
          </p:nvPr>
        </p:nvSpPr>
        <p:spPr>
          <a:xfrm>
            <a:off x="1251678" y="1210615"/>
            <a:ext cx="10178322" cy="4668978"/>
          </a:xfrm>
        </p:spPr>
        <p:txBody>
          <a:bodyPr>
            <a:normAutofit/>
          </a:bodyPr>
          <a:lstStyle/>
          <a:p>
            <a:r>
              <a:rPr lang="en-US" sz="3200" dirty="0" err="1" smtClean="0"/>
              <a:t>Parasurama</a:t>
            </a:r>
            <a:endParaRPr lang="en-US" sz="3200" dirty="0" smtClean="0"/>
          </a:p>
          <a:p>
            <a:r>
              <a:rPr lang="en-US" sz="3200" dirty="0" err="1" smtClean="0"/>
              <a:t>Amba</a:t>
            </a:r>
            <a:r>
              <a:rPr lang="en-US" sz="3200" dirty="0" smtClean="0"/>
              <a:t> – Himalayas</a:t>
            </a:r>
          </a:p>
          <a:p>
            <a:r>
              <a:rPr lang="en-US" sz="3200" dirty="0" smtClean="0"/>
              <a:t>Grace of Shiva</a:t>
            </a:r>
          </a:p>
          <a:p>
            <a:r>
              <a:rPr lang="en-US" sz="3200" dirty="0" smtClean="0"/>
              <a:t>Pyre</a:t>
            </a:r>
          </a:p>
          <a:p>
            <a:r>
              <a:rPr lang="en-US" sz="3200" dirty="0" smtClean="0"/>
              <a:t>Reborn </a:t>
            </a:r>
          </a:p>
          <a:p>
            <a:r>
              <a:rPr lang="en-US" sz="3200" dirty="0" err="1" smtClean="0"/>
              <a:t>Sikhandin</a:t>
            </a:r>
            <a:endParaRPr lang="en-US" sz="3200"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89004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1539027"/>
            <a:ext cx="10178322" cy="5106472"/>
          </a:xfrm>
        </p:spPr>
        <p:txBody>
          <a:bodyPr>
            <a:noAutofit/>
          </a:bodyPr>
          <a:lstStyle/>
          <a:p>
            <a:r>
              <a:rPr lang="en-US" sz="3200" dirty="0"/>
              <a:t>In the epic Mahabharata, </a:t>
            </a:r>
            <a:r>
              <a:rPr lang="en-US" sz="3200" b="1" dirty="0"/>
              <a:t>Shantanu</a:t>
            </a:r>
            <a:r>
              <a:rPr lang="en-US" sz="3200" dirty="0"/>
              <a:t> was a </a:t>
            </a:r>
            <a:r>
              <a:rPr lang="en-US" sz="3200" b="1" dirty="0"/>
              <a:t>Kuru king</a:t>
            </a:r>
            <a:r>
              <a:rPr lang="en-US" sz="3200" dirty="0"/>
              <a:t> of </a:t>
            </a:r>
            <a:r>
              <a:rPr lang="en-US" sz="3200" dirty="0" err="1" smtClean="0"/>
              <a:t>Hastinapura</a:t>
            </a:r>
            <a:endParaRPr lang="en-US" sz="3200" dirty="0" smtClean="0"/>
          </a:p>
          <a:p>
            <a:r>
              <a:rPr lang="en-US" sz="3200" dirty="0" smtClean="0"/>
              <a:t>He </a:t>
            </a:r>
            <a:r>
              <a:rPr lang="en-US" sz="3200" dirty="0"/>
              <a:t>was a descendant of the </a:t>
            </a:r>
            <a:r>
              <a:rPr lang="en-US" sz="3200" dirty="0" err="1"/>
              <a:t>Bharata</a:t>
            </a:r>
            <a:r>
              <a:rPr lang="en-US" sz="3200" dirty="0"/>
              <a:t> race, of the lunar dynasty and </a:t>
            </a:r>
            <a:r>
              <a:rPr lang="en-US" sz="3200" b="1" dirty="0"/>
              <a:t>great-grandfather of the </a:t>
            </a:r>
            <a:r>
              <a:rPr lang="en-US" sz="3200" b="1" dirty="0" err="1"/>
              <a:t>Pandavas</a:t>
            </a:r>
            <a:r>
              <a:rPr lang="en-US" sz="3200" b="1" dirty="0"/>
              <a:t> and </a:t>
            </a:r>
            <a:r>
              <a:rPr lang="en-US" sz="3200" b="1" dirty="0" err="1" smtClean="0"/>
              <a:t>Kauravas</a:t>
            </a:r>
            <a:endParaRPr lang="en-US" sz="3200" b="1" dirty="0" smtClean="0"/>
          </a:p>
          <a:p>
            <a:r>
              <a:rPr lang="en-US" sz="3200" dirty="0" smtClean="0"/>
              <a:t>He </a:t>
            </a:r>
            <a:r>
              <a:rPr lang="en-US" sz="3200" dirty="0"/>
              <a:t>was the youngest son of </a:t>
            </a:r>
            <a:r>
              <a:rPr lang="en-US" sz="3200" b="1" dirty="0"/>
              <a:t>King</a:t>
            </a:r>
            <a:r>
              <a:rPr lang="en-US" sz="3200" dirty="0"/>
              <a:t> </a:t>
            </a:r>
            <a:r>
              <a:rPr lang="en-US" sz="3200" b="1" dirty="0" err="1"/>
              <a:t>Pratipa</a:t>
            </a:r>
            <a:r>
              <a:rPr lang="en-US" sz="3200" b="1" dirty="0"/>
              <a:t> of </a:t>
            </a:r>
            <a:r>
              <a:rPr lang="en-US" sz="3200" b="1" dirty="0" err="1"/>
              <a:t>Hastinapura</a:t>
            </a:r>
            <a:r>
              <a:rPr lang="en-US" sz="3200" b="1" dirty="0"/>
              <a:t> </a:t>
            </a:r>
            <a:r>
              <a:rPr lang="en-US" sz="3200" dirty="0"/>
              <a:t>and had been born in the latter's old </a:t>
            </a:r>
            <a:r>
              <a:rPr lang="en-US" sz="3200" dirty="0" smtClean="0"/>
              <a:t>age</a:t>
            </a:r>
            <a:endParaRPr lang="en-US" sz="3200" dirty="0"/>
          </a:p>
        </p:txBody>
      </p:sp>
      <p:sp>
        <p:nvSpPr>
          <p:cNvPr id="4" name="Title 1"/>
          <p:cNvSpPr>
            <a:spLocks noGrp="1"/>
          </p:cNvSpPr>
          <p:nvPr>
            <p:ph type="title"/>
          </p:nvPr>
        </p:nvSpPr>
        <p:spPr>
          <a:xfrm>
            <a:off x="1251678" y="382385"/>
            <a:ext cx="10178322" cy="1492132"/>
          </a:xfrm>
        </p:spPr>
        <p:txBody>
          <a:bodyPr/>
          <a:lstStyle/>
          <a:p>
            <a:r>
              <a:rPr lang="en-US" dirty="0" smtClean="0"/>
              <a:t>King Shantanu</a:t>
            </a:r>
            <a:endParaRPr lang="en-US" dirty="0"/>
          </a:p>
        </p:txBody>
      </p:sp>
    </p:spTree>
    <p:extLst>
      <p:ext uri="{BB962C8B-B14F-4D97-AF65-F5344CB8AC3E}">
        <p14:creationId xmlns:p14="http://schemas.microsoft.com/office/powerpoint/2010/main" val="1865780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33" y="0"/>
            <a:ext cx="10178322" cy="1492132"/>
          </a:xfrm>
        </p:spPr>
        <p:txBody>
          <a:bodyPr/>
          <a:lstStyle/>
          <a:p>
            <a:r>
              <a:rPr lang="en-US" dirty="0" err="1" smtClean="0"/>
              <a:t>vYASA</a:t>
            </a:r>
            <a:endParaRPr lang="en-US" dirty="0"/>
          </a:p>
        </p:txBody>
      </p:sp>
      <p:sp>
        <p:nvSpPr>
          <p:cNvPr id="3" name="Content Placeholder 2"/>
          <p:cNvSpPr>
            <a:spLocks noGrp="1"/>
          </p:cNvSpPr>
          <p:nvPr>
            <p:ph idx="1"/>
          </p:nvPr>
        </p:nvSpPr>
        <p:spPr>
          <a:xfrm>
            <a:off x="3052293" y="0"/>
            <a:ext cx="8429223" cy="5995114"/>
          </a:xfrm>
        </p:spPr>
        <p:txBody>
          <a:bodyPr>
            <a:normAutofit fontScale="92500" lnSpcReduction="10000"/>
          </a:bodyPr>
          <a:lstStyle/>
          <a:p>
            <a:r>
              <a:rPr lang="en-US" sz="3500" dirty="0"/>
              <a:t>Vyasa</a:t>
            </a:r>
            <a:r>
              <a:rPr lang="en-US" sz="2800" dirty="0"/>
              <a:t> </a:t>
            </a:r>
            <a:r>
              <a:rPr lang="en-US" sz="2800" dirty="0" smtClean="0"/>
              <a:t>was the son of </a:t>
            </a:r>
            <a:r>
              <a:rPr lang="en-US" sz="2800" dirty="0"/>
              <a:t>sage </a:t>
            </a:r>
            <a:r>
              <a:rPr lang="en-US" sz="2800" dirty="0" err="1" smtClean="0"/>
              <a:t>Parashara</a:t>
            </a:r>
            <a:r>
              <a:rPr lang="en-US" sz="2800" dirty="0" smtClean="0"/>
              <a:t> and </a:t>
            </a:r>
            <a:r>
              <a:rPr lang="en-US" sz="2800" dirty="0" err="1" smtClean="0"/>
              <a:t>Satyavati</a:t>
            </a:r>
            <a:r>
              <a:rPr lang="en-US" sz="2800" dirty="0" smtClean="0"/>
              <a:t> </a:t>
            </a:r>
          </a:p>
          <a:p>
            <a:endParaRPr lang="en-US" sz="2800" dirty="0" smtClean="0"/>
          </a:p>
          <a:p>
            <a:r>
              <a:rPr lang="en-US" sz="3500" dirty="0" err="1" smtClean="0"/>
              <a:t>Vidura</a:t>
            </a:r>
            <a:r>
              <a:rPr lang="en-US" sz="3500" dirty="0" smtClean="0"/>
              <a:t> </a:t>
            </a:r>
            <a:r>
              <a:rPr lang="en-US" sz="2800" dirty="0" smtClean="0"/>
              <a:t>was the son of Sage  Vyasa and </a:t>
            </a:r>
            <a:r>
              <a:rPr lang="en-US" sz="2800" dirty="0" err="1" smtClean="0"/>
              <a:t>Sudri</a:t>
            </a:r>
            <a:r>
              <a:rPr lang="en-US" sz="2800" dirty="0" smtClean="0"/>
              <a:t>--- a maid servant </a:t>
            </a:r>
          </a:p>
          <a:p>
            <a:endParaRPr lang="en-US" sz="2800" dirty="0" smtClean="0"/>
          </a:p>
          <a:p>
            <a:r>
              <a:rPr lang="en-US" sz="2800" dirty="0" err="1" smtClean="0"/>
              <a:t>Vichitravirya</a:t>
            </a:r>
            <a:endParaRPr lang="en-US" sz="2800" dirty="0" smtClean="0"/>
          </a:p>
          <a:p>
            <a:endParaRPr lang="en-US" sz="2800" dirty="0" smtClean="0"/>
          </a:p>
          <a:p>
            <a:pPr lvl="1"/>
            <a:r>
              <a:rPr lang="en-US" sz="2800" dirty="0" smtClean="0"/>
              <a:t>Vyasa with </a:t>
            </a:r>
            <a:r>
              <a:rPr lang="en-US" sz="2800" dirty="0" err="1" smtClean="0"/>
              <a:t>Ambika</a:t>
            </a:r>
            <a:endParaRPr lang="en-US" sz="2800" dirty="0" smtClean="0"/>
          </a:p>
          <a:p>
            <a:pPr lvl="2"/>
            <a:r>
              <a:rPr lang="en-US" sz="2800" dirty="0"/>
              <a:t>The </a:t>
            </a:r>
            <a:r>
              <a:rPr lang="en-US" sz="3000" dirty="0" err="1" smtClean="0"/>
              <a:t>Kauravas</a:t>
            </a:r>
            <a:endParaRPr lang="en-US" sz="3000" dirty="0" smtClean="0"/>
          </a:p>
          <a:p>
            <a:pPr lvl="2"/>
            <a:endParaRPr lang="en-US" sz="2800" dirty="0" smtClean="0"/>
          </a:p>
          <a:p>
            <a:pPr lvl="1"/>
            <a:r>
              <a:rPr lang="en-US" sz="2800" dirty="0" smtClean="0"/>
              <a:t>Vyasa with </a:t>
            </a:r>
            <a:r>
              <a:rPr lang="en-US" sz="2800" dirty="0" err="1" smtClean="0"/>
              <a:t>Ambalika</a:t>
            </a:r>
            <a:endParaRPr lang="en-US" sz="2800" dirty="0" smtClean="0"/>
          </a:p>
          <a:p>
            <a:pPr lvl="2"/>
            <a:r>
              <a:rPr lang="en-US" sz="2800" dirty="0" smtClean="0"/>
              <a:t>The </a:t>
            </a:r>
            <a:r>
              <a:rPr lang="en-US" sz="3000" dirty="0" err="1" smtClean="0"/>
              <a:t>Pandavas</a:t>
            </a:r>
            <a:endParaRPr lang="en-US" sz="3000" dirty="0"/>
          </a:p>
        </p:txBody>
      </p:sp>
    </p:spTree>
    <p:extLst>
      <p:ext uri="{BB962C8B-B14F-4D97-AF65-F5344CB8AC3E}">
        <p14:creationId xmlns:p14="http://schemas.microsoft.com/office/powerpoint/2010/main" val="980383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618" y="459440"/>
            <a:ext cx="10178322" cy="4826969"/>
          </a:xfrm>
        </p:spPr>
        <p:txBody>
          <a:bodyPr>
            <a:noAutofit/>
          </a:bodyPr>
          <a:lstStyle/>
          <a:p>
            <a:r>
              <a:rPr lang="en-US" dirty="0"/>
              <a:t>1. </a:t>
            </a:r>
            <a:r>
              <a:rPr lang="en-US" dirty="0" err="1"/>
              <a:t>Ganapati</a:t>
            </a:r>
            <a:r>
              <a:rPr lang="en-US" dirty="0"/>
              <a:t>, the Scribe</a:t>
            </a:r>
            <a:br>
              <a:rPr lang="en-US" dirty="0"/>
            </a:br>
            <a:r>
              <a:rPr lang="en-US" dirty="0"/>
              <a:t>2. </a:t>
            </a:r>
            <a:r>
              <a:rPr lang="en-US" dirty="0" err="1"/>
              <a:t>Devavrata</a:t>
            </a:r>
            <a:r>
              <a:rPr lang="en-US" dirty="0"/>
              <a:t/>
            </a:r>
            <a:br>
              <a:rPr lang="en-US" dirty="0"/>
            </a:br>
            <a:r>
              <a:rPr lang="en-US" dirty="0"/>
              <a:t>3. </a:t>
            </a:r>
            <a:r>
              <a:rPr lang="en-US" dirty="0" err="1"/>
              <a:t>Bhishma's</a:t>
            </a:r>
            <a:r>
              <a:rPr lang="en-US" dirty="0"/>
              <a:t> Vow</a:t>
            </a:r>
            <a:br>
              <a:rPr lang="en-US" dirty="0"/>
            </a:br>
            <a:r>
              <a:rPr lang="en-US" dirty="0"/>
              <a:t>4. </a:t>
            </a:r>
            <a:r>
              <a:rPr lang="en-US" dirty="0" err="1"/>
              <a:t>Amba</a:t>
            </a:r>
            <a:r>
              <a:rPr lang="en-US" dirty="0"/>
              <a:t> And </a:t>
            </a:r>
            <a:r>
              <a:rPr lang="en-US" dirty="0" err="1"/>
              <a:t>Bhishma</a:t>
            </a:r>
            <a:r>
              <a:rPr lang="en-US" dirty="0"/>
              <a:t/>
            </a:r>
            <a:br>
              <a:rPr lang="en-US" dirty="0"/>
            </a:br>
            <a:r>
              <a:rPr lang="en-US" strike="sngStrike" dirty="0">
                <a:solidFill>
                  <a:srgbClr val="FF0000"/>
                </a:solidFill>
              </a:rPr>
              <a:t>5. </a:t>
            </a:r>
            <a:r>
              <a:rPr lang="en-US" strike="sngStrike" dirty="0" err="1">
                <a:solidFill>
                  <a:srgbClr val="FF0000"/>
                </a:solidFill>
              </a:rPr>
              <a:t>Devayani</a:t>
            </a:r>
            <a:r>
              <a:rPr lang="en-US" strike="sngStrike" dirty="0">
                <a:solidFill>
                  <a:srgbClr val="FF0000"/>
                </a:solidFill>
              </a:rPr>
              <a:t> And </a:t>
            </a:r>
            <a:r>
              <a:rPr lang="en-US" strike="sngStrike" dirty="0" err="1">
                <a:solidFill>
                  <a:srgbClr val="FF0000"/>
                </a:solidFill>
              </a:rPr>
              <a:t>Kacha</a:t>
            </a:r>
            <a:r>
              <a:rPr lang="en-US" dirty="0">
                <a:solidFill>
                  <a:srgbClr val="FF0000"/>
                </a:solidFill>
              </a:rPr>
              <a:t/>
            </a:r>
            <a:br>
              <a:rPr lang="en-US" dirty="0">
                <a:solidFill>
                  <a:srgbClr val="FF0000"/>
                </a:solidFill>
              </a:rPr>
            </a:br>
            <a:r>
              <a:rPr lang="en-US" strike="sngStrike" dirty="0">
                <a:solidFill>
                  <a:srgbClr val="FF0000"/>
                </a:solidFill>
              </a:rPr>
              <a:t>6. The Marriage Of </a:t>
            </a:r>
            <a:r>
              <a:rPr lang="en-US" strike="sngStrike" dirty="0" err="1">
                <a:solidFill>
                  <a:srgbClr val="FF0000"/>
                </a:solidFill>
              </a:rPr>
              <a:t>Devayani</a:t>
            </a:r>
            <a:r>
              <a:rPr lang="en-US" dirty="0">
                <a:solidFill>
                  <a:srgbClr val="FF0000"/>
                </a:solidFill>
              </a:rPr>
              <a:t/>
            </a:r>
            <a:br>
              <a:rPr lang="en-US" dirty="0">
                <a:solidFill>
                  <a:srgbClr val="FF0000"/>
                </a:solidFill>
              </a:rPr>
            </a:br>
            <a:r>
              <a:rPr lang="en-US" strike="sngStrike" dirty="0">
                <a:solidFill>
                  <a:srgbClr val="FF0000"/>
                </a:solidFill>
              </a:rPr>
              <a:t>7. </a:t>
            </a:r>
            <a:r>
              <a:rPr lang="en-US" strike="sngStrike" dirty="0" err="1">
                <a:solidFill>
                  <a:srgbClr val="FF0000"/>
                </a:solidFill>
              </a:rPr>
              <a:t>Yayati</a:t>
            </a:r>
            <a:r>
              <a:rPr lang="en-US" dirty="0">
                <a:solidFill>
                  <a:srgbClr val="FF0000"/>
                </a:solidFill>
              </a:rPr>
              <a:t/>
            </a:r>
            <a:br>
              <a:rPr lang="en-US" dirty="0">
                <a:solidFill>
                  <a:srgbClr val="FF0000"/>
                </a:solidFill>
              </a:rPr>
            </a:br>
            <a:r>
              <a:rPr lang="en-US" dirty="0"/>
              <a:t>8. </a:t>
            </a:r>
            <a:r>
              <a:rPr lang="en-US" dirty="0" err="1"/>
              <a:t>Vidura</a:t>
            </a:r>
            <a:r>
              <a:rPr lang="en-US" dirty="0"/>
              <a:t/>
            </a:r>
            <a:br>
              <a:rPr lang="en-US" dirty="0"/>
            </a:br>
            <a:r>
              <a:rPr lang="en-US" dirty="0"/>
              <a:t>9. </a:t>
            </a:r>
            <a:r>
              <a:rPr lang="en-US" dirty="0" err="1"/>
              <a:t>Kunti</a:t>
            </a:r>
            <a:r>
              <a:rPr lang="en-US" dirty="0"/>
              <a:t> Devi</a:t>
            </a:r>
            <a:br>
              <a:rPr lang="en-US" dirty="0"/>
            </a:br>
            <a:r>
              <a:rPr lang="en-US" dirty="0"/>
              <a:t>10. Death Of </a:t>
            </a:r>
            <a:r>
              <a:rPr lang="en-US" dirty="0" err="1"/>
              <a:t>Pandu</a:t>
            </a:r>
            <a:r>
              <a:rPr lang="en-US" dirty="0"/>
              <a:t/>
            </a:r>
            <a:br>
              <a:rPr lang="en-US" dirty="0"/>
            </a:br>
            <a:r>
              <a:rPr lang="en-US" dirty="0"/>
              <a:t>11. </a:t>
            </a:r>
            <a:r>
              <a:rPr lang="en-US" dirty="0" err="1"/>
              <a:t>Bhima</a:t>
            </a:r>
            <a:r>
              <a:rPr lang="en-US" dirty="0"/>
              <a:t/>
            </a:r>
            <a:br>
              <a:rPr lang="en-US" dirty="0"/>
            </a:br>
            <a:r>
              <a:rPr lang="en-US" dirty="0"/>
              <a:t>12. </a:t>
            </a:r>
            <a:r>
              <a:rPr lang="en-US" dirty="0" err="1"/>
              <a:t>Karna</a:t>
            </a:r>
            <a:r>
              <a:rPr lang="en-US" dirty="0"/>
              <a:t/>
            </a:r>
            <a:br>
              <a:rPr lang="en-US" dirty="0"/>
            </a:br>
            <a:r>
              <a:rPr lang="en-US" dirty="0"/>
              <a:t>13. </a:t>
            </a:r>
            <a:r>
              <a:rPr lang="en-US" dirty="0" err="1"/>
              <a:t>Drona</a:t>
            </a:r>
            <a:r>
              <a:rPr lang="en-US" dirty="0"/>
              <a:t/>
            </a:r>
            <a:br>
              <a:rPr lang="en-US" dirty="0"/>
            </a:br>
            <a:r>
              <a:rPr lang="en-US" dirty="0"/>
              <a:t>14. The Wax Palace</a:t>
            </a:r>
            <a:br>
              <a:rPr lang="en-US" dirty="0"/>
            </a:br>
            <a:r>
              <a:rPr lang="en-US" dirty="0"/>
              <a:t>15. The Escape Of The </a:t>
            </a:r>
            <a:r>
              <a:rPr lang="en-US" dirty="0" err="1"/>
              <a:t>Pandavas</a:t>
            </a:r>
            <a:endParaRPr lang="en-US" dirty="0"/>
          </a:p>
          <a:p>
            <a:r>
              <a:rPr lang="en-US" b="1" dirty="0" smtClean="0"/>
              <a:t>Chapters </a:t>
            </a:r>
            <a:r>
              <a:rPr lang="en-US" b="1" dirty="0"/>
              <a:t>1 to 15 (5,6,7 excluded, so 12 chapters to read). </a:t>
            </a:r>
            <a:endParaRPr lang="en-US" b="1" dirty="0" smtClean="0"/>
          </a:p>
          <a:p>
            <a:r>
              <a:rPr lang="en-US" b="1" dirty="0" smtClean="0"/>
              <a:t>Give </a:t>
            </a:r>
            <a:r>
              <a:rPr lang="en-US" b="1" dirty="0"/>
              <a:t>one good reading of the above chapters </a:t>
            </a:r>
            <a:r>
              <a:rPr lang="en-US" b="1" dirty="0" smtClean="0"/>
              <a:t>with</a:t>
            </a:r>
          </a:p>
          <a:p>
            <a:pPr marL="0" indent="0">
              <a:buNone/>
            </a:pPr>
            <a:r>
              <a:rPr lang="en-US" b="1" dirty="0" smtClean="0"/>
              <a:t> </a:t>
            </a:r>
            <a:r>
              <a:rPr lang="en-US" b="1" dirty="0"/>
              <a:t>focus on names of principal characters, events and places.</a:t>
            </a:r>
            <a:endParaRPr lang="en-US" dirty="0"/>
          </a:p>
          <a:p>
            <a:endParaRPr lang="en-US" dirty="0"/>
          </a:p>
        </p:txBody>
      </p:sp>
      <p:sp>
        <p:nvSpPr>
          <p:cNvPr id="4" name="TextBox 3"/>
          <p:cNvSpPr txBox="1"/>
          <p:nvPr/>
        </p:nvSpPr>
        <p:spPr>
          <a:xfrm>
            <a:off x="3434317" y="151663"/>
            <a:ext cx="3827720" cy="307777"/>
          </a:xfrm>
          <a:prstGeom prst="rect">
            <a:avLst/>
          </a:prstGeom>
          <a:noFill/>
        </p:spPr>
        <p:txBody>
          <a:bodyPr wrap="square" rtlCol="0">
            <a:spAutoFit/>
          </a:bodyPr>
          <a:lstStyle/>
          <a:p>
            <a:r>
              <a:rPr lang="en-US" sz="1400" b="1" dirty="0" smtClean="0"/>
              <a:t>Portion for Periodical Test I</a:t>
            </a:r>
            <a:endParaRPr lang="en-US" sz="1400" b="1" dirty="0"/>
          </a:p>
        </p:txBody>
      </p:sp>
    </p:spTree>
    <p:extLst>
      <p:ext uri="{BB962C8B-B14F-4D97-AF65-F5344CB8AC3E}">
        <p14:creationId xmlns:p14="http://schemas.microsoft.com/office/powerpoint/2010/main" val="2999328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34" y="0"/>
            <a:ext cx="10178322" cy="1492132"/>
          </a:xfrm>
        </p:spPr>
        <p:txBody>
          <a:bodyPr/>
          <a:lstStyle/>
          <a:p>
            <a:r>
              <a:rPr lang="en-US" dirty="0" err="1" smtClean="0"/>
              <a:t>Kauravas</a:t>
            </a:r>
            <a:r>
              <a:rPr lang="en-US" dirty="0" smtClean="0"/>
              <a:t> and </a:t>
            </a:r>
            <a:r>
              <a:rPr lang="en-US" dirty="0" err="1" smtClean="0"/>
              <a:t>pandavas</a:t>
            </a:r>
            <a:endParaRPr lang="en-US" dirty="0"/>
          </a:p>
        </p:txBody>
      </p:sp>
      <p:sp>
        <p:nvSpPr>
          <p:cNvPr id="3" name="Content Placeholder 2"/>
          <p:cNvSpPr>
            <a:spLocks noGrp="1"/>
          </p:cNvSpPr>
          <p:nvPr>
            <p:ph idx="1"/>
          </p:nvPr>
        </p:nvSpPr>
        <p:spPr>
          <a:xfrm>
            <a:off x="2472743" y="746066"/>
            <a:ext cx="8139448" cy="5905872"/>
          </a:xfrm>
        </p:spPr>
        <p:txBody>
          <a:bodyPr>
            <a:noAutofit/>
          </a:bodyPr>
          <a:lstStyle/>
          <a:p>
            <a:r>
              <a:rPr lang="en-US" sz="2400" dirty="0" smtClean="0"/>
              <a:t>Vyasa with </a:t>
            </a:r>
            <a:r>
              <a:rPr lang="en-US" sz="2400" dirty="0" err="1" smtClean="0"/>
              <a:t>Ambika</a:t>
            </a:r>
            <a:endParaRPr lang="en-US" sz="2400" dirty="0" smtClean="0"/>
          </a:p>
          <a:p>
            <a:pPr lvl="3"/>
            <a:r>
              <a:rPr lang="en-US" sz="2800" dirty="0" err="1"/>
              <a:t>Dhirtarashtra</a:t>
            </a:r>
            <a:endParaRPr lang="en-US" sz="2800" dirty="0" smtClean="0"/>
          </a:p>
          <a:p>
            <a:pPr lvl="5"/>
            <a:r>
              <a:rPr lang="en-US" sz="2400" dirty="0" err="1" smtClean="0"/>
              <a:t>Dhirtarashtra</a:t>
            </a:r>
            <a:r>
              <a:rPr lang="en-US" sz="2400" dirty="0" smtClean="0"/>
              <a:t>  with </a:t>
            </a:r>
            <a:r>
              <a:rPr lang="en-US" sz="2400" dirty="0" err="1" smtClean="0"/>
              <a:t>Ghandhari</a:t>
            </a:r>
            <a:endParaRPr lang="en-US" sz="2400" dirty="0"/>
          </a:p>
          <a:p>
            <a:pPr lvl="6"/>
            <a:r>
              <a:rPr lang="en-US" sz="2400" dirty="0" smtClean="0"/>
              <a:t>100 brothers led by </a:t>
            </a:r>
            <a:r>
              <a:rPr lang="en-US" sz="2400" dirty="0" err="1" smtClean="0"/>
              <a:t>Duryodhana</a:t>
            </a:r>
            <a:endParaRPr lang="en-US" sz="2400" dirty="0"/>
          </a:p>
          <a:p>
            <a:r>
              <a:rPr lang="en-US" sz="2400" dirty="0" smtClean="0"/>
              <a:t>Vyasa with </a:t>
            </a:r>
            <a:r>
              <a:rPr lang="en-US" sz="2400" dirty="0" err="1" smtClean="0"/>
              <a:t>Ambalika</a:t>
            </a:r>
            <a:endParaRPr lang="en-US" sz="2400" dirty="0" smtClean="0"/>
          </a:p>
          <a:p>
            <a:pPr lvl="3"/>
            <a:r>
              <a:rPr lang="en-US" sz="3200" dirty="0"/>
              <a:t>Pandu</a:t>
            </a:r>
            <a:endParaRPr lang="en-US" sz="3200" dirty="0" smtClean="0"/>
          </a:p>
          <a:p>
            <a:pPr lvl="5"/>
            <a:r>
              <a:rPr lang="en-US" sz="2400" dirty="0" smtClean="0"/>
              <a:t>Pandu with </a:t>
            </a:r>
            <a:r>
              <a:rPr lang="en-US" sz="2400" dirty="0" err="1" smtClean="0"/>
              <a:t>Madri</a:t>
            </a:r>
            <a:endParaRPr lang="en-US" sz="2400" dirty="0" smtClean="0"/>
          </a:p>
          <a:p>
            <a:pPr lvl="6"/>
            <a:r>
              <a:rPr lang="en-US" sz="2400" dirty="0" smtClean="0"/>
              <a:t>Nakul and </a:t>
            </a:r>
            <a:r>
              <a:rPr lang="en-US" sz="2400" dirty="0" err="1" smtClean="0"/>
              <a:t>Sahadeva</a:t>
            </a:r>
            <a:endParaRPr lang="en-US" sz="2400" dirty="0" smtClean="0"/>
          </a:p>
          <a:p>
            <a:pPr lvl="5"/>
            <a:r>
              <a:rPr lang="en-US" sz="2400" dirty="0"/>
              <a:t>Pandu with </a:t>
            </a:r>
            <a:r>
              <a:rPr lang="en-US" sz="2400" dirty="0" err="1" smtClean="0"/>
              <a:t>Kunti</a:t>
            </a:r>
            <a:endParaRPr lang="en-US" sz="2400" dirty="0" smtClean="0"/>
          </a:p>
          <a:p>
            <a:pPr lvl="6"/>
            <a:r>
              <a:rPr lang="en-US" sz="2400" dirty="0" err="1" smtClean="0"/>
              <a:t>Arjuna</a:t>
            </a:r>
            <a:r>
              <a:rPr lang="en-US" sz="2400" dirty="0" smtClean="0"/>
              <a:t>, </a:t>
            </a:r>
            <a:r>
              <a:rPr lang="en-US" sz="2400" dirty="0" err="1" smtClean="0"/>
              <a:t>Bhima</a:t>
            </a:r>
            <a:r>
              <a:rPr lang="en-US" sz="2400" dirty="0" smtClean="0"/>
              <a:t>, </a:t>
            </a:r>
            <a:r>
              <a:rPr lang="en-US" sz="2400" dirty="0" err="1" smtClean="0"/>
              <a:t>Yudhisthira</a:t>
            </a:r>
            <a:endParaRPr lang="en-US" sz="2400" dirty="0" smtClean="0"/>
          </a:p>
          <a:p>
            <a:pPr lvl="5"/>
            <a:r>
              <a:rPr lang="en-US" sz="2400" dirty="0" err="1" smtClean="0"/>
              <a:t>Kunti</a:t>
            </a:r>
            <a:r>
              <a:rPr lang="en-US" sz="2400" dirty="0" smtClean="0"/>
              <a:t> and Surya (Sun God) </a:t>
            </a:r>
          </a:p>
          <a:p>
            <a:pPr lvl="6"/>
            <a:r>
              <a:rPr lang="en-US" sz="2400" dirty="0" smtClean="0"/>
              <a:t>Karna</a:t>
            </a:r>
            <a:endParaRPr lang="en-US" sz="2400" dirty="0"/>
          </a:p>
        </p:txBody>
      </p:sp>
    </p:spTree>
    <p:extLst>
      <p:ext uri="{BB962C8B-B14F-4D97-AF65-F5344CB8AC3E}">
        <p14:creationId xmlns:p14="http://schemas.microsoft.com/office/powerpoint/2010/main" val="1926684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t>King JANAMEJAYA</a:t>
            </a:r>
            <a:br>
              <a:rPr lang="en-US" sz="5400" dirty="0"/>
            </a:br>
            <a:endParaRPr lang="en-US" dirty="0"/>
          </a:p>
        </p:txBody>
      </p:sp>
      <p:sp>
        <p:nvSpPr>
          <p:cNvPr id="3" name="Content Placeholder 2"/>
          <p:cNvSpPr>
            <a:spLocks noGrp="1"/>
          </p:cNvSpPr>
          <p:nvPr>
            <p:ph idx="1"/>
          </p:nvPr>
        </p:nvSpPr>
        <p:spPr>
          <a:xfrm>
            <a:off x="1251678" y="1506829"/>
            <a:ext cx="10178322" cy="4720493"/>
          </a:xfrm>
        </p:spPr>
        <p:txBody>
          <a:bodyPr>
            <a:normAutofit/>
          </a:bodyPr>
          <a:lstStyle/>
          <a:p>
            <a:r>
              <a:rPr lang="en-US" sz="3600" dirty="0" smtClean="0"/>
              <a:t>Abhimanyu</a:t>
            </a:r>
            <a:r>
              <a:rPr lang="en-US" sz="3200" dirty="0" smtClean="0"/>
              <a:t> was the son of </a:t>
            </a:r>
            <a:r>
              <a:rPr lang="en-US" sz="3200" dirty="0" err="1" smtClean="0"/>
              <a:t>Arjuna</a:t>
            </a:r>
            <a:r>
              <a:rPr lang="en-US" sz="3200" dirty="0" smtClean="0"/>
              <a:t> and Subhadra</a:t>
            </a:r>
          </a:p>
          <a:p>
            <a:endParaRPr lang="en-US" sz="3200" dirty="0" smtClean="0"/>
          </a:p>
          <a:p>
            <a:r>
              <a:rPr lang="en-US" sz="3600" dirty="0" err="1" smtClean="0"/>
              <a:t>Partikshita</a:t>
            </a:r>
            <a:r>
              <a:rPr lang="en-US" sz="3600" dirty="0" smtClean="0"/>
              <a:t> </a:t>
            </a:r>
            <a:r>
              <a:rPr lang="en-US" sz="3200" dirty="0" smtClean="0"/>
              <a:t>was the son of  Abhimanyu and Uttara</a:t>
            </a:r>
          </a:p>
          <a:p>
            <a:endParaRPr lang="en-US" sz="3200" dirty="0" smtClean="0"/>
          </a:p>
          <a:p>
            <a:r>
              <a:rPr lang="en-US" sz="3600" dirty="0" err="1" smtClean="0"/>
              <a:t>Janamejaya</a:t>
            </a:r>
            <a:r>
              <a:rPr lang="en-US" sz="3200" dirty="0" smtClean="0"/>
              <a:t> was the son of </a:t>
            </a:r>
            <a:r>
              <a:rPr lang="en-US" sz="3200" dirty="0" err="1" smtClean="0"/>
              <a:t>Partikshita</a:t>
            </a:r>
            <a:r>
              <a:rPr lang="en-US" sz="3200" dirty="0" smtClean="0"/>
              <a:t> and </a:t>
            </a:r>
            <a:r>
              <a:rPr lang="en-US" sz="3200" dirty="0" err="1" smtClean="0"/>
              <a:t>Madravati</a:t>
            </a:r>
            <a:r>
              <a:rPr lang="en-US" sz="3200" dirty="0" smtClean="0"/>
              <a:t> </a:t>
            </a:r>
            <a:endParaRPr lang="en-US" sz="3200" dirty="0"/>
          </a:p>
        </p:txBody>
      </p:sp>
    </p:spTree>
    <p:extLst>
      <p:ext uri="{BB962C8B-B14F-4D97-AF65-F5344CB8AC3E}">
        <p14:creationId xmlns:p14="http://schemas.microsoft.com/office/powerpoint/2010/main" val="1433575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srimadbhagavatam.org/images/family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797" y="103032"/>
            <a:ext cx="9028090" cy="673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510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family chart of mahabhar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6682" y="605307"/>
            <a:ext cx="4546242" cy="543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297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8823" y="818708"/>
            <a:ext cx="3437280" cy="4146697"/>
          </a:xfrm>
        </p:spPr>
        <p:txBody>
          <a:bodyPr>
            <a:normAutofit/>
          </a:bodyPr>
          <a:lstStyle/>
          <a:p>
            <a:pPr marL="0" indent="0">
              <a:buNone/>
            </a:pPr>
            <a:r>
              <a:rPr lang="en-US" dirty="0"/>
              <a:t>1. </a:t>
            </a:r>
            <a:r>
              <a:rPr lang="en-US" dirty="0" err="1">
                <a:solidFill>
                  <a:srgbClr val="00B050"/>
                </a:solidFill>
              </a:rPr>
              <a:t>Ganapati</a:t>
            </a:r>
            <a:r>
              <a:rPr lang="en-US" dirty="0">
                <a:solidFill>
                  <a:srgbClr val="00B050"/>
                </a:solidFill>
              </a:rPr>
              <a:t>, the </a:t>
            </a:r>
            <a:r>
              <a:rPr lang="en-US" dirty="0" smtClean="0">
                <a:solidFill>
                  <a:srgbClr val="00B050"/>
                </a:solidFill>
              </a:rPr>
              <a:t>Scribe</a:t>
            </a:r>
            <a:r>
              <a:rPr lang="en-US" dirty="0"/>
              <a:t> </a:t>
            </a:r>
            <a:r>
              <a:rPr lang="en-US" b="1" dirty="0"/>
              <a:t>√</a:t>
            </a:r>
            <a:r>
              <a:rPr lang="en-US" dirty="0"/>
              <a:t/>
            </a:r>
            <a:br>
              <a:rPr lang="en-US" dirty="0"/>
            </a:br>
            <a:r>
              <a:rPr lang="en-US" dirty="0"/>
              <a:t>2. </a:t>
            </a:r>
            <a:r>
              <a:rPr lang="en-US" dirty="0" err="1" smtClean="0">
                <a:solidFill>
                  <a:srgbClr val="00B050"/>
                </a:solidFill>
              </a:rPr>
              <a:t>Devavrata</a:t>
            </a:r>
            <a:r>
              <a:rPr lang="en-US" dirty="0" smtClean="0">
                <a:solidFill>
                  <a:srgbClr val="00B050"/>
                </a:solidFill>
              </a:rPr>
              <a:t> </a:t>
            </a:r>
            <a:r>
              <a:rPr lang="en-US" b="1" dirty="0"/>
              <a:t>√</a:t>
            </a:r>
            <a:r>
              <a:rPr lang="en-US" dirty="0"/>
              <a:t/>
            </a:r>
            <a:br>
              <a:rPr lang="en-US" dirty="0"/>
            </a:br>
            <a:r>
              <a:rPr lang="en-US" dirty="0"/>
              <a:t>3</a:t>
            </a:r>
            <a:r>
              <a:rPr lang="en-US" dirty="0">
                <a:solidFill>
                  <a:srgbClr val="00B050"/>
                </a:solidFill>
              </a:rPr>
              <a:t>. </a:t>
            </a:r>
            <a:r>
              <a:rPr lang="en-US" dirty="0" err="1">
                <a:solidFill>
                  <a:srgbClr val="00B050"/>
                </a:solidFill>
              </a:rPr>
              <a:t>Bhishma's</a:t>
            </a:r>
            <a:r>
              <a:rPr lang="en-US" dirty="0">
                <a:solidFill>
                  <a:srgbClr val="00B050"/>
                </a:solidFill>
              </a:rPr>
              <a:t> </a:t>
            </a:r>
            <a:r>
              <a:rPr lang="en-US" dirty="0" smtClean="0">
                <a:solidFill>
                  <a:srgbClr val="00B050"/>
                </a:solidFill>
              </a:rPr>
              <a:t>Vow</a:t>
            </a:r>
            <a:r>
              <a:rPr lang="en-US" b="1" dirty="0"/>
              <a:t> √</a:t>
            </a:r>
            <a:r>
              <a:rPr lang="en-US" dirty="0"/>
              <a:t/>
            </a:r>
            <a:br>
              <a:rPr lang="en-US" dirty="0"/>
            </a:br>
            <a:r>
              <a:rPr lang="en-US" dirty="0"/>
              <a:t>4. </a:t>
            </a:r>
            <a:r>
              <a:rPr lang="en-US" dirty="0" err="1">
                <a:solidFill>
                  <a:srgbClr val="00B050"/>
                </a:solidFill>
              </a:rPr>
              <a:t>Amba</a:t>
            </a:r>
            <a:r>
              <a:rPr lang="en-US" dirty="0">
                <a:solidFill>
                  <a:srgbClr val="00B050"/>
                </a:solidFill>
              </a:rPr>
              <a:t> And </a:t>
            </a:r>
            <a:r>
              <a:rPr lang="en-US" dirty="0" err="1" smtClean="0">
                <a:solidFill>
                  <a:srgbClr val="00B050"/>
                </a:solidFill>
              </a:rPr>
              <a:t>Bhishma</a:t>
            </a:r>
            <a:r>
              <a:rPr lang="en-US" dirty="0" smtClean="0">
                <a:solidFill>
                  <a:srgbClr val="00B050"/>
                </a:solidFill>
              </a:rPr>
              <a:t> </a:t>
            </a:r>
            <a:r>
              <a:rPr lang="en-US" b="1" dirty="0"/>
              <a:t>√</a:t>
            </a:r>
            <a:r>
              <a:rPr lang="en-US" dirty="0"/>
              <a:t/>
            </a:r>
            <a:br>
              <a:rPr lang="en-US" dirty="0"/>
            </a:br>
            <a:r>
              <a:rPr lang="en-US" dirty="0" smtClean="0"/>
              <a:t>5. </a:t>
            </a:r>
            <a:r>
              <a:rPr lang="en-US" dirty="0" err="1"/>
              <a:t>Vidura</a:t>
            </a:r>
            <a:r>
              <a:rPr lang="en-US" dirty="0"/>
              <a:t/>
            </a:r>
            <a:br>
              <a:rPr lang="en-US" dirty="0"/>
            </a:br>
            <a:r>
              <a:rPr lang="en-US" dirty="0" smtClean="0"/>
              <a:t>6. </a:t>
            </a:r>
            <a:r>
              <a:rPr lang="en-US" dirty="0" err="1"/>
              <a:t>Kunti</a:t>
            </a:r>
            <a:r>
              <a:rPr lang="en-US" dirty="0"/>
              <a:t> Devi</a:t>
            </a:r>
            <a:br>
              <a:rPr lang="en-US" dirty="0"/>
            </a:br>
            <a:r>
              <a:rPr lang="en-US" dirty="0" smtClean="0"/>
              <a:t>7. </a:t>
            </a:r>
            <a:r>
              <a:rPr lang="en-US" dirty="0"/>
              <a:t>Death Of </a:t>
            </a:r>
            <a:r>
              <a:rPr lang="en-US" dirty="0" err="1"/>
              <a:t>Pandu</a:t>
            </a:r>
            <a:r>
              <a:rPr lang="en-US" dirty="0"/>
              <a:t/>
            </a:r>
            <a:br>
              <a:rPr lang="en-US" dirty="0"/>
            </a:br>
            <a:r>
              <a:rPr lang="en-US" dirty="0" smtClean="0"/>
              <a:t>8. </a:t>
            </a:r>
            <a:r>
              <a:rPr lang="en-US" dirty="0" err="1"/>
              <a:t>Bhima</a:t>
            </a:r>
            <a:r>
              <a:rPr lang="en-US" dirty="0"/>
              <a:t/>
            </a:r>
            <a:br>
              <a:rPr lang="en-US" dirty="0"/>
            </a:br>
            <a:r>
              <a:rPr lang="en-US" dirty="0" smtClean="0"/>
              <a:t>9. </a:t>
            </a:r>
            <a:r>
              <a:rPr lang="en-US" dirty="0" err="1"/>
              <a:t>Karna</a:t>
            </a:r>
            <a:r>
              <a:rPr lang="en-US" dirty="0"/>
              <a:t/>
            </a:r>
            <a:br>
              <a:rPr lang="en-US" dirty="0"/>
            </a:br>
            <a:r>
              <a:rPr lang="en-US" dirty="0" smtClean="0"/>
              <a:t>10. </a:t>
            </a:r>
            <a:r>
              <a:rPr lang="en-US" dirty="0" err="1"/>
              <a:t>Drona</a:t>
            </a:r>
            <a:r>
              <a:rPr lang="en-US" dirty="0"/>
              <a:t/>
            </a:r>
            <a:br>
              <a:rPr lang="en-US" dirty="0"/>
            </a:br>
            <a:r>
              <a:rPr lang="en-US" dirty="0" smtClean="0"/>
              <a:t>11. </a:t>
            </a:r>
            <a:r>
              <a:rPr lang="en-US" dirty="0"/>
              <a:t>The Wax Palace</a:t>
            </a:r>
            <a:br>
              <a:rPr lang="en-US" dirty="0"/>
            </a:br>
            <a:r>
              <a:rPr lang="en-US" dirty="0" smtClean="0"/>
              <a:t>12. </a:t>
            </a:r>
            <a:r>
              <a:rPr lang="en-US" dirty="0"/>
              <a:t>The Escape Of The </a:t>
            </a:r>
            <a:r>
              <a:rPr lang="en-US" dirty="0" err="1"/>
              <a:t>Pandavas</a:t>
            </a:r>
            <a:endParaRPr lang="en-US" dirty="0"/>
          </a:p>
          <a:p>
            <a:endParaRPr lang="en-US" dirty="0"/>
          </a:p>
        </p:txBody>
      </p:sp>
    </p:spTree>
    <p:extLst>
      <p:ext uri="{BB962C8B-B14F-4D97-AF65-F5344CB8AC3E}">
        <p14:creationId xmlns:p14="http://schemas.microsoft.com/office/powerpoint/2010/main" val="4044316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VII </a:t>
            </a:r>
            <a:r>
              <a:rPr lang="en-US" dirty="0" err="1" smtClean="0">
                <a:solidFill>
                  <a:srgbClr val="FF0000"/>
                </a:solidFill>
              </a:rPr>
              <a:t>Vidura</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Sage </a:t>
            </a:r>
            <a:r>
              <a:rPr lang="en-US" dirty="0" err="1" smtClean="0"/>
              <a:t>Mandavya</a:t>
            </a:r>
            <a:endParaRPr lang="en-US" dirty="0" smtClean="0"/>
          </a:p>
          <a:p>
            <a:pPr lvl="1"/>
            <a:r>
              <a:rPr lang="en-US" dirty="0" smtClean="0"/>
              <a:t>Band of robbers</a:t>
            </a:r>
          </a:p>
          <a:p>
            <a:pPr lvl="1"/>
            <a:r>
              <a:rPr lang="en-US" dirty="0" smtClean="0"/>
              <a:t>Sage to be impaled</a:t>
            </a:r>
          </a:p>
          <a:p>
            <a:r>
              <a:rPr lang="en-US" dirty="0" err="1" smtClean="0"/>
              <a:t>Mandavaya</a:t>
            </a:r>
            <a:r>
              <a:rPr lang="en-US" dirty="0" smtClean="0"/>
              <a:t> went to dharma</a:t>
            </a:r>
          </a:p>
          <a:p>
            <a:r>
              <a:rPr lang="en-US" dirty="0" err="1" smtClean="0"/>
              <a:t>Mandavya</a:t>
            </a:r>
            <a:r>
              <a:rPr lang="en-US" dirty="0" smtClean="0"/>
              <a:t> curse on Dharma</a:t>
            </a:r>
          </a:p>
          <a:p>
            <a:r>
              <a:rPr lang="en-US" dirty="0" smtClean="0"/>
              <a:t>Dharma </a:t>
            </a:r>
            <a:r>
              <a:rPr lang="en-US" dirty="0" err="1" smtClean="0"/>
              <a:t>borned</a:t>
            </a:r>
            <a:r>
              <a:rPr lang="en-US" dirty="0" smtClean="0"/>
              <a:t> as </a:t>
            </a:r>
            <a:r>
              <a:rPr lang="en-US" dirty="0" err="1" smtClean="0"/>
              <a:t>vidura</a:t>
            </a:r>
            <a:r>
              <a:rPr lang="en-US" dirty="0" smtClean="0"/>
              <a:t> – to servant-maid of </a:t>
            </a:r>
            <a:r>
              <a:rPr lang="en-US" dirty="0" err="1" smtClean="0"/>
              <a:t>Ambalika</a:t>
            </a:r>
            <a:endParaRPr lang="en-US" dirty="0" smtClean="0"/>
          </a:p>
          <a:p>
            <a:r>
              <a:rPr lang="en-US" dirty="0" err="1" smtClean="0"/>
              <a:t>Vidura</a:t>
            </a:r>
            <a:r>
              <a:rPr lang="en-US" dirty="0" smtClean="0"/>
              <a:t> become chief counselor of king </a:t>
            </a:r>
            <a:r>
              <a:rPr lang="en-US" dirty="0" err="1" smtClean="0"/>
              <a:t>Dhritarashtra</a:t>
            </a:r>
            <a:endParaRPr lang="en-US" dirty="0"/>
          </a:p>
        </p:txBody>
      </p:sp>
    </p:spTree>
    <p:extLst>
      <p:ext uri="{BB962C8B-B14F-4D97-AF65-F5344CB8AC3E}">
        <p14:creationId xmlns:p14="http://schemas.microsoft.com/office/powerpoint/2010/main" val="1046209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8823" y="818708"/>
            <a:ext cx="3437280" cy="4146697"/>
          </a:xfrm>
        </p:spPr>
        <p:txBody>
          <a:bodyPr>
            <a:normAutofit/>
          </a:bodyPr>
          <a:lstStyle/>
          <a:p>
            <a:pPr marL="0" indent="0">
              <a:buNone/>
            </a:pPr>
            <a:r>
              <a:rPr lang="en-US" dirty="0"/>
              <a:t>1. </a:t>
            </a:r>
            <a:r>
              <a:rPr lang="en-US" dirty="0" err="1">
                <a:solidFill>
                  <a:srgbClr val="00B050"/>
                </a:solidFill>
              </a:rPr>
              <a:t>Ganapati</a:t>
            </a:r>
            <a:r>
              <a:rPr lang="en-US" dirty="0">
                <a:solidFill>
                  <a:srgbClr val="00B050"/>
                </a:solidFill>
              </a:rPr>
              <a:t>, the </a:t>
            </a:r>
            <a:r>
              <a:rPr lang="en-US" dirty="0" smtClean="0">
                <a:solidFill>
                  <a:srgbClr val="00B050"/>
                </a:solidFill>
              </a:rPr>
              <a:t>Scribe</a:t>
            </a:r>
            <a:r>
              <a:rPr lang="en-US" dirty="0"/>
              <a:t> </a:t>
            </a:r>
            <a:r>
              <a:rPr lang="en-US" b="1" dirty="0"/>
              <a:t>√</a:t>
            </a:r>
            <a:r>
              <a:rPr lang="en-US" dirty="0"/>
              <a:t/>
            </a:r>
            <a:br>
              <a:rPr lang="en-US" dirty="0"/>
            </a:br>
            <a:r>
              <a:rPr lang="en-US" dirty="0"/>
              <a:t>2. </a:t>
            </a:r>
            <a:r>
              <a:rPr lang="en-US" dirty="0" err="1" smtClean="0">
                <a:solidFill>
                  <a:srgbClr val="00B050"/>
                </a:solidFill>
              </a:rPr>
              <a:t>Devavrata</a:t>
            </a:r>
            <a:r>
              <a:rPr lang="en-US" dirty="0" smtClean="0">
                <a:solidFill>
                  <a:srgbClr val="00B050"/>
                </a:solidFill>
              </a:rPr>
              <a:t> </a:t>
            </a:r>
            <a:r>
              <a:rPr lang="en-US" b="1" dirty="0"/>
              <a:t>√</a:t>
            </a:r>
            <a:r>
              <a:rPr lang="en-US" dirty="0"/>
              <a:t/>
            </a:r>
            <a:br>
              <a:rPr lang="en-US" dirty="0"/>
            </a:br>
            <a:r>
              <a:rPr lang="en-US" dirty="0"/>
              <a:t>3</a:t>
            </a:r>
            <a:r>
              <a:rPr lang="en-US" dirty="0">
                <a:solidFill>
                  <a:srgbClr val="00B050"/>
                </a:solidFill>
              </a:rPr>
              <a:t>. </a:t>
            </a:r>
            <a:r>
              <a:rPr lang="en-US" dirty="0" err="1">
                <a:solidFill>
                  <a:srgbClr val="00B050"/>
                </a:solidFill>
              </a:rPr>
              <a:t>Bhishma's</a:t>
            </a:r>
            <a:r>
              <a:rPr lang="en-US" dirty="0">
                <a:solidFill>
                  <a:srgbClr val="00B050"/>
                </a:solidFill>
              </a:rPr>
              <a:t> </a:t>
            </a:r>
            <a:r>
              <a:rPr lang="en-US" dirty="0" smtClean="0">
                <a:solidFill>
                  <a:srgbClr val="00B050"/>
                </a:solidFill>
              </a:rPr>
              <a:t>Vow</a:t>
            </a:r>
            <a:r>
              <a:rPr lang="en-US" b="1" dirty="0"/>
              <a:t> √</a:t>
            </a:r>
            <a:r>
              <a:rPr lang="en-US" dirty="0"/>
              <a:t/>
            </a:r>
            <a:br>
              <a:rPr lang="en-US" dirty="0"/>
            </a:br>
            <a:r>
              <a:rPr lang="en-US" dirty="0"/>
              <a:t>4. </a:t>
            </a:r>
            <a:r>
              <a:rPr lang="en-US" dirty="0" err="1">
                <a:solidFill>
                  <a:srgbClr val="00B050"/>
                </a:solidFill>
              </a:rPr>
              <a:t>Amba</a:t>
            </a:r>
            <a:r>
              <a:rPr lang="en-US" dirty="0">
                <a:solidFill>
                  <a:srgbClr val="00B050"/>
                </a:solidFill>
              </a:rPr>
              <a:t> And </a:t>
            </a:r>
            <a:r>
              <a:rPr lang="en-US" dirty="0" err="1" smtClean="0">
                <a:solidFill>
                  <a:srgbClr val="00B050"/>
                </a:solidFill>
              </a:rPr>
              <a:t>Bhishma</a:t>
            </a:r>
            <a:r>
              <a:rPr lang="en-US" dirty="0" smtClean="0">
                <a:solidFill>
                  <a:srgbClr val="00B050"/>
                </a:solidFill>
              </a:rPr>
              <a:t> </a:t>
            </a:r>
            <a:r>
              <a:rPr lang="en-US" b="1" dirty="0"/>
              <a:t>√</a:t>
            </a:r>
            <a:r>
              <a:rPr lang="en-US" dirty="0"/>
              <a:t/>
            </a:r>
            <a:br>
              <a:rPr lang="en-US" dirty="0"/>
            </a:br>
            <a:r>
              <a:rPr lang="en-US" dirty="0" smtClean="0"/>
              <a:t>5</a:t>
            </a:r>
            <a:r>
              <a:rPr lang="en-US" dirty="0">
                <a:solidFill>
                  <a:srgbClr val="00B050"/>
                </a:solidFill>
              </a:rPr>
              <a:t>. </a:t>
            </a:r>
            <a:r>
              <a:rPr lang="en-US" dirty="0" err="1" smtClean="0">
                <a:solidFill>
                  <a:srgbClr val="00B050"/>
                </a:solidFill>
              </a:rPr>
              <a:t>Vidura</a:t>
            </a:r>
            <a:r>
              <a:rPr lang="en-US" b="1" dirty="0"/>
              <a:t> √</a:t>
            </a:r>
            <a:r>
              <a:rPr lang="en-US" dirty="0"/>
              <a:t/>
            </a:r>
            <a:br>
              <a:rPr lang="en-US" dirty="0"/>
            </a:br>
            <a:r>
              <a:rPr lang="en-US" dirty="0" smtClean="0"/>
              <a:t>6. </a:t>
            </a:r>
            <a:r>
              <a:rPr lang="en-US" dirty="0" err="1"/>
              <a:t>Kunti</a:t>
            </a:r>
            <a:r>
              <a:rPr lang="en-US" dirty="0"/>
              <a:t> Devi</a:t>
            </a:r>
            <a:br>
              <a:rPr lang="en-US" dirty="0"/>
            </a:br>
            <a:r>
              <a:rPr lang="en-US" dirty="0" smtClean="0"/>
              <a:t>7. </a:t>
            </a:r>
            <a:r>
              <a:rPr lang="en-US" dirty="0"/>
              <a:t>Death Of </a:t>
            </a:r>
            <a:r>
              <a:rPr lang="en-US" dirty="0" err="1"/>
              <a:t>Pandu</a:t>
            </a:r>
            <a:r>
              <a:rPr lang="en-US" dirty="0"/>
              <a:t/>
            </a:r>
            <a:br>
              <a:rPr lang="en-US" dirty="0"/>
            </a:br>
            <a:r>
              <a:rPr lang="en-US" dirty="0" smtClean="0"/>
              <a:t>8. </a:t>
            </a:r>
            <a:r>
              <a:rPr lang="en-US" dirty="0" err="1"/>
              <a:t>Bhima</a:t>
            </a:r>
            <a:r>
              <a:rPr lang="en-US" dirty="0"/>
              <a:t/>
            </a:r>
            <a:br>
              <a:rPr lang="en-US" dirty="0"/>
            </a:br>
            <a:r>
              <a:rPr lang="en-US" dirty="0" smtClean="0"/>
              <a:t>9. </a:t>
            </a:r>
            <a:r>
              <a:rPr lang="en-US" dirty="0" err="1"/>
              <a:t>Karna</a:t>
            </a:r>
            <a:r>
              <a:rPr lang="en-US" dirty="0"/>
              <a:t/>
            </a:r>
            <a:br>
              <a:rPr lang="en-US" dirty="0"/>
            </a:br>
            <a:r>
              <a:rPr lang="en-US" dirty="0" smtClean="0"/>
              <a:t>10. </a:t>
            </a:r>
            <a:r>
              <a:rPr lang="en-US" dirty="0" err="1"/>
              <a:t>Drona</a:t>
            </a:r>
            <a:r>
              <a:rPr lang="en-US" dirty="0"/>
              <a:t/>
            </a:r>
            <a:br>
              <a:rPr lang="en-US" dirty="0"/>
            </a:br>
            <a:r>
              <a:rPr lang="en-US" dirty="0" smtClean="0"/>
              <a:t>11. </a:t>
            </a:r>
            <a:r>
              <a:rPr lang="en-US" dirty="0"/>
              <a:t>The Wax Palace</a:t>
            </a:r>
            <a:br>
              <a:rPr lang="en-US" dirty="0"/>
            </a:br>
            <a:r>
              <a:rPr lang="en-US" dirty="0" smtClean="0"/>
              <a:t>12. </a:t>
            </a:r>
            <a:r>
              <a:rPr lang="en-US" dirty="0"/>
              <a:t>The Escape Of The </a:t>
            </a:r>
            <a:r>
              <a:rPr lang="en-US" dirty="0" err="1"/>
              <a:t>Pandavas</a:t>
            </a:r>
            <a:endParaRPr lang="en-US" dirty="0"/>
          </a:p>
          <a:p>
            <a:endParaRPr lang="en-US" dirty="0"/>
          </a:p>
        </p:txBody>
      </p:sp>
    </p:spTree>
    <p:extLst>
      <p:ext uri="{BB962C8B-B14F-4D97-AF65-F5344CB8AC3E}">
        <p14:creationId xmlns:p14="http://schemas.microsoft.com/office/powerpoint/2010/main" val="20640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12768"/>
          </a:xfrm>
        </p:spPr>
        <p:txBody>
          <a:bodyPr>
            <a:normAutofit fontScale="90000"/>
          </a:bodyPr>
          <a:lstStyle/>
          <a:p>
            <a:r>
              <a:rPr lang="en-US" dirty="0" smtClean="0"/>
              <a:t>Chapter VIII – </a:t>
            </a:r>
            <a:r>
              <a:rPr lang="en-US" dirty="0" err="1" smtClean="0">
                <a:solidFill>
                  <a:srgbClr val="FF0000"/>
                </a:solidFill>
              </a:rPr>
              <a:t>Kunti</a:t>
            </a:r>
            <a:r>
              <a:rPr lang="en-US" dirty="0" smtClean="0">
                <a:solidFill>
                  <a:srgbClr val="FF0000"/>
                </a:solidFill>
              </a:rPr>
              <a:t> DEVI</a:t>
            </a:r>
            <a:endParaRPr lang="en-US" dirty="0">
              <a:solidFill>
                <a:srgbClr val="FF0000"/>
              </a:solidFill>
            </a:endParaRPr>
          </a:p>
        </p:txBody>
      </p:sp>
      <p:sp>
        <p:nvSpPr>
          <p:cNvPr id="3" name="Content Placeholder 2"/>
          <p:cNvSpPr>
            <a:spLocks noGrp="1"/>
          </p:cNvSpPr>
          <p:nvPr>
            <p:ph idx="1"/>
          </p:nvPr>
        </p:nvSpPr>
        <p:spPr>
          <a:xfrm>
            <a:off x="1251678" y="1116419"/>
            <a:ext cx="10178322" cy="4763173"/>
          </a:xfrm>
        </p:spPr>
        <p:txBody>
          <a:bodyPr/>
          <a:lstStyle/>
          <a:p>
            <a:r>
              <a:rPr lang="en-US" dirty="0" smtClean="0"/>
              <a:t> </a:t>
            </a:r>
            <a:r>
              <a:rPr lang="en-US" dirty="0" err="1" smtClean="0"/>
              <a:t>Sura</a:t>
            </a:r>
            <a:r>
              <a:rPr lang="en-US" dirty="0" smtClean="0"/>
              <a:t> , the grandfather of Sri Krishna.</a:t>
            </a:r>
          </a:p>
          <a:p>
            <a:r>
              <a:rPr lang="en-US" dirty="0" smtClean="0"/>
              <a:t>His daughter </a:t>
            </a:r>
            <a:r>
              <a:rPr lang="en-US" dirty="0" err="1" smtClean="0"/>
              <a:t>Pritha</a:t>
            </a:r>
            <a:r>
              <a:rPr lang="en-US" dirty="0" smtClean="0"/>
              <a:t>.</a:t>
            </a:r>
          </a:p>
          <a:p>
            <a:r>
              <a:rPr lang="en-US" dirty="0" smtClean="0"/>
              <a:t>Adopted by </a:t>
            </a:r>
            <a:r>
              <a:rPr lang="en-US" dirty="0" err="1" smtClean="0"/>
              <a:t>Kunithoja</a:t>
            </a:r>
            <a:r>
              <a:rPr lang="en-US" dirty="0" smtClean="0"/>
              <a:t>, childless cousin of </a:t>
            </a:r>
            <a:r>
              <a:rPr lang="en-US" dirty="0" err="1" smtClean="0"/>
              <a:t>Sura</a:t>
            </a:r>
            <a:r>
              <a:rPr lang="en-US" dirty="0" smtClean="0"/>
              <a:t>.. </a:t>
            </a:r>
            <a:r>
              <a:rPr lang="en-US" dirty="0" err="1" smtClean="0"/>
              <a:t>Pritha</a:t>
            </a:r>
            <a:r>
              <a:rPr lang="en-US" dirty="0" smtClean="0"/>
              <a:t> was know as </a:t>
            </a:r>
            <a:r>
              <a:rPr lang="en-US" dirty="0" err="1" smtClean="0"/>
              <a:t>Kunti</a:t>
            </a:r>
            <a:r>
              <a:rPr lang="en-US" dirty="0" smtClean="0"/>
              <a:t>.</a:t>
            </a:r>
          </a:p>
          <a:p>
            <a:r>
              <a:rPr lang="en-US" dirty="0" err="1" smtClean="0"/>
              <a:t>Kunti</a:t>
            </a:r>
            <a:r>
              <a:rPr lang="en-US" dirty="0" smtClean="0"/>
              <a:t> serves the sage </a:t>
            </a:r>
            <a:r>
              <a:rPr lang="en-US" dirty="0" err="1" smtClean="0"/>
              <a:t>Durvasa</a:t>
            </a:r>
            <a:r>
              <a:rPr lang="en-US" dirty="0" smtClean="0"/>
              <a:t>.</a:t>
            </a:r>
          </a:p>
          <a:p>
            <a:r>
              <a:rPr lang="en-US" dirty="0" smtClean="0"/>
              <a:t>Getting a Mantra from him.</a:t>
            </a:r>
          </a:p>
          <a:p>
            <a:r>
              <a:rPr lang="en-US" dirty="0" err="1" smtClean="0"/>
              <a:t>Kunti</a:t>
            </a:r>
            <a:r>
              <a:rPr lang="en-US" dirty="0" smtClean="0"/>
              <a:t> test the mantra with Sun god.</a:t>
            </a:r>
          </a:p>
          <a:p>
            <a:r>
              <a:rPr lang="en-US" dirty="0" err="1" smtClean="0"/>
              <a:t>Kunti</a:t>
            </a:r>
            <a:r>
              <a:rPr lang="en-US" dirty="0" smtClean="0"/>
              <a:t> gave birth to </a:t>
            </a:r>
            <a:r>
              <a:rPr lang="en-US" dirty="0" err="1" smtClean="0"/>
              <a:t>Karna</a:t>
            </a:r>
            <a:r>
              <a:rPr lang="en-US" dirty="0" smtClean="0"/>
              <a:t>.</a:t>
            </a:r>
          </a:p>
          <a:p>
            <a:r>
              <a:rPr lang="en-US" dirty="0" err="1" smtClean="0"/>
              <a:t>Karna</a:t>
            </a:r>
            <a:r>
              <a:rPr lang="en-US" dirty="0" smtClean="0"/>
              <a:t> was kept in sealed bod and set to afloat in a river.</a:t>
            </a:r>
          </a:p>
          <a:p>
            <a:r>
              <a:rPr lang="en-US" dirty="0" smtClean="0"/>
              <a:t>A charioteer see the box.</a:t>
            </a:r>
            <a:endParaRPr lang="en-US" dirty="0"/>
          </a:p>
        </p:txBody>
      </p:sp>
    </p:spTree>
    <p:extLst>
      <p:ext uri="{BB962C8B-B14F-4D97-AF65-F5344CB8AC3E}">
        <p14:creationId xmlns:p14="http://schemas.microsoft.com/office/powerpoint/2010/main" val="27464214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8823" y="818708"/>
            <a:ext cx="3437280" cy="4146697"/>
          </a:xfrm>
        </p:spPr>
        <p:txBody>
          <a:bodyPr>
            <a:normAutofit/>
          </a:bodyPr>
          <a:lstStyle/>
          <a:p>
            <a:pPr marL="0" indent="0">
              <a:buNone/>
            </a:pPr>
            <a:r>
              <a:rPr lang="en-US" dirty="0"/>
              <a:t>1. </a:t>
            </a:r>
            <a:r>
              <a:rPr lang="en-US" dirty="0" err="1">
                <a:solidFill>
                  <a:srgbClr val="00B050"/>
                </a:solidFill>
              </a:rPr>
              <a:t>Ganapati</a:t>
            </a:r>
            <a:r>
              <a:rPr lang="en-US" dirty="0">
                <a:solidFill>
                  <a:srgbClr val="00B050"/>
                </a:solidFill>
              </a:rPr>
              <a:t>, the </a:t>
            </a:r>
            <a:r>
              <a:rPr lang="en-US" dirty="0" smtClean="0">
                <a:solidFill>
                  <a:srgbClr val="00B050"/>
                </a:solidFill>
              </a:rPr>
              <a:t>Scribe</a:t>
            </a:r>
            <a:r>
              <a:rPr lang="en-US" dirty="0"/>
              <a:t> </a:t>
            </a:r>
            <a:r>
              <a:rPr lang="en-US" b="1" dirty="0"/>
              <a:t>√</a:t>
            </a:r>
            <a:r>
              <a:rPr lang="en-US" dirty="0"/>
              <a:t/>
            </a:r>
            <a:br>
              <a:rPr lang="en-US" dirty="0"/>
            </a:br>
            <a:r>
              <a:rPr lang="en-US" dirty="0"/>
              <a:t>2. </a:t>
            </a:r>
            <a:r>
              <a:rPr lang="en-US" dirty="0" err="1" smtClean="0">
                <a:solidFill>
                  <a:srgbClr val="00B050"/>
                </a:solidFill>
              </a:rPr>
              <a:t>Devavrata</a:t>
            </a:r>
            <a:r>
              <a:rPr lang="en-US" dirty="0" smtClean="0">
                <a:solidFill>
                  <a:srgbClr val="00B050"/>
                </a:solidFill>
              </a:rPr>
              <a:t> </a:t>
            </a:r>
            <a:r>
              <a:rPr lang="en-US" b="1" dirty="0"/>
              <a:t>√</a:t>
            </a:r>
            <a:r>
              <a:rPr lang="en-US" dirty="0"/>
              <a:t/>
            </a:r>
            <a:br>
              <a:rPr lang="en-US" dirty="0"/>
            </a:br>
            <a:r>
              <a:rPr lang="en-US" dirty="0"/>
              <a:t>3</a:t>
            </a:r>
            <a:r>
              <a:rPr lang="en-US" dirty="0">
                <a:solidFill>
                  <a:srgbClr val="00B050"/>
                </a:solidFill>
              </a:rPr>
              <a:t>. </a:t>
            </a:r>
            <a:r>
              <a:rPr lang="en-US" dirty="0" err="1">
                <a:solidFill>
                  <a:srgbClr val="00B050"/>
                </a:solidFill>
              </a:rPr>
              <a:t>Bhishma's</a:t>
            </a:r>
            <a:r>
              <a:rPr lang="en-US" dirty="0">
                <a:solidFill>
                  <a:srgbClr val="00B050"/>
                </a:solidFill>
              </a:rPr>
              <a:t> </a:t>
            </a:r>
            <a:r>
              <a:rPr lang="en-US" dirty="0" smtClean="0">
                <a:solidFill>
                  <a:srgbClr val="00B050"/>
                </a:solidFill>
              </a:rPr>
              <a:t>Vow</a:t>
            </a:r>
            <a:r>
              <a:rPr lang="en-US" b="1" dirty="0"/>
              <a:t> √</a:t>
            </a:r>
            <a:r>
              <a:rPr lang="en-US" dirty="0"/>
              <a:t/>
            </a:r>
            <a:br>
              <a:rPr lang="en-US" dirty="0"/>
            </a:br>
            <a:r>
              <a:rPr lang="en-US" dirty="0"/>
              <a:t>4. </a:t>
            </a:r>
            <a:r>
              <a:rPr lang="en-US" dirty="0" err="1">
                <a:solidFill>
                  <a:srgbClr val="00B050"/>
                </a:solidFill>
              </a:rPr>
              <a:t>Amba</a:t>
            </a:r>
            <a:r>
              <a:rPr lang="en-US" dirty="0">
                <a:solidFill>
                  <a:srgbClr val="00B050"/>
                </a:solidFill>
              </a:rPr>
              <a:t> And </a:t>
            </a:r>
            <a:r>
              <a:rPr lang="en-US" dirty="0" err="1" smtClean="0">
                <a:solidFill>
                  <a:srgbClr val="00B050"/>
                </a:solidFill>
              </a:rPr>
              <a:t>Bhishma</a:t>
            </a:r>
            <a:r>
              <a:rPr lang="en-US" dirty="0" smtClean="0">
                <a:solidFill>
                  <a:srgbClr val="00B050"/>
                </a:solidFill>
              </a:rPr>
              <a:t> </a:t>
            </a:r>
            <a:r>
              <a:rPr lang="en-US" b="1" dirty="0"/>
              <a:t>√</a:t>
            </a:r>
            <a:r>
              <a:rPr lang="en-US" dirty="0"/>
              <a:t/>
            </a:r>
            <a:br>
              <a:rPr lang="en-US" dirty="0"/>
            </a:br>
            <a:r>
              <a:rPr lang="en-US" dirty="0" smtClean="0"/>
              <a:t>5</a:t>
            </a:r>
            <a:r>
              <a:rPr lang="en-US" dirty="0">
                <a:solidFill>
                  <a:srgbClr val="00B050"/>
                </a:solidFill>
              </a:rPr>
              <a:t>. </a:t>
            </a:r>
            <a:r>
              <a:rPr lang="en-US" dirty="0" err="1" smtClean="0">
                <a:solidFill>
                  <a:srgbClr val="00B050"/>
                </a:solidFill>
              </a:rPr>
              <a:t>Vidura</a:t>
            </a:r>
            <a:r>
              <a:rPr lang="en-US" b="1" dirty="0"/>
              <a:t> √</a:t>
            </a:r>
            <a:r>
              <a:rPr lang="en-US" dirty="0"/>
              <a:t/>
            </a:r>
            <a:br>
              <a:rPr lang="en-US" dirty="0"/>
            </a:br>
            <a:r>
              <a:rPr lang="en-US" dirty="0" smtClean="0">
                <a:solidFill>
                  <a:schemeClr val="tx1"/>
                </a:solidFill>
              </a:rPr>
              <a:t>6</a:t>
            </a:r>
            <a:r>
              <a:rPr lang="en-US" dirty="0" smtClean="0">
                <a:solidFill>
                  <a:srgbClr val="00B050"/>
                </a:solidFill>
              </a:rPr>
              <a:t>. </a:t>
            </a:r>
            <a:r>
              <a:rPr lang="en-US" dirty="0" err="1">
                <a:solidFill>
                  <a:srgbClr val="00B050"/>
                </a:solidFill>
              </a:rPr>
              <a:t>Kunti</a:t>
            </a:r>
            <a:r>
              <a:rPr lang="en-US" dirty="0">
                <a:solidFill>
                  <a:srgbClr val="00B050"/>
                </a:solidFill>
              </a:rPr>
              <a:t> </a:t>
            </a:r>
            <a:r>
              <a:rPr lang="en-US" dirty="0" smtClean="0">
                <a:solidFill>
                  <a:srgbClr val="00B050"/>
                </a:solidFill>
              </a:rPr>
              <a:t>Devi</a:t>
            </a:r>
            <a:r>
              <a:rPr lang="en-US" b="1" dirty="0"/>
              <a:t> √</a:t>
            </a:r>
            <a:r>
              <a:rPr lang="en-US" dirty="0"/>
              <a:t/>
            </a:r>
            <a:br>
              <a:rPr lang="en-US" dirty="0"/>
            </a:br>
            <a:r>
              <a:rPr lang="en-US" dirty="0" smtClean="0"/>
              <a:t>7. </a:t>
            </a:r>
            <a:r>
              <a:rPr lang="en-US" dirty="0"/>
              <a:t>Death Of </a:t>
            </a:r>
            <a:r>
              <a:rPr lang="en-US" dirty="0" err="1"/>
              <a:t>Pandu</a:t>
            </a:r>
            <a:r>
              <a:rPr lang="en-US" dirty="0"/>
              <a:t/>
            </a:r>
            <a:br>
              <a:rPr lang="en-US" dirty="0"/>
            </a:br>
            <a:r>
              <a:rPr lang="en-US" dirty="0" smtClean="0"/>
              <a:t>8. </a:t>
            </a:r>
            <a:r>
              <a:rPr lang="en-US" dirty="0" err="1"/>
              <a:t>Bhima</a:t>
            </a:r>
            <a:r>
              <a:rPr lang="en-US" dirty="0"/>
              <a:t/>
            </a:r>
            <a:br>
              <a:rPr lang="en-US" dirty="0"/>
            </a:br>
            <a:r>
              <a:rPr lang="en-US" dirty="0" smtClean="0"/>
              <a:t>9. </a:t>
            </a:r>
            <a:r>
              <a:rPr lang="en-US" dirty="0" err="1"/>
              <a:t>Karna</a:t>
            </a:r>
            <a:r>
              <a:rPr lang="en-US" dirty="0"/>
              <a:t/>
            </a:r>
            <a:br>
              <a:rPr lang="en-US" dirty="0"/>
            </a:br>
            <a:r>
              <a:rPr lang="en-US" dirty="0" smtClean="0"/>
              <a:t>10. </a:t>
            </a:r>
            <a:r>
              <a:rPr lang="en-US" dirty="0" err="1"/>
              <a:t>Drona</a:t>
            </a:r>
            <a:r>
              <a:rPr lang="en-US" dirty="0"/>
              <a:t/>
            </a:r>
            <a:br>
              <a:rPr lang="en-US" dirty="0"/>
            </a:br>
            <a:r>
              <a:rPr lang="en-US" dirty="0" smtClean="0"/>
              <a:t>11. </a:t>
            </a:r>
            <a:r>
              <a:rPr lang="en-US" dirty="0"/>
              <a:t>The Wax Palace</a:t>
            </a:r>
            <a:br>
              <a:rPr lang="en-US" dirty="0"/>
            </a:br>
            <a:r>
              <a:rPr lang="en-US" dirty="0" smtClean="0"/>
              <a:t>12. </a:t>
            </a:r>
            <a:r>
              <a:rPr lang="en-US" dirty="0"/>
              <a:t>The Escape Of The </a:t>
            </a:r>
            <a:r>
              <a:rPr lang="en-US" dirty="0" err="1"/>
              <a:t>Pandavas</a:t>
            </a:r>
            <a:endParaRPr lang="en-US" dirty="0"/>
          </a:p>
          <a:p>
            <a:endParaRPr lang="en-US" dirty="0"/>
          </a:p>
        </p:txBody>
      </p:sp>
    </p:spTree>
    <p:extLst>
      <p:ext uri="{BB962C8B-B14F-4D97-AF65-F5344CB8AC3E}">
        <p14:creationId xmlns:p14="http://schemas.microsoft.com/office/powerpoint/2010/main" val="913549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91503"/>
          </a:xfrm>
        </p:spPr>
        <p:txBody>
          <a:bodyPr>
            <a:normAutofit fontScale="90000"/>
          </a:bodyPr>
          <a:lstStyle/>
          <a:p>
            <a:r>
              <a:rPr lang="en-US" dirty="0" smtClean="0"/>
              <a:t>Chapter IX – </a:t>
            </a:r>
            <a:r>
              <a:rPr lang="en-US" dirty="0" smtClean="0">
                <a:solidFill>
                  <a:srgbClr val="FF0000"/>
                </a:solidFill>
              </a:rPr>
              <a:t>Death of </a:t>
            </a:r>
            <a:r>
              <a:rPr lang="en-US" dirty="0" err="1" smtClean="0">
                <a:solidFill>
                  <a:srgbClr val="FF0000"/>
                </a:solidFill>
              </a:rPr>
              <a:t>Pandu</a:t>
            </a:r>
            <a:endParaRPr lang="en-US" dirty="0">
              <a:solidFill>
                <a:srgbClr val="FF0000"/>
              </a:solidFill>
            </a:endParaRPr>
          </a:p>
        </p:txBody>
      </p:sp>
      <p:sp>
        <p:nvSpPr>
          <p:cNvPr id="3" name="Content Placeholder 2"/>
          <p:cNvSpPr>
            <a:spLocks noGrp="1"/>
          </p:cNvSpPr>
          <p:nvPr>
            <p:ph idx="1"/>
          </p:nvPr>
        </p:nvSpPr>
        <p:spPr>
          <a:xfrm>
            <a:off x="1251678" y="1222745"/>
            <a:ext cx="10178322" cy="4656848"/>
          </a:xfrm>
        </p:spPr>
        <p:txBody>
          <a:bodyPr/>
          <a:lstStyle/>
          <a:p>
            <a:r>
              <a:rPr lang="en-US" dirty="0" err="1" smtClean="0"/>
              <a:t>Pandu</a:t>
            </a:r>
            <a:r>
              <a:rPr lang="en-US" dirty="0" smtClean="0"/>
              <a:t> went for hunting.</a:t>
            </a:r>
          </a:p>
          <a:p>
            <a:r>
              <a:rPr lang="en-US" dirty="0" err="1" smtClean="0"/>
              <a:t>Pandu</a:t>
            </a:r>
            <a:r>
              <a:rPr lang="en-US" dirty="0" smtClean="0"/>
              <a:t> to shot a male deer, who is a sage.</a:t>
            </a:r>
          </a:p>
          <a:p>
            <a:r>
              <a:rPr lang="en-US" dirty="0" smtClean="0"/>
              <a:t>Sage curses </a:t>
            </a:r>
            <a:r>
              <a:rPr lang="en-US" dirty="0" err="1" smtClean="0"/>
              <a:t>Pandu</a:t>
            </a:r>
            <a:r>
              <a:rPr lang="en-US" dirty="0" smtClean="0"/>
              <a:t>.</a:t>
            </a:r>
          </a:p>
          <a:p>
            <a:r>
              <a:rPr lang="en-US" dirty="0" err="1" smtClean="0"/>
              <a:t>Pandu</a:t>
            </a:r>
            <a:r>
              <a:rPr lang="en-US" dirty="0" smtClean="0"/>
              <a:t> entrusting the kingdom to </a:t>
            </a:r>
            <a:r>
              <a:rPr lang="en-US" dirty="0" err="1" smtClean="0"/>
              <a:t>Bhima</a:t>
            </a:r>
            <a:r>
              <a:rPr lang="en-US" dirty="0" smtClean="0"/>
              <a:t>, went to forest.</a:t>
            </a:r>
          </a:p>
          <a:p>
            <a:r>
              <a:rPr lang="en-US" dirty="0" err="1" smtClean="0"/>
              <a:t>Kunti</a:t>
            </a:r>
            <a:r>
              <a:rPr lang="en-US" dirty="0" smtClean="0"/>
              <a:t> explain about the story of mantra she got from </a:t>
            </a:r>
            <a:r>
              <a:rPr lang="en-US" dirty="0" err="1" smtClean="0"/>
              <a:t>Durvasa</a:t>
            </a:r>
            <a:r>
              <a:rPr lang="en-US" dirty="0" smtClean="0"/>
              <a:t>.</a:t>
            </a:r>
          </a:p>
          <a:p>
            <a:r>
              <a:rPr lang="en-US" dirty="0" err="1" smtClean="0"/>
              <a:t>Kunti</a:t>
            </a:r>
            <a:r>
              <a:rPr lang="en-US" dirty="0" smtClean="0"/>
              <a:t> and </a:t>
            </a:r>
            <a:r>
              <a:rPr lang="en-US" dirty="0" err="1" smtClean="0"/>
              <a:t>Madri</a:t>
            </a:r>
            <a:r>
              <a:rPr lang="en-US" dirty="0" smtClean="0"/>
              <a:t> use the </a:t>
            </a:r>
            <a:r>
              <a:rPr lang="en-US" dirty="0" err="1" smtClean="0"/>
              <a:t>mantra..five</a:t>
            </a:r>
            <a:r>
              <a:rPr lang="en-US" dirty="0" smtClean="0"/>
              <a:t> </a:t>
            </a:r>
            <a:r>
              <a:rPr lang="en-US" dirty="0" err="1" smtClean="0"/>
              <a:t>pandavas</a:t>
            </a:r>
            <a:r>
              <a:rPr lang="en-US" dirty="0" smtClean="0"/>
              <a:t> were born.</a:t>
            </a:r>
          </a:p>
          <a:p>
            <a:r>
              <a:rPr lang="en-US" dirty="0" err="1" smtClean="0"/>
              <a:t>Pandu</a:t>
            </a:r>
            <a:r>
              <a:rPr lang="en-US" dirty="0" smtClean="0"/>
              <a:t> forgets the curse</a:t>
            </a:r>
          </a:p>
          <a:p>
            <a:r>
              <a:rPr lang="en-US" dirty="0" err="1" smtClean="0"/>
              <a:t>Pandu</a:t>
            </a:r>
            <a:r>
              <a:rPr lang="en-US" dirty="0" smtClean="0"/>
              <a:t> fell dead</a:t>
            </a:r>
          </a:p>
          <a:p>
            <a:r>
              <a:rPr lang="en-US" dirty="0" err="1" smtClean="0"/>
              <a:t>Madri</a:t>
            </a:r>
            <a:r>
              <a:rPr lang="en-US" dirty="0" smtClean="0"/>
              <a:t> burn herself in pyre</a:t>
            </a:r>
          </a:p>
          <a:p>
            <a:r>
              <a:rPr lang="en-US" dirty="0" err="1" smtClean="0"/>
              <a:t>Kunti</a:t>
            </a:r>
            <a:r>
              <a:rPr lang="en-US" dirty="0" smtClean="0"/>
              <a:t> and </a:t>
            </a:r>
            <a:r>
              <a:rPr lang="en-US" dirty="0" err="1" smtClean="0"/>
              <a:t>pandavas</a:t>
            </a:r>
            <a:r>
              <a:rPr lang="en-US" dirty="0" smtClean="0"/>
              <a:t> brought to </a:t>
            </a:r>
            <a:r>
              <a:rPr lang="en-US" dirty="0" err="1" smtClean="0"/>
              <a:t>Hastinapura</a:t>
            </a:r>
            <a:endParaRPr lang="en-US" dirty="0"/>
          </a:p>
        </p:txBody>
      </p:sp>
    </p:spTree>
    <p:extLst>
      <p:ext uri="{BB962C8B-B14F-4D97-AF65-F5344CB8AC3E}">
        <p14:creationId xmlns:p14="http://schemas.microsoft.com/office/powerpoint/2010/main" val="2022316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STORY TELLING</a:t>
            </a:r>
            <a:endParaRPr lang="en-US" dirty="0"/>
          </a:p>
        </p:txBody>
      </p:sp>
      <p:sp>
        <p:nvSpPr>
          <p:cNvPr id="3" name="Content Placeholder 2"/>
          <p:cNvSpPr>
            <a:spLocks noGrp="1"/>
          </p:cNvSpPr>
          <p:nvPr>
            <p:ph idx="1"/>
          </p:nvPr>
        </p:nvSpPr>
        <p:spPr>
          <a:xfrm>
            <a:off x="1251678" y="1545465"/>
            <a:ext cx="10178322" cy="4334127"/>
          </a:xfrm>
        </p:spPr>
        <p:txBody>
          <a:bodyPr/>
          <a:lstStyle/>
          <a:p>
            <a:r>
              <a:rPr lang="en-US" sz="2800" dirty="0" smtClean="0"/>
              <a:t>VYASA- Son of sage </a:t>
            </a:r>
            <a:r>
              <a:rPr lang="en-US" sz="2800" dirty="0" err="1" smtClean="0"/>
              <a:t>Parasara</a:t>
            </a:r>
            <a:endParaRPr lang="en-US" sz="2800" dirty="0" smtClean="0"/>
          </a:p>
          <a:p>
            <a:r>
              <a:rPr lang="en-US" sz="2800" dirty="0" smtClean="0"/>
              <a:t>GANAPATHI-Scribe</a:t>
            </a:r>
          </a:p>
          <a:p>
            <a:r>
              <a:rPr lang="en-US" sz="2800" dirty="0" smtClean="0"/>
              <a:t>SUKA-</a:t>
            </a:r>
            <a:r>
              <a:rPr lang="en-US" sz="2800" dirty="0" err="1" smtClean="0"/>
              <a:t>Gandharvas,Rakshasas,Yakshas</a:t>
            </a:r>
            <a:endParaRPr lang="en-US" sz="2800" dirty="0" smtClean="0"/>
          </a:p>
          <a:p>
            <a:r>
              <a:rPr lang="en-US" sz="2800" dirty="0" smtClean="0"/>
              <a:t>NARADHA-Devas</a:t>
            </a:r>
          </a:p>
          <a:p>
            <a:r>
              <a:rPr lang="en-US" sz="2800" dirty="0" smtClean="0"/>
              <a:t>King JANAMEJAYA</a:t>
            </a:r>
          </a:p>
          <a:p>
            <a:r>
              <a:rPr lang="en-US" sz="2800" dirty="0" smtClean="0"/>
              <a:t>VAISAMPAYANA-Disciple of Vyasa</a:t>
            </a:r>
          </a:p>
          <a:p>
            <a:r>
              <a:rPr lang="en-US" sz="2800" dirty="0" smtClean="0"/>
              <a:t>SUTA-Forest of </a:t>
            </a:r>
            <a:r>
              <a:rPr lang="en-US" sz="2800" dirty="0" err="1" smtClean="0"/>
              <a:t>Naimisa</a:t>
            </a:r>
            <a:endParaRPr lang="en-US" sz="2800" dirty="0" smtClean="0"/>
          </a:p>
          <a:p>
            <a:endParaRPr lang="en-US" sz="2800" dirty="0" smtClean="0"/>
          </a:p>
          <a:p>
            <a:endParaRPr lang="en-US" dirty="0"/>
          </a:p>
        </p:txBody>
      </p:sp>
    </p:spTree>
    <p:extLst>
      <p:ext uri="{BB962C8B-B14F-4D97-AF65-F5344CB8AC3E}">
        <p14:creationId xmlns:p14="http://schemas.microsoft.com/office/powerpoint/2010/main" val="132772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8823" y="818708"/>
            <a:ext cx="3437280" cy="4146697"/>
          </a:xfrm>
        </p:spPr>
        <p:txBody>
          <a:bodyPr>
            <a:normAutofit/>
          </a:bodyPr>
          <a:lstStyle/>
          <a:p>
            <a:pPr marL="0" indent="0">
              <a:buNone/>
            </a:pPr>
            <a:r>
              <a:rPr lang="en-US" dirty="0"/>
              <a:t>1. </a:t>
            </a:r>
            <a:r>
              <a:rPr lang="en-US" dirty="0" err="1">
                <a:solidFill>
                  <a:srgbClr val="00B050"/>
                </a:solidFill>
              </a:rPr>
              <a:t>Ganapati</a:t>
            </a:r>
            <a:r>
              <a:rPr lang="en-US" dirty="0">
                <a:solidFill>
                  <a:srgbClr val="00B050"/>
                </a:solidFill>
              </a:rPr>
              <a:t>, the </a:t>
            </a:r>
            <a:r>
              <a:rPr lang="en-US" dirty="0" smtClean="0">
                <a:solidFill>
                  <a:srgbClr val="00B050"/>
                </a:solidFill>
              </a:rPr>
              <a:t>Scribe</a:t>
            </a:r>
            <a:r>
              <a:rPr lang="en-US" dirty="0"/>
              <a:t> </a:t>
            </a:r>
            <a:r>
              <a:rPr lang="en-US" b="1" dirty="0"/>
              <a:t>√</a:t>
            </a:r>
            <a:r>
              <a:rPr lang="en-US" dirty="0"/>
              <a:t/>
            </a:r>
            <a:br>
              <a:rPr lang="en-US" dirty="0"/>
            </a:br>
            <a:r>
              <a:rPr lang="en-US" dirty="0"/>
              <a:t>2. </a:t>
            </a:r>
            <a:r>
              <a:rPr lang="en-US" dirty="0" err="1" smtClean="0">
                <a:solidFill>
                  <a:srgbClr val="00B050"/>
                </a:solidFill>
              </a:rPr>
              <a:t>Devavrata</a:t>
            </a:r>
            <a:r>
              <a:rPr lang="en-US" dirty="0" smtClean="0">
                <a:solidFill>
                  <a:srgbClr val="00B050"/>
                </a:solidFill>
              </a:rPr>
              <a:t> </a:t>
            </a:r>
            <a:r>
              <a:rPr lang="en-US" b="1" dirty="0"/>
              <a:t>√</a:t>
            </a:r>
            <a:r>
              <a:rPr lang="en-US" dirty="0"/>
              <a:t/>
            </a:r>
            <a:br>
              <a:rPr lang="en-US" dirty="0"/>
            </a:br>
            <a:r>
              <a:rPr lang="en-US" dirty="0"/>
              <a:t>3</a:t>
            </a:r>
            <a:r>
              <a:rPr lang="en-US" dirty="0">
                <a:solidFill>
                  <a:srgbClr val="00B050"/>
                </a:solidFill>
              </a:rPr>
              <a:t>. </a:t>
            </a:r>
            <a:r>
              <a:rPr lang="en-US" dirty="0" err="1">
                <a:solidFill>
                  <a:srgbClr val="00B050"/>
                </a:solidFill>
              </a:rPr>
              <a:t>Bhishma's</a:t>
            </a:r>
            <a:r>
              <a:rPr lang="en-US" dirty="0">
                <a:solidFill>
                  <a:srgbClr val="00B050"/>
                </a:solidFill>
              </a:rPr>
              <a:t> </a:t>
            </a:r>
            <a:r>
              <a:rPr lang="en-US" dirty="0" smtClean="0">
                <a:solidFill>
                  <a:srgbClr val="00B050"/>
                </a:solidFill>
              </a:rPr>
              <a:t>Vow</a:t>
            </a:r>
            <a:r>
              <a:rPr lang="en-US" b="1" dirty="0"/>
              <a:t> √</a:t>
            </a:r>
            <a:r>
              <a:rPr lang="en-US" dirty="0"/>
              <a:t/>
            </a:r>
            <a:br>
              <a:rPr lang="en-US" dirty="0"/>
            </a:br>
            <a:r>
              <a:rPr lang="en-US" dirty="0"/>
              <a:t>4. </a:t>
            </a:r>
            <a:r>
              <a:rPr lang="en-US" dirty="0" err="1">
                <a:solidFill>
                  <a:srgbClr val="00B050"/>
                </a:solidFill>
              </a:rPr>
              <a:t>Amba</a:t>
            </a:r>
            <a:r>
              <a:rPr lang="en-US" dirty="0">
                <a:solidFill>
                  <a:srgbClr val="00B050"/>
                </a:solidFill>
              </a:rPr>
              <a:t> And </a:t>
            </a:r>
            <a:r>
              <a:rPr lang="en-US" dirty="0" err="1" smtClean="0">
                <a:solidFill>
                  <a:srgbClr val="00B050"/>
                </a:solidFill>
              </a:rPr>
              <a:t>Bhishma</a:t>
            </a:r>
            <a:r>
              <a:rPr lang="en-US" dirty="0" smtClean="0">
                <a:solidFill>
                  <a:srgbClr val="00B050"/>
                </a:solidFill>
              </a:rPr>
              <a:t> </a:t>
            </a:r>
            <a:r>
              <a:rPr lang="en-US" b="1" dirty="0"/>
              <a:t>√</a:t>
            </a:r>
            <a:r>
              <a:rPr lang="en-US" dirty="0"/>
              <a:t/>
            </a:r>
            <a:br>
              <a:rPr lang="en-US" dirty="0"/>
            </a:br>
            <a:r>
              <a:rPr lang="en-US" dirty="0" smtClean="0"/>
              <a:t>5</a:t>
            </a:r>
            <a:r>
              <a:rPr lang="en-US" dirty="0">
                <a:solidFill>
                  <a:srgbClr val="00B050"/>
                </a:solidFill>
              </a:rPr>
              <a:t>. </a:t>
            </a:r>
            <a:r>
              <a:rPr lang="en-US" dirty="0" err="1" smtClean="0">
                <a:solidFill>
                  <a:srgbClr val="00B050"/>
                </a:solidFill>
              </a:rPr>
              <a:t>Vidura</a:t>
            </a:r>
            <a:r>
              <a:rPr lang="en-US" b="1" dirty="0"/>
              <a:t> √</a:t>
            </a:r>
            <a:r>
              <a:rPr lang="en-US" dirty="0"/>
              <a:t/>
            </a:r>
            <a:br>
              <a:rPr lang="en-US" dirty="0"/>
            </a:br>
            <a:r>
              <a:rPr lang="en-US" dirty="0" smtClean="0">
                <a:solidFill>
                  <a:schemeClr val="tx1"/>
                </a:solidFill>
              </a:rPr>
              <a:t>6</a:t>
            </a:r>
            <a:r>
              <a:rPr lang="en-US" dirty="0" smtClean="0">
                <a:solidFill>
                  <a:srgbClr val="00B050"/>
                </a:solidFill>
              </a:rPr>
              <a:t>. </a:t>
            </a:r>
            <a:r>
              <a:rPr lang="en-US" dirty="0" err="1">
                <a:solidFill>
                  <a:srgbClr val="00B050"/>
                </a:solidFill>
              </a:rPr>
              <a:t>Kunti</a:t>
            </a:r>
            <a:r>
              <a:rPr lang="en-US" dirty="0">
                <a:solidFill>
                  <a:srgbClr val="00B050"/>
                </a:solidFill>
              </a:rPr>
              <a:t> </a:t>
            </a:r>
            <a:r>
              <a:rPr lang="en-US" dirty="0" smtClean="0">
                <a:solidFill>
                  <a:srgbClr val="00B050"/>
                </a:solidFill>
              </a:rPr>
              <a:t>Devi</a:t>
            </a:r>
            <a:r>
              <a:rPr lang="en-US" b="1" dirty="0"/>
              <a:t> √</a:t>
            </a:r>
            <a:r>
              <a:rPr lang="en-US" dirty="0"/>
              <a:t/>
            </a:r>
            <a:br>
              <a:rPr lang="en-US" dirty="0"/>
            </a:br>
            <a:r>
              <a:rPr lang="en-US" dirty="0" smtClean="0"/>
              <a:t>7. </a:t>
            </a:r>
            <a:r>
              <a:rPr lang="en-US" dirty="0">
                <a:solidFill>
                  <a:srgbClr val="00B050"/>
                </a:solidFill>
              </a:rPr>
              <a:t>Death Of </a:t>
            </a:r>
            <a:r>
              <a:rPr lang="en-US" dirty="0" err="1" smtClean="0">
                <a:solidFill>
                  <a:srgbClr val="00B050"/>
                </a:solidFill>
              </a:rPr>
              <a:t>Pandu</a:t>
            </a:r>
            <a:r>
              <a:rPr lang="en-US" b="1" dirty="0"/>
              <a:t> √</a:t>
            </a:r>
            <a:r>
              <a:rPr lang="en-US" dirty="0"/>
              <a:t/>
            </a:r>
            <a:br>
              <a:rPr lang="en-US" dirty="0"/>
            </a:br>
            <a:r>
              <a:rPr lang="en-US" dirty="0" smtClean="0"/>
              <a:t>8. </a:t>
            </a:r>
            <a:r>
              <a:rPr lang="en-US" dirty="0" err="1"/>
              <a:t>Bhima</a:t>
            </a:r>
            <a:r>
              <a:rPr lang="en-US" dirty="0"/>
              <a:t/>
            </a:r>
            <a:br>
              <a:rPr lang="en-US" dirty="0"/>
            </a:br>
            <a:r>
              <a:rPr lang="en-US" dirty="0" smtClean="0"/>
              <a:t>9. </a:t>
            </a:r>
            <a:r>
              <a:rPr lang="en-US" dirty="0" err="1"/>
              <a:t>Karna</a:t>
            </a:r>
            <a:r>
              <a:rPr lang="en-US" dirty="0"/>
              <a:t/>
            </a:r>
            <a:br>
              <a:rPr lang="en-US" dirty="0"/>
            </a:br>
            <a:r>
              <a:rPr lang="en-US" dirty="0" smtClean="0"/>
              <a:t>10. </a:t>
            </a:r>
            <a:r>
              <a:rPr lang="en-US" dirty="0" err="1"/>
              <a:t>Drona</a:t>
            </a:r>
            <a:r>
              <a:rPr lang="en-US" dirty="0"/>
              <a:t/>
            </a:r>
            <a:br>
              <a:rPr lang="en-US" dirty="0"/>
            </a:br>
            <a:r>
              <a:rPr lang="en-US" dirty="0" smtClean="0"/>
              <a:t>11. </a:t>
            </a:r>
            <a:r>
              <a:rPr lang="en-US" dirty="0"/>
              <a:t>The Wax Palace</a:t>
            </a:r>
            <a:br>
              <a:rPr lang="en-US" dirty="0"/>
            </a:br>
            <a:r>
              <a:rPr lang="en-US" dirty="0" smtClean="0"/>
              <a:t>12. </a:t>
            </a:r>
            <a:r>
              <a:rPr lang="en-US" dirty="0"/>
              <a:t>The Escape Of The </a:t>
            </a:r>
            <a:r>
              <a:rPr lang="en-US" dirty="0" err="1"/>
              <a:t>Pandavas</a:t>
            </a:r>
            <a:endParaRPr lang="en-US" dirty="0"/>
          </a:p>
          <a:p>
            <a:endParaRPr lang="en-US" dirty="0"/>
          </a:p>
        </p:txBody>
      </p:sp>
    </p:spTree>
    <p:extLst>
      <p:ext uri="{BB962C8B-B14F-4D97-AF65-F5344CB8AC3E}">
        <p14:creationId xmlns:p14="http://schemas.microsoft.com/office/powerpoint/2010/main" val="2315384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X - </a:t>
            </a:r>
            <a:r>
              <a:rPr lang="en-US" dirty="0" err="1" smtClean="0">
                <a:solidFill>
                  <a:srgbClr val="FF0000"/>
                </a:solidFill>
              </a:rPr>
              <a:t>Bhima</a:t>
            </a:r>
            <a:endParaRPr lang="en-US" dirty="0">
              <a:solidFill>
                <a:srgbClr val="FF0000"/>
              </a:solidFill>
            </a:endParaRPr>
          </a:p>
        </p:txBody>
      </p:sp>
      <p:sp>
        <p:nvSpPr>
          <p:cNvPr id="3" name="Content Placeholder 2"/>
          <p:cNvSpPr>
            <a:spLocks noGrp="1"/>
          </p:cNvSpPr>
          <p:nvPr>
            <p:ph idx="1"/>
          </p:nvPr>
        </p:nvSpPr>
        <p:spPr>
          <a:xfrm>
            <a:off x="1251678" y="1233377"/>
            <a:ext cx="10178322" cy="4646216"/>
          </a:xfrm>
        </p:spPr>
        <p:txBody>
          <a:bodyPr/>
          <a:lstStyle/>
          <a:p>
            <a:r>
              <a:rPr lang="en-US" dirty="0" smtClean="0"/>
              <a:t> </a:t>
            </a:r>
            <a:r>
              <a:rPr lang="en-US" dirty="0" err="1" smtClean="0"/>
              <a:t>Pandavas</a:t>
            </a:r>
            <a:r>
              <a:rPr lang="en-US" dirty="0" smtClean="0"/>
              <a:t> and </a:t>
            </a:r>
            <a:r>
              <a:rPr lang="en-US" dirty="0" err="1" smtClean="0"/>
              <a:t>Kauravas</a:t>
            </a:r>
            <a:r>
              <a:rPr lang="en-US" dirty="0" smtClean="0"/>
              <a:t>.</a:t>
            </a:r>
          </a:p>
          <a:p>
            <a:r>
              <a:rPr lang="en-US" dirty="0"/>
              <a:t> </a:t>
            </a:r>
            <a:r>
              <a:rPr lang="en-US" dirty="0" err="1" smtClean="0"/>
              <a:t>Bhima</a:t>
            </a:r>
            <a:r>
              <a:rPr lang="en-US" dirty="0" smtClean="0"/>
              <a:t> excelled in all skill.</a:t>
            </a:r>
          </a:p>
          <a:p>
            <a:r>
              <a:rPr lang="en-US" dirty="0" err="1" smtClean="0"/>
              <a:t>Kauravas</a:t>
            </a:r>
            <a:r>
              <a:rPr lang="en-US" dirty="0" smtClean="0"/>
              <a:t> nursed deep hatred for </a:t>
            </a:r>
            <a:r>
              <a:rPr lang="en-US" dirty="0" err="1" smtClean="0"/>
              <a:t>Bhima</a:t>
            </a:r>
            <a:r>
              <a:rPr lang="en-US" dirty="0" smtClean="0"/>
              <a:t>.</a:t>
            </a:r>
          </a:p>
          <a:p>
            <a:r>
              <a:rPr lang="en-US" dirty="0" err="1" smtClean="0"/>
              <a:t>Duryodhana</a:t>
            </a:r>
            <a:r>
              <a:rPr lang="en-US" dirty="0" smtClean="0"/>
              <a:t> and his brother planned to kill </a:t>
            </a:r>
            <a:r>
              <a:rPr lang="en-US" dirty="0" err="1" smtClean="0"/>
              <a:t>Bhima</a:t>
            </a:r>
            <a:r>
              <a:rPr lang="en-US" dirty="0" smtClean="0"/>
              <a:t>.</a:t>
            </a:r>
          </a:p>
          <a:p>
            <a:r>
              <a:rPr lang="en-US" dirty="0" err="1" smtClean="0"/>
              <a:t>Bhima</a:t>
            </a:r>
            <a:r>
              <a:rPr lang="en-US" dirty="0" smtClean="0"/>
              <a:t> escapes from all their </a:t>
            </a:r>
            <a:r>
              <a:rPr lang="en-US" dirty="0" err="1" smtClean="0"/>
              <a:t>attemps</a:t>
            </a:r>
            <a:r>
              <a:rPr lang="en-US" dirty="0" smtClean="0"/>
              <a:t>.</a:t>
            </a:r>
            <a:endParaRPr lang="en-US" dirty="0"/>
          </a:p>
        </p:txBody>
      </p:sp>
    </p:spTree>
    <p:extLst>
      <p:ext uri="{BB962C8B-B14F-4D97-AF65-F5344CB8AC3E}">
        <p14:creationId xmlns:p14="http://schemas.microsoft.com/office/powerpoint/2010/main" val="1777222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8823" y="818708"/>
            <a:ext cx="3437280" cy="4146697"/>
          </a:xfrm>
        </p:spPr>
        <p:txBody>
          <a:bodyPr>
            <a:normAutofit/>
          </a:bodyPr>
          <a:lstStyle/>
          <a:p>
            <a:pPr marL="0" indent="0">
              <a:buNone/>
            </a:pPr>
            <a:r>
              <a:rPr lang="en-US" dirty="0"/>
              <a:t>1. </a:t>
            </a:r>
            <a:r>
              <a:rPr lang="en-US" dirty="0" err="1">
                <a:solidFill>
                  <a:srgbClr val="00B050"/>
                </a:solidFill>
              </a:rPr>
              <a:t>Ganapati</a:t>
            </a:r>
            <a:r>
              <a:rPr lang="en-US" dirty="0">
                <a:solidFill>
                  <a:srgbClr val="00B050"/>
                </a:solidFill>
              </a:rPr>
              <a:t>, the </a:t>
            </a:r>
            <a:r>
              <a:rPr lang="en-US" dirty="0" smtClean="0">
                <a:solidFill>
                  <a:srgbClr val="00B050"/>
                </a:solidFill>
              </a:rPr>
              <a:t>Scribe</a:t>
            </a:r>
            <a:r>
              <a:rPr lang="en-US" dirty="0"/>
              <a:t> </a:t>
            </a:r>
            <a:r>
              <a:rPr lang="en-US" b="1" dirty="0"/>
              <a:t>√</a:t>
            </a:r>
            <a:r>
              <a:rPr lang="en-US" dirty="0"/>
              <a:t/>
            </a:r>
            <a:br>
              <a:rPr lang="en-US" dirty="0"/>
            </a:br>
            <a:r>
              <a:rPr lang="en-US" dirty="0"/>
              <a:t>2. </a:t>
            </a:r>
            <a:r>
              <a:rPr lang="en-US" dirty="0" err="1" smtClean="0">
                <a:solidFill>
                  <a:srgbClr val="00B050"/>
                </a:solidFill>
              </a:rPr>
              <a:t>Devavrata</a:t>
            </a:r>
            <a:r>
              <a:rPr lang="en-US" dirty="0" smtClean="0">
                <a:solidFill>
                  <a:srgbClr val="00B050"/>
                </a:solidFill>
              </a:rPr>
              <a:t> </a:t>
            </a:r>
            <a:r>
              <a:rPr lang="en-US" b="1" dirty="0"/>
              <a:t>√</a:t>
            </a:r>
            <a:r>
              <a:rPr lang="en-US" dirty="0"/>
              <a:t/>
            </a:r>
            <a:br>
              <a:rPr lang="en-US" dirty="0"/>
            </a:br>
            <a:r>
              <a:rPr lang="en-US" dirty="0"/>
              <a:t>3</a:t>
            </a:r>
            <a:r>
              <a:rPr lang="en-US" dirty="0">
                <a:solidFill>
                  <a:srgbClr val="00B050"/>
                </a:solidFill>
              </a:rPr>
              <a:t>. </a:t>
            </a:r>
            <a:r>
              <a:rPr lang="en-US" dirty="0" err="1">
                <a:solidFill>
                  <a:srgbClr val="00B050"/>
                </a:solidFill>
              </a:rPr>
              <a:t>Bhishma's</a:t>
            </a:r>
            <a:r>
              <a:rPr lang="en-US" dirty="0">
                <a:solidFill>
                  <a:srgbClr val="00B050"/>
                </a:solidFill>
              </a:rPr>
              <a:t> </a:t>
            </a:r>
            <a:r>
              <a:rPr lang="en-US" dirty="0" smtClean="0">
                <a:solidFill>
                  <a:srgbClr val="00B050"/>
                </a:solidFill>
              </a:rPr>
              <a:t>Vow</a:t>
            </a:r>
            <a:r>
              <a:rPr lang="en-US" b="1" dirty="0"/>
              <a:t> √</a:t>
            </a:r>
            <a:r>
              <a:rPr lang="en-US" dirty="0"/>
              <a:t/>
            </a:r>
            <a:br>
              <a:rPr lang="en-US" dirty="0"/>
            </a:br>
            <a:r>
              <a:rPr lang="en-US" dirty="0"/>
              <a:t>4. </a:t>
            </a:r>
            <a:r>
              <a:rPr lang="en-US" dirty="0" err="1">
                <a:solidFill>
                  <a:srgbClr val="00B050"/>
                </a:solidFill>
              </a:rPr>
              <a:t>Amba</a:t>
            </a:r>
            <a:r>
              <a:rPr lang="en-US" dirty="0">
                <a:solidFill>
                  <a:srgbClr val="00B050"/>
                </a:solidFill>
              </a:rPr>
              <a:t> And </a:t>
            </a:r>
            <a:r>
              <a:rPr lang="en-US" dirty="0" err="1" smtClean="0">
                <a:solidFill>
                  <a:srgbClr val="00B050"/>
                </a:solidFill>
              </a:rPr>
              <a:t>Bhishma</a:t>
            </a:r>
            <a:r>
              <a:rPr lang="en-US" dirty="0" smtClean="0">
                <a:solidFill>
                  <a:srgbClr val="00B050"/>
                </a:solidFill>
              </a:rPr>
              <a:t> </a:t>
            </a:r>
            <a:r>
              <a:rPr lang="en-US" b="1" dirty="0"/>
              <a:t>√</a:t>
            </a:r>
            <a:r>
              <a:rPr lang="en-US" dirty="0"/>
              <a:t/>
            </a:r>
            <a:br>
              <a:rPr lang="en-US" dirty="0"/>
            </a:br>
            <a:r>
              <a:rPr lang="en-US" dirty="0" smtClean="0"/>
              <a:t>5</a:t>
            </a:r>
            <a:r>
              <a:rPr lang="en-US" dirty="0">
                <a:solidFill>
                  <a:srgbClr val="00B050"/>
                </a:solidFill>
              </a:rPr>
              <a:t>. </a:t>
            </a:r>
            <a:r>
              <a:rPr lang="en-US" dirty="0" err="1" smtClean="0">
                <a:solidFill>
                  <a:srgbClr val="00B050"/>
                </a:solidFill>
              </a:rPr>
              <a:t>Vidura</a:t>
            </a:r>
            <a:r>
              <a:rPr lang="en-US" b="1" dirty="0"/>
              <a:t> √</a:t>
            </a:r>
            <a:r>
              <a:rPr lang="en-US" dirty="0"/>
              <a:t/>
            </a:r>
            <a:br>
              <a:rPr lang="en-US" dirty="0"/>
            </a:br>
            <a:r>
              <a:rPr lang="en-US" dirty="0" smtClean="0">
                <a:solidFill>
                  <a:schemeClr val="tx1"/>
                </a:solidFill>
              </a:rPr>
              <a:t>6</a:t>
            </a:r>
            <a:r>
              <a:rPr lang="en-US" dirty="0" smtClean="0">
                <a:solidFill>
                  <a:srgbClr val="00B050"/>
                </a:solidFill>
              </a:rPr>
              <a:t>. </a:t>
            </a:r>
            <a:r>
              <a:rPr lang="en-US" dirty="0" err="1">
                <a:solidFill>
                  <a:srgbClr val="00B050"/>
                </a:solidFill>
              </a:rPr>
              <a:t>Kunti</a:t>
            </a:r>
            <a:r>
              <a:rPr lang="en-US" dirty="0">
                <a:solidFill>
                  <a:srgbClr val="00B050"/>
                </a:solidFill>
              </a:rPr>
              <a:t> </a:t>
            </a:r>
            <a:r>
              <a:rPr lang="en-US" dirty="0" smtClean="0">
                <a:solidFill>
                  <a:srgbClr val="00B050"/>
                </a:solidFill>
              </a:rPr>
              <a:t>Devi</a:t>
            </a:r>
            <a:r>
              <a:rPr lang="en-US" b="1" dirty="0"/>
              <a:t> √</a:t>
            </a:r>
            <a:r>
              <a:rPr lang="en-US" dirty="0"/>
              <a:t/>
            </a:r>
            <a:br>
              <a:rPr lang="en-US" dirty="0"/>
            </a:br>
            <a:r>
              <a:rPr lang="en-US" dirty="0" smtClean="0"/>
              <a:t>7. </a:t>
            </a:r>
            <a:r>
              <a:rPr lang="en-US" dirty="0">
                <a:solidFill>
                  <a:srgbClr val="00B050"/>
                </a:solidFill>
              </a:rPr>
              <a:t>Death Of </a:t>
            </a:r>
            <a:r>
              <a:rPr lang="en-US" dirty="0" err="1" smtClean="0">
                <a:solidFill>
                  <a:srgbClr val="00B050"/>
                </a:solidFill>
              </a:rPr>
              <a:t>Pandu</a:t>
            </a:r>
            <a:r>
              <a:rPr lang="en-US" b="1" dirty="0"/>
              <a:t> √</a:t>
            </a:r>
            <a:r>
              <a:rPr lang="en-US" dirty="0"/>
              <a:t/>
            </a:r>
            <a:br>
              <a:rPr lang="en-US" dirty="0"/>
            </a:br>
            <a:r>
              <a:rPr lang="en-US" dirty="0" smtClean="0"/>
              <a:t>8. </a:t>
            </a:r>
            <a:r>
              <a:rPr lang="en-US" dirty="0" err="1" smtClean="0">
                <a:solidFill>
                  <a:srgbClr val="00B050"/>
                </a:solidFill>
              </a:rPr>
              <a:t>Bhima</a:t>
            </a:r>
            <a:r>
              <a:rPr lang="en-US" b="1" dirty="0"/>
              <a:t> √</a:t>
            </a:r>
            <a:r>
              <a:rPr lang="en-US" dirty="0"/>
              <a:t/>
            </a:r>
            <a:br>
              <a:rPr lang="en-US" dirty="0"/>
            </a:br>
            <a:r>
              <a:rPr lang="en-US" dirty="0" smtClean="0"/>
              <a:t>9. </a:t>
            </a:r>
            <a:r>
              <a:rPr lang="en-US" dirty="0" err="1"/>
              <a:t>Karna</a:t>
            </a:r>
            <a:r>
              <a:rPr lang="en-US" dirty="0"/>
              <a:t/>
            </a:r>
            <a:br>
              <a:rPr lang="en-US" dirty="0"/>
            </a:br>
            <a:r>
              <a:rPr lang="en-US" dirty="0" smtClean="0"/>
              <a:t>10. </a:t>
            </a:r>
            <a:r>
              <a:rPr lang="en-US" dirty="0" err="1"/>
              <a:t>Drona</a:t>
            </a:r>
            <a:r>
              <a:rPr lang="en-US" dirty="0"/>
              <a:t/>
            </a:r>
            <a:br>
              <a:rPr lang="en-US" dirty="0"/>
            </a:br>
            <a:r>
              <a:rPr lang="en-US" dirty="0" smtClean="0"/>
              <a:t>11. </a:t>
            </a:r>
            <a:r>
              <a:rPr lang="en-US" dirty="0"/>
              <a:t>The Wax Palace</a:t>
            </a:r>
            <a:br>
              <a:rPr lang="en-US" dirty="0"/>
            </a:br>
            <a:r>
              <a:rPr lang="en-US" dirty="0" smtClean="0"/>
              <a:t>12. </a:t>
            </a:r>
            <a:r>
              <a:rPr lang="en-US" dirty="0"/>
              <a:t>The Escape Of The </a:t>
            </a:r>
            <a:r>
              <a:rPr lang="en-US" dirty="0" err="1"/>
              <a:t>Pandavas</a:t>
            </a:r>
            <a:endParaRPr lang="en-US" dirty="0"/>
          </a:p>
          <a:p>
            <a:endParaRPr lang="en-US" dirty="0"/>
          </a:p>
        </p:txBody>
      </p:sp>
    </p:spTree>
    <p:extLst>
      <p:ext uri="{BB962C8B-B14F-4D97-AF65-F5344CB8AC3E}">
        <p14:creationId xmlns:p14="http://schemas.microsoft.com/office/powerpoint/2010/main" val="13158542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Karna</a:t>
            </a:r>
            <a:endParaRPr lang="en-US" dirty="0"/>
          </a:p>
        </p:txBody>
      </p:sp>
      <p:sp>
        <p:nvSpPr>
          <p:cNvPr id="3" name="Content Placeholder 2"/>
          <p:cNvSpPr>
            <a:spLocks noGrp="1"/>
          </p:cNvSpPr>
          <p:nvPr>
            <p:ph idx="1"/>
          </p:nvPr>
        </p:nvSpPr>
        <p:spPr>
          <a:xfrm>
            <a:off x="1251678" y="1371601"/>
            <a:ext cx="10178322" cy="4507992"/>
          </a:xfrm>
        </p:spPr>
        <p:txBody>
          <a:bodyPr>
            <a:normAutofit/>
          </a:bodyPr>
          <a:lstStyle/>
          <a:p>
            <a:r>
              <a:rPr lang="en-US" dirty="0" smtClean="0"/>
              <a:t>THE </a:t>
            </a:r>
            <a:r>
              <a:rPr lang="en-US" dirty="0" err="1" smtClean="0">
                <a:solidFill>
                  <a:srgbClr val="FF0000"/>
                </a:solidFill>
              </a:rPr>
              <a:t>Pandavas</a:t>
            </a:r>
            <a:r>
              <a:rPr lang="en-US" dirty="0" smtClean="0"/>
              <a:t> and the </a:t>
            </a:r>
            <a:r>
              <a:rPr lang="en-US" dirty="0" err="1" smtClean="0">
                <a:solidFill>
                  <a:srgbClr val="FF0000"/>
                </a:solidFill>
              </a:rPr>
              <a:t>Kauravas</a:t>
            </a:r>
            <a:r>
              <a:rPr lang="en-US" dirty="0" smtClean="0"/>
              <a:t> learnt the practice of arms first from </a:t>
            </a:r>
            <a:r>
              <a:rPr lang="en-US" dirty="0" err="1" smtClean="0">
                <a:solidFill>
                  <a:srgbClr val="FF0000"/>
                </a:solidFill>
              </a:rPr>
              <a:t>Kripacharya</a:t>
            </a:r>
            <a:r>
              <a:rPr lang="en-US" dirty="0" smtClean="0"/>
              <a:t> and later from </a:t>
            </a:r>
            <a:r>
              <a:rPr lang="en-US" dirty="0" err="1" smtClean="0">
                <a:solidFill>
                  <a:srgbClr val="FF0000"/>
                </a:solidFill>
              </a:rPr>
              <a:t>Drona</a:t>
            </a:r>
            <a:r>
              <a:rPr lang="en-US" dirty="0" smtClean="0"/>
              <a:t>.</a:t>
            </a:r>
          </a:p>
          <a:p>
            <a:endParaRPr lang="en-US" dirty="0" smtClean="0"/>
          </a:p>
          <a:p>
            <a:r>
              <a:rPr lang="en-US" dirty="0" smtClean="0"/>
              <a:t>A day was fixed for a test and exhibition of their  proficiency.</a:t>
            </a:r>
          </a:p>
          <a:p>
            <a:endParaRPr lang="en-US" dirty="0" smtClean="0"/>
          </a:p>
          <a:p>
            <a:r>
              <a:rPr lang="en-US" dirty="0" err="1" smtClean="0">
                <a:solidFill>
                  <a:srgbClr val="FF0000"/>
                </a:solidFill>
              </a:rPr>
              <a:t>Arjuna</a:t>
            </a:r>
            <a:r>
              <a:rPr lang="en-US" dirty="0" smtClean="0"/>
              <a:t> displayed superhuman skill with his weapons.</a:t>
            </a:r>
          </a:p>
          <a:p>
            <a:endParaRPr lang="en-US" dirty="0" smtClean="0"/>
          </a:p>
          <a:p>
            <a:r>
              <a:rPr lang="en-US" dirty="0" smtClean="0"/>
              <a:t>At the close of the day, a godlike youth from whom light and power seemed to emanate enters.</a:t>
            </a:r>
          </a:p>
          <a:p>
            <a:pPr>
              <a:buNone/>
            </a:pPr>
            <a:endParaRPr lang="en-US" dirty="0" smtClean="0"/>
          </a:p>
          <a:p>
            <a:r>
              <a:rPr lang="en-US" dirty="0" smtClean="0"/>
              <a:t>He cast a negligent salute to </a:t>
            </a:r>
            <a:r>
              <a:rPr lang="en-US" dirty="0" err="1" smtClean="0">
                <a:solidFill>
                  <a:srgbClr val="FF0000"/>
                </a:solidFill>
              </a:rPr>
              <a:t>Drona</a:t>
            </a:r>
            <a:r>
              <a:rPr lang="en-US" dirty="0" smtClean="0"/>
              <a:t> and </a:t>
            </a:r>
            <a:r>
              <a:rPr lang="en-US" dirty="0" err="1" smtClean="0">
                <a:solidFill>
                  <a:srgbClr val="FF0000"/>
                </a:solidFill>
              </a:rPr>
              <a:t>Kripa</a:t>
            </a:r>
            <a:r>
              <a:rPr lang="en-US" dirty="0" smtClean="0"/>
              <a:t>, and strode up to </a:t>
            </a:r>
            <a:r>
              <a:rPr lang="en-US" dirty="0" err="1" smtClean="0">
                <a:solidFill>
                  <a:srgbClr val="FF0000"/>
                </a:solidFill>
              </a:rPr>
              <a:t>Arjuna</a:t>
            </a:r>
            <a:endParaRPr lang="en-US" dirty="0" smtClean="0">
              <a:solidFill>
                <a:srgbClr val="FF0000"/>
              </a:solidFill>
            </a:endParaRP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Karna</a:t>
            </a:r>
            <a:endParaRPr lang="en-US" dirty="0"/>
          </a:p>
        </p:txBody>
      </p:sp>
      <p:sp>
        <p:nvSpPr>
          <p:cNvPr id="3" name="Content Placeholder 2"/>
          <p:cNvSpPr>
            <a:spLocks noGrp="1"/>
          </p:cNvSpPr>
          <p:nvPr>
            <p:ph idx="1"/>
          </p:nvPr>
        </p:nvSpPr>
        <p:spPr>
          <a:xfrm>
            <a:off x="1251678" y="1630017"/>
            <a:ext cx="10178322" cy="4249575"/>
          </a:xfrm>
        </p:spPr>
        <p:txBody>
          <a:bodyPr>
            <a:normAutofit fontScale="92500" lnSpcReduction="10000"/>
          </a:bodyPr>
          <a:lstStyle/>
          <a:p>
            <a:r>
              <a:rPr lang="en-US" dirty="0" smtClean="0"/>
              <a:t>It was </a:t>
            </a:r>
            <a:r>
              <a:rPr lang="en-US" dirty="0" err="1" smtClean="0">
                <a:solidFill>
                  <a:srgbClr val="FF0000"/>
                </a:solidFill>
              </a:rPr>
              <a:t>Karna</a:t>
            </a:r>
            <a:r>
              <a:rPr lang="en-US" dirty="0" smtClean="0"/>
              <a:t>,. The brothers, all unaware,</a:t>
            </a:r>
          </a:p>
          <a:p>
            <a:endParaRPr lang="en-US" dirty="0" smtClean="0"/>
          </a:p>
          <a:p>
            <a:r>
              <a:rPr lang="en-US" dirty="0" err="1" smtClean="0"/>
              <a:t>Karna</a:t>
            </a:r>
            <a:r>
              <a:rPr lang="en-US" dirty="0" smtClean="0"/>
              <a:t> says "</a:t>
            </a:r>
            <a:r>
              <a:rPr lang="en-US" dirty="0" err="1" smtClean="0"/>
              <a:t>Arjuna</a:t>
            </a:r>
            <a:r>
              <a:rPr lang="en-US" dirty="0" smtClean="0"/>
              <a:t>, I shall show greater skill than you have displayed.”</a:t>
            </a:r>
          </a:p>
          <a:p>
            <a:endParaRPr lang="en-US" dirty="0" smtClean="0"/>
          </a:p>
          <a:p>
            <a:r>
              <a:rPr lang="en-US" dirty="0" smtClean="0"/>
              <a:t>With </a:t>
            </a:r>
            <a:r>
              <a:rPr lang="en-US" dirty="0" err="1" smtClean="0"/>
              <a:t>Drona's</a:t>
            </a:r>
            <a:r>
              <a:rPr lang="en-US" dirty="0" smtClean="0"/>
              <a:t> leave, </a:t>
            </a:r>
            <a:r>
              <a:rPr lang="en-US" dirty="0" err="1" smtClean="0"/>
              <a:t>Karna</a:t>
            </a:r>
            <a:r>
              <a:rPr lang="en-US" dirty="0" smtClean="0"/>
              <a:t> the lover of battle, then and there duplicated all of </a:t>
            </a:r>
            <a:r>
              <a:rPr lang="en-US" dirty="0" err="1" smtClean="0"/>
              <a:t>Arjuna's</a:t>
            </a:r>
            <a:r>
              <a:rPr lang="en-US" dirty="0" smtClean="0"/>
              <a:t> achievements with careless ease. </a:t>
            </a:r>
          </a:p>
          <a:p>
            <a:endParaRPr lang="en-US" dirty="0" smtClean="0"/>
          </a:p>
          <a:p>
            <a:r>
              <a:rPr lang="en-US" dirty="0" smtClean="0"/>
              <a:t>Great was </a:t>
            </a:r>
            <a:r>
              <a:rPr lang="en-US" dirty="0" err="1" smtClean="0">
                <a:solidFill>
                  <a:srgbClr val="FF0000"/>
                </a:solidFill>
              </a:rPr>
              <a:t>Duryodhana's</a:t>
            </a:r>
            <a:r>
              <a:rPr lang="en-US" dirty="0" smtClean="0"/>
              <a:t> exultation.</a:t>
            </a:r>
          </a:p>
          <a:p>
            <a:endParaRPr lang="en-US" dirty="0" smtClean="0"/>
          </a:p>
          <a:p>
            <a:r>
              <a:rPr lang="en-US" dirty="0" smtClean="0"/>
              <a:t>Karan challenged, </a:t>
            </a:r>
            <a:r>
              <a:rPr lang="en-US" dirty="0" err="1" smtClean="0">
                <a:solidFill>
                  <a:srgbClr val="FF0000"/>
                </a:solidFill>
              </a:rPr>
              <a:t>Arjuna</a:t>
            </a:r>
            <a:r>
              <a:rPr lang="en-US" dirty="0" smtClean="0"/>
              <a:t>, with </a:t>
            </a:r>
            <a:r>
              <a:rPr lang="en-US" dirty="0" err="1" smtClean="0">
                <a:solidFill>
                  <a:srgbClr val="FF0000"/>
                </a:solidFill>
              </a:rPr>
              <a:t>Drona‘s</a:t>
            </a:r>
            <a:r>
              <a:rPr lang="en-US" dirty="0" smtClean="0"/>
              <a:t> permission, hastily embraced his brothers and stood ready for combat. </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Karna</a:t>
            </a:r>
            <a:endParaRPr lang="en-US" dirty="0"/>
          </a:p>
        </p:txBody>
      </p:sp>
      <p:sp>
        <p:nvSpPr>
          <p:cNvPr id="3" name="Content Placeholder 2"/>
          <p:cNvSpPr>
            <a:spLocks noGrp="1"/>
          </p:cNvSpPr>
          <p:nvPr>
            <p:ph idx="1"/>
          </p:nvPr>
        </p:nvSpPr>
        <p:spPr>
          <a:xfrm>
            <a:off x="1251678" y="1352551"/>
            <a:ext cx="10178322" cy="4527042"/>
          </a:xfrm>
        </p:spPr>
        <p:txBody>
          <a:bodyPr>
            <a:normAutofit/>
          </a:bodyPr>
          <a:lstStyle/>
          <a:p>
            <a:r>
              <a:rPr lang="en-US" dirty="0" smtClean="0"/>
              <a:t>As they were about to join in battle, </a:t>
            </a:r>
            <a:r>
              <a:rPr lang="en-US" dirty="0" err="1" smtClean="0">
                <a:solidFill>
                  <a:srgbClr val="FF0000"/>
                </a:solidFill>
              </a:rPr>
              <a:t>Kripacharya</a:t>
            </a:r>
            <a:r>
              <a:rPr lang="en-US" dirty="0" smtClean="0"/>
              <a:t>, well-versed in the rules of single combat, stepped between them and addressed </a:t>
            </a:r>
            <a:r>
              <a:rPr lang="en-US" dirty="0" err="1" smtClean="0"/>
              <a:t>Karna</a:t>
            </a:r>
            <a:r>
              <a:rPr lang="en-US" dirty="0" smtClean="0"/>
              <a:t> “……….. High-born princes cannot engage in single combat with unknown adventurers…..”.</a:t>
            </a:r>
          </a:p>
          <a:p>
            <a:endParaRPr lang="en-US" dirty="0" smtClean="0"/>
          </a:p>
          <a:p>
            <a:r>
              <a:rPr lang="en-US" dirty="0" err="1" smtClean="0">
                <a:solidFill>
                  <a:srgbClr val="FF0000"/>
                </a:solidFill>
              </a:rPr>
              <a:t>Karna</a:t>
            </a:r>
            <a:r>
              <a:rPr lang="en-US" dirty="0" smtClean="0"/>
              <a:t> bent down his head.</a:t>
            </a:r>
          </a:p>
          <a:p>
            <a:endParaRPr lang="en-US" dirty="0" smtClean="0"/>
          </a:p>
          <a:p>
            <a:r>
              <a:rPr lang="en-US" dirty="0" err="1" smtClean="0">
                <a:solidFill>
                  <a:srgbClr val="FF0000"/>
                </a:solidFill>
              </a:rPr>
              <a:t>Duryodhana</a:t>
            </a:r>
            <a:r>
              <a:rPr lang="en-US" dirty="0" smtClean="0"/>
              <a:t> stood up and said: “…….. I crown </a:t>
            </a:r>
            <a:r>
              <a:rPr lang="en-US" dirty="0" err="1" smtClean="0"/>
              <a:t>Karna</a:t>
            </a:r>
            <a:r>
              <a:rPr lang="en-US" dirty="0" smtClean="0"/>
              <a:t> as the king of </a:t>
            </a:r>
            <a:r>
              <a:rPr lang="en-US" dirty="0" err="1" smtClean="0"/>
              <a:t>Anga</a:t>
            </a:r>
            <a:r>
              <a:rPr lang="en-US" dirty="0" smtClean="0"/>
              <a:t>………”</a:t>
            </a:r>
          </a:p>
          <a:p>
            <a:endParaRPr lang="en-US" dirty="0" smtClean="0"/>
          </a:p>
          <a:p>
            <a:r>
              <a:rPr lang="en-US" dirty="0" smtClean="0"/>
              <a:t>He then obtained the assent of </a:t>
            </a:r>
            <a:r>
              <a:rPr lang="en-US" dirty="0" err="1" smtClean="0">
                <a:solidFill>
                  <a:srgbClr val="FF0000"/>
                </a:solidFill>
              </a:rPr>
              <a:t>Bhishma</a:t>
            </a:r>
            <a:r>
              <a:rPr lang="en-US" dirty="0" smtClean="0"/>
              <a:t> and </a:t>
            </a:r>
            <a:r>
              <a:rPr lang="en-US" dirty="0" err="1" smtClean="0">
                <a:solidFill>
                  <a:srgbClr val="FF0000"/>
                </a:solidFill>
              </a:rPr>
              <a:t>Dhritarashtra</a:t>
            </a:r>
            <a:r>
              <a:rPr lang="en-US" dirty="0" smtClean="0"/>
              <a:t>, performed all the necessary rites and invested </a:t>
            </a:r>
            <a:r>
              <a:rPr lang="en-US" dirty="0" err="1" smtClean="0">
                <a:solidFill>
                  <a:srgbClr val="FF0000"/>
                </a:solidFill>
              </a:rPr>
              <a:t>Karna</a:t>
            </a:r>
            <a:r>
              <a:rPr lang="en-US" dirty="0" smtClean="0"/>
              <a:t> with the sovereignty of the kingdom of </a:t>
            </a:r>
            <a:r>
              <a:rPr lang="en-US" dirty="0" err="1" smtClean="0">
                <a:solidFill>
                  <a:srgbClr val="FF0000"/>
                </a:solidFill>
              </a:rPr>
              <a:t>Anga</a:t>
            </a:r>
            <a:r>
              <a:rPr lang="en-US" dirty="0" smtClean="0"/>
              <a:t> giving him the crown, jewels and other royal insignia.</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419101"/>
            <a:ext cx="10178322" cy="5460492"/>
          </a:xfrm>
        </p:spPr>
        <p:txBody>
          <a:bodyPr/>
          <a:lstStyle/>
          <a:p>
            <a:r>
              <a:rPr lang="en-US" dirty="0" smtClean="0"/>
              <a:t>At that moment, as the combat between the youthful heroes seemed about </a:t>
            </a:r>
            <a:r>
              <a:rPr lang="en-US" dirty="0" err="1" smtClean="0"/>
              <a:t>toc</a:t>
            </a:r>
            <a:r>
              <a:rPr lang="en-US" dirty="0" smtClean="0"/>
              <a:t> </a:t>
            </a:r>
            <a:r>
              <a:rPr lang="en-US" dirty="0" err="1" smtClean="0"/>
              <a:t>ommence</a:t>
            </a:r>
            <a:r>
              <a:rPr lang="en-US" dirty="0" smtClean="0"/>
              <a:t>, the old charioteer </a:t>
            </a:r>
            <a:r>
              <a:rPr lang="en-US" dirty="0" err="1" smtClean="0">
                <a:solidFill>
                  <a:srgbClr val="FF0000"/>
                </a:solidFill>
              </a:rPr>
              <a:t>Adhiratha</a:t>
            </a:r>
            <a:r>
              <a:rPr lang="en-US" dirty="0" smtClean="0"/>
              <a:t>, who was the foster-father of </a:t>
            </a:r>
            <a:r>
              <a:rPr lang="en-US" dirty="0" err="1" smtClean="0">
                <a:solidFill>
                  <a:srgbClr val="FF0000"/>
                </a:solidFill>
              </a:rPr>
              <a:t>Karna</a:t>
            </a:r>
            <a:r>
              <a:rPr lang="en-US" dirty="0" smtClean="0"/>
              <a:t>, entered the assembly.</a:t>
            </a:r>
          </a:p>
          <a:p>
            <a:endParaRPr lang="en-US" dirty="0" smtClean="0"/>
          </a:p>
          <a:p>
            <a:r>
              <a:rPr lang="en-US" dirty="0" smtClean="0"/>
              <a:t> The old man called him son, embraced him with his thin and trembling arms, and wept with joy wetting with tears… </a:t>
            </a:r>
          </a:p>
          <a:p>
            <a:endParaRPr lang="en-US" dirty="0" smtClean="0"/>
          </a:p>
          <a:p>
            <a:r>
              <a:rPr lang="en-US" dirty="0" smtClean="0"/>
              <a:t>At this sight, </a:t>
            </a:r>
            <a:r>
              <a:rPr lang="en-US" dirty="0" err="1" smtClean="0">
                <a:solidFill>
                  <a:srgbClr val="FF0000"/>
                </a:solidFill>
              </a:rPr>
              <a:t>Bhima</a:t>
            </a:r>
            <a:r>
              <a:rPr lang="en-US" dirty="0" smtClean="0"/>
              <a:t> roared with laughter and said “…… O he is after all only the son of a charioteer………..”</a:t>
            </a:r>
          </a:p>
          <a:p>
            <a:endParaRPr lang="en-US" dirty="0" smtClean="0"/>
          </a:p>
          <a:p>
            <a:r>
              <a:rPr lang="en-US" dirty="0" err="1" smtClean="0">
                <a:solidFill>
                  <a:srgbClr val="FF0000"/>
                </a:solidFill>
              </a:rPr>
              <a:t>Karna</a:t>
            </a:r>
            <a:r>
              <a:rPr lang="en-US" dirty="0" smtClean="0"/>
              <a:t> was speechless… But </a:t>
            </a:r>
            <a:r>
              <a:rPr lang="en-US" dirty="0" err="1" smtClean="0">
                <a:solidFill>
                  <a:srgbClr val="FF0000"/>
                </a:solidFill>
              </a:rPr>
              <a:t>Duryodhana</a:t>
            </a:r>
            <a:r>
              <a:rPr lang="en-US" dirty="0" smtClean="0"/>
              <a:t> broke in indignantly…</a:t>
            </a:r>
          </a:p>
          <a:p>
            <a:endParaRPr lang="en-US" dirty="0" smtClean="0"/>
          </a:p>
          <a:p>
            <a:r>
              <a:rPr lang="en-US" dirty="0" err="1" smtClean="0">
                <a:solidFill>
                  <a:srgbClr val="FF0000"/>
                </a:solidFill>
              </a:rPr>
              <a:t>Duryodhana</a:t>
            </a:r>
            <a:r>
              <a:rPr lang="en-US" dirty="0" smtClean="0"/>
              <a:t> took </a:t>
            </a:r>
            <a:r>
              <a:rPr lang="en-US" dirty="0" err="1" smtClean="0">
                <a:solidFill>
                  <a:srgbClr val="FF0000"/>
                </a:solidFill>
              </a:rPr>
              <a:t>Karna</a:t>
            </a:r>
            <a:r>
              <a:rPr lang="en-US" dirty="0" smtClean="0"/>
              <a:t> in his chariot and drove away</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266699"/>
            <a:ext cx="10178322" cy="5612893"/>
          </a:xfrm>
        </p:spPr>
        <p:txBody>
          <a:bodyPr>
            <a:normAutofit lnSpcReduction="10000"/>
          </a:bodyPr>
          <a:lstStyle/>
          <a:p>
            <a:r>
              <a:rPr lang="en-US" dirty="0" err="1" smtClean="0">
                <a:solidFill>
                  <a:srgbClr val="FF0000"/>
                </a:solidFill>
              </a:rPr>
              <a:t>Indra</a:t>
            </a:r>
            <a:r>
              <a:rPr lang="en-US" dirty="0" smtClean="0"/>
              <a:t> foresaw that a supreme contest was inevitable between his son </a:t>
            </a:r>
            <a:r>
              <a:rPr lang="en-US" dirty="0" err="1" smtClean="0">
                <a:solidFill>
                  <a:srgbClr val="FF0000"/>
                </a:solidFill>
              </a:rPr>
              <a:t>Arjuna</a:t>
            </a:r>
            <a:r>
              <a:rPr lang="en-US" dirty="0" smtClean="0"/>
              <a:t> and </a:t>
            </a:r>
            <a:r>
              <a:rPr lang="en-US" dirty="0" err="1" smtClean="0">
                <a:solidFill>
                  <a:srgbClr val="FF0000"/>
                </a:solidFill>
              </a:rPr>
              <a:t>Karna</a:t>
            </a:r>
            <a:endParaRPr lang="en-US" dirty="0" smtClean="0">
              <a:solidFill>
                <a:srgbClr val="FF0000"/>
              </a:solidFill>
            </a:endParaRPr>
          </a:p>
          <a:p>
            <a:pPr>
              <a:buNone/>
            </a:pPr>
            <a:endParaRPr lang="en-US" dirty="0" smtClean="0"/>
          </a:p>
          <a:p>
            <a:r>
              <a:rPr lang="en-US" dirty="0" smtClean="0"/>
              <a:t>And he put on the garb of a </a:t>
            </a:r>
            <a:r>
              <a:rPr lang="en-US" dirty="0" err="1" smtClean="0">
                <a:solidFill>
                  <a:srgbClr val="FF0000"/>
                </a:solidFill>
              </a:rPr>
              <a:t>brahmana</a:t>
            </a:r>
            <a:r>
              <a:rPr lang="en-US" dirty="0" smtClean="0"/>
              <a:t> and came to </a:t>
            </a:r>
            <a:r>
              <a:rPr lang="en-US" dirty="0" err="1" smtClean="0">
                <a:solidFill>
                  <a:srgbClr val="FF0000"/>
                </a:solidFill>
              </a:rPr>
              <a:t>Karna</a:t>
            </a:r>
            <a:r>
              <a:rPr lang="en-US" dirty="0" smtClean="0"/>
              <a:t> who was reputed for his charity and begged of him his earrings and armor.</a:t>
            </a:r>
          </a:p>
          <a:p>
            <a:pPr>
              <a:buNone/>
            </a:pPr>
            <a:endParaRPr lang="en-US" dirty="0" smtClean="0"/>
          </a:p>
          <a:p>
            <a:r>
              <a:rPr lang="en-US" dirty="0" smtClean="0"/>
              <a:t>He cut off the earrings and armor with which he was born and gave them to the </a:t>
            </a:r>
            <a:r>
              <a:rPr lang="en-US" dirty="0" err="1" smtClean="0">
                <a:solidFill>
                  <a:srgbClr val="FF0000"/>
                </a:solidFill>
              </a:rPr>
              <a:t>brahmana</a:t>
            </a:r>
            <a:r>
              <a:rPr lang="en-US" dirty="0" smtClean="0"/>
              <a:t>.</a:t>
            </a:r>
          </a:p>
          <a:p>
            <a:endParaRPr lang="en-US" dirty="0" smtClean="0"/>
          </a:p>
          <a:p>
            <a:r>
              <a:rPr lang="en-US" dirty="0" err="1" smtClean="0">
                <a:solidFill>
                  <a:srgbClr val="FF0000"/>
                </a:solidFill>
              </a:rPr>
              <a:t>Indra</a:t>
            </a:r>
            <a:r>
              <a:rPr lang="en-US" dirty="0" smtClean="0"/>
              <a:t>, the king of gods,  said </a:t>
            </a:r>
            <a:r>
              <a:rPr lang="en-US" dirty="0" err="1" smtClean="0">
                <a:solidFill>
                  <a:srgbClr val="FF0000"/>
                </a:solidFill>
              </a:rPr>
              <a:t>Karna</a:t>
            </a:r>
            <a:r>
              <a:rPr lang="en-US" dirty="0" smtClean="0"/>
              <a:t> to ask for any boon he wanted. </a:t>
            </a:r>
          </a:p>
          <a:p>
            <a:endParaRPr lang="en-US" dirty="0" smtClean="0"/>
          </a:p>
          <a:p>
            <a:r>
              <a:rPr lang="en-US" dirty="0" err="1" smtClean="0">
                <a:solidFill>
                  <a:srgbClr val="FF0000"/>
                </a:solidFill>
              </a:rPr>
              <a:t>Karna</a:t>
            </a:r>
            <a:r>
              <a:rPr lang="en-US" dirty="0" smtClean="0"/>
              <a:t> replied: "I desire to get your weapon, the </a:t>
            </a:r>
            <a:r>
              <a:rPr lang="en-US" dirty="0" err="1" smtClean="0"/>
              <a:t>Sakti</a:t>
            </a:r>
            <a:r>
              <a:rPr lang="en-US" dirty="0" smtClean="0"/>
              <a:t>, which has the power to kill enemies.“</a:t>
            </a:r>
          </a:p>
          <a:p>
            <a:endParaRPr lang="en-US" dirty="0" smtClean="0"/>
          </a:p>
          <a:p>
            <a:r>
              <a:rPr lang="en-US" dirty="0" err="1" smtClean="0">
                <a:solidFill>
                  <a:srgbClr val="FF0000"/>
                </a:solidFill>
              </a:rPr>
              <a:t>Indra</a:t>
            </a:r>
            <a:r>
              <a:rPr lang="en-US" dirty="0" smtClean="0"/>
              <a:t> granted the boon, but with a fateful proviso. He said:  "You can use this weapon against but one enemy, and it will kill him whosoever he may be.  But this killing done, this weapon will no longer be available to you but will return to me."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1"/>
            <a:ext cx="10178322" cy="5879592"/>
          </a:xfrm>
        </p:spPr>
        <p:txBody>
          <a:bodyPr>
            <a:normAutofit lnSpcReduction="10000"/>
          </a:bodyPr>
          <a:lstStyle/>
          <a:p>
            <a:pPr algn="just"/>
            <a:r>
              <a:rPr lang="en-US" dirty="0" err="1" smtClean="0">
                <a:solidFill>
                  <a:srgbClr val="FF0000"/>
                </a:solidFill>
              </a:rPr>
              <a:t>Karna</a:t>
            </a:r>
            <a:r>
              <a:rPr lang="en-US" dirty="0" smtClean="0"/>
              <a:t> went to </a:t>
            </a:r>
            <a:r>
              <a:rPr lang="en-US" dirty="0" err="1" smtClean="0">
                <a:solidFill>
                  <a:srgbClr val="FF0000"/>
                </a:solidFill>
              </a:rPr>
              <a:t>Parasurama</a:t>
            </a:r>
            <a:r>
              <a:rPr lang="en-US" dirty="0" smtClean="0"/>
              <a:t> and became his disciple by representing to him that he was a </a:t>
            </a:r>
            <a:r>
              <a:rPr lang="en-US" dirty="0" err="1" smtClean="0"/>
              <a:t>brahmana</a:t>
            </a:r>
            <a:r>
              <a:rPr lang="en-US" dirty="0" smtClean="0"/>
              <a:t>. He learnt of </a:t>
            </a:r>
            <a:r>
              <a:rPr lang="en-US" dirty="0" err="1" smtClean="0"/>
              <a:t>Parasurama</a:t>
            </a:r>
            <a:r>
              <a:rPr lang="en-US" dirty="0" smtClean="0"/>
              <a:t>  the mantra for using the master weapon known as </a:t>
            </a:r>
            <a:r>
              <a:rPr lang="en-US" dirty="0" err="1" smtClean="0"/>
              <a:t>Brahmastra</a:t>
            </a:r>
            <a:r>
              <a:rPr lang="en-US" dirty="0" smtClean="0"/>
              <a:t>. </a:t>
            </a:r>
          </a:p>
          <a:p>
            <a:pPr algn="just"/>
            <a:endParaRPr lang="en-US" dirty="0" smtClean="0"/>
          </a:p>
          <a:p>
            <a:r>
              <a:rPr lang="en-US" dirty="0" smtClean="0"/>
              <a:t>One day </a:t>
            </a:r>
            <a:r>
              <a:rPr lang="en-US" dirty="0" err="1" smtClean="0">
                <a:solidFill>
                  <a:srgbClr val="FF0000"/>
                </a:solidFill>
              </a:rPr>
              <a:t>Parasurama</a:t>
            </a:r>
            <a:r>
              <a:rPr lang="en-US" dirty="0" smtClean="0"/>
              <a:t> was reclining with the head on </a:t>
            </a:r>
            <a:r>
              <a:rPr lang="en-US" dirty="0" err="1" smtClean="0"/>
              <a:t>Karna's</a:t>
            </a:r>
            <a:r>
              <a:rPr lang="en-US" dirty="0" smtClean="0"/>
              <a:t> lap …. a stinging worm burrowed into </a:t>
            </a:r>
            <a:r>
              <a:rPr lang="en-US" dirty="0" err="1" smtClean="0"/>
              <a:t>Karna's</a:t>
            </a:r>
            <a:r>
              <a:rPr lang="en-US" dirty="0" smtClean="0"/>
              <a:t> thigh…. But </a:t>
            </a:r>
            <a:r>
              <a:rPr lang="en-US" dirty="0" err="1" smtClean="0"/>
              <a:t>Karna</a:t>
            </a:r>
            <a:r>
              <a:rPr lang="en-US" dirty="0" smtClean="0"/>
              <a:t> bore it …. </a:t>
            </a:r>
            <a:r>
              <a:rPr lang="en-US" dirty="0" err="1" smtClean="0"/>
              <a:t>Parasurama</a:t>
            </a:r>
            <a:r>
              <a:rPr lang="en-US" dirty="0" smtClean="0"/>
              <a:t> awoke and saw the blood ….</a:t>
            </a:r>
          </a:p>
          <a:p>
            <a:endParaRPr lang="en-US" dirty="0" smtClean="0"/>
          </a:p>
          <a:p>
            <a:r>
              <a:rPr lang="en-US" dirty="0" smtClean="0"/>
              <a:t>He said: "Dear pupil, you are not a </a:t>
            </a:r>
            <a:r>
              <a:rPr lang="en-US" dirty="0" err="1" smtClean="0"/>
              <a:t>brahmana</a:t>
            </a:r>
            <a:r>
              <a:rPr lang="en-US" dirty="0" smtClean="0"/>
              <a:t>.  A </a:t>
            </a:r>
            <a:r>
              <a:rPr lang="en-US" dirty="0" err="1" smtClean="0"/>
              <a:t>kshatriya</a:t>
            </a:r>
            <a:r>
              <a:rPr lang="en-US" dirty="0" smtClean="0"/>
              <a:t> alone can remain unmoved under all bodily torments. Tell me the truth.“</a:t>
            </a:r>
          </a:p>
          <a:p>
            <a:endParaRPr lang="en-US" dirty="0" smtClean="0"/>
          </a:p>
          <a:p>
            <a:r>
              <a:rPr lang="en-US" dirty="0" smtClean="0"/>
              <a:t>….</a:t>
            </a:r>
            <a:r>
              <a:rPr lang="en-US" dirty="0" err="1" smtClean="0"/>
              <a:t>Karna</a:t>
            </a:r>
            <a:r>
              <a:rPr lang="en-US" dirty="0" smtClean="0"/>
              <a:t> confessed that he had told a lie…</a:t>
            </a:r>
          </a:p>
          <a:p>
            <a:endParaRPr lang="en-US" dirty="0" smtClean="0"/>
          </a:p>
          <a:p>
            <a:r>
              <a:rPr lang="en-US" dirty="0" err="1" smtClean="0">
                <a:solidFill>
                  <a:srgbClr val="FF0000"/>
                </a:solidFill>
              </a:rPr>
              <a:t>Parasurama</a:t>
            </a:r>
            <a:r>
              <a:rPr lang="en-US" dirty="0" smtClean="0"/>
              <a:t> in his anger pronounced this curse on him……</a:t>
            </a:r>
          </a:p>
          <a:p>
            <a:pPr>
              <a:buNone/>
            </a:pPr>
            <a:r>
              <a:rPr lang="en-US" dirty="0" smtClean="0"/>
              <a:t>“Since you deceived your guru, the </a:t>
            </a:r>
            <a:r>
              <a:rPr lang="en-US" dirty="0" err="1" smtClean="0"/>
              <a:t>Brahmastra</a:t>
            </a:r>
            <a:r>
              <a:rPr lang="en-US" dirty="0" smtClean="0"/>
              <a:t> you have learnt shall fail you at the fated moment. You will be unable to recall the invocatory mantra when your hour comes”</a:t>
            </a:r>
          </a:p>
          <a:p>
            <a:endParaRPr lang="en-US" dirty="0" smtClean="0"/>
          </a:p>
          <a:p>
            <a:endParaRPr lang="en-US" dirty="0" smtClean="0"/>
          </a:p>
          <a:p>
            <a:endParaRPr lang="en-US" dirty="0" smtClean="0"/>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357809"/>
            <a:ext cx="10178322" cy="5521783"/>
          </a:xfrm>
        </p:spPr>
        <p:txBody>
          <a:bodyPr>
            <a:normAutofit/>
          </a:bodyPr>
          <a:lstStyle/>
          <a:p>
            <a:r>
              <a:rPr lang="en-US" dirty="0" smtClean="0"/>
              <a:t>…because of this curse that at the crisis of his last fight with </a:t>
            </a:r>
            <a:r>
              <a:rPr lang="en-US" dirty="0" err="1" smtClean="0"/>
              <a:t>Arjuna</a:t>
            </a:r>
            <a:r>
              <a:rPr lang="en-US" dirty="0" smtClean="0"/>
              <a:t>, </a:t>
            </a:r>
            <a:r>
              <a:rPr lang="en-US" dirty="0" err="1" smtClean="0"/>
              <a:t>Karna</a:t>
            </a:r>
            <a:r>
              <a:rPr lang="en-US" dirty="0" smtClean="0"/>
              <a:t> was not able to recall the </a:t>
            </a:r>
            <a:r>
              <a:rPr lang="en-US" dirty="0" err="1" smtClean="0">
                <a:solidFill>
                  <a:srgbClr val="FF0000"/>
                </a:solidFill>
              </a:rPr>
              <a:t>Brahmastra</a:t>
            </a:r>
            <a:r>
              <a:rPr lang="en-US" dirty="0" smtClean="0"/>
              <a:t> spell, though he had remembered it till then….</a:t>
            </a:r>
          </a:p>
          <a:p>
            <a:endParaRPr lang="en-US" dirty="0" smtClean="0"/>
          </a:p>
          <a:p>
            <a:r>
              <a:rPr lang="en-US" dirty="0" smtClean="0"/>
              <a:t>…</a:t>
            </a:r>
            <a:r>
              <a:rPr lang="en-US" dirty="0" err="1" smtClean="0"/>
              <a:t>Karna</a:t>
            </a:r>
            <a:r>
              <a:rPr lang="en-US" dirty="0" smtClean="0"/>
              <a:t> was the faithful friend of </a:t>
            </a:r>
            <a:r>
              <a:rPr lang="en-US" dirty="0" err="1" smtClean="0">
                <a:solidFill>
                  <a:srgbClr val="FF0000"/>
                </a:solidFill>
              </a:rPr>
              <a:t>Duryodhana</a:t>
            </a:r>
            <a:r>
              <a:rPr lang="en-US" dirty="0" smtClean="0"/>
              <a:t> and remained loyally with the </a:t>
            </a:r>
            <a:r>
              <a:rPr lang="en-US" dirty="0" err="1" smtClean="0"/>
              <a:t>Kauravas</a:t>
            </a:r>
            <a:r>
              <a:rPr lang="en-US" dirty="0" smtClean="0"/>
              <a:t> until the end…</a:t>
            </a:r>
          </a:p>
          <a:p>
            <a:endParaRPr lang="en-US" dirty="0" smtClean="0"/>
          </a:p>
          <a:p>
            <a:r>
              <a:rPr lang="en-US" dirty="0" smtClean="0"/>
              <a:t>…after the fall of </a:t>
            </a:r>
            <a:r>
              <a:rPr lang="en-US" dirty="0" err="1" smtClean="0"/>
              <a:t>Bhishma</a:t>
            </a:r>
            <a:r>
              <a:rPr lang="en-US" dirty="0" smtClean="0"/>
              <a:t> and </a:t>
            </a:r>
            <a:r>
              <a:rPr lang="en-US" dirty="0" err="1" smtClean="0"/>
              <a:t>Drona</a:t>
            </a:r>
            <a:r>
              <a:rPr lang="en-US" dirty="0" smtClean="0"/>
              <a:t>, </a:t>
            </a:r>
            <a:r>
              <a:rPr lang="en-US" dirty="0" err="1" smtClean="0"/>
              <a:t>Karna</a:t>
            </a:r>
            <a:r>
              <a:rPr lang="en-US" dirty="0" smtClean="0"/>
              <a:t> became the leader of the </a:t>
            </a:r>
            <a:r>
              <a:rPr lang="en-US" dirty="0" err="1" smtClean="0"/>
              <a:t>Kaurava</a:t>
            </a:r>
            <a:r>
              <a:rPr lang="en-US" dirty="0" smtClean="0"/>
              <a:t> army and fought brilliantly for two days…</a:t>
            </a:r>
          </a:p>
          <a:p>
            <a:pPr>
              <a:buNone/>
            </a:pPr>
            <a:endParaRPr lang="en-US" dirty="0" smtClean="0"/>
          </a:p>
          <a:p>
            <a:r>
              <a:rPr lang="en-US" dirty="0" smtClean="0"/>
              <a:t>..in the end, the wheel of his chariot stuck  in the ground and be was not able to lift it free and drive the chariot along. While he  was in this predicament, </a:t>
            </a:r>
            <a:r>
              <a:rPr lang="en-US" dirty="0" err="1" smtClean="0"/>
              <a:t>Arjuna</a:t>
            </a:r>
            <a:r>
              <a:rPr lang="en-US" dirty="0" smtClean="0"/>
              <a:t> killed him. …</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Hastinapura</a:t>
            </a:r>
            <a:r>
              <a:rPr lang="en-US" dirty="0" smtClean="0"/>
              <a:t> kings</a:t>
            </a:r>
            <a:endParaRPr lang="en-US" dirty="0"/>
          </a:p>
        </p:txBody>
      </p:sp>
      <p:sp>
        <p:nvSpPr>
          <p:cNvPr id="3" name="Content Placeholder 2"/>
          <p:cNvSpPr>
            <a:spLocks noGrp="1"/>
          </p:cNvSpPr>
          <p:nvPr>
            <p:ph idx="1"/>
          </p:nvPr>
        </p:nvSpPr>
        <p:spPr>
          <a:xfrm>
            <a:off x="1341830" y="1629178"/>
            <a:ext cx="10178322" cy="3593591"/>
          </a:xfrm>
        </p:spPr>
        <p:txBody>
          <a:bodyPr>
            <a:normAutofit/>
          </a:bodyPr>
          <a:lstStyle/>
          <a:p>
            <a:r>
              <a:rPr lang="en-US" sz="4000" dirty="0" smtClean="0"/>
              <a:t>King </a:t>
            </a:r>
            <a:r>
              <a:rPr lang="en-US" sz="4000" dirty="0" err="1" smtClean="0"/>
              <a:t>Santanu</a:t>
            </a:r>
            <a:endParaRPr lang="en-US" sz="4000" dirty="0" smtClean="0"/>
          </a:p>
          <a:p>
            <a:pPr lvl="1"/>
            <a:r>
              <a:rPr lang="en-US" sz="3800" dirty="0" err="1" smtClean="0"/>
              <a:t>Chitrangada</a:t>
            </a:r>
            <a:endParaRPr lang="en-US" sz="3800" dirty="0" smtClean="0"/>
          </a:p>
          <a:p>
            <a:pPr lvl="1"/>
            <a:r>
              <a:rPr lang="en-US" sz="3600" dirty="0" err="1"/>
              <a:t>Vichitravirya</a:t>
            </a:r>
            <a:endParaRPr lang="en-US" sz="3600" dirty="0"/>
          </a:p>
          <a:p>
            <a:pPr lvl="2"/>
            <a:r>
              <a:rPr lang="en-US" sz="3600" dirty="0" err="1" smtClean="0"/>
              <a:t>Dhirtarashtra</a:t>
            </a:r>
            <a:endParaRPr lang="en-US" sz="3600" dirty="0" smtClean="0"/>
          </a:p>
          <a:p>
            <a:pPr lvl="2"/>
            <a:r>
              <a:rPr lang="en-US" sz="3600" dirty="0" smtClean="0"/>
              <a:t>Pandu</a:t>
            </a:r>
          </a:p>
          <a:p>
            <a:endParaRPr lang="en-US" sz="4000" dirty="0"/>
          </a:p>
        </p:txBody>
      </p:sp>
    </p:spTree>
    <p:extLst>
      <p:ext uri="{BB962C8B-B14F-4D97-AF65-F5344CB8AC3E}">
        <p14:creationId xmlns:p14="http://schemas.microsoft.com/office/powerpoint/2010/main" val="393091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8823" y="818708"/>
            <a:ext cx="3437280" cy="4146697"/>
          </a:xfrm>
        </p:spPr>
        <p:txBody>
          <a:bodyPr>
            <a:normAutofit/>
          </a:bodyPr>
          <a:lstStyle/>
          <a:p>
            <a:pPr marL="0" indent="0">
              <a:buNone/>
            </a:pPr>
            <a:r>
              <a:rPr lang="en-US" dirty="0"/>
              <a:t>1. </a:t>
            </a:r>
            <a:r>
              <a:rPr lang="en-US" dirty="0" err="1">
                <a:solidFill>
                  <a:srgbClr val="00B050"/>
                </a:solidFill>
              </a:rPr>
              <a:t>Ganapati</a:t>
            </a:r>
            <a:r>
              <a:rPr lang="en-US" dirty="0">
                <a:solidFill>
                  <a:srgbClr val="00B050"/>
                </a:solidFill>
              </a:rPr>
              <a:t>, the </a:t>
            </a:r>
            <a:r>
              <a:rPr lang="en-US" dirty="0" smtClean="0">
                <a:solidFill>
                  <a:srgbClr val="00B050"/>
                </a:solidFill>
              </a:rPr>
              <a:t>Scribe</a:t>
            </a:r>
            <a:r>
              <a:rPr lang="en-US" dirty="0"/>
              <a:t> </a:t>
            </a:r>
            <a:r>
              <a:rPr lang="en-US" b="1" dirty="0"/>
              <a:t>√</a:t>
            </a:r>
            <a:r>
              <a:rPr lang="en-US" dirty="0"/>
              <a:t/>
            </a:r>
            <a:br>
              <a:rPr lang="en-US" dirty="0"/>
            </a:br>
            <a:r>
              <a:rPr lang="en-US" dirty="0"/>
              <a:t>2. </a:t>
            </a:r>
            <a:r>
              <a:rPr lang="en-US" dirty="0" err="1" smtClean="0">
                <a:solidFill>
                  <a:srgbClr val="00B050"/>
                </a:solidFill>
              </a:rPr>
              <a:t>Devavrata</a:t>
            </a:r>
            <a:r>
              <a:rPr lang="en-US" dirty="0" smtClean="0">
                <a:solidFill>
                  <a:srgbClr val="00B050"/>
                </a:solidFill>
              </a:rPr>
              <a:t> </a:t>
            </a:r>
            <a:r>
              <a:rPr lang="en-US" b="1" dirty="0"/>
              <a:t>√</a:t>
            </a:r>
            <a:r>
              <a:rPr lang="en-US" dirty="0"/>
              <a:t/>
            </a:r>
            <a:br>
              <a:rPr lang="en-US" dirty="0"/>
            </a:br>
            <a:r>
              <a:rPr lang="en-US" dirty="0"/>
              <a:t>3</a:t>
            </a:r>
            <a:r>
              <a:rPr lang="en-US" dirty="0">
                <a:solidFill>
                  <a:srgbClr val="00B050"/>
                </a:solidFill>
              </a:rPr>
              <a:t>. </a:t>
            </a:r>
            <a:r>
              <a:rPr lang="en-US" dirty="0" err="1">
                <a:solidFill>
                  <a:srgbClr val="00B050"/>
                </a:solidFill>
              </a:rPr>
              <a:t>Bhishma's</a:t>
            </a:r>
            <a:r>
              <a:rPr lang="en-US" dirty="0">
                <a:solidFill>
                  <a:srgbClr val="00B050"/>
                </a:solidFill>
              </a:rPr>
              <a:t> </a:t>
            </a:r>
            <a:r>
              <a:rPr lang="en-US" dirty="0" smtClean="0">
                <a:solidFill>
                  <a:srgbClr val="00B050"/>
                </a:solidFill>
              </a:rPr>
              <a:t>Vow</a:t>
            </a:r>
            <a:r>
              <a:rPr lang="en-US" b="1" dirty="0"/>
              <a:t> √</a:t>
            </a:r>
            <a:r>
              <a:rPr lang="en-US" dirty="0"/>
              <a:t/>
            </a:r>
            <a:br>
              <a:rPr lang="en-US" dirty="0"/>
            </a:br>
            <a:r>
              <a:rPr lang="en-US" dirty="0"/>
              <a:t>4. </a:t>
            </a:r>
            <a:r>
              <a:rPr lang="en-US" dirty="0" err="1">
                <a:solidFill>
                  <a:srgbClr val="00B050"/>
                </a:solidFill>
              </a:rPr>
              <a:t>Amba</a:t>
            </a:r>
            <a:r>
              <a:rPr lang="en-US" dirty="0">
                <a:solidFill>
                  <a:srgbClr val="00B050"/>
                </a:solidFill>
              </a:rPr>
              <a:t> And </a:t>
            </a:r>
            <a:r>
              <a:rPr lang="en-US" dirty="0" err="1" smtClean="0">
                <a:solidFill>
                  <a:srgbClr val="00B050"/>
                </a:solidFill>
              </a:rPr>
              <a:t>Bhishma</a:t>
            </a:r>
            <a:r>
              <a:rPr lang="en-US" dirty="0" smtClean="0">
                <a:solidFill>
                  <a:srgbClr val="00B050"/>
                </a:solidFill>
              </a:rPr>
              <a:t> </a:t>
            </a:r>
            <a:r>
              <a:rPr lang="en-US" b="1" dirty="0"/>
              <a:t>√</a:t>
            </a:r>
            <a:r>
              <a:rPr lang="en-US" dirty="0"/>
              <a:t/>
            </a:r>
            <a:br>
              <a:rPr lang="en-US" dirty="0"/>
            </a:br>
            <a:r>
              <a:rPr lang="en-US" dirty="0" smtClean="0"/>
              <a:t>5</a:t>
            </a:r>
            <a:r>
              <a:rPr lang="en-US" dirty="0">
                <a:solidFill>
                  <a:srgbClr val="00B050"/>
                </a:solidFill>
              </a:rPr>
              <a:t>. </a:t>
            </a:r>
            <a:r>
              <a:rPr lang="en-US" dirty="0" err="1" smtClean="0">
                <a:solidFill>
                  <a:srgbClr val="00B050"/>
                </a:solidFill>
              </a:rPr>
              <a:t>Vidura</a:t>
            </a:r>
            <a:r>
              <a:rPr lang="en-US" b="1" dirty="0"/>
              <a:t> √</a:t>
            </a:r>
            <a:r>
              <a:rPr lang="en-US" dirty="0"/>
              <a:t/>
            </a:r>
            <a:br>
              <a:rPr lang="en-US" dirty="0"/>
            </a:br>
            <a:r>
              <a:rPr lang="en-US" dirty="0" smtClean="0">
                <a:solidFill>
                  <a:schemeClr val="tx1"/>
                </a:solidFill>
              </a:rPr>
              <a:t>6</a:t>
            </a:r>
            <a:r>
              <a:rPr lang="en-US" dirty="0" smtClean="0">
                <a:solidFill>
                  <a:srgbClr val="00B050"/>
                </a:solidFill>
              </a:rPr>
              <a:t>. </a:t>
            </a:r>
            <a:r>
              <a:rPr lang="en-US" dirty="0" err="1">
                <a:solidFill>
                  <a:srgbClr val="00B050"/>
                </a:solidFill>
              </a:rPr>
              <a:t>Kunti</a:t>
            </a:r>
            <a:r>
              <a:rPr lang="en-US" dirty="0">
                <a:solidFill>
                  <a:srgbClr val="00B050"/>
                </a:solidFill>
              </a:rPr>
              <a:t> </a:t>
            </a:r>
            <a:r>
              <a:rPr lang="en-US" dirty="0" smtClean="0">
                <a:solidFill>
                  <a:srgbClr val="00B050"/>
                </a:solidFill>
              </a:rPr>
              <a:t>Devi</a:t>
            </a:r>
            <a:r>
              <a:rPr lang="en-US" b="1" dirty="0"/>
              <a:t> √</a:t>
            </a:r>
            <a:r>
              <a:rPr lang="en-US" dirty="0"/>
              <a:t/>
            </a:r>
            <a:br>
              <a:rPr lang="en-US" dirty="0"/>
            </a:br>
            <a:r>
              <a:rPr lang="en-US" dirty="0" smtClean="0"/>
              <a:t>7. </a:t>
            </a:r>
            <a:r>
              <a:rPr lang="en-US" dirty="0">
                <a:solidFill>
                  <a:srgbClr val="00B050"/>
                </a:solidFill>
              </a:rPr>
              <a:t>Death Of </a:t>
            </a:r>
            <a:r>
              <a:rPr lang="en-US" dirty="0" err="1" smtClean="0">
                <a:solidFill>
                  <a:srgbClr val="00B050"/>
                </a:solidFill>
              </a:rPr>
              <a:t>Pandu</a:t>
            </a:r>
            <a:r>
              <a:rPr lang="en-US" b="1" dirty="0"/>
              <a:t> √</a:t>
            </a:r>
            <a:r>
              <a:rPr lang="en-US" dirty="0"/>
              <a:t/>
            </a:r>
            <a:br>
              <a:rPr lang="en-US" dirty="0"/>
            </a:br>
            <a:r>
              <a:rPr lang="en-US" dirty="0" smtClean="0"/>
              <a:t>8. </a:t>
            </a:r>
            <a:r>
              <a:rPr lang="en-US" dirty="0" err="1" smtClean="0">
                <a:solidFill>
                  <a:srgbClr val="00B050"/>
                </a:solidFill>
              </a:rPr>
              <a:t>Bhima</a:t>
            </a:r>
            <a:r>
              <a:rPr lang="en-US" b="1" dirty="0"/>
              <a:t> √</a:t>
            </a:r>
            <a:r>
              <a:rPr lang="en-US" dirty="0"/>
              <a:t/>
            </a:r>
            <a:br>
              <a:rPr lang="en-US" dirty="0"/>
            </a:br>
            <a:r>
              <a:rPr lang="en-US" dirty="0" smtClean="0"/>
              <a:t>9. </a:t>
            </a:r>
            <a:r>
              <a:rPr lang="en-US" dirty="0" err="1" smtClean="0">
                <a:solidFill>
                  <a:srgbClr val="00B050"/>
                </a:solidFill>
              </a:rPr>
              <a:t>Karna</a:t>
            </a:r>
            <a:r>
              <a:rPr lang="en-US" b="1" dirty="0" smtClean="0"/>
              <a:t> √ </a:t>
            </a:r>
            <a:r>
              <a:rPr lang="en-US" dirty="0"/>
              <a:t/>
            </a:r>
            <a:br>
              <a:rPr lang="en-US" dirty="0"/>
            </a:br>
            <a:r>
              <a:rPr lang="en-US" dirty="0" smtClean="0"/>
              <a:t>10. </a:t>
            </a:r>
            <a:r>
              <a:rPr lang="en-US" dirty="0" err="1"/>
              <a:t>Drona</a:t>
            </a:r>
            <a:r>
              <a:rPr lang="en-US" dirty="0"/>
              <a:t/>
            </a:r>
            <a:br>
              <a:rPr lang="en-US" dirty="0"/>
            </a:br>
            <a:r>
              <a:rPr lang="en-US" dirty="0" smtClean="0"/>
              <a:t>11. </a:t>
            </a:r>
            <a:r>
              <a:rPr lang="en-US" dirty="0"/>
              <a:t>The Wax Palace</a:t>
            </a:r>
            <a:br>
              <a:rPr lang="en-US" dirty="0"/>
            </a:br>
            <a:r>
              <a:rPr lang="en-US" dirty="0" smtClean="0"/>
              <a:t>12. </a:t>
            </a:r>
            <a:r>
              <a:rPr lang="en-US" dirty="0"/>
              <a:t>The Escape Of The </a:t>
            </a:r>
            <a:r>
              <a:rPr lang="en-US" dirty="0" err="1"/>
              <a:t>Pandavas</a:t>
            </a:r>
            <a:endParaRPr lang="en-US" dirty="0"/>
          </a:p>
          <a:p>
            <a:endParaRPr lang="en-US" dirty="0"/>
          </a:p>
        </p:txBody>
      </p:sp>
    </p:spTree>
    <p:extLst>
      <p:ext uri="{BB962C8B-B14F-4D97-AF65-F5344CB8AC3E}">
        <p14:creationId xmlns:p14="http://schemas.microsoft.com/office/powerpoint/2010/main" val="13158542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91" y="0"/>
            <a:ext cx="10178322" cy="854765"/>
          </a:xfrm>
        </p:spPr>
        <p:txBody>
          <a:bodyPr/>
          <a:lstStyle/>
          <a:p>
            <a:r>
              <a:rPr lang="en-US" dirty="0" err="1" smtClean="0"/>
              <a:t>Drona</a:t>
            </a:r>
            <a:endParaRPr lang="en-US" dirty="0"/>
          </a:p>
        </p:txBody>
      </p:sp>
      <p:sp>
        <p:nvSpPr>
          <p:cNvPr id="3" name="Content Placeholder 2"/>
          <p:cNvSpPr>
            <a:spLocks noGrp="1"/>
          </p:cNvSpPr>
          <p:nvPr>
            <p:ph idx="1"/>
          </p:nvPr>
        </p:nvSpPr>
        <p:spPr>
          <a:xfrm>
            <a:off x="1251678" y="1331843"/>
            <a:ext cx="10178322" cy="5108714"/>
          </a:xfrm>
        </p:spPr>
        <p:txBody>
          <a:bodyPr>
            <a:normAutofit lnSpcReduction="10000"/>
          </a:bodyPr>
          <a:lstStyle/>
          <a:p>
            <a:r>
              <a:rPr lang="en-US" dirty="0" smtClean="0">
                <a:solidFill>
                  <a:srgbClr val="FF0000"/>
                </a:solidFill>
              </a:rPr>
              <a:t>DRONA</a:t>
            </a:r>
            <a:r>
              <a:rPr lang="en-US" dirty="0" smtClean="0"/>
              <a:t>, the son of a </a:t>
            </a:r>
            <a:r>
              <a:rPr lang="en-US" dirty="0" err="1" smtClean="0"/>
              <a:t>brahmana</a:t>
            </a:r>
            <a:r>
              <a:rPr lang="en-US" dirty="0" smtClean="0"/>
              <a:t> named </a:t>
            </a:r>
            <a:r>
              <a:rPr lang="en-US" dirty="0" err="1" smtClean="0">
                <a:solidFill>
                  <a:srgbClr val="FF0000"/>
                </a:solidFill>
              </a:rPr>
              <a:t>Bharadwaja</a:t>
            </a:r>
            <a:r>
              <a:rPr lang="en-US" dirty="0" smtClean="0"/>
              <a:t>, after completing his study of the Vedas and the </a:t>
            </a:r>
            <a:r>
              <a:rPr lang="en-US" dirty="0" err="1" smtClean="0"/>
              <a:t>Vedangas</a:t>
            </a:r>
            <a:r>
              <a:rPr lang="en-US" dirty="0" smtClean="0"/>
              <a:t>, devoted himself to the art of archery and became a great master.</a:t>
            </a:r>
          </a:p>
          <a:p>
            <a:pPr>
              <a:buNone/>
            </a:pPr>
            <a:endParaRPr lang="en-US" dirty="0" smtClean="0"/>
          </a:p>
          <a:p>
            <a:r>
              <a:rPr lang="en-US" dirty="0" err="1" smtClean="0">
                <a:solidFill>
                  <a:srgbClr val="FF0000"/>
                </a:solidFill>
              </a:rPr>
              <a:t>Drupada</a:t>
            </a:r>
            <a:r>
              <a:rPr lang="en-US" dirty="0" smtClean="0"/>
              <a:t>, the son of the king of </a:t>
            </a:r>
            <a:r>
              <a:rPr lang="en-US" dirty="0" err="1" smtClean="0">
                <a:solidFill>
                  <a:srgbClr val="FF0000"/>
                </a:solidFill>
              </a:rPr>
              <a:t>Panchala</a:t>
            </a:r>
            <a:r>
              <a:rPr lang="en-US" dirty="0" smtClean="0"/>
              <a:t>, who was a friend of </a:t>
            </a:r>
            <a:r>
              <a:rPr lang="en-US" dirty="0" err="1" smtClean="0">
                <a:solidFill>
                  <a:srgbClr val="FF0000"/>
                </a:solidFill>
              </a:rPr>
              <a:t>Bharadwaja</a:t>
            </a:r>
            <a:r>
              <a:rPr lang="en-US" dirty="0" smtClean="0"/>
              <a:t>, was </a:t>
            </a:r>
            <a:r>
              <a:rPr lang="en-US" smtClean="0"/>
              <a:t>a fellow-student </a:t>
            </a:r>
            <a:r>
              <a:rPr lang="en-US" dirty="0" smtClean="0"/>
              <a:t>of </a:t>
            </a:r>
            <a:r>
              <a:rPr lang="en-US" dirty="0" err="1" smtClean="0"/>
              <a:t>Drona</a:t>
            </a:r>
            <a:r>
              <a:rPr lang="en-US" dirty="0" smtClean="0"/>
              <a:t>.</a:t>
            </a:r>
          </a:p>
          <a:p>
            <a:pPr>
              <a:buNone/>
            </a:pPr>
            <a:endParaRPr lang="en-US" dirty="0" smtClean="0"/>
          </a:p>
          <a:p>
            <a:r>
              <a:rPr lang="en-US" dirty="0" err="1" smtClean="0">
                <a:solidFill>
                  <a:srgbClr val="FF0000"/>
                </a:solidFill>
              </a:rPr>
              <a:t>Drupada</a:t>
            </a:r>
            <a:r>
              <a:rPr lang="en-US" dirty="0" smtClean="0"/>
              <a:t>, in his boyish enthusiasm, used often to tell </a:t>
            </a:r>
            <a:r>
              <a:rPr lang="en-US" dirty="0" err="1" smtClean="0">
                <a:solidFill>
                  <a:srgbClr val="FF0000"/>
                </a:solidFill>
              </a:rPr>
              <a:t>Drona</a:t>
            </a:r>
            <a:r>
              <a:rPr lang="en-US" dirty="0" smtClean="0"/>
              <a:t> that he would give him half his kingdom when he ascended the throne….</a:t>
            </a:r>
          </a:p>
          <a:p>
            <a:pPr>
              <a:buNone/>
            </a:pPr>
            <a:endParaRPr lang="en-US" dirty="0" smtClean="0"/>
          </a:p>
          <a:p>
            <a:r>
              <a:rPr lang="en-US" dirty="0" smtClean="0"/>
              <a:t>After completing his studies, </a:t>
            </a:r>
            <a:r>
              <a:rPr lang="en-US" dirty="0" err="1" smtClean="0">
                <a:solidFill>
                  <a:srgbClr val="FF0000"/>
                </a:solidFill>
              </a:rPr>
              <a:t>Drona</a:t>
            </a:r>
            <a:r>
              <a:rPr lang="en-US" dirty="0" smtClean="0"/>
              <a:t> married the sister of </a:t>
            </a:r>
            <a:r>
              <a:rPr lang="en-US" dirty="0" err="1" smtClean="0">
                <a:solidFill>
                  <a:srgbClr val="FF0000"/>
                </a:solidFill>
              </a:rPr>
              <a:t>Kripacharya</a:t>
            </a:r>
            <a:r>
              <a:rPr lang="en-US" dirty="0" smtClean="0"/>
              <a:t>, and a son </a:t>
            </a:r>
            <a:r>
              <a:rPr lang="en-US" dirty="0" err="1" smtClean="0">
                <a:solidFill>
                  <a:srgbClr val="FF0000"/>
                </a:solidFill>
              </a:rPr>
              <a:t>Aswatthama</a:t>
            </a:r>
            <a:r>
              <a:rPr lang="en-US" dirty="0" smtClean="0"/>
              <a:t> was born to them. </a:t>
            </a:r>
          </a:p>
          <a:p>
            <a:endParaRPr lang="en-US" dirty="0" smtClean="0"/>
          </a:p>
          <a:p>
            <a:r>
              <a:rPr lang="en-US" dirty="0" err="1" smtClean="0">
                <a:solidFill>
                  <a:srgbClr val="FF0000"/>
                </a:solidFill>
              </a:rPr>
              <a:t>Drona</a:t>
            </a:r>
            <a:r>
              <a:rPr lang="en-US" dirty="0" smtClean="0"/>
              <a:t> was passionately attached to his wife and son, and, for their sake, desired to acquire wealth</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922" y="0"/>
            <a:ext cx="10178322" cy="790432"/>
          </a:xfrm>
        </p:spPr>
        <p:txBody>
          <a:bodyPr>
            <a:normAutofit fontScale="90000"/>
          </a:bodyPr>
          <a:lstStyle/>
          <a:p>
            <a:r>
              <a:rPr lang="en-US" dirty="0" err="1" smtClean="0"/>
              <a:t>Drona</a:t>
            </a:r>
            <a:endParaRPr lang="en-US" dirty="0"/>
          </a:p>
        </p:txBody>
      </p:sp>
      <p:sp>
        <p:nvSpPr>
          <p:cNvPr id="3" name="Content Placeholder 2"/>
          <p:cNvSpPr>
            <a:spLocks noGrp="1"/>
          </p:cNvSpPr>
          <p:nvPr>
            <p:ph idx="1"/>
          </p:nvPr>
        </p:nvSpPr>
        <p:spPr>
          <a:xfrm>
            <a:off x="1251678" y="874643"/>
            <a:ext cx="10178322" cy="5004949"/>
          </a:xfrm>
        </p:spPr>
        <p:txBody>
          <a:bodyPr>
            <a:normAutofit fontScale="92500" lnSpcReduction="20000"/>
          </a:bodyPr>
          <a:lstStyle/>
          <a:p>
            <a:r>
              <a:rPr lang="en-US" dirty="0" smtClean="0"/>
              <a:t>Learning that </a:t>
            </a:r>
            <a:r>
              <a:rPr lang="en-US" dirty="0" err="1" smtClean="0">
                <a:solidFill>
                  <a:srgbClr val="FF0000"/>
                </a:solidFill>
              </a:rPr>
              <a:t>Parasurama</a:t>
            </a:r>
            <a:r>
              <a:rPr lang="en-US" dirty="0" smtClean="0"/>
              <a:t> was distributing his riches among the </a:t>
            </a:r>
            <a:r>
              <a:rPr lang="en-US" dirty="0" err="1" smtClean="0"/>
              <a:t>brahmanas</a:t>
            </a:r>
            <a:r>
              <a:rPr lang="en-US" dirty="0" smtClean="0"/>
              <a:t>, he first went to him. But he was too late as </a:t>
            </a:r>
            <a:r>
              <a:rPr lang="en-US" dirty="0" err="1" smtClean="0"/>
              <a:t>Parasurama</a:t>
            </a:r>
            <a:r>
              <a:rPr lang="en-US" dirty="0" smtClean="0"/>
              <a:t> had already given away all his wealth and was about to retire to the forest.</a:t>
            </a:r>
          </a:p>
          <a:p>
            <a:endParaRPr lang="en-US" dirty="0" smtClean="0"/>
          </a:p>
          <a:p>
            <a:r>
              <a:rPr lang="en-US" dirty="0" smtClean="0"/>
              <a:t>But, anxious to do something for </a:t>
            </a:r>
            <a:r>
              <a:rPr lang="en-US" dirty="0" err="1" smtClean="0">
                <a:solidFill>
                  <a:srgbClr val="FF0000"/>
                </a:solidFill>
              </a:rPr>
              <a:t>Drona</a:t>
            </a:r>
            <a:r>
              <a:rPr lang="en-US" dirty="0" smtClean="0"/>
              <a:t>, </a:t>
            </a:r>
            <a:r>
              <a:rPr lang="en-US" dirty="0" err="1" smtClean="0">
                <a:solidFill>
                  <a:srgbClr val="FF0000"/>
                </a:solidFill>
              </a:rPr>
              <a:t>Parasurama</a:t>
            </a:r>
            <a:r>
              <a:rPr lang="en-US" dirty="0" smtClean="0"/>
              <a:t> offered to teach him the use of weapons, of which he was supreme master. </a:t>
            </a:r>
          </a:p>
          <a:p>
            <a:pPr>
              <a:buNone/>
            </a:pPr>
            <a:endParaRPr lang="en-US" dirty="0" smtClean="0"/>
          </a:p>
          <a:p>
            <a:r>
              <a:rPr lang="en-US" dirty="0" err="1" smtClean="0">
                <a:solidFill>
                  <a:srgbClr val="FF0000"/>
                </a:solidFill>
              </a:rPr>
              <a:t>Drona</a:t>
            </a:r>
            <a:r>
              <a:rPr lang="en-US" dirty="0" smtClean="0"/>
              <a:t> joyfully agreed,…, he became unrivalled master of the military art, …</a:t>
            </a:r>
          </a:p>
          <a:p>
            <a:endParaRPr lang="en-US" dirty="0" smtClean="0"/>
          </a:p>
          <a:p>
            <a:r>
              <a:rPr lang="en-US" dirty="0" err="1" smtClean="0">
                <a:solidFill>
                  <a:srgbClr val="FF0000"/>
                </a:solidFill>
              </a:rPr>
              <a:t>Drupada</a:t>
            </a:r>
            <a:r>
              <a:rPr lang="en-US" dirty="0" smtClean="0"/>
              <a:t> had ascended the throne of </a:t>
            </a:r>
            <a:r>
              <a:rPr lang="en-US" dirty="0" err="1" smtClean="0">
                <a:solidFill>
                  <a:srgbClr val="FF0000"/>
                </a:solidFill>
              </a:rPr>
              <a:t>Panchala</a:t>
            </a:r>
            <a:r>
              <a:rPr lang="en-US" dirty="0" smtClean="0"/>
              <a:t> on the death of his father.</a:t>
            </a:r>
          </a:p>
          <a:p>
            <a:endParaRPr lang="en-US" dirty="0" smtClean="0"/>
          </a:p>
          <a:p>
            <a:r>
              <a:rPr lang="en-US" dirty="0" err="1" smtClean="0">
                <a:solidFill>
                  <a:srgbClr val="FF0000"/>
                </a:solidFill>
              </a:rPr>
              <a:t>Drona</a:t>
            </a:r>
            <a:r>
              <a:rPr lang="en-US" dirty="0" smtClean="0"/>
              <a:t> went to him in the confident hope of being treated generously.</a:t>
            </a:r>
          </a:p>
          <a:p>
            <a:endParaRPr lang="en-US" dirty="0" smtClean="0"/>
          </a:p>
          <a:p>
            <a:r>
              <a:rPr lang="en-US" dirty="0" smtClean="0"/>
              <a:t>When he introduced himself as an old friend, </a:t>
            </a:r>
            <a:r>
              <a:rPr lang="en-US" dirty="0" err="1" smtClean="0">
                <a:solidFill>
                  <a:srgbClr val="FF0000"/>
                </a:solidFill>
              </a:rPr>
              <a:t>Drupada</a:t>
            </a:r>
            <a:r>
              <a:rPr lang="en-US" dirty="0" smtClean="0"/>
              <a:t>, far from being glad to see him, </a:t>
            </a:r>
            <a:r>
              <a:rPr lang="en-US" dirty="0" err="1" smtClean="0">
                <a:solidFill>
                  <a:srgbClr val="FF0000"/>
                </a:solidFill>
              </a:rPr>
              <a:t>Drupada</a:t>
            </a:r>
            <a:r>
              <a:rPr lang="en-US" dirty="0" smtClean="0"/>
              <a:t> said: "O </a:t>
            </a:r>
            <a:r>
              <a:rPr lang="en-US" dirty="0" err="1" smtClean="0"/>
              <a:t>brahmana</a:t>
            </a:r>
            <a:r>
              <a:rPr lang="en-US" dirty="0" smtClean="0"/>
              <a:t>, how dare you address  me familiarly as your friend?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337931"/>
            <a:ext cx="10178322" cy="5541662"/>
          </a:xfrm>
        </p:spPr>
        <p:txBody>
          <a:bodyPr>
            <a:normAutofit fontScale="92500" lnSpcReduction="10000"/>
          </a:bodyPr>
          <a:lstStyle/>
          <a:p>
            <a:r>
              <a:rPr lang="en-US" dirty="0" err="1" smtClean="0">
                <a:solidFill>
                  <a:srgbClr val="FF0000"/>
                </a:solidFill>
              </a:rPr>
              <a:t>Drona</a:t>
            </a:r>
            <a:r>
              <a:rPr lang="en-US" dirty="0" smtClean="0"/>
              <a:t> made a mental vow to punish the arrogant king for this insult …</a:t>
            </a:r>
          </a:p>
          <a:p>
            <a:endParaRPr lang="en-US" dirty="0" smtClean="0"/>
          </a:p>
          <a:p>
            <a:r>
              <a:rPr lang="en-US" dirty="0" smtClean="0"/>
              <a:t>His next move in search of employment was to go to </a:t>
            </a:r>
            <a:r>
              <a:rPr lang="en-US" dirty="0" err="1" smtClean="0">
                <a:solidFill>
                  <a:srgbClr val="FF0000"/>
                </a:solidFill>
              </a:rPr>
              <a:t>Hastinapura</a:t>
            </a:r>
            <a:r>
              <a:rPr lang="en-US" dirty="0" smtClean="0"/>
              <a:t>, where he spent a few days, in retirement,  in the house of his brother-in-law </a:t>
            </a:r>
            <a:r>
              <a:rPr lang="en-US" dirty="0" err="1" smtClean="0"/>
              <a:t>Kripacharya</a:t>
            </a:r>
            <a:r>
              <a:rPr lang="en-US" dirty="0" smtClean="0"/>
              <a:t>. </a:t>
            </a:r>
          </a:p>
          <a:p>
            <a:endParaRPr lang="en-US" dirty="0" smtClean="0"/>
          </a:p>
          <a:p>
            <a:r>
              <a:rPr lang="en-US" dirty="0" smtClean="0"/>
              <a:t>One day, the princes were playing with a ball …….. the ball as well as </a:t>
            </a:r>
            <a:r>
              <a:rPr lang="en-US" dirty="0" err="1" smtClean="0"/>
              <a:t>Yudhishthira's</a:t>
            </a:r>
            <a:r>
              <a:rPr lang="en-US" dirty="0" smtClean="0"/>
              <a:t> ring fell into a well…</a:t>
            </a:r>
          </a:p>
          <a:p>
            <a:endParaRPr lang="en-US" dirty="0" smtClean="0"/>
          </a:p>
          <a:p>
            <a:r>
              <a:rPr lang="en-US" dirty="0" err="1" smtClean="0">
                <a:solidFill>
                  <a:srgbClr val="FF0000"/>
                </a:solidFill>
              </a:rPr>
              <a:t>Drona</a:t>
            </a:r>
            <a:r>
              <a:rPr lang="en-US" dirty="0" smtClean="0"/>
              <a:t> says…”Why cannot you take out the ball as anyone skilled in arms should know how to do? Shall I do it for you?....”</a:t>
            </a:r>
          </a:p>
          <a:p>
            <a:pPr>
              <a:buNone/>
            </a:pPr>
            <a:endParaRPr lang="en-US" dirty="0" smtClean="0"/>
          </a:p>
          <a:p>
            <a:r>
              <a:rPr lang="en-US" dirty="0" err="1" smtClean="0"/>
              <a:t>Yudhishthira</a:t>
            </a:r>
            <a:r>
              <a:rPr lang="en-US" dirty="0" smtClean="0"/>
              <a:t> laughed and said in fun: “O </a:t>
            </a:r>
            <a:r>
              <a:rPr lang="en-US" dirty="0" err="1" smtClean="0"/>
              <a:t>brahmana</a:t>
            </a:r>
            <a:r>
              <a:rPr lang="en-US" dirty="0" smtClean="0"/>
              <a:t>, if you take out the ball, we will see that you have a good meal in the house of </a:t>
            </a:r>
            <a:r>
              <a:rPr lang="en-US" dirty="0" err="1" smtClean="0"/>
              <a:t>Kripacharya</a:t>
            </a:r>
            <a:r>
              <a:rPr lang="en-US" dirty="0" smtClean="0"/>
              <a:t>.”</a:t>
            </a:r>
          </a:p>
          <a:p>
            <a:endParaRPr lang="en-US" dirty="0" smtClean="0"/>
          </a:p>
          <a:p>
            <a:r>
              <a:rPr lang="en-US" dirty="0" err="1" smtClean="0"/>
              <a:t>Drona</a:t>
            </a:r>
            <a:r>
              <a:rPr lang="en-US" dirty="0" smtClean="0"/>
              <a:t> took out the ball and the ring.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1"/>
            <a:ext cx="10178322" cy="5879592"/>
          </a:xfrm>
        </p:spPr>
        <p:txBody>
          <a:bodyPr>
            <a:normAutofit fontScale="92500" lnSpcReduction="20000"/>
          </a:bodyPr>
          <a:lstStyle/>
          <a:p>
            <a:r>
              <a:rPr lang="en-US" dirty="0" smtClean="0"/>
              <a:t>Seeing these feats, the princes were astonished and said: "We salute you, O </a:t>
            </a:r>
            <a:r>
              <a:rPr lang="en-US" dirty="0" err="1" smtClean="0"/>
              <a:t>brahmana</a:t>
            </a:r>
            <a:r>
              <a:rPr lang="en-US" dirty="0" smtClean="0"/>
              <a:t>. Who are you? Is there anything we can do for you?" and they bowed to him.</a:t>
            </a:r>
          </a:p>
          <a:p>
            <a:endParaRPr lang="en-US" dirty="0" smtClean="0"/>
          </a:p>
          <a:p>
            <a:r>
              <a:rPr lang="en-US" dirty="0" smtClean="0"/>
              <a:t>From the description given by the princes,  </a:t>
            </a:r>
            <a:r>
              <a:rPr lang="en-US" dirty="0" err="1" smtClean="0">
                <a:solidFill>
                  <a:srgbClr val="FF0000"/>
                </a:solidFill>
              </a:rPr>
              <a:t>Bhishma</a:t>
            </a:r>
            <a:r>
              <a:rPr lang="en-US" dirty="0" smtClean="0"/>
              <a:t> knew that the </a:t>
            </a:r>
            <a:r>
              <a:rPr lang="en-US" dirty="0" err="1" smtClean="0"/>
              <a:t>brahmana</a:t>
            </a:r>
            <a:r>
              <a:rPr lang="en-US" dirty="0" smtClean="0"/>
              <a:t> was none other than the famous master </a:t>
            </a:r>
            <a:r>
              <a:rPr lang="en-US" dirty="0" err="1" smtClean="0">
                <a:solidFill>
                  <a:srgbClr val="FF0000"/>
                </a:solidFill>
              </a:rPr>
              <a:t>Drona</a:t>
            </a:r>
            <a:r>
              <a:rPr lang="en-US" dirty="0" smtClean="0"/>
              <a:t>.</a:t>
            </a:r>
          </a:p>
          <a:p>
            <a:pPr>
              <a:buNone/>
            </a:pPr>
            <a:endParaRPr lang="en-US" dirty="0" smtClean="0"/>
          </a:p>
          <a:p>
            <a:r>
              <a:rPr lang="en-US" dirty="0" smtClean="0"/>
              <a:t>He decided that </a:t>
            </a:r>
            <a:r>
              <a:rPr lang="en-US" dirty="0" err="1" smtClean="0">
                <a:solidFill>
                  <a:srgbClr val="FF0000"/>
                </a:solidFill>
              </a:rPr>
              <a:t>Drona</a:t>
            </a:r>
            <a:r>
              <a:rPr lang="en-US" dirty="0" smtClean="0"/>
              <a:t> was the fittest person to impart further instruction to </a:t>
            </a:r>
            <a:r>
              <a:rPr lang="en-US" dirty="0" err="1" smtClean="0"/>
              <a:t>thePandavas</a:t>
            </a:r>
            <a:r>
              <a:rPr lang="en-US" dirty="0" smtClean="0"/>
              <a:t> and the </a:t>
            </a:r>
            <a:r>
              <a:rPr lang="en-US" dirty="0" err="1" smtClean="0"/>
              <a:t>Kauravas</a:t>
            </a:r>
            <a:r>
              <a:rPr lang="en-US" dirty="0" smtClean="0"/>
              <a:t>.</a:t>
            </a:r>
          </a:p>
          <a:p>
            <a:endParaRPr lang="en-US" dirty="0" smtClean="0"/>
          </a:p>
          <a:p>
            <a:r>
              <a:rPr lang="en-US" dirty="0" err="1" smtClean="0"/>
              <a:t>Drona</a:t>
            </a:r>
            <a:r>
              <a:rPr lang="en-US" dirty="0" smtClean="0"/>
              <a:t> sent </a:t>
            </a:r>
            <a:r>
              <a:rPr lang="en-US" dirty="0" err="1" smtClean="0"/>
              <a:t>Karna</a:t>
            </a:r>
            <a:r>
              <a:rPr lang="en-US" dirty="0" smtClean="0"/>
              <a:t> and </a:t>
            </a:r>
            <a:r>
              <a:rPr lang="en-US" dirty="0" err="1" smtClean="0"/>
              <a:t>Duryodhana</a:t>
            </a:r>
            <a:r>
              <a:rPr lang="en-US" dirty="0" smtClean="0"/>
              <a:t> to seize </a:t>
            </a:r>
            <a:r>
              <a:rPr lang="en-US" dirty="0" err="1" smtClean="0"/>
              <a:t>Drupada</a:t>
            </a:r>
            <a:r>
              <a:rPr lang="en-US" dirty="0" smtClean="0"/>
              <a:t> and bring him alive…but they </a:t>
            </a:r>
            <a:r>
              <a:rPr lang="en-US" dirty="0" err="1" smtClean="0"/>
              <a:t>ould</a:t>
            </a:r>
            <a:r>
              <a:rPr lang="en-US" dirty="0" smtClean="0"/>
              <a:t> not </a:t>
            </a:r>
            <a:r>
              <a:rPr lang="en-US" smtClean="0"/>
              <a:t>accomplish…</a:t>
            </a:r>
          </a:p>
          <a:p>
            <a:pPr>
              <a:buNone/>
            </a:pPr>
            <a:endParaRPr lang="en-US" dirty="0" smtClean="0"/>
          </a:p>
          <a:p>
            <a:r>
              <a:rPr lang="en-US" dirty="0" smtClean="0"/>
              <a:t>Then the master sent forth </a:t>
            </a:r>
            <a:r>
              <a:rPr lang="en-US" dirty="0" err="1" smtClean="0"/>
              <a:t>Arjuna</a:t>
            </a:r>
            <a:r>
              <a:rPr lang="en-US" dirty="0" smtClean="0"/>
              <a:t> on the same errand.  He defeated </a:t>
            </a:r>
            <a:r>
              <a:rPr lang="en-US" dirty="0" err="1" smtClean="0"/>
              <a:t>Drupada</a:t>
            </a:r>
            <a:r>
              <a:rPr lang="en-US" dirty="0" smtClean="0"/>
              <a:t> in battle and brought him.</a:t>
            </a:r>
          </a:p>
          <a:p>
            <a:endParaRPr lang="en-US" dirty="0" smtClean="0"/>
          </a:p>
          <a:p>
            <a:r>
              <a:rPr lang="en-US" dirty="0" smtClean="0"/>
              <a:t>Then </a:t>
            </a:r>
            <a:r>
              <a:rPr lang="en-US" dirty="0" err="1" smtClean="0"/>
              <a:t>Drona</a:t>
            </a:r>
            <a:r>
              <a:rPr lang="en-US" dirty="0" smtClean="0"/>
              <a:t> smilingly addressed </a:t>
            </a:r>
            <a:r>
              <a:rPr lang="en-US" dirty="0" err="1" smtClean="0"/>
              <a:t>Drupada</a:t>
            </a:r>
            <a:r>
              <a:rPr lang="en-US" dirty="0" smtClean="0"/>
              <a:t>… Now I am a king, having conquered your kingdom…You told me that a king alone could be friend to a king…so I give you half of your kingdom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536713"/>
            <a:ext cx="10178322" cy="5342880"/>
          </a:xfrm>
        </p:spPr>
        <p:txBody>
          <a:bodyPr/>
          <a:lstStyle/>
          <a:p>
            <a:r>
              <a:rPr lang="en-US" dirty="0" err="1" smtClean="0">
                <a:solidFill>
                  <a:srgbClr val="FF0000"/>
                </a:solidFill>
              </a:rPr>
              <a:t>Drona</a:t>
            </a:r>
            <a:r>
              <a:rPr lang="en-US" dirty="0" smtClean="0"/>
              <a:t> thought this sufficient revenge for the insult he had suffered, set </a:t>
            </a:r>
            <a:r>
              <a:rPr lang="en-US" dirty="0" err="1" smtClean="0"/>
              <a:t>Drupada</a:t>
            </a:r>
            <a:r>
              <a:rPr lang="en-US" dirty="0" smtClean="0"/>
              <a:t> at liberty and treated him with honor.</a:t>
            </a:r>
          </a:p>
          <a:p>
            <a:endParaRPr lang="en-US" dirty="0" smtClean="0"/>
          </a:p>
          <a:p>
            <a:r>
              <a:rPr lang="en-US" dirty="0" err="1" smtClean="0">
                <a:solidFill>
                  <a:srgbClr val="FF0000"/>
                </a:solidFill>
              </a:rPr>
              <a:t>Drupada's</a:t>
            </a:r>
            <a:r>
              <a:rPr lang="en-US" dirty="0" smtClean="0"/>
              <a:t> hate is never extinguished…performed tapas, to win the gratified gods to bless him with a son who should slay </a:t>
            </a:r>
            <a:r>
              <a:rPr lang="en-US" dirty="0" err="1" smtClean="0"/>
              <a:t>Drona</a:t>
            </a:r>
            <a:r>
              <a:rPr lang="en-US" dirty="0" smtClean="0"/>
              <a:t> and a daughter who should wed </a:t>
            </a:r>
            <a:r>
              <a:rPr lang="en-US" dirty="0" err="1" smtClean="0"/>
              <a:t>Arjuna</a:t>
            </a:r>
            <a:r>
              <a:rPr lang="en-US" dirty="0" smtClean="0"/>
              <a:t>. </a:t>
            </a:r>
          </a:p>
          <a:p>
            <a:endParaRPr lang="en-US" dirty="0" smtClean="0"/>
          </a:p>
          <a:p>
            <a:r>
              <a:rPr lang="en-US" dirty="0" smtClean="0"/>
              <a:t>…birth of </a:t>
            </a:r>
            <a:r>
              <a:rPr lang="en-US" dirty="0" err="1" smtClean="0">
                <a:solidFill>
                  <a:srgbClr val="FF0000"/>
                </a:solidFill>
              </a:rPr>
              <a:t>Dhrishtadyumna</a:t>
            </a:r>
            <a:r>
              <a:rPr lang="en-US" dirty="0" smtClean="0"/>
              <a:t> who commanded the </a:t>
            </a:r>
            <a:r>
              <a:rPr lang="en-US" dirty="0" err="1" smtClean="0"/>
              <a:t>Pandava</a:t>
            </a:r>
            <a:r>
              <a:rPr lang="en-US" dirty="0" smtClean="0"/>
              <a:t> army at </a:t>
            </a:r>
            <a:r>
              <a:rPr lang="en-US" dirty="0" err="1" smtClean="0"/>
              <a:t>Kurukshetra</a:t>
            </a:r>
            <a:r>
              <a:rPr lang="en-US" dirty="0" smtClean="0"/>
              <a:t> and, helped by a strange combination of circumstances, slew the otherwise unconquerable </a:t>
            </a:r>
            <a:r>
              <a:rPr lang="en-US" dirty="0" err="1" smtClean="0"/>
              <a:t>Drona</a:t>
            </a:r>
            <a:r>
              <a:rPr lang="en-US" dirty="0" smtClean="0"/>
              <a:t>,</a:t>
            </a:r>
          </a:p>
          <a:p>
            <a:endParaRPr lang="en-US" dirty="0" smtClean="0"/>
          </a:p>
          <a:p>
            <a:r>
              <a:rPr lang="en-US" dirty="0" smtClean="0"/>
              <a:t>…</a:t>
            </a:r>
            <a:r>
              <a:rPr lang="en-US" dirty="0" err="1" smtClean="0"/>
              <a:t>birthof</a:t>
            </a:r>
            <a:r>
              <a:rPr lang="en-US" dirty="0" smtClean="0"/>
              <a:t> </a:t>
            </a:r>
            <a:r>
              <a:rPr lang="en-US" dirty="0" err="1" smtClean="0">
                <a:solidFill>
                  <a:srgbClr val="FF0000"/>
                </a:solidFill>
              </a:rPr>
              <a:t>Draupadi</a:t>
            </a:r>
            <a:r>
              <a:rPr lang="en-US" dirty="0" smtClean="0"/>
              <a:t>, the consort of the </a:t>
            </a:r>
            <a:r>
              <a:rPr lang="en-US" dirty="0" err="1" smtClean="0"/>
              <a:t>Pandavas</a:t>
            </a:r>
            <a:r>
              <a:rPr lang="en-US" dirty="0" smtClean="0"/>
              <a:t>. </a:t>
            </a:r>
          </a:p>
          <a:p>
            <a:endParaRPr lang="en-US" dirty="0" smtClean="0"/>
          </a:p>
          <a:p>
            <a:endParaRPr lang="en-US" dirty="0" smtClean="0"/>
          </a:p>
          <a:p>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8823" y="818708"/>
            <a:ext cx="3437280" cy="4146697"/>
          </a:xfrm>
        </p:spPr>
        <p:txBody>
          <a:bodyPr>
            <a:normAutofit/>
          </a:bodyPr>
          <a:lstStyle/>
          <a:p>
            <a:pPr marL="0" indent="0">
              <a:buNone/>
            </a:pPr>
            <a:r>
              <a:rPr lang="en-US" dirty="0"/>
              <a:t>1. </a:t>
            </a:r>
            <a:r>
              <a:rPr lang="en-US" dirty="0" err="1">
                <a:solidFill>
                  <a:srgbClr val="00B050"/>
                </a:solidFill>
              </a:rPr>
              <a:t>Ganapati</a:t>
            </a:r>
            <a:r>
              <a:rPr lang="en-US" dirty="0">
                <a:solidFill>
                  <a:srgbClr val="00B050"/>
                </a:solidFill>
              </a:rPr>
              <a:t>, the </a:t>
            </a:r>
            <a:r>
              <a:rPr lang="en-US" dirty="0" smtClean="0">
                <a:solidFill>
                  <a:srgbClr val="00B050"/>
                </a:solidFill>
              </a:rPr>
              <a:t>Scribe</a:t>
            </a:r>
            <a:r>
              <a:rPr lang="en-US" dirty="0"/>
              <a:t> </a:t>
            </a:r>
            <a:r>
              <a:rPr lang="en-US" b="1" dirty="0"/>
              <a:t>√</a:t>
            </a:r>
            <a:r>
              <a:rPr lang="en-US" dirty="0"/>
              <a:t/>
            </a:r>
            <a:br>
              <a:rPr lang="en-US" dirty="0"/>
            </a:br>
            <a:r>
              <a:rPr lang="en-US" dirty="0"/>
              <a:t>2. </a:t>
            </a:r>
            <a:r>
              <a:rPr lang="en-US" dirty="0" err="1" smtClean="0">
                <a:solidFill>
                  <a:srgbClr val="00B050"/>
                </a:solidFill>
              </a:rPr>
              <a:t>Devavrata</a:t>
            </a:r>
            <a:r>
              <a:rPr lang="en-US" dirty="0" smtClean="0">
                <a:solidFill>
                  <a:srgbClr val="00B050"/>
                </a:solidFill>
              </a:rPr>
              <a:t> </a:t>
            </a:r>
            <a:r>
              <a:rPr lang="en-US" b="1" dirty="0"/>
              <a:t>√</a:t>
            </a:r>
            <a:r>
              <a:rPr lang="en-US" dirty="0"/>
              <a:t/>
            </a:r>
            <a:br>
              <a:rPr lang="en-US" dirty="0"/>
            </a:br>
            <a:r>
              <a:rPr lang="en-US" dirty="0"/>
              <a:t>3</a:t>
            </a:r>
            <a:r>
              <a:rPr lang="en-US" dirty="0">
                <a:solidFill>
                  <a:srgbClr val="00B050"/>
                </a:solidFill>
              </a:rPr>
              <a:t>. </a:t>
            </a:r>
            <a:r>
              <a:rPr lang="en-US" dirty="0" err="1">
                <a:solidFill>
                  <a:srgbClr val="00B050"/>
                </a:solidFill>
              </a:rPr>
              <a:t>Bhishma's</a:t>
            </a:r>
            <a:r>
              <a:rPr lang="en-US" dirty="0">
                <a:solidFill>
                  <a:srgbClr val="00B050"/>
                </a:solidFill>
              </a:rPr>
              <a:t> </a:t>
            </a:r>
            <a:r>
              <a:rPr lang="en-US" dirty="0" smtClean="0">
                <a:solidFill>
                  <a:srgbClr val="00B050"/>
                </a:solidFill>
              </a:rPr>
              <a:t>Vow</a:t>
            </a:r>
            <a:r>
              <a:rPr lang="en-US" b="1" dirty="0"/>
              <a:t> √</a:t>
            </a:r>
            <a:r>
              <a:rPr lang="en-US" dirty="0"/>
              <a:t/>
            </a:r>
            <a:br>
              <a:rPr lang="en-US" dirty="0"/>
            </a:br>
            <a:r>
              <a:rPr lang="en-US" dirty="0"/>
              <a:t>4. </a:t>
            </a:r>
            <a:r>
              <a:rPr lang="en-US" dirty="0" err="1">
                <a:solidFill>
                  <a:srgbClr val="00B050"/>
                </a:solidFill>
              </a:rPr>
              <a:t>Amba</a:t>
            </a:r>
            <a:r>
              <a:rPr lang="en-US" dirty="0">
                <a:solidFill>
                  <a:srgbClr val="00B050"/>
                </a:solidFill>
              </a:rPr>
              <a:t> And </a:t>
            </a:r>
            <a:r>
              <a:rPr lang="en-US" dirty="0" err="1" smtClean="0">
                <a:solidFill>
                  <a:srgbClr val="00B050"/>
                </a:solidFill>
              </a:rPr>
              <a:t>Bhishma</a:t>
            </a:r>
            <a:r>
              <a:rPr lang="en-US" dirty="0" smtClean="0">
                <a:solidFill>
                  <a:srgbClr val="00B050"/>
                </a:solidFill>
              </a:rPr>
              <a:t> </a:t>
            </a:r>
            <a:r>
              <a:rPr lang="en-US" b="1" dirty="0"/>
              <a:t>√</a:t>
            </a:r>
            <a:r>
              <a:rPr lang="en-US" dirty="0"/>
              <a:t/>
            </a:r>
            <a:br>
              <a:rPr lang="en-US" dirty="0"/>
            </a:br>
            <a:r>
              <a:rPr lang="en-US" dirty="0" smtClean="0"/>
              <a:t>5</a:t>
            </a:r>
            <a:r>
              <a:rPr lang="en-US" dirty="0">
                <a:solidFill>
                  <a:srgbClr val="00B050"/>
                </a:solidFill>
              </a:rPr>
              <a:t>. </a:t>
            </a:r>
            <a:r>
              <a:rPr lang="en-US" dirty="0" err="1" smtClean="0">
                <a:solidFill>
                  <a:srgbClr val="00B050"/>
                </a:solidFill>
              </a:rPr>
              <a:t>Vidura</a:t>
            </a:r>
            <a:r>
              <a:rPr lang="en-US" b="1" dirty="0"/>
              <a:t> √</a:t>
            </a:r>
            <a:r>
              <a:rPr lang="en-US" dirty="0"/>
              <a:t/>
            </a:r>
            <a:br>
              <a:rPr lang="en-US" dirty="0"/>
            </a:br>
            <a:r>
              <a:rPr lang="en-US" dirty="0" smtClean="0">
                <a:solidFill>
                  <a:schemeClr val="tx1"/>
                </a:solidFill>
              </a:rPr>
              <a:t>6</a:t>
            </a:r>
            <a:r>
              <a:rPr lang="en-US" dirty="0" smtClean="0">
                <a:solidFill>
                  <a:srgbClr val="00B050"/>
                </a:solidFill>
              </a:rPr>
              <a:t>. </a:t>
            </a:r>
            <a:r>
              <a:rPr lang="en-US" dirty="0" err="1">
                <a:solidFill>
                  <a:srgbClr val="00B050"/>
                </a:solidFill>
              </a:rPr>
              <a:t>Kunti</a:t>
            </a:r>
            <a:r>
              <a:rPr lang="en-US" dirty="0">
                <a:solidFill>
                  <a:srgbClr val="00B050"/>
                </a:solidFill>
              </a:rPr>
              <a:t> </a:t>
            </a:r>
            <a:r>
              <a:rPr lang="en-US" dirty="0" smtClean="0">
                <a:solidFill>
                  <a:srgbClr val="00B050"/>
                </a:solidFill>
              </a:rPr>
              <a:t>Devi</a:t>
            </a:r>
            <a:r>
              <a:rPr lang="en-US" b="1" dirty="0"/>
              <a:t> √</a:t>
            </a:r>
            <a:r>
              <a:rPr lang="en-US" dirty="0"/>
              <a:t/>
            </a:r>
            <a:br>
              <a:rPr lang="en-US" dirty="0"/>
            </a:br>
            <a:r>
              <a:rPr lang="en-US" dirty="0" smtClean="0"/>
              <a:t>7. </a:t>
            </a:r>
            <a:r>
              <a:rPr lang="en-US" dirty="0">
                <a:solidFill>
                  <a:srgbClr val="00B050"/>
                </a:solidFill>
              </a:rPr>
              <a:t>Death Of </a:t>
            </a:r>
            <a:r>
              <a:rPr lang="en-US" dirty="0" err="1" smtClean="0">
                <a:solidFill>
                  <a:srgbClr val="00B050"/>
                </a:solidFill>
              </a:rPr>
              <a:t>Pandu</a:t>
            </a:r>
            <a:r>
              <a:rPr lang="en-US" b="1" dirty="0"/>
              <a:t> √</a:t>
            </a:r>
            <a:r>
              <a:rPr lang="en-US" dirty="0"/>
              <a:t/>
            </a:r>
            <a:br>
              <a:rPr lang="en-US" dirty="0"/>
            </a:br>
            <a:r>
              <a:rPr lang="en-US" dirty="0" smtClean="0"/>
              <a:t>8. </a:t>
            </a:r>
            <a:r>
              <a:rPr lang="en-US" dirty="0" err="1" smtClean="0">
                <a:solidFill>
                  <a:srgbClr val="00B050"/>
                </a:solidFill>
              </a:rPr>
              <a:t>Bhima</a:t>
            </a:r>
            <a:r>
              <a:rPr lang="en-US" b="1" dirty="0"/>
              <a:t> √</a:t>
            </a:r>
            <a:r>
              <a:rPr lang="en-US" dirty="0"/>
              <a:t/>
            </a:r>
            <a:br>
              <a:rPr lang="en-US" dirty="0"/>
            </a:br>
            <a:r>
              <a:rPr lang="en-US" dirty="0" smtClean="0"/>
              <a:t>9. </a:t>
            </a:r>
            <a:r>
              <a:rPr lang="en-US" dirty="0" err="1" smtClean="0">
                <a:solidFill>
                  <a:srgbClr val="00B050"/>
                </a:solidFill>
              </a:rPr>
              <a:t>Karna</a:t>
            </a:r>
            <a:r>
              <a:rPr lang="en-US" b="1" dirty="0" smtClean="0"/>
              <a:t> √ </a:t>
            </a:r>
            <a:r>
              <a:rPr lang="en-US" dirty="0"/>
              <a:t/>
            </a:r>
            <a:br>
              <a:rPr lang="en-US" dirty="0"/>
            </a:br>
            <a:r>
              <a:rPr lang="en-US" dirty="0" smtClean="0"/>
              <a:t>10. </a:t>
            </a:r>
            <a:r>
              <a:rPr lang="en-US" dirty="0" err="1" smtClean="0">
                <a:solidFill>
                  <a:srgbClr val="00B050"/>
                </a:solidFill>
              </a:rPr>
              <a:t>Drona</a:t>
            </a:r>
            <a:r>
              <a:rPr lang="en-US" dirty="0" smtClean="0">
                <a:solidFill>
                  <a:srgbClr val="00B050"/>
                </a:solidFill>
              </a:rPr>
              <a:t> </a:t>
            </a:r>
            <a:r>
              <a:rPr lang="en-US" b="1" dirty="0" smtClean="0"/>
              <a:t>√ </a:t>
            </a:r>
            <a:r>
              <a:rPr lang="en-US" dirty="0"/>
              <a:t/>
            </a:r>
            <a:br>
              <a:rPr lang="en-US" dirty="0"/>
            </a:br>
            <a:r>
              <a:rPr lang="en-US" dirty="0" smtClean="0"/>
              <a:t>11. </a:t>
            </a:r>
            <a:r>
              <a:rPr lang="en-US" dirty="0"/>
              <a:t>The Wax Palace</a:t>
            </a:r>
            <a:br>
              <a:rPr lang="en-US" dirty="0"/>
            </a:br>
            <a:r>
              <a:rPr lang="en-US" dirty="0" smtClean="0"/>
              <a:t>12. </a:t>
            </a:r>
            <a:r>
              <a:rPr lang="en-US" dirty="0"/>
              <a:t>The Escape Of The </a:t>
            </a:r>
            <a:r>
              <a:rPr lang="en-US" dirty="0" err="1"/>
              <a:t>Pandavas</a:t>
            </a:r>
            <a:endParaRPr lang="en-US" dirty="0"/>
          </a:p>
          <a:p>
            <a:endParaRPr lang="en-US" dirty="0"/>
          </a:p>
        </p:txBody>
      </p:sp>
    </p:spTree>
    <p:extLst>
      <p:ext uri="{BB962C8B-B14F-4D97-AF65-F5344CB8AC3E}">
        <p14:creationId xmlns:p14="http://schemas.microsoft.com/office/powerpoint/2010/main" val="1315854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Pandavas</a:t>
            </a:r>
            <a:endParaRPr lang="en-US" dirty="0"/>
          </a:p>
        </p:txBody>
      </p:sp>
      <p:sp>
        <p:nvSpPr>
          <p:cNvPr id="3" name="Content Placeholder 2"/>
          <p:cNvSpPr>
            <a:spLocks noGrp="1"/>
          </p:cNvSpPr>
          <p:nvPr>
            <p:ph idx="1"/>
          </p:nvPr>
        </p:nvSpPr>
        <p:spPr>
          <a:xfrm>
            <a:off x="1251678" y="1745088"/>
            <a:ext cx="10178322" cy="4256467"/>
          </a:xfrm>
        </p:spPr>
        <p:txBody>
          <a:bodyPr>
            <a:normAutofit/>
          </a:bodyPr>
          <a:lstStyle/>
          <a:p>
            <a:r>
              <a:rPr lang="en-US" sz="4000" dirty="0" smtClean="0"/>
              <a:t>Pandu</a:t>
            </a:r>
          </a:p>
          <a:p>
            <a:pPr lvl="1"/>
            <a:r>
              <a:rPr lang="en-US" sz="3800" dirty="0" err="1" smtClean="0"/>
              <a:t>Kunti</a:t>
            </a:r>
            <a:r>
              <a:rPr lang="en-US" sz="3800" dirty="0" smtClean="0"/>
              <a:t> and </a:t>
            </a:r>
            <a:r>
              <a:rPr lang="en-US" sz="3800" dirty="0" err="1" smtClean="0"/>
              <a:t>Madri</a:t>
            </a:r>
            <a:endParaRPr lang="en-US" sz="3800" dirty="0" smtClean="0"/>
          </a:p>
          <a:p>
            <a:pPr lvl="2"/>
            <a:r>
              <a:rPr lang="en-US" sz="3600" dirty="0" err="1" smtClean="0"/>
              <a:t>Yudhisthira</a:t>
            </a:r>
            <a:endParaRPr lang="en-US" sz="3600" dirty="0" smtClean="0"/>
          </a:p>
          <a:p>
            <a:r>
              <a:rPr lang="en-US" sz="4000" dirty="0" err="1" smtClean="0"/>
              <a:t>Bhishma</a:t>
            </a:r>
            <a:endParaRPr lang="en-US" sz="4000" dirty="0"/>
          </a:p>
        </p:txBody>
      </p:sp>
    </p:spTree>
    <p:extLst>
      <p:ext uri="{BB962C8B-B14F-4D97-AF65-F5344CB8AC3E}">
        <p14:creationId xmlns:p14="http://schemas.microsoft.com/office/powerpoint/2010/main" val="211522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Pandavas</a:t>
            </a:r>
            <a:r>
              <a:rPr lang="en-US" dirty="0" smtClean="0"/>
              <a:t> and </a:t>
            </a:r>
            <a:r>
              <a:rPr lang="en-US" dirty="0" err="1" smtClean="0"/>
              <a:t>Kauravas</a:t>
            </a:r>
            <a:endParaRPr lang="en-US" dirty="0"/>
          </a:p>
        </p:txBody>
      </p:sp>
      <p:sp>
        <p:nvSpPr>
          <p:cNvPr id="3" name="Content Placeholder 2"/>
          <p:cNvSpPr>
            <a:spLocks noGrp="1"/>
          </p:cNvSpPr>
          <p:nvPr>
            <p:ph idx="1"/>
          </p:nvPr>
        </p:nvSpPr>
        <p:spPr>
          <a:xfrm>
            <a:off x="1251678" y="1706451"/>
            <a:ext cx="10178322" cy="4346619"/>
          </a:xfrm>
        </p:spPr>
        <p:txBody>
          <a:bodyPr>
            <a:normAutofit lnSpcReduction="10000"/>
          </a:bodyPr>
          <a:lstStyle/>
          <a:p>
            <a:r>
              <a:rPr lang="en-US" sz="4000" dirty="0" err="1" smtClean="0"/>
              <a:t>Indraprastha</a:t>
            </a:r>
            <a:r>
              <a:rPr lang="en-US" sz="4000" dirty="0" smtClean="0"/>
              <a:t> - </a:t>
            </a:r>
            <a:r>
              <a:rPr lang="en-US" sz="4000" dirty="0" err="1" smtClean="0"/>
              <a:t>Pandavas</a:t>
            </a:r>
            <a:endParaRPr lang="en-US" sz="4000" dirty="0" smtClean="0"/>
          </a:p>
          <a:p>
            <a:r>
              <a:rPr lang="en-US" sz="4000" dirty="0" err="1" smtClean="0"/>
              <a:t>Hastinapura</a:t>
            </a:r>
            <a:r>
              <a:rPr lang="en-US" sz="4000" dirty="0" smtClean="0"/>
              <a:t> - </a:t>
            </a:r>
            <a:r>
              <a:rPr lang="en-US" sz="4000" dirty="0" err="1" smtClean="0"/>
              <a:t>Kauravas</a:t>
            </a:r>
            <a:endParaRPr lang="en-US" sz="4000" dirty="0" smtClean="0"/>
          </a:p>
          <a:p>
            <a:r>
              <a:rPr lang="en-US" sz="4000" dirty="0" smtClean="0"/>
              <a:t>Game of dice</a:t>
            </a:r>
          </a:p>
          <a:p>
            <a:r>
              <a:rPr lang="en-US" sz="4000" dirty="0" err="1" smtClean="0"/>
              <a:t>Sakuni</a:t>
            </a:r>
            <a:r>
              <a:rPr lang="en-US" sz="4000" dirty="0" smtClean="0"/>
              <a:t> defeat </a:t>
            </a:r>
            <a:r>
              <a:rPr lang="en-US" sz="4000" dirty="0" err="1" smtClean="0"/>
              <a:t>Yudhishthira</a:t>
            </a:r>
            <a:endParaRPr lang="en-US" sz="4000" dirty="0" smtClean="0"/>
          </a:p>
          <a:p>
            <a:r>
              <a:rPr lang="en-US" sz="4000" dirty="0" smtClean="0"/>
              <a:t> </a:t>
            </a:r>
            <a:r>
              <a:rPr lang="en-US" sz="4000" dirty="0" err="1" smtClean="0"/>
              <a:t>Pandavan</a:t>
            </a:r>
            <a:r>
              <a:rPr lang="en-US" sz="4000" dirty="0" smtClean="0"/>
              <a:t> had to be Exile – 13 Years</a:t>
            </a:r>
          </a:p>
          <a:p>
            <a:r>
              <a:rPr lang="en-US" sz="4000" dirty="0" err="1" smtClean="0"/>
              <a:t>Draupati</a:t>
            </a:r>
            <a:endParaRPr lang="en-US" sz="4000" dirty="0" smtClean="0"/>
          </a:p>
          <a:p>
            <a:endParaRPr lang="en-US" dirty="0"/>
          </a:p>
        </p:txBody>
      </p:sp>
    </p:spTree>
    <p:extLst>
      <p:ext uri="{BB962C8B-B14F-4D97-AF65-F5344CB8AC3E}">
        <p14:creationId xmlns:p14="http://schemas.microsoft.com/office/powerpoint/2010/main" val="4051569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Exile and rule </a:t>
            </a:r>
            <a:endParaRPr lang="en-US" dirty="0"/>
          </a:p>
        </p:txBody>
      </p:sp>
      <p:sp>
        <p:nvSpPr>
          <p:cNvPr id="3" name="Content Placeholder 2"/>
          <p:cNvSpPr>
            <a:spLocks noGrp="1"/>
          </p:cNvSpPr>
          <p:nvPr>
            <p:ph idx="1"/>
          </p:nvPr>
        </p:nvSpPr>
        <p:spPr>
          <a:xfrm>
            <a:off x="1110011" y="1487511"/>
            <a:ext cx="10178322" cy="5235261"/>
          </a:xfrm>
        </p:spPr>
        <p:txBody>
          <a:bodyPr>
            <a:normAutofit fontScale="77500" lnSpcReduction="20000"/>
          </a:bodyPr>
          <a:lstStyle/>
          <a:p>
            <a:r>
              <a:rPr lang="en-US" sz="5100" dirty="0" smtClean="0"/>
              <a:t>12 years in forest</a:t>
            </a:r>
          </a:p>
          <a:p>
            <a:r>
              <a:rPr lang="en-US" sz="5100" dirty="0" smtClean="0"/>
              <a:t>Last year incognito</a:t>
            </a:r>
          </a:p>
          <a:p>
            <a:r>
              <a:rPr lang="en-US" sz="5100" dirty="0" smtClean="0"/>
              <a:t>13 years of successful exile </a:t>
            </a:r>
          </a:p>
          <a:p>
            <a:r>
              <a:rPr lang="en-US" sz="5100" dirty="0" smtClean="0"/>
              <a:t>Parental heritage refused</a:t>
            </a:r>
          </a:p>
          <a:p>
            <a:r>
              <a:rPr lang="en-US" sz="5100" dirty="0" smtClean="0"/>
              <a:t>War </a:t>
            </a:r>
          </a:p>
          <a:p>
            <a:r>
              <a:rPr lang="en-US" sz="5100" dirty="0" err="1" smtClean="0"/>
              <a:t>Duryodhana</a:t>
            </a:r>
            <a:r>
              <a:rPr lang="en-US" sz="5100" dirty="0" smtClean="0"/>
              <a:t> defeated</a:t>
            </a:r>
          </a:p>
          <a:p>
            <a:r>
              <a:rPr lang="en-US" sz="5100" dirty="0" err="1" smtClean="0"/>
              <a:t>Pandavas</a:t>
            </a:r>
            <a:r>
              <a:rPr lang="en-US" sz="5100" dirty="0" smtClean="0"/>
              <a:t> regained kingdom</a:t>
            </a:r>
          </a:p>
          <a:p>
            <a:r>
              <a:rPr lang="en-US" sz="5100" dirty="0" err="1" smtClean="0"/>
              <a:t>Parikshit</a:t>
            </a:r>
            <a:endParaRPr lang="en-US" sz="5100" dirty="0" smtClean="0"/>
          </a:p>
          <a:p>
            <a:endParaRPr lang="en-US" sz="3600" dirty="0"/>
          </a:p>
        </p:txBody>
      </p:sp>
    </p:spTree>
    <p:extLst>
      <p:ext uri="{BB962C8B-B14F-4D97-AF65-F5344CB8AC3E}">
        <p14:creationId xmlns:p14="http://schemas.microsoft.com/office/powerpoint/2010/main" val="3393209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9659" y="1275908"/>
            <a:ext cx="10178322" cy="3593591"/>
          </a:xfrm>
        </p:spPr>
        <p:txBody>
          <a:bodyPr>
            <a:normAutofit/>
          </a:bodyPr>
          <a:lstStyle/>
          <a:p>
            <a:r>
              <a:rPr lang="en-US" sz="3200" dirty="0" smtClean="0">
                <a:solidFill>
                  <a:schemeClr val="accent5">
                    <a:lumMod val="75000"/>
                  </a:schemeClr>
                </a:solidFill>
              </a:rPr>
              <a:t>This is the substance story of </a:t>
            </a:r>
            <a:r>
              <a:rPr lang="en-US" sz="3200" dirty="0" err="1" smtClean="0">
                <a:solidFill>
                  <a:schemeClr val="accent5">
                    <a:lumMod val="75000"/>
                  </a:schemeClr>
                </a:solidFill>
              </a:rPr>
              <a:t>Mahabaharata</a:t>
            </a:r>
            <a:r>
              <a:rPr lang="en-US" sz="3200" dirty="0" smtClean="0">
                <a:solidFill>
                  <a:schemeClr val="accent5">
                    <a:lumMod val="75000"/>
                  </a:schemeClr>
                </a:solidFill>
              </a:rPr>
              <a:t>.</a:t>
            </a:r>
          </a:p>
          <a:p>
            <a:r>
              <a:rPr lang="en-US" sz="3200" dirty="0" smtClean="0">
                <a:solidFill>
                  <a:srgbClr val="00B050"/>
                </a:solidFill>
              </a:rPr>
              <a:t>In this ancient and wonderful epic there are many illustrative tales and sublime teaching.</a:t>
            </a:r>
          </a:p>
          <a:p>
            <a:r>
              <a:rPr lang="en-US" sz="3200" dirty="0" smtClean="0">
                <a:solidFill>
                  <a:schemeClr val="accent5">
                    <a:lumMod val="75000"/>
                  </a:schemeClr>
                </a:solidFill>
              </a:rPr>
              <a:t>It is with Ramayana, a living fountain of ethics and culture of our motherland.</a:t>
            </a:r>
            <a:endParaRPr lang="en-US" sz="3200" dirty="0">
              <a:solidFill>
                <a:schemeClr val="accent5">
                  <a:lumMod val="75000"/>
                </a:schemeClr>
              </a:solidFill>
            </a:endParaRPr>
          </a:p>
        </p:txBody>
      </p:sp>
    </p:spTree>
    <p:extLst>
      <p:ext uri="{BB962C8B-B14F-4D97-AF65-F5344CB8AC3E}">
        <p14:creationId xmlns:p14="http://schemas.microsoft.com/office/powerpoint/2010/main" val="209358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8823" y="818708"/>
            <a:ext cx="3437280" cy="4146697"/>
          </a:xfrm>
        </p:spPr>
        <p:txBody>
          <a:bodyPr>
            <a:normAutofit/>
          </a:bodyPr>
          <a:lstStyle/>
          <a:p>
            <a:pPr marL="0" indent="0">
              <a:buNone/>
            </a:pPr>
            <a:r>
              <a:rPr lang="en-US" dirty="0"/>
              <a:t>1. </a:t>
            </a:r>
            <a:r>
              <a:rPr lang="en-US" dirty="0" err="1">
                <a:solidFill>
                  <a:srgbClr val="00B050"/>
                </a:solidFill>
              </a:rPr>
              <a:t>Ganapati</a:t>
            </a:r>
            <a:r>
              <a:rPr lang="en-US" dirty="0">
                <a:solidFill>
                  <a:srgbClr val="00B050"/>
                </a:solidFill>
              </a:rPr>
              <a:t>, the </a:t>
            </a:r>
            <a:r>
              <a:rPr lang="en-US" dirty="0" smtClean="0">
                <a:solidFill>
                  <a:srgbClr val="00B050"/>
                </a:solidFill>
              </a:rPr>
              <a:t>Scribe</a:t>
            </a:r>
            <a:r>
              <a:rPr lang="en-US" dirty="0"/>
              <a:t> </a:t>
            </a:r>
            <a:r>
              <a:rPr lang="en-US" b="1" dirty="0"/>
              <a:t>√</a:t>
            </a:r>
            <a:r>
              <a:rPr lang="en-US" dirty="0"/>
              <a:t/>
            </a:r>
            <a:br>
              <a:rPr lang="en-US" dirty="0"/>
            </a:br>
            <a:r>
              <a:rPr lang="en-US" dirty="0"/>
              <a:t>2. </a:t>
            </a:r>
            <a:r>
              <a:rPr lang="en-US" dirty="0" err="1" smtClean="0"/>
              <a:t>Devarata</a:t>
            </a:r>
            <a:r>
              <a:rPr lang="en-US" dirty="0"/>
              <a:t/>
            </a:r>
            <a:br>
              <a:rPr lang="en-US" dirty="0"/>
            </a:br>
            <a:r>
              <a:rPr lang="en-US" dirty="0"/>
              <a:t>3. </a:t>
            </a:r>
            <a:r>
              <a:rPr lang="en-US" dirty="0" err="1"/>
              <a:t>Bhishma's</a:t>
            </a:r>
            <a:r>
              <a:rPr lang="en-US" dirty="0"/>
              <a:t> Vow</a:t>
            </a:r>
            <a:br>
              <a:rPr lang="en-US" dirty="0"/>
            </a:br>
            <a:r>
              <a:rPr lang="en-US" dirty="0"/>
              <a:t>4. </a:t>
            </a:r>
            <a:r>
              <a:rPr lang="en-US" dirty="0" err="1"/>
              <a:t>Amba</a:t>
            </a:r>
            <a:r>
              <a:rPr lang="en-US" dirty="0"/>
              <a:t> And </a:t>
            </a:r>
            <a:r>
              <a:rPr lang="en-US" dirty="0" err="1"/>
              <a:t>Bhishma</a:t>
            </a:r>
            <a:r>
              <a:rPr lang="en-US" dirty="0"/>
              <a:t/>
            </a:r>
            <a:br>
              <a:rPr lang="en-US" dirty="0"/>
            </a:br>
            <a:r>
              <a:rPr lang="en-US" dirty="0" smtClean="0"/>
              <a:t>5. </a:t>
            </a:r>
            <a:r>
              <a:rPr lang="en-US" dirty="0" err="1"/>
              <a:t>Vidura</a:t>
            </a:r>
            <a:r>
              <a:rPr lang="en-US" dirty="0"/>
              <a:t/>
            </a:r>
            <a:br>
              <a:rPr lang="en-US" dirty="0"/>
            </a:br>
            <a:r>
              <a:rPr lang="en-US" dirty="0" smtClean="0"/>
              <a:t>6. </a:t>
            </a:r>
            <a:r>
              <a:rPr lang="en-US" dirty="0" err="1"/>
              <a:t>Kunti</a:t>
            </a:r>
            <a:r>
              <a:rPr lang="en-US" dirty="0"/>
              <a:t> Devi</a:t>
            </a:r>
            <a:br>
              <a:rPr lang="en-US" dirty="0"/>
            </a:br>
            <a:r>
              <a:rPr lang="en-US" dirty="0" smtClean="0"/>
              <a:t>7. </a:t>
            </a:r>
            <a:r>
              <a:rPr lang="en-US" dirty="0"/>
              <a:t>Death Of </a:t>
            </a:r>
            <a:r>
              <a:rPr lang="en-US" dirty="0" err="1"/>
              <a:t>Pandu</a:t>
            </a:r>
            <a:r>
              <a:rPr lang="en-US" dirty="0"/>
              <a:t/>
            </a:r>
            <a:br>
              <a:rPr lang="en-US" dirty="0"/>
            </a:br>
            <a:r>
              <a:rPr lang="en-US" dirty="0" smtClean="0"/>
              <a:t>8. </a:t>
            </a:r>
            <a:r>
              <a:rPr lang="en-US" dirty="0" err="1"/>
              <a:t>Bhima</a:t>
            </a:r>
            <a:r>
              <a:rPr lang="en-US" dirty="0"/>
              <a:t/>
            </a:r>
            <a:br>
              <a:rPr lang="en-US" dirty="0"/>
            </a:br>
            <a:r>
              <a:rPr lang="en-US" dirty="0" smtClean="0"/>
              <a:t>9. </a:t>
            </a:r>
            <a:r>
              <a:rPr lang="en-US" dirty="0" err="1"/>
              <a:t>Karna</a:t>
            </a:r>
            <a:r>
              <a:rPr lang="en-US" dirty="0"/>
              <a:t/>
            </a:r>
            <a:br>
              <a:rPr lang="en-US" dirty="0"/>
            </a:br>
            <a:r>
              <a:rPr lang="en-US" dirty="0" smtClean="0"/>
              <a:t>10. </a:t>
            </a:r>
            <a:r>
              <a:rPr lang="en-US" dirty="0" err="1"/>
              <a:t>Drona</a:t>
            </a:r>
            <a:r>
              <a:rPr lang="en-US" dirty="0"/>
              <a:t/>
            </a:r>
            <a:br>
              <a:rPr lang="en-US" dirty="0"/>
            </a:br>
            <a:r>
              <a:rPr lang="en-US" dirty="0" smtClean="0"/>
              <a:t>11. </a:t>
            </a:r>
            <a:r>
              <a:rPr lang="en-US" dirty="0"/>
              <a:t>The Wax Palace</a:t>
            </a:r>
            <a:br>
              <a:rPr lang="en-US" dirty="0"/>
            </a:br>
            <a:r>
              <a:rPr lang="en-US" dirty="0" smtClean="0"/>
              <a:t>12. </a:t>
            </a:r>
            <a:r>
              <a:rPr lang="en-US" dirty="0"/>
              <a:t>The Escape Of The </a:t>
            </a:r>
            <a:r>
              <a:rPr lang="en-US" dirty="0" err="1"/>
              <a:t>Pandavas</a:t>
            </a:r>
            <a:endParaRPr lang="en-US" dirty="0"/>
          </a:p>
          <a:p>
            <a:endParaRPr lang="en-US" dirty="0"/>
          </a:p>
        </p:txBody>
      </p:sp>
    </p:spTree>
    <p:extLst>
      <p:ext uri="{BB962C8B-B14F-4D97-AF65-F5344CB8AC3E}">
        <p14:creationId xmlns:p14="http://schemas.microsoft.com/office/powerpoint/2010/main" val="2840111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748</TotalTime>
  <Words>2184</Words>
  <Application>Microsoft Office PowerPoint</Application>
  <PresentationFormat>Custom</PresentationFormat>
  <Paragraphs>357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Badge</vt:lpstr>
      <vt:lpstr>mahabharatha</vt:lpstr>
      <vt:lpstr>PowerPoint Presentation</vt:lpstr>
      <vt:lpstr>THE STORY TELLING</vt:lpstr>
      <vt:lpstr>Hastinapura kings</vt:lpstr>
      <vt:lpstr>Pandavas</vt:lpstr>
      <vt:lpstr>Pandavas and Kauravas</vt:lpstr>
      <vt:lpstr>Exile and rule </vt:lpstr>
      <vt:lpstr>PowerPoint Presentation</vt:lpstr>
      <vt:lpstr>PowerPoint Presentation</vt:lpstr>
      <vt:lpstr>Chapter 1 – devavrata</vt:lpstr>
      <vt:lpstr>Chapter 1 – devavrata</vt:lpstr>
      <vt:lpstr>PowerPoint Presentation</vt:lpstr>
      <vt:lpstr> Chapter -2 bhisma’S VOW</vt:lpstr>
      <vt:lpstr>Family tree</vt:lpstr>
      <vt:lpstr>PowerPoint Presentation</vt:lpstr>
      <vt:lpstr>Chapter iii- amba and bhishma</vt:lpstr>
      <vt:lpstr>Chapter iii- amba and bhishma</vt:lpstr>
      <vt:lpstr>King Shantanu</vt:lpstr>
      <vt:lpstr>vYASA</vt:lpstr>
      <vt:lpstr>Kauravas and pandavas</vt:lpstr>
      <vt:lpstr>King JANAMEJAYA </vt:lpstr>
      <vt:lpstr>PowerPoint Presentation</vt:lpstr>
      <vt:lpstr>PowerPoint Presentation</vt:lpstr>
      <vt:lpstr>PowerPoint Presentation</vt:lpstr>
      <vt:lpstr>Chapter VII Vidura</vt:lpstr>
      <vt:lpstr>PowerPoint Presentation</vt:lpstr>
      <vt:lpstr>Chapter VIII – Kunti DEVI</vt:lpstr>
      <vt:lpstr>PowerPoint Presentation</vt:lpstr>
      <vt:lpstr>Chapter IX – Death of Pandu</vt:lpstr>
      <vt:lpstr>PowerPoint Presentation</vt:lpstr>
      <vt:lpstr>Chapter X - Bhima</vt:lpstr>
      <vt:lpstr>PowerPoint Presentation</vt:lpstr>
      <vt:lpstr> Karna</vt:lpstr>
      <vt:lpstr> Karna</vt:lpstr>
      <vt:lpstr>Karna</vt:lpstr>
      <vt:lpstr>PowerPoint Presentation</vt:lpstr>
      <vt:lpstr>PowerPoint Presentation</vt:lpstr>
      <vt:lpstr>PowerPoint Presentation</vt:lpstr>
      <vt:lpstr>PowerPoint Presentation</vt:lpstr>
      <vt:lpstr>PowerPoint Presentation</vt:lpstr>
      <vt:lpstr>Drona</vt:lpstr>
      <vt:lpstr>Drona</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title>
  <dc:creator>shyamala</dc:creator>
  <cp:lastModifiedBy>G. JEYAKUMAR</cp:lastModifiedBy>
  <cp:revision>143</cp:revision>
  <dcterms:created xsi:type="dcterms:W3CDTF">2017-01-03T03:40:28Z</dcterms:created>
  <dcterms:modified xsi:type="dcterms:W3CDTF">2018-12-20T09:50:56Z</dcterms:modified>
</cp:coreProperties>
</file>