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9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1" d="100"/>
          <a:sy n="91" d="100"/>
        </p:scale>
        <p:origin x="-126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079E-9C14-4195-859F-D6DB8D2D2DD1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B258-1D2C-4F6A-91ED-F34442BAD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3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079E-9C14-4195-859F-D6DB8D2D2DD1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B258-1D2C-4F6A-91ED-F34442BAD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3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079E-9C14-4195-859F-D6DB8D2D2DD1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B258-1D2C-4F6A-91ED-F34442BADB7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8419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079E-9C14-4195-859F-D6DB8D2D2DD1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B258-1D2C-4F6A-91ED-F34442BAD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1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079E-9C14-4195-859F-D6DB8D2D2DD1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B258-1D2C-4F6A-91ED-F34442BADB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0239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079E-9C14-4195-859F-D6DB8D2D2DD1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B258-1D2C-4F6A-91ED-F34442BAD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56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079E-9C14-4195-859F-D6DB8D2D2DD1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B258-1D2C-4F6A-91ED-F34442BAD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67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079E-9C14-4195-859F-D6DB8D2D2DD1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B258-1D2C-4F6A-91ED-F34442BAD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0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079E-9C14-4195-859F-D6DB8D2D2DD1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B258-1D2C-4F6A-91ED-F34442BAD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4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079E-9C14-4195-859F-D6DB8D2D2DD1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B258-1D2C-4F6A-91ED-F34442BAD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2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079E-9C14-4195-859F-D6DB8D2D2DD1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B258-1D2C-4F6A-91ED-F34442BAD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5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079E-9C14-4195-859F-D6DB8D2D2DD1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B258-1D2C-4F6A-91ED-F34442BAD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5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079E-9C14-4195-859F-D6DB8D2D2DD1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B258-1D2C-4F6A-91ED-F34442BAD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4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079E-9C14-4195-859F-D6DB8D2D2DD1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B258-1D2C-4F6A-91ED-F34442BAD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1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079E-9C14-4195-859F-D6DB8D2D2DD1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B258-1D2C-4F6A-91ED-F34442BAD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9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079E-9C14-4195-859F-D6DB8D2D2DD1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B258-1D2C-4F6A-91ED-F34442BAD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8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D079E-9C14-4195-859F-D6DB8D2D2DD1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49B258-1D2C-4F6A-91ED-F34442BAD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1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68" y="2066205"/>
            <a:ext cx="8457180" cy="160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9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Sakuni</a:t>
            </a:r>
            <a:r>
              <a:rPr lang="en-US" dirty="0" smtClean="0"/>
              <a:t> to </a:t>
            </a:r>
            <a:r>
              <a:rPr lang="en-US" dirty="0" err="1" smtClean="0"/>
              <a:t>Duryodhana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06797"/>
            <a:ext cx="10668953" cy="3880773"/>
          </a:xfrm>
        </p:spPr>
        <p:txBody>
          <a:bodyPr>
            <a:noAutofit/>
          </a:bodyPr>
          <a:lstStyle/>
          <a:p>
            <a:r>
              <a:rPr lang="en-US" sz="2800" dirty="0"/>
              <a:t>Why should you be jealous</a:t>
            </a:r>
            <a:r>
              <a:rPr lang="en-US" sz="2800" dirty="0" smtClean="0"/>
              <a:t>?</a:t>
            </a:r>
          </a:p>
          <a:p>
            <a:r>
              <a:rPr lang="en-US" sz="2800" dirty="0" smtClean="0"/>
              <a:t> How can </a:t>
            </a:r>
            <a:r>
              <a:rPr lang="en-US" sz="2800" dirty="0"/>
              <a:t>their strength and happiness </a:t>
            </a:r>
            <a:r>
              <a:rPr lang="en-US" sz="2800" dirty="0" smtClean="0"/>
              <a:t>diminish your </a:t>
            </a:r>
            <a:r>
              <a:rPr lang="en-US" sz="2800" dirty="0"/>
              <a:t>greatness? </a:t>
            </a:r>
            <a:endParaRPr lang="en-US" sz="2800" dirty="0" smtClean="0"/>
          </a:p>
          <a:p>
            <a:r>
              <a:rPr lang="en-US" sz="2800" dirty="0" smtClean="0"/>
              <a:t>Your </a:t>
            </a:r>
            <a:r>
              <a:rPr lang="en-US" sz="2800" dirty="0"/>
              <a:t>brothers </a:t>
            </a:r>
            <a:r>
              <a:rPr lang="en-US" sz="2800" dirty="0" smtClean="0"/>
              <a:t>and relations </a:t>
            </a:r>
            <a:r>
              <a:rPr lang="en-US" sz="2800" dirty="0"/>
              <a:t>stand by you and obey you.</a:t>
            </a:r>
          </a:p>
          <a:p>
            <a:r>
              <a:rPr lang="en-US" sz="2800" dirty="0" err="1"/>
              <a:t>Bhishma</a:t>
            </a:r>
            <a:r>
              <a:rPr lang="en-US" sz="2800" dirty="0"/>
              <a:t>, </a:t>
            </a:r>
            <a:r>
              <a:rPr lang="en-US" sz="2800" dirty="0" err="1"/>
              <a:t>Kripa</a:t>
            </a:r>
            <a:r>
              <a:rPr lang="en-US" sz="2800" dirty="0"/>
              <a:t>, </a:t>
            </a:r>
            <a:r>
              <a:rPr lang="en-US" sz="2800" dirty="0" smtClean="0"/>
              <a:t>Drona</a:t>
            </a:r>
            <a:r>
              <a:rPr lang="en-US" sz="2800" dirty="0"/>
              <a:t>, </a:t>
            </a:r>
            <a:r>
              <a:rPr lang="en-US" sz="2800" dirty="0" err="1"/>
              <a:t>Ashwatthama</a:t>
            </a:r>
            <a:r>
              <a:rPr lang="en-US" sz="2800" dirty="0"/>
              <a:t> and Karna are </a:t>
            </a:r>
            <a:r>
              <a:rPr lang="en-US" sz="2800" dirty="0" smtClean="0"/>
              <a:t>on your </a:t>
            </a:r>
            <a:r>
              <a:rPr lang="en-US" sz="2800" dirty="0"/>
              <a:t>side. </a:t>
            </a:r>
            <a:endParaRPr lang="en-US" sz="2800" dirty="0" smtClean="0"/>
          </a:p>
          <a:p>
            <a:r>
              <a:rPr lang="en-US" sz="2800" dirty="0" smtClean="0"/>
              <a:t>You can conquer </a:t>
            </a:r>
            <a:r>
              <a:rPr lang="en-US" sz="2800" dirty="0"/>
              <a:t>even the whole world. </a:t>
            </a:r>
            <a:endParaRPr lang="en-US" sz="2800" dirty="0" smtClean="0"/>
          </a:p>
          <a:p>
            <a:r>
              <a:rPr lang="en-US" sz="2800" b="1" dirty="0" smtClean="0"/>
              <a:t>Do not give </a:t>
            </a:r>
            <a:r>
              <a:rPr lang="en-US" sz="2800" b="1" dirty="0"/>
              <a:t>way to </a:t>
            </a:r>
            <a:r>
              <a:rPr lang="en-US" sz="2800" b="1" dirty="0" smtClean="0"/>
              <a:t>grief……….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10391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3081"/>
            <a:ext cx="8596668" cy="1320800"/>
          </a:xfrm>
        </p:spPr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17431"/>
            <a:ext cx="11042441" cy="571822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Duryodhana</a:t>
            </a:r>
            <a:r>
              <a:rPr lang="en-US" sz="2800" dirty="0" smtClean="0"/>
              <a:t> wanted to Wage war and </a:t>
            </a:r>
            <a:r>
              <a:rPr lang="en-US" sz="2800" dirty="0"/>
              <a:t>drive the </a:t>
            </a:r>
            <a:r>
              <a:rPr lang="en-US" sz="2800" dirty="0" err="1"/>
              <a:t>Pandavas</a:t>
            </a:r>
            <a:r>
              <a:rPr lang="en-US" sz="2800" dirty="0"/>
              <a:t> out </a:t>
            </a:r>
            <a:r>
              <a:rPr lang="en-US" sz="2800" dirty="0" smtClean="0"/>
              <a:t>of </a:t>
            </a:r>
            <a:r>
              <a:rPr lang="en-US" sz="2800" dirty="0" err="1" smtClean="0"/>
              <a:t>Indraprastha</a:t>
            </a:r>
            <a:r>
              <a:rPr lang="en-US" sz="2800" dirty="0" smtClean="0"/>
              <a:t>…</a:t>
            </a:r>
            <a:endParaRPr lang="en-US" sz="2800" dirty="0"/>
          </a:p>
          <a:p>
            <a:r>
              <a:rPr lang="en-US" sz="2800" dirty="0" err="1" smtClean="0"/>
              <a:t>Sakuni</a:t>
            </a:r>
            <a:r>
              <a:rPr lang="en-US" sz="2800" dirty="0" smtClean="0"/>
              <a:t>  </a:t>
            </a:r>
          </a:p>
          <a:p>
            <a:pPr lvl="1"/>
            <a:r>
              <a:rPr lang="en-US" sz="2800" dirty="0" smtClean="0"/>
              <a:t>Knows that it will </a:t>
            </a:r>
            <a:r>
              <a:rPr lang="en-US" sz="2800" dirty="0"/>
              <a:t>not </a:t>
            </a:r>
            <a:r>
              <a:rPr lang="en-US" sz="2800" dirty="0" smtClean="0"/>
              <a:t>be easy</a:t>
            </a:r>
          </a:p>
          <a:p>
            <a:pPr lvl="1"/>
            <a:r>
              <a:rPr lang="en-US" sz="2800" dirty="0" smtClean="0"/>
              <a:t>Plots   </a:t>
            </a:r>
            <a:r>
              <a:rPr lang="en-US" sz="2800" dirty="0"/>
              <a:t>way to </a:t>
            </a:r>
            <a:r>
              <a:rPr lang="en-US" sz="2800" dirty="0" smtClean="0"/>
              <a:t>drive Yudhishthira </a:t>
            </a:r>
            <a:r>
              <a:rPr lang="en-US" sz="2800" dirty="0"/>
              <a:t>out of </a:t>
            </a:r>
            <a:r>
              <a:rPr lang="en-US" sz="2800" dirty="0" err="1"/>
              <a:t>Indraprastha</a:t>
            </a:r>
            <a:r>
              <a:rPr lang="en-US" sz="2800" dirty="0"/>
              <a:t> without </a:t>
            </a:r>
            <a:r>
              <a:rPr lang="en-US" sz="2800" dirty="0" smtClean="0"/>
              <a:t>a fight </a:t>
            </a:r>
            <a:r>
              <a:rPr lang="en-US" sz="2800" dirty="0"/>
              <a:t>or the shedding of blood</a:t>
            </a:r>
            <a:r>
              <a:rPr lang="en-US" sz="2800" dirty="0" smtClean="0"/>
              <a:t>.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Yudhishthira </a:t>
            </a:r>
            <a:r>
              <a:rPr lang="en-US" sz="2800" dirty="0"/>
              <a:t>is fond </a:t>
            </a:r>
            <a:r>
              <a:rPr lang="en-US" sz="2800" dirty="0" smtClean="0"/>
              <a:t>of the </a:t>
            </a:r>
            <a:r>
              <a:rPr lang="en-US" sz="2800" dirty="0"/>
              <a:t>game of dice </a:t>
            </a:r>
            <a:endParaRPr lang="en-US" sz="2800" dirty="0" smtClean="0"/>
          </a:p>
          <a:p>
            <a:pPr lvl="2"/>
            <a:r>
              <a:rPr lang="en-US" sz="2800" dirty="0" smtClean="0"/>
              <a:t>unskillful </a:t>
            </a:r>
          </a:p>
          <a:p>
            <a:pPr lvl="2"/>
            <a:r>
              <a:rPr lang="en-US" sz="2800" dirty="0" smtClean="0"/>
              <a:t>altogether </a:t>
            </a:r>
            <a:r>
              <a:rPr lang="en-US" sz="2800" dirty="0"/>
              <a:t>ignorant of its tricks and </a:t>
            </a:r>
            <a:r>
              <a:rPr lang="en-US" sz="2800" dirty="0" smtClean="0"/>
              <a:t>the opportunity </a:t>
            </a:r>
            <a:r>
              <a:rPr lang="en-US" sz="2800" dirty="0"/>
              <a:t>it offers to cleverer people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03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3081"/>
            <a:ext cx="8596668" cy="1320800"/>
          </a:xfrm>
        </p:spPr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4254"/>
            <a:ext cx="11248504" cy="571822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Sakuni</a:t>
            </a:r>
            <a:r>
              <a:rPr lang="en-US" sz="2800" dirty="0" smtClean="0"/>
              <a:t> knows </a:t>
            </a:r>
            <a:r>
              <a:rPr lang="en-US" sz="2800" dirty="0"/>
              <a:t>the tricks of the </a:t>
            </a:r>
            <a:r>
              <a:rPr lang="en-US" sz="2800" dirty="0" smtClean="0"/>
              <a:t>game</a:t>
            </a:r>
          </a:p>
          <a:p>
            <a:pPr lvl="1"/>
            <a:r>
              <a:rPr lang="en-US" sz="2800" dirty="0" smtClean="0"/>
              <a:t>Decides to play </a:t>
            </a:r>
            <a:r>
              <a:rPr lang="en-US" sz="2800" dirty="0"/>
              <a:t>on </a:t>
            </a:r>
            <a:r>
              <a:rPr lang="en-US" sz="2800" dirty="0" err="1" smtClean="0"/>
              <a:t>Duryodhana’s</a:t>
            </a:r>
            <a:r>
              <a:rPr lang="en-US" sz="2800" dirty="0" smtClean="0"/>
              <a:t>  </a:t>
            </a:r>
            <a:r>
              <a:rPr lang="en-US" sz="2800" dirty="0"/>
              <a:t>behalf. 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Yudhishthira </a:t>
            </a:r>
            <a:r>
              <a:rPr lang="en-US" sz="2800" dirty="0"/>
              <a:t>will </a:t>
            </a:r>
            <a:r>
              <a:rPr lang="en-US" sz="2800" dirty="0" smtClean="0"/>
              <a:t>be helpless </a:t>
            </a:r>
            <a:r>
              <a:rPr lang="en-US" sz="2800" dirty="0"/>
              <a:t>as a child against </a:t>
            </a:r>
            <a:r>
              <a:rPr lang="en-US" sz="2800" dirty="0" err="1" smtClean="0"/>
              <a:t>Sakuni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 </a:t>
            </a:r>
          </a:p>
          <a:p>
            <a:pPr lvl="1"/>
            <a:r>
              <a:rPr lang="en-US" sz="2800" dirty="0" err="1" smtClean="0"/>
              <a:t>Sakuni</a:t>
            </a:r>
            <a:r>
              <a:rPr lang="en-US" sz="2800" dirty="0" smtClean="0"/>
              <a:t> shall win the </a:t>
            </a:r>
            <a:r>
              <a:rPr lang="en-US" sz="2800" dirty="0"/>
              <a:t>kingdom and wealth for </a:t>
            </a:r>
            <a:r>
              <a:rPr lang="en-US" sz="2800" dirty="0" err="1" smtClean="0"/>
              <a:t>Duryodhana</a:t>
            </a:r>
            <a:r>
              <a:rPr lang="en-US" sz="2800" dirty="0" smtClean="0"/>
              <a:t> without shedding </a:t>
            </a:r>
            <a:r>
              <a:rPr lang="en-US" sz="2800" dirty="0"/>
              <a:t>a drop of blood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4465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88" y="92815"/>
            <a:ext cx="8596668" cy="1320800"/>
          </a:xfrm>
        </p:spPr>
        <p:txBody>
          <a:bodyPr/>
          <a:lstStyle/>
          <a:p>
            <a:r>
              <a:rPr lang="en-US" dirty="0"/>
              <a:t>24. THE INVITATION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940159"/>
            <a:ext cx="10694711" cy="5434884"/>
          </a:xfrm>
        </p:spPr>
        <p:txBody>
          <a:bodyPr>
            <a:normAutofit/>
          </a:bodyPr>
          <a:lstStyle/>
          <a:p>
            <a:r>
              <a:rPr lang="en-US" sz="2400" dirty="0" err="1"/>
              <a:t>Dhritarashtra</a:t>
            </a:r>
            <a:r>
              <a:rPr lang="en-US" sz="2400" dirty="0"/>
              <a:t> </a:t>
            </a:r>
            <a:r>
              <a:rPr lang="en-US" sz="2400" dirty="0" smtClean="0"/>
              <a:t>doted </a:t>
            </a:r>
            <a:r>
              <a:rPr lang="en-US" sz="2400" dirty="0"/>
              <a:t>on his </a:t>
            </a:r>
            <a:r>
              <a:rPr lang="en-US" sz="2400" dirty="0" smtClean="0"/>
              <a:t>son </a:t>
            </a:r>
            <a:r>
              <a:rPr lang="en-US" sz="2400" dirty="0" err="1" smtClean="0"/>
              <a:t>Duryodhana</a:t>
            </a:r>
            <a:r>
              <a:rPr lang="en-US" sz="2400" dirty="0" smtClean="0"/>
              <a:t> and wonders ……</a:t>
            </a:r>
          </a:p>
          <a:p>
            <a:pPr lvl="1"/>
            <a:r>
              <a:rPr lang="en-US" sz="2200" dirty="0" err="1"/>
              <a:t>Duryodhana</a:t>
            </a:r>
            <a:r>
              <a:rPr lang="en-US" sz="2200" dirty="0"/>
              <a:t> </a:t>
            </a:r>
            <a:r>
              <a:rPr lang="en-US" sz="2200" dirty="0" smtClean="0"/>
              <a:t>is surrounded </a:t>
            </a:r>
            <a:r>
              <a:rPr lang="en-US" sz="2200" dirty="0"/>
              <a:t>by all kinds of pleasures </a:t>
            </a:r>
            <a:r>
              <a:rPr lang="en-US" sz="2200" dirty="0" smtClean="0"/>
              <a:t>like the </a:t>
            </a:r>
            <a:r>
              <a:rPr lang="en-US" sz="2200" dirty="0"/>
              <a:t>very </a:t>
            </a:r>
            <a:r>
              <a:rPr lang="en-US" sz="2200" dirty="0" smtClean="0"/>
              <a:t>gods</a:t>
            </a:r>
          </a:p>
          <a:p>
            <a:pPr lvl="1"/>
            <a:r>
              <a:rPr lang="en-US" sz="2200" dirty="0" smtClean="0"/>
              <a:t>But, he pines in sorrow?????</a:t>
            </a:r>
          </a:p>
          <a:p>
            <a:pPr lvl="1"/>
            <a:r>
              <a:rPr lang="en-US" sz="2200" dirty="0" smtClean="0"/>
              <a:t>He has  learnt </a:t>
            </a:r>
            <a:r>
              <a:rPr lang="en-US" sz="2200" dirty="0"/>
              <a:t>the </a:t>
            </a:r>
            <a:r>
              <a:rPr lang="en-US" sz="2200" dirty="0" smtClean="0"/>
              <a:t>Vedas, archery</a:t>
            </a:r>
            <a:r>
              <a:rPr lang="en-US" sz="2200" dirty="0"/>
              <a:t>, and other sciences from the </a:t>
            </a:r>
            <a:r>
              <a:rPr lang="en-US" sz="2200" dirty="0" err="1" smtClean="0"/>
              <a:t>bes</a:t>
            </a:r>
            <a:r>
              <a:rPr lang="en-US" sz="2200" dirty="0" smtClean="0"/>
              <a:t> of </a:t>
            </a:r>
            <a:r>
              <a:rPr lang="en-US" sz="2200" dirty="0"/>
              <a:t>masters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He is first </a:t>
            </a:r>
            <a:r>
              <a:rPr lang="en-US" sz="2200" dirty="0"/>
              <a:t>born, </a:t>
            </a:r>
            <a:r>
              <a:rPr lang="en-US" sz="2200" dirty="0" smtClean="0"/>
              <a:t>and has  inherited </a:t>
            </a:r>
            <a:r>
              <a:rPr lang="en-US" sz="2200" dirty="0"/>
              <a:t>the throne. </a:t>
            </a:r>
            <a:endParaRPr lang="en-US" sz="2200" dirty="0" smtClean="0"/>
          </a:p>
          <a:p>
            <a:pPr lvl="1"/>
            <a:r>
              <a:rPr lang="en-US" sz="2200" dirty="0" smtClean="0"/>
              <a:t>What </a:t>
            </a:r>
            <a:r>
              <a:rPr lang="en-US" sz="2200" dirty="0"/>
              <a:t>is left </a:t>
            </a:r>
            <a:r>
              <a:rPr lang="en-US" sz="2200" dirty="0" smtClean="0"/>
              <a:t>to wish </a:t>
            </a:r>
            <a:r>
              <a:rPr lang="en-US" sz="2200" dirty="0"/>
              <a:t>for</a:t>
            </a:r>
            <a:r>
              <a:rPr lang="en-US" sz="2200" dirty="0" smtClean="0"/>
              <a:t>????</a:t>
            </a:r>
          </a:p>
          <a:p>
            <a:endParaRPr lang="en-US" sz="2200" dirty="0"/>
          </a:p>
          <a:p>
            <a:r>
              <a:rPr lang="en-US" sz="2400" dirty="0" err="1"/>
              <a:t>Duryodhana</a:t>
            </a:r>
            <a:r>
              <a:rPr lang="en-US" sz="2400" dirty="0"/>
              <a:t> </a:t>
            </a:r>
            <a:r>
              <a:rPr lang="en-US" sz="2400" dirty="0" smtClean="0"/>
              <a:t> revealed </a:t>
            </a:r>
            <a:r>
              <a:rPr lang="en-US" sz="2400" dirty="0"/>
              <a:t>in detail the </a:t>
            </a:r>
            <a:r>
              <a:rPr lang="en-US" sz="2400" dirty="0" smtClean="0"/>
              <a:t>envy and </a:t>
            </a:r>
            <a:r>
              <a:rPr lang="en-US" sz="2400" dirty="0"/>
              <a:t>hatred that were eating into his </a:t>
            </a:r>
            <a:r>
              <a:rPr lang="en-US" sz="2400" dirty="0" smtClean="0"/>
              <a:t>vitals and </a:t>
            </a:r>
            <a:r>
              <a:rPr lang="en-US" sz="2400" dirty="0"/>
              <a:t>depriving life of its </a:t>
            </a:r>
            <a:r>
              <a:rPr lang="en-US" sz="2400" dirty="0" err="1"/>
              <a:t>savour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wealth and pleasures do not give </a:t>
            </a:r>
            <a:r>
              <a:rPr lang="en-US" sz="2400" dirty="0" smtClean="0"/>
              <a:t>him any satisfaction </a:t>
            </a:r>
            <a:r>
              <a:rPr lang="en-US" sz="2400" dirty="0"/>
              <a:t>since </a:t>
            </a:r>
            <a:r>
              <a:rPr lang="en-US" sz="2400" dirty="0" smtClean="0"/>
              <a:t>he has </a:t>
            </a:r>
            <a:r>
              <a:rPr lang="en-US" sz="2400" dirty="0"/>
              <a:t>witnessed </a:t>
            </a:r>
            <a:r>
              <a:rPr lang="en-US" sz="2400" dirty="0" smtClean="0"/>
              <a:t>the greater </a:t>
            </a:r>
            <a:r>
              <a:rPr lang="en-US" sz="2400" dirty="0"/>
              <a:t>prosperity of Yudhishthira.</a:t>
            </a:r>
          </a:p>
        </p:txBody>
      </p:sp>
    </p:spTree>
    <p:extLst>
      <p:ext uri="{BB962C8B-B14F-4D97-AF65-F5344CB8AC3E}">
        <p14:creationId xmlns:p14="http://schemas.microsoft.com/office/powerpoint/2010/main" val="1771735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34851"/>
            <a:ext cx="10450012" cy="5706511"/>
          </a:xfrm>
        </p:spPr>
        <p:txBody>
          <a:bodyPr>
            <a:normAutofit/>
          </a:bodyPr>
          <a:lstStyle/>
          <a:p>
            <a:r>
              <a:rPr lang="en-US" sz="3200" dirty="0" err="1"/>
              <a:t>Dhritarashtra</a:t>
            </a:r>
            <a:r>
              <a:rPr lang="en-US" sz="3200" dirty="0"/>
              <a:t> </a:t>
            </a:r>
            <a:r>
              <a:rPr lang="en-US" sz="3200" dirty="0" smtClean="0"/>
              <a:t>tells his son</a:t>
            </a:r>
          </a:p>
          <a:p>
            <a:pPr lvl="1"/>
            <a:r>
              <a:rPr lang="en-US" sz="2400" dirty="0" smtClean="0"/>
              <a:t>Do </a:t>
            </a:r>
            <a:r>
              <a:rPr lang="en-US" sz="2400" dirty="0"/>
              <a:t>not cherish </a:t>
            </a:r>
            <a:r>
              <a:rPr lang="en-US" sz="2400" dirty="0" smtClean="0"/>
              <a:t>any hatred </a:t>
            </a:r>
            <a:r>
              <a:rPr lang="en-US" sz="2400" dirty="0"/>
              <a:t>towards the </a:t>
            </a:r>
            <a:r>
              <a:rPr lang="en-US" sz="2400" dirty="0" err="1"/>
              <a:t>Pandavas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Sorrow and death </a:t>
            </a:r>
            <a:r>
              <a:rPr lang="en-US" sz="2400" dirty="0"/>
              <a:t>will be the sole result of hatred </a:t>
            </a:r>
            <a:r>
              <a:rPr lang="en-US" sz="2400" dirty="0" smtClean="0"/>
              <a:t>of kith and kin, especially when they are blameless</a:t>
            </a:r>
          </a:p>
          <a:p>
            <a:pPr lvl="1"/>
            <a:r>
              <a:rPr lang="en-US" sz="2400" dirty="0" smtClean="0"/>
              <a:t>His prosperity ours </a:t>
            </a:r>
            <a:r>
              <a:rPr lang="en-US" sz="2400" dirty="0"/>
              <a:t>too? </a:t>
            </a:r>
            <a:endParaRPr lang="en-US" sz="2400" dirty="0" smtClean="0"/>
          </a:p>
          <a:p>
            <a:pPr lvl="1"/>
            <a:r>
              <a:rPr lang="en-US" sz="2400" dirty="0" smtClean="0"/>
              <a:t>Our </a:t>
            </a:r>
            <a:r>
              <a:rPr lang="en-US" sz="2400" dirty="0"/>
              <a:t>friends are </a:t>
            </a:r>
            <a:r>
              <a:rPr lang="en-US" sz="2400" dirty="0" smtClean="0"/>
              <a:t>his friends.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He has not the least jealousy </a:t>
            </a:r>
            <a:r>
              <a:rPr lang="en-US" sz="2400" dirty="0" smtClean="0"/>
              <a:t>o hatred </a:t>
            </a:r>
            <a:r>
              <a:rPr lang="en-US" sz="2400" dirty="0"/>
              <a:t>towards us. </a:t>
            </a:r>
            <a:endParaRPr lang="en-US" sz="2400" dirty="0" smtClean="0"/>
          </a:p>
          <a:p>
            <a:pPr lvl="1"/>
            <a:r>
              <a:rPr lang="en-US" sz="2400" dirty="0" smtClean="0"/>
              <a:t>You </a:t>
            </a:r>
            <a:r>
              <a:rPr lang="en-US" sz="2400" dirty="0"/>
              <a:t>are equal to him </a:t>
            </a:r>
            <a:r>
              <a:rPr lang="en-US" sz="2400" dirty="0" smtClean="0"/>
              <a:t>in</a:t>
            </a:r>
            <a:r>
              <a:rPr lang="en-US" sz="2400" dirty="0"/>
              <a:t> heroism and ancestry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should not be jealous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3200" dirty="0" err="1"/>
              <a:t>Duryodhana</a:t>
            </a:r>
            <a:r>
              <a:rPr lang="en-US" sz="3200" dirty="0"/>
              <a:t> did not </a:t>
            </a:r>
            <a:r>
              <a:rPr lang="en-US" sz="3200" dirty="0" smtClean="0"/>
              <a:t>like </a:t>
            </a:r>
            <a:r>
              <a:rPr lang="en-US" sz="3200" dirty="0"/>
              <a:t>the advice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1728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592428"/>
            <a:ext cx="11287140" cy="601443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Duryodhana</a:t>
            </a:r>
            <a:r>
              <a:rPr lang="en-US" sz="2800" dirty="0" smtClean="0"/>
              <a:t> tells his father :</a:t>
            </a:r>
          </a:p>
          <a:p>
            <a:pPr lvl="1"/>
            <a:r>
              <a:rPr lang="en-US" sz="2800" dirty="0" smtClean="0"/>
              <a:t>You </a:t>
            </a:r>
            <a:r>
              <a:rPr lang="en-US" sz="2800" dirty="0"/>
              <a:t>have much learning of statecraft </a:t>
            </a:r>
            <a:r>
              <a:rPr lang="en-US" sz="2800" dirty="0" smtClean="0"/>
              <a:t>but </a:t>
            </a:r>
            <a:r>
              <a:rPr lang="en-US" sz="2800" b="1" dirty="0" smtClean="0"/>
              <a:t>have </a:t>
            </a:r>
            <a:r>
              <a:rPr lang="en-US" sz="2800" b="1" dirty="0"/>
              <a:t>no state wisdom at </a:t>
            </a:r>
            <a:r>
              <a:rPr lang="en-US" sz="2800" b="1" dirty="0" smtClean="0"/>
              <a:t>all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way </a:t>
            </a:r>
            <a:r>
              <a:rPr lang="en-US" sz="2800" dirty="0" smtClean="0"/>
              <a:t>of the </a:t>
            </a:r>
            <a:r>
              <a:rPr lang="en-US" sz="2800" dirty="0"/>
              <a:t>world is one thing and </a:t>
            </a:r>
            <a:r>
              <a:rPr lang="en-US" sz="2800" dirty="0" smtClean="0"/>
              <a:t>the administration </a:t>
            </a:r>
            <a:r>
              <a:rPr lang="en-US" sz="2800" dirty="0"/>
              <a:t>of a state is quite another.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err="1" smtClean="0"/>
              <a:t>Duryodhana</a:t>
            </a:r>
            <a:r>
              <a:rPr lang="en-US" sz="2800" dirty="0" smtClean="0"/>
              <a:t> quotes Brihaspati:</a:t>
            </a:r>
          </a:p>
          <a:p>
            <a:pPr lvl="1"/>
            <a:r>
              <a:rPr lang="en-US" sz="2800" dirty="0" smtClean="0"/>
              <a:t> </a:t>
            </a:r>
            <a:r>
              <a:rPr lang="en-US" sz="2800" b="1" dirty="0" smtClean="0"/>
              <a:t>Forbearance and </a:t>
            </a:r>
            <a:r>
              <a:rPr lang="en-US" sz="2800" b="1" dirty="0"/>
              <a:t>contentment</a:t>
            </a:r>
            <a:r>
              <a:rPr lang="en-US" sz="2800" dirty="0"/>
              <a:t>, though the duties </a:t>
            </a:r>
            <a:r>
              <a:rPr lang="en-US" sz="2800" dirty="0" smtClean="0"/>
              <a:t>of ordinary </a:t>
            </a:r>
            <a:r>
              <a:rPr lang="en-US" sz="2800" dirty="0"/>
              <a:t>men, are not virtues in kings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 err="1"/>
              <a:t>kshatriya's</a:t>
            </a:r>
            <a:r>
              <a:rPr lang="en-US" sz="2800" dirty="0"/>
              <a:t> duty is </a:t>
            </a:r>
            <a:r>
              <a:rPr lang="en-US" sz="2800" b="1" dirty="0"/>
              <a:t>a constant </a:t>
            </a:r>
            <a:r>
              <a:rPr lang="en-US" sz="2800" b="1" dirty="0" smtClean="0"/>
              <a:t>seeking of victory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935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347730"/>
            <a:ext cx="10488649" cy="6510269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Then </a:t>
            </a:r>
            <a:r>
              <a:rPr lang="en-US" sz="3200" dirty="0" err="1"/>
              <a:t>Sakuni</a:t>
            </a:r>
            <a:r>
              <a:rPr lang="en-US" sz="3200" dirty="0"/>
              <a:t> intervened </a:t>
            </a:r>
            <a:r>
              <a:rPr lang="en-US" sz="3200" dirty="0" smtClean="0"/>
              <a:t>:</a:t>
            </a:r>
          </a:p>
          <a:p>
            <a:pPr lvl="1"/>
            <a:r>
              <a:rPr lang="en-US" sz="2800" dirty="0" smtClean="0"/>
              <a:t>set </a:t>
            </a:r>
            <a:r>
              <a:rPr lang="en-US" sz="2800" dirty="0"/>
              <a:t>forth </a:t>
            </a:r>
            <a:r>
              <a:rPr lang="en-US" sz="2800" dirty="0" smtClean="0"/>
              <a:t>in detail </a:t>
            </a:r>
            <a:r>
              <a:rPr lang="en-US" sz="2800" dirty="0"/>
              <a:t>his infallible plan of </a:t>
            </a:r>
            <a:r>
              <a:rPr lang="en-US" sz="2800" dirty="0" smtClean="0"/>
              <a:t>inviting Yudhishthira </a:t>
            </a:r>
            <a:r>
              <a:rPr lang="en-US" sz="2800" dirty="0"/>
              <a:t>to play the game of </a:t>
            </a:r>
            <a:r>
              <a:rPr lang="en-US" sz="2800" dirty="0" smtClean="0"/>
              <a:t>dice,</a:t>
            </a:r>
          </a:p>
          <a:p>
            <a:pPr lvl="1"/>
            <a:r>
              <a:rPr lang="en-US" sz="2800" dirty="0" smtClean="0"/>
              <a:t> defeating </a:t>
            </a:r>
            <a:r>
              <a:rPr lang="en-US" sz="2800" dirty="0"/>
              <a:t>him utterly </a:t>
            </a:r>
            <a:endParaRPr lang="en-US" sz="2800" dirty="0" smtClean="0"/>
          </a:p>
          <a:p>
            <a:pPr lvl="1"/>
            <a:r>
              <a:rPr lang="en-US" sz="2800" dirty="0" smtClean="0"/>
              <a:t>divesting </a:t>
            </a:r>
            <a:r>
              <a:rPr lang="en-US" sz="2800" dirty="0"/>
              <a:t>him </a:t>
            </a:r>
            <a:r>
              <a:rPr lang="en-US" sz="2800" dirty="0" smtClean="0"/>
              <a:t>of his </a:t>
            </a:r>
            <a:r>
              <a:rPr lang="en-US" sz="2800" dirty="0"/>
              <a:t>all without recourse to arms</a:t>
            </a:r>
            <a:r>
              <a:rPr lang="en-US" sz="2800" dirty="0" smtClean="0"/>
              <a:t>.</a:t>
            </a:r>
          </a:p>
          <a:p>
            <a:pPr lvl="1"/>
            <a:endParaRPr lang="en-US" sz="2800" dirty="0"/>
          </a:p>
          <a:p>
            <a:r>
              <a:rPr lang="en-US" sz="3200" dirty="0" err="1" smtClean="0"/>
              <a:t>Sakuni</a:t>
            </a:r>
            <a:r>
              <a:rPr lang="en-US" sz="3200" dirty="0" smtClean="0"/>
              <a:t> to </a:t>
            </a:r>
            <a:r>
              <a:rPr lang="en-US" sz="3200" dirty="0" err="1"/>
              <a:t>Dhritarashtra</a:t>
            </a:r>
            <a:r>
              <a:rPr lang="en-US" sz="3200" dirty="0"/>
              <a:t> </a:t>
            </a:r>
            <a:r>
              <a:rPr lang="en-US" sz="3200" dirty="0" smtClean="0"/>
              <a:t>: </a:t>
            </a:r>
          </a:p>
          <a:p>
            <a:pPr lvl="1"/>
            <a:r>
              <a:rPr lang="en-US" sz="2800" dirty="0" smtClean="0"/>
              <a:t>merely send for </a:t>
            </a:r>
            <a:r>
              <a:rPr lang="en-US" sz="2800" dirty="0"/>
              <a:t>the son of </a:t>
            </a:r>
            <a:r>
              <a:rPr lang="en-US" sz="2800" dirty="0" err="1"/>
              <a:t>Kunti</a:t>
            </a:r>
            <a:r>
              <a:rPr lang="en-US" sz="2800" dirty="0"/>
              <a:t> to play the game </a:t>
            </a:r>
            <a:r>
              <a:rPr lang="en-US" sz="2800" dirty="0" smtClean="0"/>
              <a:t>of dice</a:t>
            </a:r>
            <a:r>
              <a:rPr lang="en-US" sz="2800" dirty="0"/>
              <a:t>. Leave the rest to me</a:t>
            </a:r>
            <a:r>
              <a:rPr lang="en-US" sz="2800" dirty="0" smtClean="0"/>
              <a:t>.</a:t>
            </a:r>
          </a:p>
          <a:p>
            <a:pPr lvl="1"/>
            <a:endParaRPr lang="en-US" sz="2800" dirty="0"/>
          </a:p>
          <a:p>
            <a:r>
              <a:rPr lang="en-US" sz="3000" dirty="0" err="1"/>
              <a:t>Dhritarashtra</a:t>
            </a:r>
            <a:r>
              <a:rPr lang="en-US" sz="3000" dirty="0"/>
              <a:t> </a:t>
            </a:r>
            <a:r>
              <a:rPr lang="en-US" sz="3000" dirty="0" smtClean="0"/>
              <a:t>feels that this suggestion does not </a:t>
            </a:r>
            <a:r>
              <a:rPr lang="en-US" sz="3000" dirty="0"/>
              <a:t>seem </a:t>
            </a:r>
            <a:r>
              <a:rPr lang="en-US" sz="3000" dirty="0" smtClean="0"/>
              <a:t>to be proper</a:t>
            </a:r>
            <a:r>
              <a:rPr lang="en-US" sz="3000" dirty="0"/>
              <a:t>. </a:t>
            </a:r>
            <a:endParaRPr lang="en-US" sz="3000" dirty="0" smtClean="0"/>
          </a:p>
          <a:p>
            <a:r>
              <a:rPr lang="en-US" sz="3000" dirty="0" smtClean="0"/>
              <a:t>Wants  to </a:t>
            </a:r>
            <a:r>
              <a:rPr lang="en-US" sz="3000" dirty="0"/>
              <a:t>ask </a:t>
            </a:r>
            <a:r>
              <a:rPr lang="en-US" sz="3000" dirty="0" err="1"/>
              <a:t>Vidura</a:t>
            </a:r>
            <a:r>
              <a:rPr lang="en-US" sz="3000" dirty="0"/>
              <a:t> </a:t>
            </a:r>
            <a:r>
              <a:rPr lang="en-US" sz="3000" dirty="0" smtClean="0"/>
              <a:t>about it</a:t>
            </a:r>
            <a:r>
              <a:rPr lang="en-US" sz="3000" dirty="0"/>
              <a:t>. </a:t>
            </a:r>
            <a:endParaRPr lang="en-US" sz="3000" dirty="0" smtClean="0"/>
          </a:p>
          <a:p>
            <a:r>
              <a:rPr lang="en-US" sz="3000" dirty="0" smtClean="0"/>
              <a:t>But, </a:t>
            </a:r>
            <a:r>
              <a:rPr lang="en-US" sz="3000" dirty="0" err="1"/>
              <a:t>Duryodhana</a:t>
            </a:r>
            <a:r>
              <a:rPr lang="en-US" sz="3000" dirty="0"/>
              <a:t> would not hear </a:t>
            </a:r>
            <a:r>
              <a:rPr lang="en-US" sz="3000" dirty="0" smtClean="0"/>
              <a:t>of consulting </a:t>
            </a:r>
            <a:r>
              <a:rPr lang="en-US" sz="3000" dirty="0" err="1"/>
              <a:t>Vidura</a:t>
            </a:r>
            <a:r>
              <a:rPr lang="en-US" sz="3000" dirty="0"/>
              <a:t>.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2771687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0"/>
            <a:ext cx="11741239" cy="6619741"/>
          </a:xfrm>
        </p:spPr>
        <p:txBody>
          <a:bodyPr>
            <a:normAutofit/>
          </a:bodyPr>
          <a:lstStyle/>
          <a:p>
            <a:r>
              <a:rPr lang="en-US" sz="2400" dirty="0" err="1"/>
              <a:t>Dhritarashtra</a:t>
            </a:r>
            <a:r>
              <a:rPr lang="en-US" sz="2400" dirty="0"/>
              <a:t> </a:t>
            </a:r>
            <a:r>
              <a:rPr lang="en-US" sz="2400" dirty="0" smtClean="0"/>
              <a:t>feels that they should not do it: 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 err="1"/>
              <a:t>Pandavas</a:t>
            </a:r>
            <a:r>
              <a:rPr lang="en-US" sz="2400" dirty="0"/>
              <a:t> </a:t>
            </a:r>
            <a:r>
              <a:rPr lang="en-US" sz="2400" dirty="0" smtClean="0"/>
              <a:t>are strong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Not good and wise  </a:t>
            </a:r>
            <a:r>
              <a:rPr lang="en-US" sz="2400" dirty="0"/>
              <a:t>to </a:t>
            </a:r>
            <a:r>
              <a:rPr lang="en-US" sz="2400" dirty="0" smtClean="0"/>
              <a:t>antagonize them.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game of dice will only lead </a:t>
            </a:r>
            <a:r>
              <a:rPr lang="en-US" sz="2400" dirty="0" smtClean="0"/>
              <a:t>to enmity.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passions resulting from </a:t>
            </a:r>
            <a:r>
              <a:rPr lang="en-US" sz="2400" dirty="0" smtClean="0"/>
              <a:t>the game </a:t>
            </a:r>
            <a:r>
              <a:rPr lang="en-US" sz="2400" dirty="0"/>
              <a:t>will know no bounds. </a:t>
            </a:r>
            <a:endParaRPr lang="en-US" sz="2400" dirty="0" smtClean="0"/>
          </a:p>
          <a:p>
            <a:r>
              <a:rPr lang="en-US" sz="2400" dirty="0" smtClean="0"/>
              <a:t>But </a:t>
            </a:r>
            <a:r>
              <a:rPr lang="en-US" sz="2400" dirty="0" err="1"/>
              <a:t>Duryodhana</a:t>
            </a:r>
            <a:r>
              <a:rPr lang="en-US" sz="2400" dirty="0"/>
              <a:t> was </a:t>
            </a:r>
            <a:r>
              <a:rPr lang="en-US" sz="2400" dirty="0" smtClean="0"/>
              <a:t>importunate…</a:t>
            </a:r>
          </a:p>
          <a:p>
            <a:endParaRPr lang="en-US" sz="2400" dirty="0" smtClean="0"/>
          </a:p>
          <a:p>
            <a:r>
              <a:rPr lang="en-US" sz="2400" dirty="0"/>
              <a:t>In the end, out-argued and through </a:t>
            </a:r>
            <a:r>
              <a:rPr lang="en-US" sz="2400" dirty="0" smtClean="0"/>
              <a:t>sheer fatigue </a:t>
            </a:r>
            <a:r>
              <a:rPr lang="en-US" sz="2400" dirty="0"/>
              <a:t>and hopelessness of dissuading </a:t>
            </a:r>
            <a:r>
              <a:rPr lang="en-US" sz="2400" dirty="0" smtClean="0"/>
              <a:t>his son</a:t>
            </a:r>
            <a:r>
              <a:rPr lang="en-US" sz="2400" dirty="0"/>
              <a:t>, </a:t>
            </a:r>
            <a:r>
              <a:rPr lang="en-US" sz="2400" dirty="0" err="1"/>
              <a:t>Dhritarashtra</a:t>
            </a:r>
            <a:r>
              <a:rPr lang="en-US" sz="2400" dirty="0"/>
              <a:t> assented, and </a:t>
            </a:r>
            <a:r>
              <a:rPr lang="en-US" sz="2400" dirty="0" smtClean="0"/>
              <a:t>ordered the </a:t>
            </a:r>
            <a:r>
              <a:rPr lang="en-US" sz="2400" dirty="0"/>
              <a:t>servants to prepare a hall of games.</a:t>
            </a:r>
          </a:p>
          <a:p>
            <a:r>
              <a:rPr lang="en-US" sz="2400" dirty="0" err="1" smtClean="0"/>
              <a:t>Dhritarashtra</a:t>
            </a:r>
            <a:r>
              <a:rPr lang="en-US" sz="2400" dirty="0" smtClean="0"/>
              <a:t> tells his son : </a:t>
            </a:r>
          </a:p>
          <a:p>
            <a:pPr lvl="1"/>
            <a:r>
              <a:rPr lang="en-US" sz="2200" dirty="0" smtClean="0"/>
              <a:t>the line that </a:t>
            </a:r>
            <a:r>
              <a:rPr lang="en-US" sz="2200" dirty="0"/>
              <a:t>you are taking does not appeal to me.</a:t>
            </a:r>
          </a:p>
          <a:p>
            <a:pPr lvl="1"/>
            <a:r>
              <a:rPr lang="en-US" sz="2200" dirty="0"/>
              <a:t>I am sure you will repent later. </a:t>
            </a:r>
            <a:endParaRPr lang="en-US" sz="2200" dirty="0" smtClean="0"/>
          </a:p>
          <a:p>
            <a:pPr lvl="1"/>
            <a:r>
              <a:rPr lang="en-US" sz="2200" dirty="0" smtClean="0"/>
              <a:t>This </a:t>
            </a:r>
            <a:r>
              <a:rPr lang="en-US" sz="2200" dirty="0"/>
              <a:t>is </a:t>
            </a:r>
            <a:r>
              <a:rPr lang="en-US" sz="2200" dirty="0" smtClean="0"/>
              <a:t>the work </a:t>
            </a:r>
            <a:r>
              <a:rPr lang="en-US" sz="2200" dirty="0"/>
              <a:t>of destiny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13856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0615"/>
            <a:ext cx="11068198" cy="4830748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Vidura</a:t>
            </a:r>
            <a:r>
              <a:rPr lang="en-US" sz="2800" dirty="0" smtClean="0"/>
              <a:t> is consulted </a:t>
            </a:r>
            <a:r>
              <a:rPr lang="en-US" sz="2800" dirty="0" err="1" smtClean="0"/>
              <a:t>seceretly</a:t>
            </a:r>
            <a:r>
              <a:rPr lang="en-US" sz="2800" dirty="0" smtClean="0"/>
              <a:t> : </a:t>
            </a:r>
          </a:p>
          <a:p>
            <a:pPr lvl="1"/>
            <a:r>
              <a:rPr lang="en-US" sz="2800" dirty="0" smtClean="0"/>
              <a:t>this will undoubtedly </a:t>
            </a:r>
            <a:r>
              <a:rPr lang="en-US" sz="2800" dirty="0"/>
              <a:t>bring about the ruin of </a:t>
            </a:r>
            <a:r>
              <a:rPr lang="en-US" sz="2800" dirty="0" smtClean="0"/>
              <a:t>the race </a:t>
            </a:r>
          </a:p>
          <a:p>
            <a:pPr lvl="1"/>
            <a:r>
              <a:rPr lang="en-US" sz="2800" dirty="0" smtClean="0"/>
              <a:t>It will raise </a:t>
            </a:r>
            <a:r>
              <a:rPr lang="en-US" sz="2800" dirty="0"/>
              <a:t>unquenchable </a:t>
            </a:r>
            <a:r>
              <a:rPr lang="en-US" sz="2800" dirty="0" smtClean="0"/>
              <a:t>hate</a:t>
            </a:r>
          </a:p>
          <a:p>
            <a:endParaRPr lang="en-US" sz="2800" dirty="0"/>
          </a:p>
          <a:p>
            <a:r>
              <a:rPr lang="en-US" sz="2800" dirty="0"/>
              <a:t>The weak-witted </a:t>
            </a:r>
            <a:r>
              <a:rPr lang="en-US" sz="2800" dirty="0" err="1"/>
              <a:t>Dhritarashtra</a:t>
            </a:r>
            <a:r>
              <a:rPr lang="en-US" sz="2800" dirty="0" smtClean="0"/>
              <a:t>,</a:t>
            </a:r>
          </a:p>
          <a:p>
            <a:pPr lvl="1"/>
            <a:r>
              <a:rPr lang="en-US" sz="2800" dirty="0" smtClean="0"/>
              <a:t> over persuaded, </a:t>
            </a:r>
          </a:p>
          <a:p>
            <a:pPr lvl="1"/>
            <a:r>
              <a:rPr lang="en-US" sz="2800" dirty="0" smtClean="0"/>
              <a:t>yielded </a:t>
            </a:r>
            <a:r>
              <a:rPr lang="en-US" sz="2800" dirty="0"/>
              <a:t>to the desire of his </a:t>
            </a:r>
            <a:r>
              <a:rPr lang="en-US" sz="2800" dirty="0" smtClean="0"/>
              <a:t>son </a:t>
            </a:r>
          </a:p>
          <a:p>
            <a:pPr lvl="1"/>
            <a:r>
              <a:rPr lang="en-US" sz="2800" dirty="0" smtClean="0"/>
              <a:t>through </a:t>
            </a:r>
            <a:r>
              <a:rPr lang="en-US" sz="2800" dirty="0"/>
              <a:t>his attachment to </a:t>
            </a:r>
            <a:r>
              <a:rPr lang="en-US" sz="2800" dirty="0" smtClean="0"/>
              <a:t>him</a:t>
            </a:r>
          </a:p>
          <a:p>
            <a:pPr lvl="1"/>
            <a:r>
              <a:rPr lang="en-US" sz="2800" dirty="0" smtClean="0"/>
              <a:t>he </a:t>
            </a:r>
            <a:r>
              <a:rPr lang="en-US" sz="2800" dirty="0"/>
              <a:t>knew this was the way </a:t>
            </a:r>
            <a:r>
              <a:rPr lang="en-US" sz="2800" dirty="0" smtClean="0"/>
              <a:t>that destiny </a:t>
            </a:r>
            <a:r>
              <a:rPr lang="en-US" sz="2800" dirty="0"/>
              <a:t>was working itself out.</a:t>
            </a:r>
          </a:p>
        </p:txBody>
      </p:sp>
    </p:spTree>
    <p:extLst>
      <p:ext uri="{BB962C8B-B14F-4D97-AF65-F5344CB8AC3E}">
        <p14:creationId xmlns:p14="http://schemas.microsoft.com/office/powerpoint/2010/main" val="2227672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87" y="236113"/>
            <a:ext cx="8596668" cy="1320800"/>
          </a:xfrm>
        </p:spPr>
        <p:txBody>
          <a:bodyPr/>
          <a:lstStyle/>
          <a:p>
            <a:r>
              <a:rPr lang="en-US" dirty="0"/>
              <a:t>25. THE WAGER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0614"/>
            <a:ext cx="11119714" cy="5550793"/>
          </a:xfrm>
        </p:spPr>
        <p:txBody>
          <a:bodyPr>
            <a:normAutofit/>
          </a:bodyPr>
          <a:lstStyle/>
          <a:p>
            <a:r>
              <a:rPr lang="en-US" sz="2800" dirty="0" err="1"/>
              <a:t>Vidura</a:t>
            </a:r>
            <a:r>
              <a:rPr lang="en-US" sz="2800" dirty="0"/>
              <a:t> </a:t>
            </a:r>
            <a:r>
              <a:rPr lang="en-US" sz="2800" dirty="0" smtClean="0"/>
              <a:t>acquaints </a:t>
            </a:r>
            <a:r>
              <a:rPr lang="en-US" sz="2800" dirty="0" err="1" smtClean="0"/>
              <a:t>Yudhisthra</a:t>
            </a:r>
            <a:r>
              <a:rPr lang="en-US" sz="2800" dirty="0" smtClean="0"/>
              <a:t> with </a:t>
            </a:r>
            <a:r>
              <a:rPr lang="en-US" sz="2800" dirty="0"/>
              <a:t>his </a:t>
            </a:r>
            <a:r>
              <a:rPr lang="en-US" sz="2800" dirty="0" smtClean="0"/>
              <a:t>mission:</a:t>
            </a:r>
          </a:p>
          <a:p>
            <a:pPr lvl="1"/>
            <a:r>
              <a:rPr lang="en-US" sz="2800" dirty="0" smtClean="0"/>
              <a:t>Says that he has come </a:t>
            </a:r>
            <a:r>
              <a:rPr lang="en-US" sz="2800" dirty="0"/>
              <a:t>to </a:t>
            </a:r>
            <a:r>
              <a:rPr lang="en-US" sz="2800" dirty="0" smtClean="0"/>
              <a:t>invite on </a:t>
            </a:r>
            <a:r>
              <a:rPr lang="en-US" sz="2800" dirty="0"/>
              <a:t>behalf of King </a:t>
            </a:r>
            <a:r>
              <a:rPr lang="en-US" sz="2800" dirty="0" err="1" smtClean="0"/>
              <a:t>Dhritarashtra</a:t>
            </a:r>
            <a:endParaRPr lang="en-US" sz="2800" dirty="0" smtClean="0"/>
          </a:p>
          <a:p>
            <a:pPr lvl="2"/>
            <a:r>
              <a:rPr lang="en-US" sz="2600" dirty="0" smtClean="0"/>
              <a:t> come </a:t>
            </a:r>
            <a:r>
              <a:rPr lang="en-US" sz="2600" dirty="0"/>
              <a:t>and see the newly erected hall </a:t>
            </a:r>
            <a:r>
              <a:rPr lang="en-US" sz="2600" dirty="0" smtClean="0"/>
              <a:t>of games.</a:t>
            </a:r>
          </a:p>
          <a:p>
            <a:pPr lvl="2"/>
            <a:r>
              <a:rPr lang="en-US" sz="2600" dirty="0" smtClean="0"/>
              <a:t>come </a:t>
            </a:r>
            <a:r>
              <a:rPr lang="en-US" sz="2600" dirty="0"/>
              <a:t>with your brothers, </a:t>
            </a:r>
            <a:r>
              <a:rPr lang="en-US" sz="2600" dirty="0" smtClean="0"/>
              <a:t>see everything</a:t>
            </a:r>
            <a:r>
              <a:rPr lang="en-US" sz="2600" dirty="0"/>
              <a:t>, have a game of dice </a:t>
            </a:r>
            <a:r>
              <a:rPr lang="en-US" sz="2600" dirty="0" smtClean="0"/>
              <a:t>and return </a:t>
            </a:r>
            <a:r>
              <a:rPr lang="en-US" sz="2600" dirty="0"/>
              <a:t>to your capital</a:t>
            </a:r>
            <a:r>
              <a:rPr lang="en-US" sz="2600" dirty="0" smtClean="0"/>
              <a:t>.</a:t>
            </a:r>
          </a:p>
          <a:p>
            <a:pPr lvl="1"/>
            <a:endParaRPr lang="en-US" sz="2800" dirty="0" smtClean="0"/>
          </a:p>
          <a:p>
            <a:r>
              <a:rPr lang="en-US" sz="2800" dirty="0"/>
              <a:t>Yudhishthira seemed to ask counsel </a:t>
            </a:r>
            <a:r>
              <a:rPr lang="en-US" sz="2800" dirty="0" smtClean="0"/>
              <a:t>of </a:t>
            </a:r>
            <a:r>
              <a:rPr lang="en-US" sz="2800" dirty="0" err="1" smtClean="0"/>
              <a:t>Vidura</a:t>
            </a:r>
            <a:r>
              <a:rPr lang="en-US" sz="2800" dirty="0" smtClean="0"/>
              <a:t>:</a:t>
            </a:r>
          </a:p>
          <a:p>
            <a:pPr lvl="1"/>
            <a:r>
              <a:rPr lang="en-US" sz="2800" dirty="0" smtClean="0"/>
              <a:t> </a:t>
            </a:r>
            <a:r>
              <a:rPr lang="en-US" sz="2800" b="1" dirty="0" smtClean="0"/>
              <a:t>Wagering </a:t>
            </a:r>
            <a:r>
              <a:rPr lang="en-US" sz="2800" b="1" dirty="0"/>
              <a:t>games create </a:t>
            </a:r>
            <a:r>
              <a:rPr lang="en-US" sz="2800" b="1" dirty="0" smtClean="0"/>
              <a:t>quarrels among </a:t>
            </a:r>
            <a:r>
              <a:rPr lang="en-US" sz="2800" b="1" dirty="0" err="1"/>
              <a:t>kshatriyas</a:t>
            </a:r>
            <a:r>
              <a:rPr lang="en-US" sz="2800" dirty="0"/>
              <a:t>. </a:t>
            </a:r>
            <a:endParaRPr lang="en-US" sz="2800" dirty="0" smtClean="0"/>
          </a:p>
          <a:p>
            <a:pPr lvl="1"/>
            <a:r>
              <a:rPr lang="en-US" sz="2800" dirty="0" smtClean="0"/>
              <a:t>A </a:t>
            </a:r>
            <a:r>
              <a:rPr lang="en-US" sz="2800" dirty="0"/>
              <a:t>wise man will </a:t>
            </a:r>
            <a:r>
              <a:rPr lang="en-US" sz="2800" dirty="0" smtClean="0"/>
              <a:t>avoid them </a:t>
            </a:r>
            <a:r>
              <a:rPr lang="en-US" sz="2800" dirty="0"/>
              <a:t>if he can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What </a:t>
            </a:r>
            <a:r>
              <a:rPr lang="en-US" sz="2800" dirty="0"/>
              <a:t>would you have </a:t>
            </a:r>
            <a:r>
              <a:rPr lang="en-US" sz="2800" dirty="0" smtClean="0"/>
              <a:t>us do?................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0620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23. SAKUNI COMES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7585"/>
            <a:ext cx="11196987" cy="5084729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AT the close of the </a:t>
            </a:r>
            <a:r>
              <a:rPr lang="en-US" sz="2800" dirty="0" err="1"/>
              <a:t>Rajasuya</a:t>
            </a:r>
            <a:r>
              <a:rPr lang="en-US" sz="2800" dirty="0"/>
              <a:t>, the </a:t>
            </a:r>
            <a:r>
              <a:rPr lang="en-US" sz="2800" dirty="0" smtClean="0"/>
              <a:t>princes, priests </a:t>
            </a:r>
            <a:r>
              <a:rPr lang="en-US" sz="2800" dirty="0"/>
              <a:t>and elders, </a:t>
            </a:r>
            <a:r>
              <a:rPr lang="en-US" sz="2800" dirty="0" smtClean="0"/>
              <a:t>took leave</a:t>
            </a:r>
          </a:p>
          <a:p>
            <a:pPr algn="just"/>
            <a:r>
              <a:rPr lang="en-US" sz="2800" dirty="0" smtClean="0"/>
              <a:t> Vyasa </a:t>
            </a:r>
            <a:r>
              <a:rPr lang="en-US" sz="2800" dirty="0"/>
              <a:t>also came to </a:t>
            </a:r>
            <a:r>
              <a:rPr lang="en-US" sz="2800" dirty="0" smtClean="0"/>
              <a:t>say farewell.</a:t>
            </a:r>
          </a:p>
          <a:p>
            <a:pPr algn="just"/>
            <a:r>
              <a:rPr lang="en-US" sz="2800" dirty="0" err="1"/>
              <a:t>Dharmaputra</a:t>
            </a:r>
            <a:r>
              <a:rPr lang="en-US" sz="2800" dirty="0"/>
              <a:t> rose and </a:t>
            </a:r>
            <a:r>
              <a:rPr lang="en-US" sz="2800" dirty="0" smtClean="0"/>
              <a:t>received him </a:t>
            </a:r>
            <a:r>
              <a:rPr lang="en-US" sz="2800" dirty="0"/>
              <a:t>with due respect and sat by his side.</a:t>
            </a:r>
          </a:p>
          <a:p>
            <a:pPr algn="just"/>
            <a:r>
              <a:rPr lang="en-US" sz="2800" dirty="0"/>
              <a:t>The sage said: </a:t>
            </a:r>
            <a:endParaRPr lang="en-US" sz="2800" dirty="0" smtClean="0"/>
          </a:p>
          <a:p>
            <a:pPr lvl="1" algn="just"/>
            <a:r>
              <a:rPr lang="en-US" sz="2800" dirty="0" smtClean="0"/>
              <a:t>you have got </a:t>
            </a:r>
            <a:r>
              <a:rPr lang="en-US" sz="2800" dirty="0"/>
              <a:t>the title of emperor which </a:t>
            </a:r>
            <a:r>
              <a:rPr lang="en-US" sz="2800" dirty="0" smtClean="0"/>
              <a:t>you eminently </a:t>
            </a:r>
            <a:r>
              <a:rPr lang="en-US" sz="2800" dirty="0"/>
              <a:t>deserve. </a:t>
            </a:r>
            <a:endParaRPr lang="en-US" sz="2800" dirty="0" smtClean="0"/>
          </a:p>
          <a:p>
            <a:pPr lvl="1" algn="just"/>
            <a:r>
              <a:rPr lang="en-US" sz="2800" dirty="0" smtClean="0"/>
              <a:t>May </a:t>
            </a:r>
            <a:r>
              <a:rPr lang="en-US" sz="2800" dirty="0"/>
              <a:t>the </a:t>
            </a:r>
            <a:r>
              <a:rPr lang="en-US" sz="2800" dirty="0" smtClean="0"/>
              <a:t>illustrious Kuru </a:t>
            </a:r>
            <a:r>
              <a:rPr lang="en-US" sz="2800" dirty="0"/>
              <a:t>race gain even greater glory </a:t>
            </a:r>
            <a:r>
              <a:rPr lang="en-US" sz="2800" dirty="0" smtClean="0"/>
              <a:t>through you</a:t>
            </a:r>
            <a:r>
              <a:rPr lang="en-US" sz="2800" dirty="0"/>
              <a:t>. 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146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93" y="244698"/>
            <a:ext cx="11514666" cy="6381481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Vidura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b="1" dirty="0" smtClean="0"/>
              <a:t>playing </a:t>
            </a:r>
            <a:r>
              <a:rPr lang="en-US" sz="2400" b="1" dirty="0"/>
              <a:t>of dice is the root of </a:t>
            </a:r>
            <a:r>
              <a:rPr lang="en-US" sz="2400" b="1" dirty="0" smtClean="0"/>
              <a:t>many evils</a:t>
            </a:r>
            <a:r>
              <a:rPr lang="en-US" sz="2400" b="1" dirty="0"/>
              <a:t>. </a:t>
            </a:r>
            <a:endParaRPr lang="en-US" sz="2400" b="1" dirty="0" smtClean="0"/>
          </a:p>
          <a:p>
            <a:pPr lvl="1"/>
            <a:r>
              <a:rPr lang="en-US" sz="2400" dirty="0" smtClean="0"/>
              <a:t>did his best </a:t>
            </a:r>
            <a:r>
              <a:rPr lang="en-US" sz="2400" dirty="0"/>
              <a:t>to oppose this </a:t>
            </a:r>
            <a:r>
              <a:rPr lang="en-US" sz="2400" dirty="0" smtClean="0"/>
              <a:t>idea………</a:t>
            </a:r>
            <a:endParaRPr lang="en-US" sz="2400" dirty="0"/>
          </a:p>
          <a:p>
            <a:pPr lvl="1"/>
            <a:r>
              <a:rPr lang="en-US" sz="2400" dirty="0"/>
              <a:t>Still the king has commanded </a:t>
            </a:r>
            <a:r>
              <a:rPr lang="en-US" sz="2400" dirty="0" smtClean="0"/>
              <a:t>to </a:t>
            </a:r>
            <a:r>
              <a:rPr lang="en-US" sz="2400" dirty="0"/>
              <a:t>invite</a:t>
            </a:r>
          </a:p>
          <a:p>
            <a:pPr lvl="1"/>
            <a:r>
              <a:rPr lang="en-US" sz="2400" dirty="0" smtClean="0"/>
              <a:t>You </a:t>
            </a:r>
            <a:r>
              <a:rPr lang="en-US" sz="2400" dirty="0"/>
              <a:t>may do as </a:t>
            </a:r>
            <a:r>
              <a:rPr lang="en-US" sz="2400" dirty="0" smtClean="0"/>
              <a:t>you like.</a:t>
            </a:r>
          </a:p>
          <a:p>
            <a:r>
              <a:rPr lang="en-US" sz="2400" dirty="0"/>
              <a:t>the </a:t>
            </a:r>
            <a:r>
              <a:rPr lang="en-US" sz="2400" dirty="0" smtClean="0"/>
              <a:t>wise Yudhishthira </a:t>
            </a:r>
            <a:r>
              <a:rPr lang="en-US" sz="2400" dirty="0"/>
              <a:t>responded to the </a:t>
            </a:r>
            <a:r>
              <a:rPr lang="en-US" sz="2400" dirty="0" smtClean="0"/>
              <a:t>invitation…..the 3 reasons…………</a:t>
            </a:r>
          </a:p>
          <a:p>
            <a:endParaRPr lang="en-US" sz="2400" dirty="0"/>
          </a:p>
          <a:p>
            <a:r>
              <a:rPr lang="en-US" sz="2400" dirty="0"/>
              <a:t>After the exchange of </a:t>
            </a:r>
            <a:r>
              <a:rPr lang="en-US" sz="2400" dirty="0" smtClean="0"/>
              <a:t>customary greetings</a:t>
            </a:r>
            <a:r>
              <a:rPr lang="en-US" sz="2400" dirty="0"/>
              <a:t>, </a:t>
            </a:r>
            <a:r>
              <a:rPr lang="en-US" sz="2400" dirty="0" err="1"/>
              <a:t>Sakuni</a:t>
            </a:r>
            <a:r>
              <a:rPr lang="en-US" sz="2400" dirty="0"/>
              <a:t> </a:t>
            </a:r>
            <a:r>
              <a:rPr lang="en-US" sz="2400" dirty="0" smtClean="0"/>
              <a:t>announces that the cloth </a:t>
            </a:r>
            <a:r>
              <a:rPr lang="en-US" sz="2400" dirty="0"/>
              <a:t>for playing </a:t>
            </a:r>
            <a:r>
              <a:rPr lang="en-US" sz="2400" dirty="0" smtClean="0"/>
              <a:t>the game </a:t>
            </a:r>
            <a:r>
              <a:rPr lang="en-US" sz="2400" dirty="0"/>
              <a:t>had been spread and </a:t>
            </a:r>
            <a:r>
              <a:rPr lang="en-US" sz="2400" dirty="0" smtClean="0"/>
              <a:t>invites </a:t>
            </a:r>
            <a:r>
              <a:rPr lang="en-US" sz="2400" dirty="0" err="1" smtClean="0"/>
              <a:t>Yudhishtra</a:t>
            </a:r>
            <a:r>
              <a:rPr lang="en-US" sz="2400" dirty="0" smtClean="0"/>
              <a:t> to it.</a:t>
            </a:r>
          </a:p>
          <a:p>
            <a:endParaRPr lang="en-US" sz="2400" dirty="0"/>
          </a:p>
          <a:p>
            <a:r>
              <a:rPr lang="en-US" sz="2400" dirty="0"/>
              <a:t>Yudhishthira at </a:t>
            </a:r>
            <a:r>
              <a:rPr lang="en-US" sz="2400" dirty="0" smtClean="0"/>
              <a:t>first tried to avoid it. </a:t>
            </a:r>
            <a:r>
              <a:rPr lang="en-US" sz="2400" dirty="0"/>
              <a:t>But a part of himself, weakened </a:t>
            </a:r>
            <a:r>
              <a:rPr lang="en-US" sz="2400" dirty="0" smtClean="0"/>
              <a:t>by addiction </a:t>
            </a:r>
            <a:r>
              <a:rPr lang="en-US" sz="2400" dirty="0"/>
              <a:t>to gambling, was at war with </a:t>
            </a:r>
            <a:r>
              <a:rPr lang="en-US" sz="2400" dirty="0" smtClean="0"/>
              <a:t>his judgment </a:t>
            </a:r>
          </a:p>
          <a:p>
            <a:r>
              <a:rPr lang="en-US" sz="2400" b="1" dirty="0" smtClean="0"/>
              <a:t>In </a:t>
            </a:r>
            <a:r>
              <a:rPr lang="en-US" sz="2400" b="1" dirty="0"/>
              <a:t>his heart of </a:t>
            </a:r>
            <a:r>
              <a:rPr lang="en-US" sz="2400" b="1" dirty="0" smtClean="0"/>
              <a:t>hearts Yudhishthira </a:t>
            </a:r>
            <a:r>
              <a:rPr lang="en-US" sz="2400" b="1" dirty="0"/>
              <a:t>desired to </a:t>
            </a:r>
            <a:r>
              <a:rPr lang="en-US" sz="2400" b="1" dirty="0" smtClean="0"/>
              <a:t>play…………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1817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483" y="128789"/>
            <a:ext cx="11403049" cy="6490951"/>
          </a:xfrm>
        </p:spPr>
        <p:txBody>
          <a:bodyPr>
            <a:noAutofit/>
          </a:bodyPr>
          <a:lstStyle/>
          <a:p>
            <a:r>
              <a:rPr lang="en-US" sz="2800" dirty="0"/>
              <a:t>we see </a:t>
            </a:r>
            <a:r>
              <a:rPr lang="en-US" sz="2800" dirty="0" smtClean="0"/>
              <a:t>this inner conflict…….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keen-witted </a:t>
            </a:r>
            <a:r>
              <a:rPr lang="en-US" sz="2400" dirty="0" err="1" smtClean="0"/>
              <a:t>Sakuni</a:t>
            </a:r>
            <a:r>
              <a:rPr lang="en-US" sz="2400" dirty="0" smtClean="0"/>
              <a:t> spotted </a:t>
            </a:r>
            <a:r>
              <a:rPr lang="en-US" sz="2400" dirty="0"/>
              <a:t>this weakness at </a:t>
            </a:r>
            <a:r>
              <a:rPr lang="en-US" sz="2400" dirty="0" smtClean="0"/>
              <a:t>once</a:t>
            </a:r>
          </a:p>
          <a:p>
            <a:pPr lvl="1"/>
            <a:r>
              <a:rPr lang="en-US" sz="2400" dirty="0" smtClean="0"/>
              <a:t>Says, if </a:t>
            </a:r>
            <a:r>
              <a:rPr lang="en-US" sz="2400" dirty="0"/>
              <a:t>you are </a:t>
            </a:r>
            <a:r>
              <a:rPr lang="en-US" sz="2400" dirty="0" smtClean="0"/>
              <a:t>afraid, you </a:t>
            </a:r>
            <a:r>
              <a:rPr lang="en-US" sz="2400" dirty="0"/>
              <a:t>need not play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But </a:t>
            </a:r>
            <a:r>
              <a:rPr lang="en-US" sz="2400" dirty="0"/>
              <a:t>do not come </a:t>
            </a:r>
            <a:r>
              <a:rPr lang="en-US" sz="2400" dirty="0" smtClean="0"/>
              <a:t>out with </a:t>
            </a:r>
            <a:r>
              <a:rPr lang="en-US" sz="2400" dirty="0"/>
              <a:t>this worn excuse of right </a:t>
            </a:r>
            <a:r>
              <a:rPr lang="en-US" sz="2400" dirty="0" smtClean="0"/>
              <a:t>and wrong.</a:t>
            </a:r>
          </a:p>
          <a:p>
            <a:pPr lvl="1"/>
            <a:endParaRPr lang="en-US" sz="2400" dirty="0" smtClean="0"/>
          </a:p>
          <a:p>
            <a:r>
              <a:rPr lang="en-US" sz="2400" dirty="0"/>
              <a:t>Yudhishthira had thought himself </a:t>
            </a:r>
            <a:r>
              <a:rPr lang="en-US" sz="2400" dirty="0" smtClean="0"/>
              <a:t>secure of </a:t>
            </a:r>
            <a:r>
              <a:rPr lang="en-US" sz="2400" dirty="0"/>
              <a:t>defeating </a:t>
            </a:r>
            <a:r>
              <a:rPr lang="en-US" sz="2400" dirty="0" err="1"/>
              <a:t>Duryodhana</a:t>
            </a:r>
            <a:r>
              <a:rPr lang="en-US" sz="2400" dirty="0"/>
              <a:t> in play </a:t>
            </a:r>
            <a:endParaRPr lang="en-US" sz="2400" dirty="0" smtClean="0"/>
          </a:p>
          <a:p>
            <a:r>
              <a:rPr lang="en-US" sz="2400" dirty="0" smtClean="0"/>
              <a:t>But, </a:t>
            </a:r>
            <a:r>
              <a:rPr lang="en-US" sz="2400" dirty="0" err="1" smtClean="0"/>
              <a:t>Sakuni</a:t>
            </a:r>
            <a:r>
              <a:rPr lang="en-US" sz="2400" dirty="0" smtClean="0"/>
              <a:t> </a:t>
            </a:r>
            <a:r>
              <a:rPr lang="en-US" sz="2400" dirty="0"/>
              <a:t>was a different matter, for </a:t>
            </a:r>
            <a:r>
              <a:rPr lang="en-US" sz="2400" dirty="0" err="1" smtClean="0"/>
              <a:t>Sakuni</a:t>
            </a:r>
            <a:r>
              <a:rPr lang="en-US" sz="2400" dirty="0" smtClean="0"/>
              <a:t> was </a:t>
            </a:r>
            <a:r>
              <a:rPr lang="en-US" sz="2400" dirty="0"/>
              <a:t>a </a:t>
            </a:r>
            <a:r>
              <a:rPr lang="en-US" sz="2400" dirty="0" err="1"/>
              <a:t>recognised</a:t>
            </a:r>
            <a:r>
              <a:rPr lang="en-US" sz="2400" dirty="0"/>
              <a:t> expert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So he </a:t>
            </a:r>
            <a:r>
              <a:rPr lang="en-US" sz="2400" dirty="0" smtClean="0"/>
              <a:t>hesitates…….</a:t>
            </a:r>
          </a:p>
          <a:p>
            <a:endParaRPr lang="en-US" sz="2400" dirty="0"/>
          </a:p>
          <a:p>
            <a:r>
              <a:rPr lang="en-US" sz="2400" dirty="0"/>
              <a:t>The hall was fully crowded.</a:t>
            </a:r>
          </a:p>
          <a:p>
            <a:r>
              <a:rPr lang="en-US" sz="2400" dirty="0"/>
              <a:t>Drona, </a:t>
            </a:r>
            <a:r>
              <a:rPr lang="en-US" sz="2400" dirty="0" err="1"/>
              <a:t>Kripa</a:t>
            </a:r>
            <a:r>
              <a:rPr lang="en-US" sz="2400" dirty="0"/>
              <a:t>, </a:t>
            </a:r>
            <a:r>
              <a:rPr lang="en-US" sz="2400" dirty="0" err="1"/>
              <a:t>Bhishma</a:t>
            </a:r>
            <a:r>
              <a:rPr lang="en-US" sz="2400" dirty="0"/>
              <a:t>, </a:t>
            </a:r>
            <a:r>
              <a:rPr lang="en-US" sz="2400" dirty="0" err="1"/>
              <a:t>Vidura</a:t>
            </a:r>
            <a:r>
              <a:rPr lang="en-US" sz="2400" dirty="0"/>
              <a:t>, and </a:t>
            </a:r>
            <a:r>
              <a:rPr lang="en-US" sz="2400" dirty="0" err="1"/>
              <a:t>Dhritarashtra</a:t>
            </a:r>
            <a:r>
              <a:rPr lang="en-US" sz="2400" dirty="0"/>
              <a:t> were seated there. </a:t>
            </a:r>
          </a:p>
          <a:p>
            <a:pPr lvl="1"/>
            <a:r>
              <a:rPr lang="en-US" sz="2400" dirty="0"/>
              <a:t>knew that the game would end viciously and sat unhappily witnessing what they could not prevent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2613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9" y="115910"/>
            <a:ext cx="11333407" cy="6742089"/>
          </a:xfrm>
        </p:spPr>
        <p:txBody>
          <a:bodyPr>
            <a:normAutofit/>
          </a:bodyPr>
          <a:lstStyle/>
          <a:p>
            <a:pPr lvl="1"/>
            <a:endParaRPr lang="en-US" sz="2400" dirty="0" smtClean="0"/>
          </a:p>
          <a:p>
            <a:r>
              <a:rPr lang="en-US" sz="2800" dirty="0"/>
              <a:t>The dice thrown by </a:t>
            </a:r>
            <a:r>
              <a:rPr lang="en-US" sz="2800" dirty="0" err="1" smtClean="0"/>
              <a:t>Sakuni</a:t>
            </a:r>
            <a:r>
              <a:rPr lang="en-US" sz="2800" dirty="0" smtClean="0"/>
              <a:t> seemed </a:t>
            </a:r>
            <a:r>
              <a:rPr lang="en-US" sz="2800" dirty="0"/>
              <a:t>at every time to obey his will.</a:t>
            </a:r>
          </a:p>
          <a:p>
            <a:pPr lvl="1"/>
            <a:r>
              <a:rPr lang="en-US" sz="2400" dirty="0"/>
              <a:t>Yudhishthira lost continually……</a:t>
            </a:r>
          </a:p>
          <a:p>
            <a:pPr lvl="1"/>
            <a:r>
              <a:rPr lang="en-US" sz="2400" dirty="0" smtClean="0"/>
              <a:t>wagered </a:t>
            </a:r>
            <a:r>
              <a:rPr lang="en-US" sz="2400" dirty="0"/>
              <a:t>jewels and later gold, </a:t>
            </a:r>
            <a:r>
              <a:rPr lang="en-US" sz="2400" dirty="0" smtClean="0"/>
              <a:t>silver and </a:t>
            </a:r>
            <a:r>
              <a:rPr lang="en-US" sz="2400" dirty="0"/>
              <a:t>then chariots and </a:t>
            </a:r>
            <a:r>
              <a:rPr lang="en-US" sz="2400" dirty="0" smtClean="0"/>
              <a:t>horses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staked </a:t>
            </a:r>
            <a:r>
              <a:rPr lang="en-US" sz="2400" dirty="0"/>
              <a:t>his servants and lost them </a:t>
            </a:r>
            <a:r>
              <a:rPr lang="en-US" sz="2400" dirty="0" smtClean="0"/>
              <a:t>also….. </a:t>
            </a:r>
          </a:p>
          <a:p>
            <a:pPr lvl="1"/>
            <a:r>
              <a:rPr lang="en-US" sz="2400" dirty="0" smtClean="0"/>
              <a:t>pledged </a:t>
            </a:r>
            <a:r>
              <a:rPr lang="en-US" sz="2400" dirty="0"/>
              <a:t>his elephants and armies and </a:t>
            </a:r>
            <a:r>
              <a:rPr lang="en-US" sz="2400" dirty="0" smtClean="0"/>
              <a:t>lost them too….</a:t>
            </a:r>
          </a:p>
          <a:p>
            <a:pPr lvl="1"/>
            <a:r>
              <a:rPr lang="en-US" sz="2400" dirty="0" smtClean="0"/>
              <a:t>Cows</a:t>
            </a:r>
            <a:r>
              <a:rPr lang="en-US" sz="2400" dirty="0"/>
              <a:t>, sheep, cities, villages and </a:t>
            </a:r>
            <a:r>
              <a:rPr lang="en-US" sz="2400" dirty="0" smtClean="0"/>
              <a:t>citizens</a:t>
            </a:r>
          </a:p>
          <a:p>
            <a:pPr lvl="1"/>
            <a:r>
              <a:rPr lang="en-US" sz="2400" dirty="0"/>
              <a:t>the ornaments of his brothers </a:t>
            </a:r>
            <a:r>
              <a:rPr lang="en-US" sz="2400" dirty="0" smtClean="0"/>
              <a:t>and himself </a:t>
            </a:r>
            <a:r>
              <a:rPr lang="en-US" sz="2400" dirty="0"/>
              <a:t>as well as the very clothes </a:t>
            </a:r>
            <a:r>
              <a:rPr lang="en-US" sz="2400" dirty="0" smtClean="0"/>
              <a:t>they wore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smtClean="0"/>
              <a:t>all </a:t>
            </a:r>
            <a:r>
              <a:rPr lang="en-US" sz="2400" dirty="0"/>
              <a:t>other possessions were lost </a:t>
            </a:r>
            <a:r>
              <a:rPr lang="en-US" sz="2400" dirty="0" smtClean="0"/>
              <a:t>by Yudhishthira</a:t>
            </a:r>
            <a:r>
              <a:rPr lang="en-US" sz="2400" dirty="0"/>
              <a:t>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55703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1820"/>
            <a:ext cx="11647748" cy="6207617"/>
          </a:xfrm>
        </p:spPr>
        <p:txBody>
          <a:bodyPr>
            <a:normAutofit/>
          </a:bodyPr>
          <a:lstStyle/>
          <a:p>
            <a:r>
              <a:rPr lang="en-US" sz="2400" b="1" dirty="0"/>
              <a:t>Still, drugged with misfortune, he would not stop</a:t>
            </a:r>
            <a:r>
              <a:rPr lang="en-US" sz="2400" b="1" dirty="0" smtClean="0"/>
              <a:t>………..</a:t>
            </a:r>
          </a:p>
          <a:p>
            <a:pPr lvl="1"/>
            <a:r>
              <a:rPr lang="en-US" sz="2400" dirty="0" smtClean="0"/>
              <a:t>Waged </a:t>
            </a:r>
            <a:r>
              <a:rPr lang="en-US" sz="2400" dirty="0" err="1" smtClean="0"/>
              <a:t>Nakula</a:t>
            </a:r>
            <a:r>
              <a:rPr lang="en-US" sz="2400" dirty="0" smtClean="0"/>
              <a:t>, </a:t>
            </a:r>
            <a:r>
              <a:rPr lang="en-US" sz="2400" dirty="0" err="1" smtClean="0"/>
              <a:t>Sahadeva</a:t>
            </a:r>
            <a:r>
              <a:rPr lang="en-US" sz="2400" dirty="0"/>
              <a:t> </a:t>
            </a:r>
            <a:r>
              <a:rPr lang="en-US" sz="2400" dirty="0" smtClean="0"/>
              <a:t>and lost</a:t>
            </a:r>
          </a:p>
          <a:p>
            <a:r>
              <a:rPr lang="en-US" sz="2400" dirty="0"/>
              <a:t>The wicked </a:t>
            </a:r>
            <a:r>
              <a:rPr lang="en-US" sz="2400" dirty="0" err="1"/>
              <a:t>Sakuni</a:t>
            </a:r>
            <a:r>
              <a:rPr lang="en-US" sz="2400" dirty="0"/>
              <a:t> was afraid </a:t>
            </a:r>
            <a:r>
              <a:rPr lang="en-US" sz="2400" dirty="0" smtClean="0"/>
              <a:t>that Yudhishthira </a:t>
            </a:r>
            <a:r>
              <a:rPr lang="en-US" sz="2400" dirty="0"/>
              <a:t>might stop </a:t>
            </a:r>
            <a:r>
              <a:rPr lang="en-US" sz="2400" dirty="0" smtClean="0"/>
              <a:t>there……</a:t>
            </a:r>
          </a:p>
          <a:p>
            <a:r>
              <a:rPr lang="en-US" sz="2400" dirty="0" smtClean="0"/>
              <a:t>He  lashed </a:t>
            </a:r>
            <a:r>
              <a:rPr lang="en-US" sz="2400" dirty="0"/>
              <a:t>Yudhishthira with these words:</a:t>
            </a:r>
          </a:p>
          <a:p>
            <a:pPr lvl="1"/>
            <a:r>
              <a:rPr lang="en-US" sz="2400" dirty="0" err="1" smtClean="0"/>
              <a:t>Bhima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err="1"/>
              <a:t>Arjuna</a:t>
            </a:r>
            <a:r>
              <a:rPr lang="en-US" sz="2400" dirty="0"/>
              <a:t>, being </a:t>
            </a:r>
            <a:r>
              <a:rPr lang="en-US" sz="2400" dirty="0" smtClean="0"/>
              <a:t>your full </a:t>
            </a:r>
            <a:r>
              <a:rPr lang="en-US" sz="2400" dirty="0"/>
              <a:t>brothers, are no doubt dearer than </a:t>
            </a:r>
            <a:r>
              <a:rPr lang="en-US" sz="2400" dirty="0" smtClean="0"/>
              <a:t>the sons </a:t>
            </a:r>
            <a:r>
              <a:rPr lang="en-US" sz="2400" dirty="0"/>
              <a:t>of </a:t>
            </a:r>
            <a:r>
              <a:rPr lang="en-US" sz="2400" dirty="0" err="1"/>
              <a:t>Madri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You </a:t>
            </a:r>
            <a:r>
              <a:rPr lang="en-US" sz="2400" dirty="0"/>
              <a:t>will not offer </a:t>
            </a:r>
            <a:r>
              <a:rPr lang="en-US" sz="2400" dirty="0" smtClean="0"/>
              <a:t>them</a:t>
            </a:r>
          </a:p>
          <a:p>
            <a:pPr lvl="1"/>
            <a:endParaRPr lang="en-US" sz="2400" dirty="0" smtClean="0"/>
          </a:p>
          <a:p>
            <a:r>
              <a:rPr lang="en-US" sz="2400" dirty="0"/>
              <a:t>Yudhishthira, now </a:t>
            </a:r>
            <a:r>
              <a:rPr lang="en-US" sz="2400" b="1" dirty="0"/>
              <a:t>thoroughly </a:t>
            </a:r>
            <a:r>
              <a:rPr lang="en-US" sz="2400" b="1" dirty="0" smtClean="0"/>
              <a:t>reckless and </a:t>
            </a:r>
            <a:r>
              <a:rPr lang="en-US" sz="2400" b="1" dirty="0"/>
              <a:t>stung </a:t>
            </a:r>
            <a:r>
              <a:rPr lang="en-US" sz="2400" b="1" dirty="0" smtClean="0"/>
              <a:t>by </a:t>
            </a:r>
            <a:r>
              <a:rPr lang="en-US" sz="2400" b="1" dirty="0"/>
              <a:t>the </a:t>
            </a:r>
            <a:r>
              <a:rPr lang="en-US" sz="2400" b="1" dirty="0" smtClean="0"/>
              <a:t>sneering imputation</a:t>
            </a:r>
            <a:r>
              <a:rPr lang="en-US" sz="2400" dirty="0" smtClean="0"/>
              <a:t> </a:t>
            </a:r>
            <a:r>
              <a:rPr lang="en-US" sz="2400" dirty="0"/>
              <a:t>that he held his </a:t>
            </a:r>
            <a:r>
              <a:rPr lang="en-US" sz="2400" dirty="0" smtClean="0"/>
              <a:t>step-brothers cheap</a:t>
            </a:r>
          </a:p>
          <a:p>
            <a:pPr lvl="1"/>
            <a:r>
              <a:rPr lang="en-US" sz="2400" dirty="0" smtClean="0"/>
              <a:t>Waged </a:t>
            </a:r>
            <a:r>
              <a:rPr lang="en-US" sz="2400" dirty="0" err="1" smtClean="0"/>
              <a:t>Arjuna</a:t>
            </a:r>
            <a:r>
              <a:rPr lang="en-US" sz="2400" dirty="0" smtClean="0"/>
              <a:t> and </a:t>
            </a:r>
            <a:r>
              <a:rPr lang="en-US" sz="2400" dirty="0" err="1" smtClean="0"/>
              <a:t>Bhima</a:t>
            </a:r>
            <a:r>
              <a:rPr lang="en-US" sz="2400" dirty="0" smtClean="0"/>
              <a:t> and lost…..</a:t>
            </a:r>
          </a:p>
          <a:p>
            <a:pPr lvl="1"/>
            <a:endParaRPr lang="en-US" sz="2400" dirty="0" smtClean="0"/>
          </a:p>
          <a:p>
            <a:r>
              <a:rPr lang="en-US" sz="2600" dirty="0" smtClean="0"/>
              <a:t>Waged himself and lost……….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22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453" y="244699"/>
            <a:ext cx="11171231" cy="6181859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Sakuni</a:t>
            </a:r>
            <a:r>
              <a:rPr lang="en-US" sz="2400" dirty="0" smtClean="0"/>
              <a:t> stood up </a:t>
            </a:r>
            <a:r>
              <a:rPr lang="en-US" sz="2400" dirty="0"/>
              <a:t>in the assembly and shouted the </a:t>
            </a:r>
            <a:r>
              <a:rPr lang="en-US" sz="2400" dirty="0" smtClean="0"/>
              <a:t>names of </a:t>
            </a:r>
            <a:r>
              <a:rPr lang="en-US" sz="2400" dirty="0"/>
              <a:t>each of the five </a:t>
            </a:r>
            <a:r>
              <a:rPr lang="en-US" sz="2400" dirty="0" err="1"/>
              <a:t>Pandavas</a:t>
            </a:r>
            <a:r>
              <a:rPr lang="en-US" sz="2400" dirty="0"/>
              <a:t> and </a:t>
            </a:r>
            <a:r>
              <a:rPr lang="en-US" sz="2400" dirty="0" smtClean="0"/>
              <a:t>loudly proclaimed </a:t>
            </a:r>
            <a:r>
              <a:rPr lang="en-US" sz="2400" dirty="0"/>
              <a:t>that they had all become </a:t>
            </a:r>
            <a:r>
              <a:rPr lang="en-US" sz="2400" dirty="0" smtClean="0"/>
              <a:t>his lawful </a:t>
            </a:r>
            <a:r>
              <a:rPr lang="en-US" sz="2400" dirty="0"/>
              <a:t>slaves</a:t>
            </a:r>
            <a:r>
              <a:rPr lang="en-US" sz="2400" dirty="0" smtClean="0"/>
              <a:t>.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audience were </a:t>
            </a:r>
            <a:r>
              <a:rPr lang="en-US" sz="2400" dirty="0" smtClean="0"/>
              <a:t>stunned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 smtClean="0"/>
              <a:t>Shakuni</a:t>
            </a:r>
            <a:r>
              <a:rPr lang="en-US" sz="2400" dirty="0" smtClean="0"/>
              <a:t> </a:t>
            </a:r>
            <a:r>
              <a:rPr lang="en-US" sz="2400" dirty="0" err="1" smtClean="0"/>
              <a:t>tellss</a:t>
            </a:r>
            <a:endParaRPr lang="en-US" sz="2400" dirty="0" smtClean="0"/>
          </a:p>
          <a:p>
            <a:pPr lvl="1"/>
            <a:r>
              <a:rPr lang="en-US" sz="2400" b="1" dirty="0" smtClean="0"/>
              <a:t>continue </a:t>
            </a:r>
            <a:r>
              <a:rPr lang="en-US" sz="2400" b="1" dirty="0"/>
              <a:t>the game </a:t>
            </a:r>
            <a:r>
              <a:rPr lang="en-US" sz="2400" b="1" dirty="0" smtClean="0"/>
              <a:t>offering </a:t>
            </a:r>
            <a:r>
              <a:rPr lang="en-US" sz="2400" b="1" dirty="0"/>
              <a:t>your </a:t>
            </a:r>
            <a:r>
              <a:rPr lang="en-US" sz="2400" b="1" dirty="0" smtClean="0"/>
              <a:t>wife </a:t>
            </a:r>
            <a:r>
              <a:rPr lang="en-US" sz="2400" b="1" dirty="0" err="1" smtClean="0"/>
              <a:t>Draupadi</a:t>
            </a:r>
            <a:r>
              <a:rPr lang="en-US" sz="2400" b="1" dirty="0" smtClean="0"/>
              <a:t> </a:t>
            </a:r>
            <a:r>
              <a:rPr lang="en-US" sz="2400" b="1" dirty="0"/>
              <a:t>as </a:t>
            </a:r>
            <a:r>
              <a:rPr lang="en-US" sz="2400" b="1" dirty="0" smtClean="0"/>
              <a:t>wager…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Yudhishthira despairingly pledges her and trembles unwittingly.</a:t>
            </a:r>
          </a:p>
          <a:p>
            <a:endParaRPr lang="en-US" sz="2400" dirty="0" smtClean="0"/>
          </a:p>
          <a:p>
            <a:r>
              <a:rPr lang="en-US" sz="2400" dirty="0" smtClean="0"/>
              <a:t>There </a:t>
            </a:r>
            <a:r>
              <a:rPr lang="en-US" sz="2400" dirty="0"/>
              <a:t>was audible distress and agitation </a:t>
            </a:r>
            <a:r>
              <a:rPr lang="en-US" sz="2400" dirty="0" smtClean="0"/>
              <a:t>in that </a:t>
            </a:r>
            <a:r>
              <a:rPr lang="en-US" sz="2400" dirty="0"/>
              <a:t>part of the assembly where the </a:t>
            </a:r>
            <a:r>
              <a:rPr lang="en-US" sz="2400" dirty="0" smtClean="0"/>
              <a:t>elders sat.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more emotional wept.</a:t>
            </a:r>
          </a:p>
          <a:p>
            <a:r>
              <a:rPr lang="en-US" sz="2400" dirty="0"/>
              <a:t>Others perspired, and felt the end of </a:t>
            </a:r>
            <a:r>
              <a:rPr lang="en-US" sz="2400" dirty="0" smtClean="0"/>
              <a:t>the world </a:t>
            </a:r>
            <a:r>
              <a:rPr lang="en-US" sz="2400" dirty="0"/>
              <a:t>was come.</a:t>
            </a:r>
          </a:p>
        </p:txBody>
      </p:sp>
    </p:spTree>
    <p:extLst>
      <p:ext uri="{BB962C8B-B14F-4D97-AF65-F5344CB8AC3E}">
        <p14:creationId xmlns:p14="http://schemas.microsoft.com/office/powerpoint/2010/main" val="1631341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373487"/>
            <a:ext cx="10913653" cy="5667875"/>
          </a:xfrm>
        </p:spPr>
        <p:txBody>
          <a:bodyPr>
            <a:noAutofit/>
          </a:bodyPr>
          <a:lstStyle/>
          <a:p>
            <a:r>
              <a:rPr lang="en-US" sz="2800" dirty="0" err="1"/>
              <a:t>Duryodhana</a:t>
            </a:r>
            <a:r>
              <a:rPr lang="en-US" sz="2800" dirty="0"/>
              <a:t>, his brothers and </a:t>
            </a:r>
            <a:r>
              <a:rPr lang="en-US" sz="2800" dirty="0" smtClean="0"/>
              <a:t>Karna shouted </a:t>
            </a:r>
            <a:r>
              <a:rPr lang="en-US" sz="2800" dirty="0"/>
              <a:t>with exultation. </a:t>
            </a:r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/>
              <a:t>that </a:t>
            </a:r>
            <a:r>
              <a:rPr lang="en-US" sz="2800" dirty="0" smtClean="0"/>
              <a:t>group </a:t>
            </a:r>
            <a:r>
              <a:rPr lang="en-US" sz="2800" dirty="0" err="1" smtClean="0"/>
              <a:t>Yuyutsu</a:t>
            </a:r>
            <a:r>
              <a:rPr lang="en-US" sz="2800" dirty="0" smtClean="0"/>
              <a:t> </a:t>
            </a:r>
            <a:r>
              <a:rPr lang="en-US" sz="2800" dirty="0"/>
              <a:t>alone bent his head in shame </a:t>
            </a:r>
            <a:r>
              <a:rPr lang="en-US" sz="2800" dirty="0" smtClean="0"/>
              <a:t>and sorrow </a:t>
            </a:r>
            <a:r>
              <a:rPr lang="en-US" sz="2800" dirty="0"/>
              <a:t>and heaved a deep sigh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Shakuni</a:t>
            </a:r>
            <a:r>
              <a:rPr lang="en-US" sz="2800" dirty="0" smtClean="0"/>
              <a:t> won again…………………</a:t>
            </a:r>
          </a:p>
          <a:p>
            <a:endParaRPr lang="en-US" sz="2800" dirty="0" smtClean="0"/>
          </a:p>
          <a:p>
            <a:r>
              <a:rPr lang="en-US" sz="2800" dirty="0"/>
              <a:t>At once </a:t>
            </a:r>
            <a:r>
              <a:rPr lang="en-US" sz="2800" dirty="0" err="1"/>
              <a:t>Duryodhana</a:t>
            </a:r>
            <a:r>
              <a:rPr lang="en-US" sz="2800" dirty="0"/>
              <a:t> turned to </a:t>
            </a:r>
            <a:r>
              <a:rPr lang="en-US" sz="2800" dirty="0" err="1"/>
              <a:t>Vidura</a:t>
            </a:r>
            <a:r>
              <a:rPr lang="en-US" sz="2800" dirty="0"/>
              <a:t> </a:t>
            </a:r>
            <a:r>
              <a:rPr lang="en-US" sz="2800" dirty="0" smtClean="0"/>
              <a:t>and said</a:t>
            </a:r>
            <a:r>
              <a:rPr lang="en-US" sz="2800" dirty="0"/>
              <a:t>: </a:t>
            </a:r>
            <a:endParaRPr lang="en-US" sz="2800" dirty="0" smtClean="0"/>
          </a:p>
          <a:p>
            <a:pPr lvl="1"/>
            <a:r>
              <a:rPr lang="en-US" sz="2800" dirty="0" smtClean="0"/>
              <a:t>"</a:t>
            </a:r>
            <a:r>
              <a:rPr lang="en-US" sz="2800" dirty="0"/>
              <a:t>Go and fetch </a:t>
            </a:r>
            <a:r>
              <a:rPr lang="en-US" sz="2800" dirty="0" err="1"/>
              <a:t>Draupadi</a:t>
            </a:r>
            <a:r>
              <a:rPr lang="en-US" sz="2800" dirty="0"/>
              <a:t>, the </a:t>
            </a:r>
            <a:r>
              <a:rPr lang="en-US" sz="2800" dirty="0" smtClean="0"/>
              <a:t>beloved wife </a:t>
            </a:r>
            <a:r>
              <a:rPr lang="en-US" sz="2800" dirty="0"/>
              <a:t>of the </a:t>
            </a:r>
            <a:r>
              <a:rPr lang="en-US" sz="2800" dirty="0" err="1"/>
              <a:t>Pandavas</a:t>
            </a:r>
            <a:r>
              <a:rPr lang="en-US" sz="2800" dirty="0"/>
              <a:t>. </a:t>
            </a:r>
            <a:endParaRPr lang="en-US" sz="2800" dirty="0" smtClean="0"/>
          </a:p>
          <a:p>
            <a:pPr lvl="1"/>
            <a:r>
              <a:rPr lang="en-US" sz="2800" dirty="0" smtClean="0"/>
              <a:t>She </a:t>
            </a:r>
            <a:r>
              <a:rPr lang="en-US" sz="2800" dirty="0"/>
              <a:t>must </a:t>
            </a:r>
            <a:r>
              <a:rPr lang="en-US" sz="2800" dirty="0" smtClean="0"/>
              <a:t>hence forward </a:t>
            </a:r>
            <a:r>
              <a:rPr lang="en-US" sz="2800" dirty="0"/>
              <a:t>sweep and clean our house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 Let her </a:t>
            </a:r>
            <a:r>
              <a:rPr lang="en-US" sz="2800" dirty="0"/>
              <a:t>come without delay."</a:t>
            </a:r>
          </a:p>
        </p:txBody>
      </p:sp>
    </p:spTree>
    <p:extLst>
      <p:ext uri="{BB962C8B-B14F-4D97-AF65-F5344CB8AC3E}">
        <p14:creationId xmlns:p14="http://schemas.microsoft.com/office/powerpoint/2010/main" val="2192790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" y="283336"/>
            <a:ext cx="11912958" cy="6413678"/>
          </a:xfrm>
        </p:spPr>
        <p:txBody>
          <a:bodyPr>
            <a:normAutofit/>
          </a:bodyPr>
          <a:lstStyle/>
          <a:p>
            <a:r>
              <a:rPr lang="en-US" sz="2400" dirty="0" err="1"/>
              <a:t>Vidura</a:t>
            </a:r>
            <a:r>
              <a:rPr lang="en-US" sz="2400" dirty="0"/>
              <a:t> exclaimed: "Are you mad that </a:t>
            </a:r>
            <a:r>
              <a:rPr lang="en-US" sz="2400" dirty="0" smtClean="0"/>
              <a:t>you rush </a:t>
            </a:r>
            <a:r>
              <a:rPr lang="en-US" sz="2400" dirty="0"/>
              <a:t>to certain destruction</a:t>
            </a:r>
            <a:r>
              <a:rPr lang="en-US" sz="2400" dirty="0" smtClean="0"/>
              <a:t>?</a:t>
            </a:r>
          </a:p>
          <a:p>
            <a:r>
              <a:rPr lang="en-US" sz="2400" dirty="0" err="1"/>
              <a:t>Vidura</a:t>
            </a:r>
            <a:r>
              <a:rPr lang="en-US" sz="2400" dirty="0"/>
              <a:t> turned to the assembly and said:</a:t>
            </a:r>
          </a:p>
          <a:p>
            <a:pPr lvl="1"/>
            <a:r>
              <a:rPr lang="en-US" sz="2400" dirty="0"/>
              <a:t>"Yudhishthira had no right to </a:t>
            </a:r>
            <a:r>
              <a:rPr lang="en-US" sz="2400" dirty="0" smtClean="0"/>
              <a:t>stake </a:t>
            </a:r>
            <a:r>
              <a:rPr lang="en-US" sz="2400" dirty="0" err="1"/>
              <a:t>Panchali</a:t>
            </a:r>
            <a:r>
              <a:rPr lang="en-US" sz="2400" dirty="0"/>
              <a:t> as by then he had himself </a:t>
            </a:r>
            <a:r>
              <a:rPr lang="en-US" sz="2400" dirty="0" smtClean="0"/>
              <a:t>already lost </a:t>
            </a:r>
            <a:r>
              <a:rPr lang="en-US" sz="2400" dirty="0"/>
              <a:t>his freedom and lost all rights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the ruin of the </a:t>
            </a:r>
            <a:r>
              <a:rPr lang="en-US" sz="2400" dirty="0" err="1"/>
              <a:t>Kauravas</a:t>
            </a:r>
            <a:r>
              <a:rPr lang="en-US" sz="2400" dirty="0"/>
              <a:t> is imminent,</a:t>
            </a:r>
          </a:p>
          <a:p>
            <a:pPr lvl="1"/>
            <a:r>
              <a:rPr lang="en-US" sz="2400" dirty="0" smtClean="0"/>
              <a:t>regardless </a:t>
            </a:r>
            <a:r>
              <a:rPr lang="en-US" sz="2400" dirty="0"/>
              <a:t>of the advice of </a:t>
            </a:r>
            <a:r>
              <a:rPr lang="en-US" sz="2400" dirty="0" smtClean="0"/>
              <a:t>their friends </a:t>
            </a:r>
            <a:r>
              <a:rPr lang="en-US" sz="2400" dirty="0"/>
              <a:t>and well-wishers, the sons </a:t>
            </a:r>
            <a:r>
              <a:rPr lang="en-US" sz="2400" dirty="0" smtClean="0"/>
              <a:t>of </a:t>
            </a:r>
            <a:r>
              <a:rPr lang="en-US" sz="2400" dirty="0" err="1" smtClean="0"/>
              <a:t>Dhritarashtra</a:t>
            </a:r>
            <a:r>
              <a:rPr lang="en-US" sz="2400" dirty="0" smtClean="0"/>
              <a:t> </a:t>
            </a:r>
            <a:r>
              <a:rPr lang="en-US" sz="2400" dirty="0"/>
              <a:t>are on the path to </a:t>
            </a:r>
            <a:r>
              <a:rPr lang="en-US" sz="2400" dirty="0" smtClean="0"/>
              <a:t>hell</a:t>
            </a:r>
          </a:p>
          <a:p>
            <a:pPr lvl="1"/>
            <a:endParaRPr lang="en-US" sz="2400" dirty="0" smtClean="0"/>
          </a:p>
          <a:p>
            <a:r>
              <a:rPr lang="en-US" sz="2400" dirty="0" err="1"/>
              <a:t>Duryodhana</a:t>
            </a:r>
            <a:r>
              <a:rPr lang="en-US" sz="2400" dirty="0"/>
              <a:t> was angry at these words </a:t>
            </a:r>
            <a:r>
              <a:rPr lang="en-US" sz="2400" dirty="0" smtClean="0"/>
              <a:t>of </a:t>
            </a:r>
            <a:r>
              <a:rPr lang="en-US" sz="2400" dirty="0" err="1" smtClean="0"/>
              <a:t>Vidura</a:t>
            </a:r>
            <a:r>
              <a:rPr lang="en-US" sz="2400" dirty="0" smtClean="0"/>
              <a:t> </a:t>
            </a:r>
            <a:r>
              <a:rPr lang="en-US" sz="2400" dirty="0"/>
              <a:t>and told </a:t>
            </a:r>
            <a:r>
              <a:rPr lang="en-US" sz="2400" b="1" dirty="0" err="1"/>
              <a:t>Prathikami</a:t>
            </a:r>
            <a:r>
              <a:rPr lang="en-US" sz="2400" b="1" dirty="0"/>
              <a:t>, </a:t>
            </a:r>
            <a:r>
              <a:rPr lang="en-US" sz="2400" dirty="0" smtClean="0"/>
              <a:t>his charioteer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/>
            <a:r>
              <a:rPr lang="en-US" sz="2400" dirty="0" smtClean="0"/>
              <a:t>"</a:t>
            </a:r>
            <a:r>
              <a:rPr lang="en-US" sz="2400" dirty="0" err="1"/>
              <a:t>Vidura</a:t>
            </a:r>
            <a:r>
              <a:rPr lang="en-US" sz="2400" dirty="0"/>
              <a:t> is jealous of us and </a:t>
            </a:r>
            <a:r>
              <a:rPr lang="en-US" sz="2400" dirty="0" smtClean="0"/>
              <a:t>he is </a:t>
            </a:r>
            <a:r>
              <a:rPr lang="en-US" sz="2400" dirty="0"/>
              <a:t>afraid of the </a:t>
            </a:r>
            <a:r>
              <a:rPr lang="en-US" sz="2400" dirty="0" err="1"/>
              <a:t>Pandavas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But </a:t>
            </a:r>
            <a:r>
              <a:rPr lang="en-US" sz="2400" dirty="0"/>
              <a:t>you </a:t>
            </a:r>
            <a:r>
              <a:rPr lang="en-US" sz="2400" dirty="0" smtClean="0"/>
              <a:t>are different.</a:t>
            </a:r>
          </a:p>
          <a:p>
            <a:pPr lvl="1"/>
            <a:r>
              <a:rPr lang="en-US" sz="2400" dirty="0" smtClean="0"/>
              <a:t>Go </a:t>
            </a:r>
            <a:r>
              <a:rPr lang="en-US" sz="2400" dirty="0"/>
              <a:t>forth and bring </a:t>
            </a:r>
            <a:r>
              <a:rPr lang="en-US" sz="2400" dirty="0" err="1" smtClean="0"/>
              <a:t>Draupadi</a:t>
            </a:r>
            <a:r>
              <a:rPr lang="en-US" sz="2400" dirty="0" smtClean="0"/>
              <a:t> immediately</a:t>
            </a:r>
            <a:r>
              <a:rPr lang="en-US" sz="2400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983669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26. DRAUPADI'S GRIEF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93949"/>
            <a:ext cx="11300019" cy="454741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PRATHIKAMI went to </a:t>
            </a:r>
            <a:r>
              <a:rPr lang="en-US" sz="2400" dirty="0" err="1"/>
              <a:t>Draupadi</a:t>
            </a:r>
            <a:r>
              <a:rPr lang="en-US" sz="2400" dirty="0"/>
              <a:t> </a:t>
            </a:r>
            <a:r>
              <a:rPr lang="en-US" sz="2400" dirty="0" smtClean="0"/>
              <a:t>as ordered </a:t>
            </a:r>
            <a:r>
              <a:rPr lang="en-US" sz="2400" dirty="0"/>
              <a:t>by his master</a:t>
            </a:r>
            <a:r>
              <a:rPr lang="en-US" sz="2400" dirty="0" smtClean="0"/>
              <a:t>.</a:t>
            </a:r>
          </a:p>
          <a:p>
            <a:pPr lvl="2"/>
            <a:r>
              <a:rPr lang="en-US" sz="2400" dirty="0" smtClean="0"/>
              <a:t>Yudhishthira </a:t>
            </a:r>
            <a:r>
              <a:rPr lang="en-US" sz="2400" dirty="0"/>
              <a:t>fell </a:t>
            </a:r>
            <a:r>
              <a:rPr lang="en-US" sz="2400" dirty="0" smtClean="0"/>
              <a:t>under the </a:t>
            </a:r>
            <a:r>
              <a:rPr lang="en-US" sz="2400" dirty="0"/>
              <a:t>spell of the game of dice </a:t>
            </a:r>
            <a:endParaRPr lang="en-US" sz="2400" dirty="0" smtClean="0"/>
          </a:p>
          <a:p>
            <a:pPr lvl="2"/>
            <a:r>
              <a:rPr lang="en-US" sz="2400" dirty="0" smtClean="0"/>
              <a:t>has wagered </a:t>
            </a:r>
            <a:r>
              <a:rPr lang="en-US" sz="2400" dirty="0"/>
              <a:t>and lost even </a:t>
            </a:r>
            <a:r>
              <a:rPr lang="en-US" sz="2400" dirty="0" smtClean="0"/>
              <a:t>you………….</a:t>
            </a:r>
          </a:p>
          <a:p>
            <a:pPr lvl="2"/>
            <a:r>
              <a:rPr lang="en-US" sz="2400" dirty="0" smtClean="0"/>
              <a:t>You belong </a:t>
            </a:r>
            <a:r>
              <a:rPr lang="en-US" sz="2400" dirty="0"/>
              <a:t>to </a:t>
            </a:r>
            <a:r>
              <a:rPr lang="en-US" sz="2400" dirty="0" err="1" smtClean="0"/>
              <a:t>Duryodhana</a:t>
            </a:r>
            <a:r>
              <a:rPr lang="en-US" sz="2400" dirty="0" smtClean="0"/>
              <a:t>….</a:t>
            </a:r>
          </a:p>
          <a:p>
            <a:pPr lvl="2"/>
            <a:endParaRPr lang="en-US" sz="2400" dirty="0" smtClean="0"/>
          </a:p>
          <a:p>
            <a:pPr lvl="1"/>
            <a:r>
              <a:rPr lang="en-US" sz="2400" dirty="0" err="1" smtClean="0"/>
              <a:t>Duryodhana's</a:t>
            </a:r>
            <a:r>
              <a:rPr lang="en-US" sz="2400" dirty="0" smtClean="0"/>
              <a:t> </a:t>
            </a:r>
            <a:r>
              <a:rPr lang="en-US" sz="2400" dirty="0"/>
              <a:t>command to take you </a:t>
            </a:r>
            <a:r>
              <a:rPr lang="en-US" sz="2400" dirty="0" smtClean="0"/>
              <a:t>to serve </a:t>
            </a:r>
            <a:r>
              <a:rPr lang="en-US" sz="2400" dirty="0"/>
              <a:t>in his household as maid </a:t>
            </a:r>
            <a:r>
              <a:rPr lang="en-US" sz="2400" dirty="0" smtClean="0"/>
              <a:t>servant,</a:t>
            </a:r>
          </a:p>
          <a:p>
            <a:pPr lvl="1"/>
            <a:endParaRPr lang="en-US" sz="2400" dirty="0" smtClean="0"/>
          </a:p>
          <a:p>
            <a:r>
              <a:rPr lang="en-US" sz="2400" b="1" dirty="0" err="1"/>
              <a:t>Draupadi</a:t>
            </a:r>
            <a:r>
              <a:rPr lang="en-US" sz="2400" b="1" dirty="0"/>
              <a:t>, the spouse of the emperor </a:t>
            </a:r>
            <a:r>
              <a:rPr lang="en-US" sz="2400" b="1" dirty="0" smtClean="0"/>
              <a:t>who had </a:t>
            </a:r>
            <a:r>
              <a:rPr lang="en-US" sz="2400" b="1" dirty="0"/>
              <a:t>performed </a:t>
            </a:r>
            <a:r>
              <a:rPr lang="en-US" sz="2400" b="1" dirty="0" err="1"/>
              <a:t>Rajasuya</a:t>
            </a:r>
            <a:r>
              <a:rPr lang="en-US" sz="2400" b="1" dirty="0"/>
              <a:t>, </a:t>
            </a:r>
            <a:r>
              <a:rPr lang="en-US" sz="2400" b="1" dirty="0" smtClean="0"/>
              <a:t>was dumbfounded</a:t>
            </a:r>
            <a:r>
              <a:rPr lang="en-US" sz="2400" b="1" dirty="0"/>
              <a:t>, at this strange message.</a:t>
            </a:r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1874233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98" y="257578"/>
            <a:ext cx="11642501" cy="6600422"/>
          </a:xfrm>
        </p:spPr>
        <p:txBody>
          <a:bodyPr>
            <a:normAutofit/>
          </a:bodyPr>
          <a:lstStyle/>
          <a:p>
            <a:r>
              <a:rPr lang="en-US" sz="2800" dirty="0" err="1"/>
              <a:t>Draupadi</a:t>
            </a:r>
            <a:r>
              <a:rPr lang="en-US" sz="2800" dirty="0"/>
              <a:t> </a:t>
            </a:r>
            <a:r>
              <a:rPr lang="en-US" sz="2800" dirty="0" smtClean="0"/>
              <a:t>soon regained </a:t>
            </a:r>
            <a:r>
              <a:rPr lang="en-US" sz="2800" dirty="0"/>
              <a:t>her fortitude and, with </a:t>
            </a:r>
            <a:r>
              <a:rPr lang="en-US" sz="2800" dirty="0" smtClean="0"/>
              <a:t>anger blazing </a:t>
            </a:r>
            <a:r>
              <a:rPr lang="en-US" sz="2800" dirty="0"/>
              <a:t>from her eyes, said: </a:t>
            </a:r>
            <a:endParaRPr lang="en-US" sz="2800" dirty="0" smtClean="0"/>
          </a:p>
          <a:p>
            <a:pPr lvl="1"/>
            <a:r>
              <a:rPr lang="en-US" sz="2800" dirty="0" smtClean="0"/>
              <a:t>return…. </a:t>
            </a:r>
          </a:p>
          <a:p>
            <a:pPr lvl="1"/>
            <a:r>
              <a:rPr lang="en-US" sz="2800" dirty="0" smtClean="0"/>
              <a:t>Ask </a:t>
            </a:r>
            <a:r>
              <a:rPr lang="en-US" sz="2800" dirty="0"/>
              <a:t>this question in the open assembly. </a:t>
            </a:r>
          </a:p>
          <a:p>
            <a:pPr lvl="1"/>
            <a:r>
              <a:rPr lang="en-US" sz="2800" dirty="0" smtClean="0"/>
              <a:t>Ask </a:t>
            </a:r>
            <a:r>
              <a:rPr lang="en-US" sz="2800" dirty="0"/>
              <a:t>of him who played the </a:t>
            </a:r>
            <a:r>
              <a:rPr lang="en-US" sz="2800" dirty="0" smtClean="0"/>
              <a:t>game whether he </a:t>
            </a:r>
            <a:r>
              <a:rPr lang="en-US" sz="2800" dirty="0"/>
              <a:t>first lost himself, or </a:t>
            </a:r>
            <a:r>
              <a:rPr lang="en-US" sz="2800" dirty="0" smtClean="0"/>
              <a:t>his wife</a:t>
            </a:r>
            <a:r>
              <a:rPr lang="en-US" sz="2800" dirty="0"/>
              <a:t>. </a:t>
            </a:r>
            <a:endParaRPr lang="en-US" sz="2800" dirty="0" smtClean="0"/>
          </a:p>
          <a:p>
            <a:pPr lvl="1"/>
            <a:r>
              <a:rPr lang="en-US" sz="2800" dirty="0" smtClean="0"/>
              <a:t>Bring </a:t>
            </a:r>
            <a:r>
              <a:rPr lang="en-US" sz="2800" dirty="0"/>
              <a:t>me his answer and </a:t>
            </a:r>
            <a:r>
              <a:rPr lang="en-US" sz="2800" dirty="0" smtClean="0"/>
              <a:t>then you </a:t>
            </a:r>
            <a:r>
              <a:rPr lang="en-US" sz="2800" dirty="0"/>
              <a:t>can take me</a:t>
            </a:r>
            <a:r>
              <a:rPr lang="en-US" sz="2800" dirty="0" smtClean="0"/>
              <a:t>.</a:t>
            </a:r>
          </a:p>
          <a:p>
            <a:pPr lvl="1"/>
            <a:endParaRPr lang="en-US" sz="2800" dirty="0" smtClean="0"/>
          </a:p>
          <a:p>
            <a:r>
              <a:rPr lang="en-US" sz="2800" dirty="0"/>
              <a:t>the </a:t>
            </a:r>
            <a:r>
              <a:rPr lang="en-US" sz="2800" dirty="0" smtClean="0"/>
              <a:t>question put by </a:t>
            </a:r>
            <a:r>
              <a:rPr lang="en-US" sz="2800" dirty="0" err="1" smtClean="0"/>
              <a:t>Draupadi</a:t>
            </a:r>
            <a:r>
              <a:rPr lang="en-US" sz="2800" dirty="0" smtClean="0"/>
              <a:t> was delivered in the assembly.</a:t>
            </a:r>
            <a:endParaRPr lang="en-US" sz="2800" dirty="0"/>
          </a:p>
          <a:p>
            <a:r>
              <a:rPr lang="en-US" sz="2800" dirty="0"/>
              <a:t>Yudhishthira remained speechless.</a:t>
            </a:r>
          </a:p>
          <a:p>
            <a:r>
              <a:rPr lang="en-US" sz="2800" dirty="0"/>
              <a:t>Then </a:t>
            </a:r>
            <a:r>
              <a:rPr lang="en-US" sz="2800" dirty="0" err="1"/>
              <a:t>Duryodhana</a:t>
            </a:r>
            <a:r>
              <a:rPr lang="en-US" sz="2800" dirty="0"/>
              <a:t> bade </a:t>
            </a:r>
            <a:r>
              <a:rPr lang="en-US" sz="2800" dirty="0" err="1"/>
              <a:t>Prathikami</a:t>
            </a:r>
            <a:r>
              <a:rPr lang="en-US" sz="2800" dirty="0"/>
              <a:t> </a:t>
            </a:r>
            <a:r>
              <a:rPr lang="en-US" sz="2800" dirty="0" smtClean="0"/>
              <a:t>bring </a:t>
            </a:r>
            <a:r>
              <a:rPr lang="en-US" sz="2800" b="1" dirty="0" err="1" smtClean="0"/>
              <a:t>Panchali</a:t>
            </a:r>
            <a:r>
              <a:rPr lang="en-US" sz="2800" b="1" dirty="0" smtClean="0"/>
              <a:t> </a:t>
            </a:r>
            <a:r>
              <a:rPr lang="en-US" sz="2800" b="1" dirty="0"/>
              <a:t>herself there to question </a:t>
            </a:r>
            <a:r>
              <a:rPr lang="en-US" sz="2800" b="1" dirty="0" smtClean="0"/>
              <a:t>her husband</a:t>
            </a:r>
            <a:r>
              <a:rPr lang="en-US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4877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451" y="425004"/>
            <a:ext cx="11621991" cy="6117464"/>
          </a:xfrm>
        </p:spPr>
        <p:txBody>
          <a:bodyPr>
            <a:noAutofit/>
          </a:bodyPr>
          <a:lstStyle/>
          <a:p>
            <a:r>
              <a:rPr lang="en-US" sz="2800" dirty="0" err="1"/>
              <a:t>Draupadi</a:t>
            </a:r>
            <a:r>
              <a:rPr lang="en-US" sz="2800" dirty="0"/>
              <a:t> </a:t>
            </a:r>
            <a:r>
              <a:rPr lang="en-US" sz="2800" dirty="0" smtClean="0"/>
              <a:t>refuses………... </a:t>
            </a:r>
            <a:r>
              <a:rPr lang="en-US" sz="2800" dirty="0"/>
              <a:t>Asks PRATHIKAMI </a:t>
            </a:r>
            <a:r>
              <a:rPr lang="en-US" sz="2800" dirty="0" smtClean="0"/>
              <a:t>to return </a:t>
            </a:r>
            <a:r>
              <a:rPr lang="en-US" sz="2800" dirty="0"/>
              <a:t>to </a:t>
            </a:r>
            <a:r>
              <a:rPr lang="en-US" sz="2800" dirty="0" smtClean="0"/>
              <a:t>the assembly </a:t>
            </a:r>
            <a:r>
              <a:rPr lang="en-US" sz="2800" dirty="0"/>
              <a:t>and put the question </a:t>
            </a:r>
            <a:r>
              <a:rPr lang="en-US" sz="2800" dirty="0" smtClean="0"/>
              <a:t>and demand </a:t>
            </a:r>
            <a:r>
              <a:rPr lang="en-US" sz="2800" dirty="0"/>
              <a:t>an answer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/>
              <a:t>Enraged, </a:t>
            </a:r>
            <a:r>
              <a:rPr lang="en-US" sz="2800" dirty="0" err="1"/>
              <a:t>Duryodhana</a:t>
            </a:r>
            <a:r>
              <a:rPr lang="en-US" sz="2800" dirty="0"/>
              <a:t> turned to </a:t>
            </a:r>
            <a:r>
              <a:rPr lang="en-US" sz="2800" dirty="0" smtClean="0"/>
              <a:t>his brother </a:t>
            </a:r>
            <a:r>
              <a:rPr lang="en-US" sz="2800" b="1" dirty="0" err="1"/>
              <a:t>Duhsasana</a:t>
            </a:r>
            <a:r>
              <a:rPr lang="en-US" sz="2800" dirty="0"/>
              <a:t> and </a:t>
            </a:r>
            <a:r>
              <a:rPr lang="en-US" sz="2800" dirty="0" smtClean="0"/>
              <a:t>orders him to fetch </a:t>
            </a:r>
            <a:r>
              <a:rPr lang="en-US" sz="2800" dirty="0" err="1"/>
              <a:t>Draupadi</a:t>
            </a:r>
            <a:r>
              <a:rPr lang="en-US" sz="2800" dirty="0"/>
              <a:t> even if </a:t>
            </a:r>
            <a:r>
              <a:rPr lang="en-US" sz="2800" dirty="0" smtClean="0"/>
              <a:t>he has to drag her here</a:t>
            </a:r>
          </a:p>
          <a:p>
            <a:endParaRPr lang="en-US" sz="2800" dirty="0"/>
          </a:p>
          <a:p>
            <a:r>
              <a:rPr lang="en-US" sz="2800" dirty="0"/>
              <a:t> </a:t>
            </a:r>
            <a:r>
              <a:rPr lang="en-US" sz="2800" dirty="0" err="1"/>
              <a:t>Duhsasana</a:t>
            </a:r>
            <a:r>
              <a:rPr lang="en-US" sz="2800" dirty="0"/>
              <a:t> </a:t>
            </a:r>
            <a:r>
              <a:rPr lang="en-US" sz="2800" dirty="0" smtClean="0"/>
              <a:t> bade </a:t>
            </a:r>
            <a:r>
              <a:rPr lang="en-US" sz="2800" dirty="0"/>
              <a:t>as though to take her thither </a:t>
            </a:r>
            <a:r>
              <a:rPr lang="en-US" sz="2800" dirty="0" smtClean="0"/>
              <a:t>by force………</a:t>
            </a:r>
          </a:p>
          <a:p>
            <a:r>
              <a:rPr lang="en-US" sz="2800" dirty="0" err="1" smtClean="0"/>
              <a:t>Panchali</a:t>
            </a:r>
            <a:r>
              <a:rPr lang="en-US" sz="2800" dirty="0" smtClean="0"/>
              <a:t> </a:t>
            </a:r>
            <a:r>
              <a:rPr lang="en-US" sz="2800" dirty="0"/>
              <a:t>rose trembling, </a:t>
            </a:r>
            <a:r>
              <a:rPr lang="en-US" sz="2800" dirty="0" smtClean="0"/>
              <a:t>heart-stricken with sorrow, started </a:t>
            </a:r>
            <a:r>
              <a:rPr lang="en-US" sz="2800" dirty="0"/>
              <a:t>to fly for refuge </a:t>
            </a:r>
            <a:r>
              <a:rPr lang="en-US" sz="2800" dirty="0" smtClean="0"/>
              <a:t>to the </a:t>
            </a:r>
            <a:r>
              <a:rPr lang="en-US" sz="2800" dirty="0"/>
              <a:t>inner apartments of </a:t>
            </a:r>
            <a:r>
              <a:rPr lang="en-US" sz="2800" dirty="0" err="1" smtClean="0"/>
              <a:t>Dhritarashtra's</a:t>
            </a:r>
            <a:r>
              <a:rPr lang="en-US" sz="2800" dirty="0" smtClean="0"/>
              <a:t> queen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err="1" smtClean="0"/>
              <a:t>Duhsasana</a:t>
            </a:r>
            <a:r>
              <a:rPr lang="en-US" sz="2800" dirty="0" smtClean="0"/>
              <a:t> </a:t>
            </a:r>
            <a:r>
              <a:rPr lang="en-US" sz="2800" dirty="0"/>
              <a:t>darted after her, </a:t>
            </a:r>
            <a:r>
              <a:rPr lang="en-US" sz="2800" dirty="0" smtClean="0"/>
              <a:t>caught her </a:t>
            </a:r>
            <a:r>
              <a:rPr lang="en-US" sz="2800" dirty="0"/>
              <a:t>by the hair and dragged her to </a:t>
            </a:r>
            <a:r>
              <a:rPr lang="en-US" sz="2800" dirty="0" smtClean="0"/>
              <a:t>the assembly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037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3" y="309093"/>
            <a:ext cx="11616744" cy="6246253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Yudhishthira touched the feet of his progenitor and guru and said: </a:t>
            </a:r>
          </a:p>
          <a:p>
            <a:pPr lvl="1" algn="just"/>
            <a:r>
              <a:rPr lang="en-US" sz="2400" dirty="0"/>
              <a:t>"O master, you alone can remove my apprehensions.</a:t>
            </a:r>
          </a:p>
          <a:p>
            <a:pPr lvl="1" algn="just"/>
            <a:r>
              <a:rPr lang="en-US" sz="2400" dirty="0"/>
              <a:t>Wise men have predicted from portents the happenings of catastrophic events. </a:t>
            </a:r>
          </a:p>
          <a:p>
            <a:pPr lvl="1" algn="just"/>
            <a:r>
              <a:rPr lang="en-US" sz="2400" dirty="0"/>
              <a:t>Has this prediction been fulfilled by the death of Sisupala or is more to ensue?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Bhagavan</a:t>
            </a:r>
            <a:r>
              <a:rPr lang="en-US" sz="2400" dirty="0" smtClean="0"/>
              <a:t> </a:t>
            </a:r>
            <a:r>
              <a:rPr lang="en-US" sz="2400" dirty="0"/>
              <a:t>Vyasa replied: </a:t>
            </a:r>
            <a:endParaRPr lang="en-US" sz="2400" dirty="0" smtClean="0"/>
          </a:p>
          <a:p>
            <a:pPr lvl="1"/>
            <a:r>
              <a:rPr lang="en-US" sz="2400" dirty="0" smtClean="0"/>
              <a:t>much </a:t>
            </a:r>
            <a:r>
              <a:rPr lang="en-US" sz="2400" dirty="0"/>
              <a:t>sorrow and suffering is in store </a:t>
            </a:r>
            <a:r>
              <a:rPr lang="en-US" sz="2400" dirty="0" smtClean="0"/>
              <a:t>for thirteen </a:t>
            </a:r>
            <a:r>
              <a:rPr lang="en-US" sz="2400" dirty="0"/>
              <a:t>years to come. </a:t>
            </a:r>
            <a:endParaRPr lang="en-US" sz="2400" dirty="0" smtClean="0"/>
          </a:p>
          <a:p>
            <a:pPr lvl="1"/>
            <a:r>
              <a:rPr lang="en-US" sz="2400" dirty="0" smtClean="0"/>
              <a:t>The portents indicate </a:t>
            </a:r>
            <a:r>
              <a:rPr lang="en-US" sz="2400" dirty="0"/>
              <a:t>the destruction of the </a:t>
            </a:r>
            <a:r>
              <a:rPr lang="en-US" sz="2400" dirty="0" smtClean="0"/>
              <a:t>Kshatriya race </a:t>
            </a:r>
          </a:p>
          <a:p>
            <a:pPr lvl="1"/>
            <a:r>
              <a:rPr lang="en-US" sz="2400" dirty="0" smtClean="0"/>
              <a:t>and </a:t>
            </a:r>
            <a:r>
              <a:rPr lang="en-US" sz="2400" dirty="0"/>
              <a:t>are not exhausted with the </a:t>
            </a:r>
            <a:r>
              <a:rPr lang="en-US" sz="2400" dirty="0" smtClean="0"/>
              <a:t>death of </a:t>
            </a:r>
            <a:r>
              <a:rPr lang="en-US" sz="2400" dirty="0"/>
              <a:t>Sisupala. </a:t>
            </a:r>
            <a:endParaRPr lang="en-US" sz="2400" dirty="0" smtClean="0"/>
          </a:p>
          <a:p>
            <a:pPr lvl="1"/>
            <a:r>
              <a:rPr lang="en-US" sz="2800" b="1" dirty="0" smtClean="0"/>
              <a:t>It </a:t>
            </a:r>
            <a:r>
              <a:rPr lang="en-US" sz="2800" b="1" dirty="0"/>
              <a:t>is far from </a:t>
            </a:r>
            <a:r>
              <a:rPr lang="en-US" sz="2800" b="1" dirty="0" smtClean="0"/>
              <a:t>it…………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820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4" y="206063"/>
            <a:ext cx="11441688" cy="6362162"/>
          </a:xfrm>
        </p:spPr>
        <p:txBody>
          <a:bodyPr>
            <a:noAutofit/>
          </a:bodyPr>
          <a:lstStyle/>
          <a:p>
            <a:r>
              <a:rPr lang="en-US" sz="2800" dirty="0" err="1"/>
              <a:t>Draupadi</a:t>
            </a:r>
            <a:r>
              <a:rPr lang="en-US" sz="2800" dirty="0"/>
              <a:t> controlled her anguish </a:t>
            </a:r>
            <a:r>
              <a:rPr lang="en-US" sz="2800" dirty="0" smtClean="0"/>
              <a:t>and </a:t>
            </a:r>
            <a:r>
              <a:rPr lang="en-US" sz="2800" b="1" dirty="0" smtClean="0"/>
              <a:t>appealed </a:t>
            </a:r>
            <a:r>
              <a:rPr lang="en-US" sz="2800" b="1" dirty="0"/>
              <a:t>to the elders </a:t>
            </a:r>
            <a:r>
              <a:rPr lang="en-US" sz="2800" dirty="0" smtClean="0"/>
              <a:t>gathered……..</a:t>
            </a:r>
          </a:p>
          <a:p>
            <a:pPr marL="0" indent="0">
              <a:buNone/>
            </a:pPr>
            <a:r>
              <a:rPr lang="en-US" sz="2800" dirty="0" smtClean="0"/>
              <a:t>        he </a:t>
            </a:r>
            <a:r>
              <a:rPr lang="en-US" sz="2800" dirty="0"/>
              <a:t>was no longer a free man, how </a:t>
            </a:r>
            <a:r>
              <a:rPr lang="en-US" sz="2800" dirty="0" smtClean="0"/>
              <a:t>could he </a:t>
            </a:r>
            <a:r>
              <a:rPr lang="en-US" sz="2800" dirty="0"/>
              <a:t>stake anything at all</a:t>
            </a:r>
            <a:r>
              <a:rPr lang="en-US" sz="2800" dirty="0" smtClean="0"/>
              <a:t>?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Then, stretching out her arms and </a:t>
            </a:r>
            <a:r>
              <a:rPr lang="en-US" sz="2800" dirty="0" smtClean="0"/>
              <a:t>raising her </a:t>
            </a:r>
            <a:r>
              <a:rPr lang="en-US" sz="2800" dirty="0"/>
              <a:t>flowing eyes in </a:t>
            </a:r>
            <a:r>
              <a:rPr lang="en-US" sz="2800" dirty="0" err="1"/>
              <a:t>agonised</a:t>
            </a:r>
            <a:r>
              <a:rPr lang="en-US" sz="2800" dirty="0"/>
              <a:t> </a:t>
            </a:r>
            <a:r>
              <a:rPr lang="en-US" sz="2800" dirty="0" smtClean="0"/>
              <a:t>supplication she </a:t>
            </a:r>
            <a:r>
              <a:rPr lang="en-US" sz="2800" dirty="0"/>
              <a:t>cried in a voice broken with sobs:</a:t>
            </a:r>
          </a:p>
          <a:p>
            <a:pPr lvl="1"/>
            <a:r>
              <a:rPr lang="en-US" sz="2800" dirty="0" smtClean="0"/>
              <a:t>If </a:t>
            </a:r>
            <a:r>
              <a:rPr lang="en-US" sz="2800" dirty="0"/>
              <a:t>you have loved and revered </a:t>
            </a:r>
            <a:r>
              <a:rPr lang="en-US" sz="2800" dirty="0" smtClean="0"/>
              <a:t>the </a:t>
            </a:r>
            <a:r>
              <a:rPr lang="en-US" sz="2800" b="1" dirty="0" smtClean="0"/>
              <a:t>mothers </a:t>
            </a:r>
            <a:r>
              <a:rPr lang="en-US" sz="2800" dirty="0"/>
              <a:t>who bore you </a:t>
            </a:r>
            <a:endParaRPr lang="en-US" sz="2800" dirty="0" smtClean="0"/>
          </a:p>
          <a:p>
            <a:pPr lvl="1"/>
            <a:r>
              <a:rPr lang="en-US" sz="2800" dirty="0" smtClean="0"/>
              <a:t>if </a:t>
            </a:r>
            <a:r>
              <a:rPr lang="en-US" sz="2800" dirty="0"/>
              <a:t>the honor of </a:t>
            </a:r>
            <a:r>
              <a:rPr lang="en-US" sz="2800" b="1" dirty="0"/>
              <a:t>wife or sister or </a:t>
            </a:r>
            <a:r>
              <a:rPr lang="en-US" sz="2800" b="1" dirty="0" smtClean="0"/>
              <a:t>daughter </a:t>
            </a:r>
            <a:r>
              <a:rPr lang="en-US" sz="2800" dirty="0" smtClean="0"/>
              <a:t>has </a:t>
            </a:r>
            <a:r>
              <a:rPr lang="en-US" sz="2800" dirty="0"/>
              <a:t>been dear to you</a:t>
            </a:r>
            <a:r>
              <a:rPr lang="en-US" sz="2800" dirty="0" smtClean="0"/>
              <a:t>,</a:t>
            </a:r>
          </a:p>
          <a:p>
            <a:pPr lvl="1"/>
            <a:r>
              <a:rPr lang="en-US" sz="2800" dirty="0" smtClean="0"/>
              <a:t>if </a:t>
            </a:r>
            <a:r>
              <a:rPr lang="en-US" sz="2800" dirty="0"/>
              <a:t>you believe </a:t>
            </a:r>
            <a:r>
              <a:rPr lang="en-US" sz="2800" dirty="0" smtClean="0"/>
              <a:t>in </a:t>
            </a:r>
            <a:r>
              <a:rPr lang="en-US" sz="2800" b="1" dirty="0" smtClean="0"/>
              <a:t>God </a:t>
            </a:r>
            <a:r>
              <a:rPr lang="en-US" sz="2800" b="1" dirty="0"/>
              <a:t>and dharma</a:t>
            </a:r>
            <a:r>
              <a:rPr lang="en-US" sz="2800" dirty="0" smtClean="0"/>
              <a:t>,</a:t>
            </a:r>
          </a:p>
          <a:p>
            <a:pPr lvl="1"/>
            <a:r>
              <a:rPr lang="en-US" sz="2800" dirty="0" smtClean="0"/>
              <a:t>forsake </a:t>
            </a:r>
            <a:r>
              <a:rPr lang="en-US" sz="2800" dirty="0"/>
              <a:t>me not in </a:t>
            </a:r>
            <a:r>
              <a:rPr lang="en-US" sz="2800" dirty="0" smtClean="0"/>
              <a:t>this horror </a:t>
            </a:r>
            <a:r>
              <a:rPr lang="en-US" sz="2800" dirty="0"/>
              <a:t>more cruel than </a:t>
            </a:r>
            <a:r>
              <a:rPr lang="en-US" sz="2800" dirty="0" smtClean="0"/>
              <a:t>death</a:t>
            </a:r>
          </a:p>
          <a:p>
            <a:r>
              <a:rPr lang="en-US" sz="2800" dirty="0" smtClean="0"/>
              <a:t>It was a heart-broken cry……, </a:t>
            </a:r>
            <a:r>
              <a:rPr lang="en-US" sz="2800" dirty="0"/>
              <a:t>as of a poor </a:t>
            </a:r>
            <a:r>
              <a:rPr lang="en-US" sz="2800" dirty="0" smtClean="0"/>
              <a:t>fawn stricken </a:t>
            </a:r>
            <a:r>
              <a:rPr lang="en-US" sz="2800" dirty="0"/>
              <a:t>to </a:t>
            </a:r>
            <a:r>
              <a:rPr lang="en-US" sz="2800" dirty="0" smtClean="0"/>
              <a:t>death….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95579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06" y="141669"/>
            <a:ext cx="11441688" cy="5062568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elders hung </a:t>
            </a:r>
            <a:r>
              <a:rPr lang="en-US" sz="2400" dirty="0" smtClean="0"/>
              <a:t>their heads </a:t>
            </a:r>
            <a:r>
              <a:rPr lang="en-US" sz="2400" dirty="0"/>
              <a:t>in grief and shame. </a:t>
            </a:r>
            <a:endParaRPr lang="en-US" sz="2400" dirty="0" smtClean="0"/>
          </a:p>
          <a:p>
            <a:r>
              <a:rPr lang="en-US" sz="2400" dirty="0" err="1" smtClean="0"/>
              <a:t>Bhima</a:t>
            </a:r>
            <a:r>
              <a:rPr lang="en-US" sz="2400" dirty="0" smtClean="0"/>
              <a:t> could hold </a:t>
            </a:r>
            <a:r>
              <a:rPr lang="en-US" sz="2400" dirty="0"/>
              <a:t>himself no longer. </a:t>
            </a:r>
            <a:endParaRPr lang="en-US" sz="2400" dirty="0" smtClean="0"/>
          </a:p>
          <a:p>
            <a:pPr lvl="1"/>
            <a:r>
              <a:rPr lang="en-US" sz="2400" dirty="0" smtClean="0"/>
              <a:t>His </a:t>
            </a:r>
            <a:r>
              <a:rPr lang="en-US" sz="2400" dirty="0"/>
              <a:t>swelling </a:t>
            </a:r>
            <a:r>
              <a:rPr lang="en-US" sz="2400" dirty="0" smtClean="0"/>
              <a:t>heart </a:t>
            </a:r>
            <a:r>
              <a:rPr lang="en-US" sz="2400" b="1" dirty="0" smtClean="0"/>
              <a:t>found </a:t>
            </a:r>
            <a:r>
              <a:rPr lang="en-US" sz="2400" b="1" dirty="0"/>
              <a:t>relief in a roar of wrath </a:t>
            </a:r>
            <a:r>
              <a:rPr lang="en-US" sz="2400" dirty="0"/>
              <a:t>that </a:t>
            </a:r>
            <a:r>
              <a:rPr lang="en-US" sz="2400" dirty="0" smtClean="0"/>
              <a:t>shook the </a:t>
            </a:r>
            <a:r>
              <a:rPr lang="en-US" sz="2400" dirty="0"/>
              <a:t>very </a:t>
            </a:r>
            <a:r>
              <a:rPr lang="en-US" sz="2400" dirty="0" smtClean="0"/>
              <a:t>walls</a:t>
            </a:r>
          </a:p>
          <a:p>
            <a:pPr lvl="1"/>
            <a:r>
              <a:rPr lang="en-US" sz="2400" dirty="0" smtClean="0"/>
              <a:t>turning to Yudhishthira </a:t>
            </a:r>
            <a:r>
              <a:rPr lang="en-US" sz="2400" dirty="0"/>
              <a:t>he said </a:t>
            </a:r>
            <a:r>
              <a:rPr lang="en-US" sz="2400" dirty="0" smtClean="0"/>
              <a:t>bitterly:</a:t>
            </a:r>
          </a:p>
          <a:p>
            <a:pPr lvl="3"/>
            <a:r>
              <a:rPr lang="en-US" sz="2400" dirty="0"/>
              <a:t>"Even abandoned professional </a:t>
            </a:r>
            <a:r>
              <a:rPr lang="en-US" sz="2400" dirty="0" smtClean="0"/>
              <a:t>gamblers would </a:t>
            </a:r>
            <a:r>
              <a:rPr lang="en-US" sz="2400" dirty="0"/>
              <a:t>not stake the harlots who live </a:t>
            </a:r>
            <a:r>
              <a:rPr lang="en-US" sz="2400" dirty="0" smtClean="0"/>
              <a:t>with them,</a:t>
            </a:r>
          </a:p>
          <a:p>
            <a:pPr lvl="3"/>
            <a:r>
              <a:rPr lang="en-US" sz="2400" dirty="0" smtClean="0"/>
              <a:t> you are much worse </a:t>
            </a:r>
          </a:p>
          <a:p>
            <a:pPr lvl="3"/>
            <a:r>
              <a:rPr lang="en-US" sz="2400" dirty="0" smtClean="0"/>
              <a:t>You  </a:t>
            </a:r>
            <a:r>
              <a:rPr lang="en-US" sz="2400" dirty="0"/>
              <a:t>have </a:t>
            </a:r>
            <a:r>
              <a:rPr lang="en-US" sz="2400" dirty="0" smtClean="0"/>
              <a:t>left the </a:t>
            </a:r>
            <a:r>
              <a:rPr lang="en-US" sz="2400" dirty="0"/>
              <a:t>daughter of </a:t>
            </a:r>
            <a:r>
              <a:rPr lang="en-US" sz="2400" dirty="0" err="1"/>
              <a:t>Drupada</a:t>
            </a:r>
            <a:r>
              <a:rPr lang="en-US" sz="2400" dirty="0"/>
              <a:t> to the mercy </a:t>
            </a:r>
            <a:r>
              <a:rPr lang="en-US" sz="2400" dirty="0" smtClean="0"/>
              <a:t>of these </a:t>
            </a:r>
            <a:r>
              <a:rPr lang="en-US" sz="2400" dirty="0"/>
              <a:t>ruffians</a:t>
            </a:r>
            <a:r>
              <a:rPr lang="en-US" sz="2400" dirty="0" smtClean="0"/>
              <a:t>.</a:t>
            </a:r>
          </a:p>
          <a:p>
            <a:pPr lvl="3"/>
            <a:r>
              <a:rPr lang="en-US" sz="2400" dirty="0" smtClean="0"/>
              <a:t> </a:t>
            </a:r>
            <a:r>
              <a:rPr lang="en-US" sz="2400" dirty="0"/>
              <a:t>I cannot bear this injustice.</a:t>
            </a:r>
          </a:p>
          <a:p>
            <a:pPr lvl="3"/>
            <a:r>
              <a:rPr lang="en-US" sz="2400" dirty="0"/>
              <a:t>You are the cause of this great crime.</a:t>
            </a:r>
          </a:p>
          <a:p>
            <a:pPr lvl="3"/>
            <a:r>
              <a:rPr lang="en-US" sz="2400" dirty="0"/>
              <a:t>Brother </a:t>
            </a:r>
            <a:r>
              <a:rPr lang="en-US" sz="2400" dirty="0" err="1"/>
              <a:t>Sahadeva</a:t>
            </a:r>
            <a:r>
              <a:rPr lang="en-US" sz="2400" dirty="0"/>
              <a:t>, bring fire. </a:t>
            </a:r>
            <a:endParaRPr lang="en-US" sz="2400" dirty="0" smtClean="0"/>
          </a:p>
          <a:p>
            <a:pPr lvl="3"/>
            <a:r>
              <a:rPr lang="en-US" sz="2400" dirty="0" smtClean="0"/>
              <a:t>I </a:t>
            </a:r>
            <a:r>
              <a:rPr lang="en-US" sz="2400" dirty="0"/>
              <a:t>am </a:t>
            </a:r>
            <a:r>
              <a:rPr lang="en-US" sz="2400" dirty="0" smtClean="0"/>
              <a:t>going to </a:t>
            </a:r>
            <a:r>
              <a:rPr lang="en-US" sz="2400" dirty="0"/>
              <a:t>set fire to those hands of his which </a:t>
            </a:r>
            <a:r>
              <a:rPr lang="en-US" sz="2400" dirty="0" smtClean="0"/>
              <a:t>cast the </a:t>
            </a:r>
            <a:r>
              <a:rPr lang="en-US" sz="2400" dirty="0"/>
              <a:t>dice."</a:t>
            </a:r>
          </a:p>
        </p:txBody>
      </p:sp>
    </p:spTree>
    <p:extLst>
      <p:ext uri="{BB962C8B-B14F-4D97-AF65-F5344CB8AC3E}">
        <p14:creationId xmlns:p14="http://schemas.microsoft.com/office/powerpoint/2010/main" val="616121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9" y="206062"/>
            <a:ext cx="11629622" cy="6800045"/>
          </a:xfrm>
        </p:spPr>
        <p:txBody>
          <a:bodyPr>
            <a:normAutofit/>
          </a:bodyPr>
          <a:lstStyle/>
          <a:p>
            <a:r>
              <a:rPr lang="en-US" sz="2400" dirty="0" err="1"/>
              <a:t>Arjuna</a:t>
            </a:r>
            <a:r>
              <a:rPr lang="en-US" sz="2400" dirty="0"/>
              <a:t> however remonstrated gently </a:t>
            </a:r>
            <a:r>
              <a:rPr lang="en-US" sz="2400" dirty="0" smtClean="0"/>
              <a:t>with </a:t>
            </a:r>
            <a:r>
              <a:rPr lang="en-US" sz="2400" dirty="0" err="1" smtClean="0"/>
              <a:t>Bhima</a:t>
            </a:r>
            <a:endParaRPr lang="en-US" sz="2400" dirty="0"/>
          </a:p>
          <a:p>
            <a:pPr lvl="1"/>
            <a:r>
              <a:rPr lang="en-US" sz="2400" b="1" dirty="0"/>
              <a:t>We </a:t>
            </a:r>
            <a:r>
              <a:rPr lang="en-US" sz="2400" b="1" dirty="0" smtClean="0"/>
              <a:t>should not </a:t>
            </a:r>
            <a:r>
              <a:rPr lang="en-US" sz="2400" b="1" dirty="0"/>
              <a:t>succumb and play their </a:t>
            </a:r>
            <a:r>
              <a:rPr lang="en-US" sz="2400" b="1" dirty="0" smtClean="0"/>
              <a:t>game. Beware.</a:t>
            </a:r>
          </a:p>
          <a:p>
            <a:r>
              <a:rPr lang="en-US" sz="2400" dirty="0" smtClean="0"/>
              <a:t>With </a:t>
            </a:r>
            <a:r>
              <a:rPr lang="en-US" sz="2400" dirty="0"/>
              <a:t>a superhuman effort, </a:t>
            </a:r>
            <a:r>
              <a:rPr lang="en-US" sz="2400" dirty="0" err="1" smtClean="0"/>
              <a:t>Bhima</a:t>
            </a:r>
            <a:r>
              <a:rPr lang="en-US" sz="2400" dirty="0" smtClean="0"/>
              <a:t> controlled </a:t>
            </a:r>
            <a:r>
              <a:rPr lang="en-US" sz="2400" dirty="0"/>
              <a:t>his </a:t>
            </a:r>
            <a:r>
              <a:rPr lang="en-US" sz="2400" dirty="0" smtClean="0"/>
              <a:t>anger….</a:t>
            </a:r>
          </a:p>
          <a:p>
            <a:endParaRPr lang="en-US" sz="2400" dirty="0" smtClean="0"/>
          </a:p>
          <a:p>
            <a:r>
              <a:rPr lang="en-US" sz="2400" b="1" dirty="0" err="1"/>
              <a:t>Vikarna</a:t>
            </a:r>
            <a:r>
              <a:rPr lang="en-US" sz="2400" b="1" dirty="0"/>
              <a:t>, the son of </a:t>
            </a:r>
            <a:r>
              <a:rPr lang="en-US" sz="2400" b="1" dirty="0" err="1"/>
              <a:t>Dhritarashtra</a:t>
            </a:r>
            <a:r>
              <a:rPr lang="en-US" sz="2400" b="1" dirty="0"/>
              <a:t>, </a:t>
            </a:r>
            <a:r>
              <a:rPr lang="en-US" sz="2400" dirty="0" smtClean="0"/>
              <a:t>could not </a:t>
            </a:r>
            <a:r>
              <a:rPr lang="en-US" sz="2400" dirty="0"/>
              <a:t>bear the sight of the agony </a:t>
            </a:r>
            <a:r>
              <a:rPr lang="en-US" sz="2400" dirty="0" smtClean="0"/>
              <a:t>of </a:t>
            </a:r>
            <a:r>
              <a:rPr lang="en-US" sz="2400" dirty="0" err="1" smtClean="0"/>
              <a:t>Panchali</a:t>
            </a:r>
            <a:r>
              <a:rPr lang="en-US" sz="2400" dirty="0"/>
              <a:t>. He rose up and said: </a:t>
            </a:r>
            <a:endParaRPr lang="en-US" sz="2400" dirty="0" smtClean="0"/>
          </a:p>
          <a:p>
            <a:pPr lvl="1"/>
            <a:r>
              <a:rPr lang="en-US" sz="2200" dirty="0" smtClean="0"/>
              <a:t> </a:t>
            </a:r>
            <a:r>
              <a:rPr lang="en-US" sz="2400" dirty="0" smtClean="0"/>
              <a:t>Kshatriya </a:t>
            </a:r>
            <a:r>
              <a:rPr lang="en-US" sz="2400" dirty="0"/>
              <a:t>heroes, why are you silent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dirty="0" smtClean="0"/>
              <a:t> I am </a:t>
            </a:r>
            <a:r>
              <a:rPr lang="en-US" sz="2400" dirty="0"/>
              <a:t>a mere youth, </a:t>
            </a:r>
            <a:endParaRPr lang="en-US" sz="2400" dirty="0" smtClean="0"/>
          </a:p>
          <a:p>
            <a:pPr lvl="1"/>
            <a:r>
              <a:rPr lang="en-US" sz="2400" dirty="0" smtClean="0"/>
              <a:t>I </a:t>
            </a:r>
            <a:r>
              <a:rPr lang="en-US" sz="2400" dirty="0"/>
              <a:t>know, but your </a:t>
            </a:r>
            <a:r>
              <a:rPr lang="en-US" sz="2400" dirty="0" smtClean="0"/>
              <a:t>silence compels </a:t>
            </a:r>
            <a:r>
              <a:rPr lang="en-US" sz="2400" dirty="0"/>
              <a:t>me to </a:t>
            </a:r>
            <a:r>
              <a:rPr lang="en-US" sz="2400" dirty="0" smtClean="0"/>
              <a:t>speak……..</a:t>
            </a:r>
          </a:p>
          <a:p>
            <a:pPr lvl="3"/>
            <a:r>
              <a:rPr lang="en-US" sz="2400" dirty="0" smtClean="0"/>
              <a:t>Yudhishthira was </a:t>
            </a:r>
            <a:r>
              <a:rPr lang="en-US" sz="2400" dirty="0"/>
              <a:t>enticed to this game by a </a:t>
            </a:r>
            <a:r>
              <a:rPr lang="en-US" sz="2400" dirty="0" smtClean="0"/>
              <a:t>deeply plotted </a:t>
            </a:r>
            <a:r>
              <a:rPr lang="en-US" sz="2400" dirty="0"/>
              <a:t>invitation </a:t>
            </a:r>
            <a:endParaRPr lang="en-US" sz="2400" dirty="0" smtClean="0"/>
          </a:p>
          <a:p>
            <a:pPr lvl="3"/>
            <a:r>
              <a:rPr lang="en-US" sz="2400" dirty="0" smtClean="0"/>
              <a:t>he </a:t>
            </a:r>
            <a:r>
              <a:rPr lang="en-US" sz="2400" dirty="0"/>
              <a:t>pledged this </a:t>
            </a:r>
            <a:r>
              <a:rPr lang="en-US" sz="2400" dirty="0" smtClean="0"/>
              <a:t>lady when </a:t>
            </a:r>
            <a:r>
              <a:rPr lang="en-US" sz="2400" dirty="0"/>
              <a:t>he had no right to do so, </a:t>
            </a:r>
            <a:r>
              <a:rPr lang="en-US" sz="2400" dirty="0" smtClean="0"/>
              <a:t>because she </a:t>
            </a:r>
            <a:r>
              <a:rPr lang="en-US" sz="2400" dirty="0"/>
              <a:t>does not belong to Yudhishthira alone</a:t>
            </a:r>
            <a:r>
              <a:rPr lang="en-US" sz="1600" dirty="0" smtClean="0"/>
              <a:t>.</a:t>
            </a:r>
          </a:p>
          <a:p>
            <a:pPr lvl="3"/>
            <a:r>
              <a:rPr lang="en-US" sz="2800" dirty="0"/>
              <a:t>For that reason alone the wager is illegal.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33879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18" y="244699"/>
            <a:ext cx="10856890" cy="6478073"/>
          </a:xfrm>
        </p:spPr>
        <p:txBody>
          <a:bodyPr>
            <a:normAutofit/>
          </a:bodyPr>
          <a:lstStyle/>
          <a:p>
            <a:r>
              <a:rPr lang="en-US" sz="2500" dirty="0" smtClean="0"/>
              <a:t>He continues with further objections…...</a:t>
            </a:r>
            <a:endParaRPr lang="en-US" sz="2500" dirty="0"/>
          </a:p>
          <a:p>
            <a:pPr lvl="1"/>
            <a:r>
              <a:rPr lang="en-US" sz="2500" dirty="0"/>
              <a:t>It was </a:t>
            </a:r>
            <a:r>
              <a:rPr lang="en-US" sz="2500" dirty="0" err="1"/>
              <a:t>Sakuni</a:t>
            </a:r>
            <a:r>
              <a:rPr lang="en-US" sz="2500" dirty="0"/>
              <a:t> who suggested her as </a:t>
            </a:r>
            <a:r>
              <a:rPr lang="en-US" sz="2500" dirty="0" smtClean="0"/>
              <a:t>a pledge</a:t>
            </a:r>
            <a:r>
              <a:rPr lang="en-US" sz="2500" dirty="0"/>
              <a:t>, </a:t>
            </a:r>
            <a:endParaRPr lang="en-US" sz="2500" dirty="0" smtClean="0"/>
          </a:p>
          <a:p>
            <a:pPr lvl="1"/>
            <a:r>
              <a:rPr lang="en-US" sz="2500" dirty="0" smtClean="0"/>
              <a:t>This </a:t>
            </a:r>
            <a:r>
              <a:rPr lang="en-US" sz="2500" dirty="0"/>
              <a:t>is </a:t>
            </a:r>
            <a:r>
              <a:rPr lang="en-US" sz="2500" b="1" dirty="0"/>
              <a:t>against the rules of </a:t>
            </a:r>
            <a:r>
              <a:rPr lang="en-US" sz="2500" b="1" dirty="0" smtClean="0"/>
              <a:t>the game</a:t>
            </a:r>
            <a:r>
              <a:rPr lang="en-US" sz="2500" b="1" dirty="0"/>
              <a:t>, </a:t>
            </a:r>
            <a:endParaRPr lang="en-US" sz="2500" b="1" dirty="0" smtClean="0"/>
          </a:p>
          <a:p>
            <a:pPr lvl="2"/>
            <a:r>
              <a:rPr lang="en-US" sz="2500" dirty="0" smtClean="0"/>
              <a:t>neither </a:t>
            </a:r>
            <a:r>
              <a:rPr lang="en-US" sz="2500" dirty="0"/>
              <a:t>player </a:t>
            </a:r>
            <a:r>
              <a:rPr lang="en-US" sz="2500" dirty="0" smtClean="0"/>
              <a:t>may demand </a:t>
            </a:r>
            <a:r>
              <a:rPr lang="en-US" sz="2500" dirty="0"/>
              <a:t>a specific bet</a:t>
            </a:r>
            <a:r>
              <a:rPr lang="en-US" sz="2500" dirty="0" smtClean="0"/>
              <a:t>.</a:t>
            </a:r>
          </a:p>
          <a:p>
            <a:r>
              <a:rPr lang="en-US" sz="2500" dirty="0" smtClean="0"/>
              <a:t>we </a:t>
            </a:r>
            <a:r>
              <a:rPr lang="en-US" sz="2500" dirty="0"/>
              <a:t>must admit that </a:t>
            </a:r>
            <a:r>
              <a:rPr lang="en-US" sz="2500" b="1" dirty="0" err="1" smtClean="0"/>
              <a:t>Panchali</a:t>
            </a:r>
            <a:r>
              <a:rPr lang="en-US" sz="2500" b="1" dirty="0" smtClean="0"/>
              <a:t> has </a:t>
            </a:r>
            <a:r>
              <a:rPr lang="en-US" sz="2500" b="1" dirty="0"/>
              <a:t>not been legally </a:t>
            </a:r>
            <a:r>
              <a:rPr lang="en-US" sz="2500" b="1" dirty="0" smtClean="0"/>
              <a:t>won</a:t>
            </a:r>
          </a:p>
          <a:p>
            <a:endParaRPr lang="en-US" sz="2500" dirty="0" smtClean="0"/>
          </a:p>
          <a:p>
            <a:r>
              <a:rPr lang="en-US" sz="2500" dirty="0"/>
              <a:t>There were </a:t>
            </a:r>
            <a:r>
              <a:rPr lang="en-US" sz="2500" dirty="0" smtClean="0"/>
              <a:t>great shouts </a:t>
            </a:r>
            <a:r>
              <a:rPr lang="en-US" sz="2500" dirty="0"/>
              <a:t>of applause. They shouted</a:t>
            </a:r>
            <a:r>
              <a:rPr lang="en-US" sz="2500" dirty="0" smtClean="0"/>
              <a:t>: "</a:t>
            </a:r>
            <a:r>
              <a:rPr lang="en-US" sz="2500" dirty="0"/>
              <a:t>Dharma has been saved. Dharma </a:t>
            </a:r>
            <a:r>
              <a:rPr lang="en-US" sz="2500" dirty="0" smtClean="0"/>
              <a:t>has been </a:t>
            </a:r>
            <a:r>
              <a:rPr lang="en-US" sz="2500" dirty="0"/>
              <a:t>saved</a:t>
            </a:r>
            <a:r>
              <a:rPr lang="en-US" sz="2500" dirty="0" smtClean="0"/>
              <a:t>.“</a:t>
            </a:r>
          </a:p>
          <a:p>
            <a:endParaRPr lang="en-US" sz="2500" dirty="0" smtClean="0"/>
          </a:p>
          <a:p>
            <a:r>
              <a:rPr lang="en-US" sz="2500" dirty="0"/>
              <a:t>Karna rose up and said</a:t>
            </a:r>
            <a:r>
              <a:rPr lang="en-US" sz="2500" dirty="0" smtClean="0"/>
              <a:t>:</a:t>
            </a:r>
          </a:p>
          <a:p>
            <a:pPr lvl="1"/>
            <a:r>
              <a:rPr lang="en-US" sz="2500" dirty="0" err="1"/>
              <a:t>Vikarna</a:t>
            </a:r>
            <a:r>
              <a:rPr lang="en-US" sz="2500" dirty="0"/>
              <a:t> </a:t>
            </a:r>
            <a:r>
              <a:rPr lang="en-US" sz="2500" dirty="0" smtClean="0"/>
              <a:t>----you </a:t>
            </a:r>
            <a:r>
              <a:rPr lang="en-US" sz="2500" dirty="0"/>
              <a:t>are injuring the very family which gave you birth, </a:t>
            </a:r>
          </a:p>
          <a:p>
            <a:pPr lvl="1"/>
            <a:r>
              <a:rPr lang="en-US" sz="2500" dirty="0"/>
              <a:t>It is an ill bird that fouls its own nest. </a:t>
            </a:r>
          </a:p>
          <a:p>
            <a:endParaRPr lang="en-US" sz="2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0621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360607"/>
            <a:ext cx="11184109" cy="5680755"/>
          </a:xfrm>
        </p:spPr>
        <p:txBody>
          <a:bodyPr>
            <a:noAutofit/>
          </a:bodyPr>
          <a:lstStyle/>
          <a:p>
            <a:pPr lvl="1"/>
            <a:r>
              <a:rPr lang="en-US" sz="2600" dirty="0" smtClean="0"/>
              <a:t>At </a:t>
            </a:r>
            <a:r>
              <a:rPr lang="en-US" sz="2600" dirty="0"/>
              <a:t>the </a:t>
            </a:r>
            <a:r>
              <a:rPr lang="en-US" sz="2600" dirty="0" smtClean="0"/>
              <a:t>very beginning</a:t>
            </a:r>
            <a:r>
              <a:rPr lang="en-US" sz="2600" dirty="0"/>
              <a:t>, when Yudhishthira was a </a:t>
            </a:r>
            <a:r>
              <a:rPr lang="en-US" sz="2600" dirty="0" smtClean="0"/>
              <a:t>free man</a:t>
            </a:r>
            <a:r>
              <a:rPr lang="en-US" sz="2600" dirty="0"/>
              <a:t>, </a:t>
            </a:r>
            <a:endParaRPr lang="en-US" sz="2600" dirty="0" smtClean="0"/>
          </a:p>
          <a:p>
            <a:pPr lvl="1"/>
            <a:r>
              <a:rPr lang="en-US" sz="2600" dirty="0" smtClean="0"/>
              <a:t>he </a:t>
            </a:r>
            <a:r>
              <a:rPr lang="en-US" sz="2600" dirty="0"/>
              <a:t>forfeited all he possessed </a:t>
            </a:r>
            <a:r>
              <a:rPr lang="en-US" sz="2600" dirty="0" smtClean="0"/>
              <a:t>and that</a:t>
            </a:r>
            <a:r>
              <a:rPr lang="en-US" sz="2600" dirty="0"/>
              <a:t>, of course, included </a:t>
            </a:r>
            <a:r>
              <a:rPr lang="en-US" sz="2600" dirty="0" err="1" smtClean="0"/>
              <a:t>Draupadi</a:t>
            </a:r>
            <a:r>
              <a:rPr lang="en-US" sz="2600" dirty="0" smtClean="0"/>
              <a:t>……</a:t>
            </a:r>
          </a:p>
          <a:p>
            <a:pPr lvl="1"/>
            <a:r>
              <a:rPr lang="en-US" sz="2600" dirty="0" smtClean="0"/>
              <a:t>Hence, </a:t>
            </a:r>
            <a:r>
              <a:rPr lang="en-US" sz="2600" dirty="0" err="1" smtClean="0"/>
              <a:t>Draupadi</a:t>
            </a:r>
            <a:r>
              <a:rPr lang="en-US" sz="2600" dirty="0" smtClean="0"/>
              <a:t> </a:t>
            </a:r>
            <a:r>
              <a:rPr lang="en-US" sz="2600" dirty="0"/>
              <a:t>had already come into </a:t>
            </a:r>
            <a:r>
              <a:rPr lang="en-US" sz="2600" dirty="0" err="1" smtClean="0"/>
              <a:t>Sakuni's</a:t>
            </a:r>
            <a:r>
              <a:rPr lang="en-US" sz="2600" dirty="0" smtClean="0"/>
              <a:t> possession</a:t>
            </a:r>
            <a:r>
              <a:rPr lang="en-US" sz="2600" dirty="0"/>
              <a:t>. </a:t>
            </a:r>
            <a:endParaRPr lang="en-US" sz="2600" dirty="0" smtClean="0"/>
          </a:p>
          <a:p>
            <a:pPr lvl="1"/>
            <a:r>
              <a:rPr lang="en-US" sz="2600" dirty="0" smtClean="0"/>
              <a:t>Even </a:t>
            </a:r>
            <a:r>
              <a:rPr lang="en-US" sz="2600" dirty="0"/>
              <a:t>the clothes </a:t>
            </a:r>
            <a:r>
              <a:rPr lang="en-US" sz="2600" dirty="0" smtClean="0"/>
              <a:t>they have </a:t>
            </a:r>
            <a:r>
              <a:rPr lang="en-US" sz="2600" dirty="0"/>
              <a:t>on are now </a:t>
            </a:r>
            <a:r>
              <a:rPr lang="en-US" sz="2600" dirty="0" err="1"/>
              <a:t>Sakuni's</a:t>
            </a:r>
            <a:r>
              <a:rPr lang="en-US" sz="2600" dirty="0"/>
              <a:t> property</a:t>
            </a:r>
            <a:r>
              <a:rPr lang="en-US" sz="2600" dirty="0" smtClean="0"/>
              <a:t>.</a:t>
            </a:r>
          </a:p>
          <a:p>
            <a:pPr lvl="1"/>
            <a:endParaRPr lang="en-US" sz="2600" dirty="0" smtClean="0"/>
          </a:p>
          <a:p>
            <a:r>
              <a:rPr lang="en-US" sz="2800" dirty="0" smtClean="0"/>
              <a:t>Karna, asks </a:t>
            </a:r>
            <a:r>
              <a:rPr lang="en-US" sz="2800" dirty="0" err="1" smtClean="0"/>
              <a:t>Duhsasana</a:t>
            </a:r>
            <a:r>
              <a:rPr lang="en-US" sz="2800" dirty="0" smtClean="0"/>
              <a:t> to </a:t>
            </a:r>
            <a:r>
              <a:rPr lang="en-US" sz="2800" dirty="0"/>
              <a:t>seize the garments of </a:t>
            </a:r>
            <a:r>
              <a:rPr lang="en-US" sz="2800" dirty="0" smtClean="0"/>
              <a:t>the </a:t>
            </a:r>
            <a:r>
              <a:rPr lang="en-US" sz="2800" dirty="0" err="1" smtClean="0"/>
              <a:t>Pandavas</a:t>
            </a:r>
            <a:r>
              <a:rPr lang="en-US" sz="2800" dirty="0" smtClean="0"/>
              <a:t> </a:t>
            </a:r>
            <a:r>
              <a:rPr lang="en-US" sz="2800" dirty="0"/>
              <a:t>and the robes of </a:t>
            </a:r>
            <a:r>
              <a:rPr lang="en-US" sz="2800" dirty="0" err="1"/>
              <a:t>Draupadi</a:t>
            </a:r>
            <a:r>
              <a:rPr lang="en-US" sz="2800" dirty="0"/>
              <a:t> </a:t>
            </a:r>
            <a:r>
              <a:rPr lang="en-US" sz="2800" dirty="0" smtClean="0"/>
              <a:t>and hand </a:t>
            </a:r>
            <a:r>
              <a:rPr lang="en-US" sz="2800" dirty="0"/>
              <a:t>them over to </a:t>
            </a:r>
            <a:r>
              <a:rPr lang="en-US" sz="2800" dirty="0" err="1" smtClean="0"/>
              <a:t>Sakuni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the </a:t>
            </a:r>
            <a:r>
              <a:rPr lang="en-US" sz="2800" dirty="0" err="1"/>
              <a:t>Pandavas</a:t>
            </a:r>
            <a:r>
              <a:rPr lang="en-US" sz="2800" dirty="0"/>
              <a:t>, feeling that they </a:t>
            </a:r>
            <a:r>
              <a:rPr lang="en-US" sz="2800" dirty="0" smtClean="0"/>
              <a:t>had to </a:t>
            </a:r>
            <a:r>
              <a:rPr lang="en-US" sz="2800" dirty="0"/>
              <a:t>stand the test of dharma to the </a:t>
            </a:r>
            <a:r>
              <a:rPr lang="en-US" sz="2800" dirty="0" smtClean="0"/>
              <a:t>bitter end……….</a:t>
            </a:r>
          </a:p>
        </p:txBody>
      </p:sp>
    </p:spTree>
    <p:extLst>
      <p:ext uri="{BB962C8B-B14F-4D97-AF65-F5344CB8AC3E}">
        <p14:creationId xmlns:p14="http://schemas.microsoft.com/office/powerpoint/2010/main" val="3738168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360607"/>
            <a:ext cx="11184109" cy="6104587"/>
          </a:xfrm>
        </p:spPr>
        <p:txBody>
          <a:bodyPr>
            <a:noAutofit/>
          </a:bodyPr>
          <a:lstStyle/>
          <a:p>
            <a:r>
              <a:rPr lang="en-US" sz="2800" dirty="0" smtClean="0"/>
              <a:t>flung off their upper garments to show that they were ready to follow the path of honor and right at any cost.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Duhsasana</a:t>
            </a:r>
            <a:r>
              <a:rPr lang="en-US" sz="2800" dirty="0" smtClean="0"/>
              <a:t> </a:t>
            </a:r>
            <a:r>
              <a:rPr lang="en-US" sz="2800" dirty="0"/>
              <a:t>went to </a:t>
            </a:r>
            <a:r>
              <a:rPr lang="en-US" sz="2800" dirty="0" err="1" smtClean="0"/>
              <a:t>Draupadiand</a:t>
            </a:r>
            <a:r>
              <a:rPr lang="en-US" sz="2800" dirty="0" smtClean="0"/>
              <a:t> </a:t>
            </a:r>
            <a:r>
              <a:rPr lang="en-US" sz="2800" dirty="0"/>
              <a:t>made ready to seize her clothes </a:t>
            </a:r>
            <a:r>
              <a:rPr lang="en-US" sz="2800" dirty="0" smtClean="0"/>
              <a:t>by </a:t>
            </a:r>
            <a:r>
              <a:rPr lang="en-US" sz="2800" dirty="0"/>
              <a:t>force. </a:t>
            </a:r>
            <a:endParaRPr lang="en-US" sz="2800" dirty="0" smtClean="0"/>
          </a:p>
          <a:p>
            <a:r>
              <a:rPr lang="en-US" sz="2800" dirty="0" smtClean="0"/>
              <a:t>All </a:t>
            </a:r>
            <a:r>
              <a:rPr lang="en-US" sz="2800" dirty="0"/>
              <a:t>earthly aid had failed, and in </a:t>
            </a:r>
            <a:r>
              <a:rPr lang="en-US" sz="2800" dirty="0" smtClean="0"/>
              <a:t>the anguish </a:t>
            </a:r>
            <a:r>
              <a:rPr lang="en-US" sz="2800" dirty="0"/>
              <a:t>of utter helplessness, </a:t>
            </a:r>
            <a:r>
              <a:rPr lang="en-US" sz="2800" b="1" dirty="0" smtClean="0"/>
              <a:t>she implored </a:t>
            </a:r>
            <a:r>
              <a:rPr lang="en-US" sz="2800" b="1" dirty="0"/>
              <a:t>divine </a:t>
            </a:r>
            <a:r>
              <a:rPr lang="en-US" sz="2800" b="1" dirty="0" smtClean="0"/>
              <a:t>mercy</a:t>
            </a:r>
          </a:p>
          <a:p>
            <a:pPr lvl="1"/>
            <a:r>
              <a:rPr lang="en-US" sz="2600" dirty="0"/>
              <a:t>You are my sole </a:t>
            </a:r>
            <a:r>
              <a:rPr lang="en-US" sz="2600" dirty="0" smtClean="0"/>
              <a:t>refuge. Protect </a:t>
            </a:r>
            <a:r>
              <a:rPr lang="en-US" sz="2600" dirty="0"/>
              <a:t>me." And she fainted away</a:t>
            </a:r>
            <a:r>
              <a:rPr lang="en-US" sz="2600" dirty="0" smtClean="0"/>
              <a:t>.</a:t>
            </a:r>
          </a:p>
          <a:p>
            <a:pPr lvl="1"/>
            <a:endParaRPr lang="en-US" sz="2600" dirty="0"/>
          </a:p>
          <a:p>
            <a:r>
              <a:rPr lang="en-US" sz="2800" dirty="0" smtClean="0"/>
              <a:t>wicked </a:t>
            </a:r>
            <a:r>
              <a:rPr lang="en-US" sz="2800" dirty="0" err="1"/>
              <a:t>Duhsasana</a:t>
            </a:r>
            <a:r>
              <a:rPr lang="en-US" sz="2800" dirty="0"/>
              <a:t> started </a:t>
            </a:r>
            <a:r>
              <a:rPr lang="en-US" sz="2800" dirty="0" smtClean="0"/>
              <a:t>his shameful </a:t>
            </a:r>
            <a:r>
              <a:rPr lang="en-US" sz="2800" dirty="0"/>
              <a:t>work of pulling at </a:t>
            </a:r>
            <a:r>
              <a:rPr lang="en-US" sz="2800" dirty="0" err="1" smtClean="0"/>
              <a:t>Panchali's</a:t>
            </a:r>
            <a:r>
              <a:rPr lang="en-US" sz="2800" dirty="0" smtClean="0"/>
              <a:t> robes </a:t>
            </a:r>
          </a:p>
          <a:p>
            <a:r>
              <a:rPr lang="en-US" sz="2800" dirty="0" smtClean="0"/>
              <a:t>in </a:t>
            </a:r>
            <a:r>
              <a:rPr lang="en-US" sz="2800" dirty="0"/>
              <a:t>the </a:t>
            </a:r>
            <a:r>
              <a:rPr lang="en-US" sz="2800" dirty="0" smtClean="0"/>
              <a:t>mercy of </a:t>
            </a:r>
            <a:r>
              <a:rPr lang="en-US" sz="2800" dirty="0"/>
              <a:t>God a miracle </a:t>
            </a:r>
            <a:r>
              <a:rPr lang="en-US" sz="2800" dirty="0" smtClean="0"/>
              <a:t>occurred….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9457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15910"/>
            <a:ext cx="11390171" cy="6555345"/>
          </a:xfrm>
        </p:spPr>
        <p:txBody>
          <a:bodyPr>
            <a:noAutofit/>
          </a:bodyPr>
          <a:lstStyle/>
          <a:p>
            <a:r>
              <a:rPr lang="en-US" sz="2500" dirty="0"/>
              <a:t>In vain </a:t>
            </a:r>
            <a:r>
              <a:rPr lang="en-US" sz="2500" dirty="0" err="1"/>
              <a:t>Duhsasana</a:t>
            </a:r>
            <a:r>
              <a:rPr lang="en-US" sz="2500" dirty="0"/>
              <a:t> toiled to strip off </a:t>
            </a:r>
            <a:r>
              <a:rPr lang="en-US" sz="2500" dirty="0" smtClean="0"/>
              <a:t>her garments,</a:t>
            </a:r>
            <a:r>
              <a:rPr lang="en-US" sz="2500" dirty="0"/>
              <a:t> </a:t>
            </a:r>
            <a:r>
              <a:rPr lang="en-US" sz="2500" dirty="0" err="1"/>
              <a:t>Duhsasana</a:t>
            </a:r>
            <a:r>
              <a:rPr lang="en-US" sz="2500" dirty="0"/>
              <a:t> desisted </a:t>
            </a:r>
            <a:r>
              <a:rPr lang="en-US" sz="2500" dirty="0" smtClean="0"/>
              <a:t>and sat </a:t>
            </a:r>
            <a:r>
              <a:rPr lang="en-US" sz="2500" dirty="0"/>
              <a:t>down in sheer fatigue.</a:t>
            </a:r>
          </a:p>
          <a:p>
            <a:r>
              <a:rPr lang="en-US" sz="2500" dirty="0"/>
              <a:t>The assembly </a:t>
            </a:r>
            <a:r>
              <a:rPr lang="en-US" sz="2500" dirty="0" err="1" smtClean="0"/>
              <a:t>trembleled</a:t>
            </a:r>
            <a:r>
              <a:rPr lang="en-US" sz="2500" dirty="0" smtClean="0"/>
              <a:t>…………</a:t>
            </a:r>
          </a:p>
          <a:p>
            <a:r>
              <a:rPr lang="en-US" sz="2500" b="1" dirty="0" err="1" smtClean="0"/>
              <a:t>Bhima</a:t>
            </a:r>
            <a:r>
              <a:rPr lang="en-US" sz="2500" b="1" dirty="0" smtClean="0"/>
              <a:t> with </a:t>
            </a:r>
            <a:r>
              <a:rPr lang="en-US" sz="2500" b="1" dirty="0"/>
              <a:t>quivering lips, loudly uttered </a:t>
            </a:r>
            <a:r>
              <a:rPr lang="en-US" sz="2500" b="1" dirty="0" smtClean="0"/>
              <a:t>the oath:</a:t>
            </a:r>
          </a:p>
          <a:p>
            <a:pPr marL="0" indent="0">
              <a:buNone/>
            </a:pPr>
            <a:r>
              <a:rPr lang="en-US" sz="2500" dirty="0" smtClean="0"/>
              <a:t>          rend the breast </a:t>
            </a:r>
            <a:r>
              <a:rPr lang="en-US" sz="2500" dirty="0"/>
              <a:t>and drink the heart's blood of </a:t>
            </a:r>
            <a:r>
              <a:rPr lang="en-US" sz="2500" dirty="0" smtClean="0"/>
              <a:t>this sinful </a:t>
            </a:r>
            <a:r>
              <a:rPr lang="en-US" sz="2500" dirty="0" err="1"/>
              <a:t>Duhsasana</a:t>
            </a:r>
            <a:r>
              <a:rPr lang="en-US" sz="2500" dirty="0"/>
              <a:t>, </a:t>
            </a:r>
            <a:endParaRPr lang="en-US" sz="2500" dirty="0" smtClean="0"/>
          </a:p>
          <a:p>
            <a:pPr marL="0" indent="0">
              <a:buNone/>
            </a:pPr>
            <a:r>
              <a:rPr lang="en-US" sz="2500" dirty="0"/>
              <a:t> </a:t>
            </a:r>
            <a:r>
              <a:rPr lang="en-US" sz="2500" dirty="0" smtClean="0"/>
              <a:t>          …………..this shame </a:t>
            </a:r>
            <a:r>
              <a:rPr lang="en-US" sz="2500" dirty="0"/>
              <a:t>of </a:t>
            </a:r>
            <a:r>
              <a:rPr lang="en-US" sz="2500" dirty="0" smtClean="0"/>
              <a:t>the </a:t>
            </a:r>
            <a:r>
              <a:rPr lang="en-US" sz="2500" dirty="0" err="1" smtClean="0"/>
              <a:t>Bharata</a:t>
            </a:r>
            <a:r>
              <a:rPr lang="en-US" sz="2500" dirty="0" smtClean="0"/>
              <a:t> race</a:t>
            </a:r>
            <a:endParaRPr lang="en-US" sz="2500" dirty="0"/>
          </a:p>
          <a:p>
            <a:pPr marL="0" indent="0">
              <a:buNone/>
            </a:pPr>
            <a:endParaRPr lang="en-US" sz="2500" dirty="0" smtClean="0"/>
          </a:p>
          <a:p>
            <a:r>
              <a:rPr lang="en-US" sz="2500" dirty="0" err="1"/>
              <a:t>Dhritarashtra</a:t>
            </a:r>
            <a:r>
              <a:rPr lang="en-US" sz="2500" dirty="0"/>
              <a:t> </a:t>
            </a:r>
            <a:r>
              <a:rPr lang="en-US" sz="2500" dirty="0" err="1" smtClean="0"/>
              <a:t>realised</a:t>
            </a:r>
            <a:r>
              <a:rPr lang="en-US" sz="2500" dirty="0" smtClean="0"/>
              <a:t> </a:t>
            </a:r>
            <a:r>
              <a:rPr lang="en-US" sz="2500" dirty="0"/>
              <a:t>that </a:t>
            </a:r>
            <a:r>
              <a:rPr lang="en-US" sz="2500" dirty="0" smtClean="0"/>
              <a:t>this incident </a:t>
            </a:r>
            <a:r>
              <a:rPr lang="en-US" sz="2500" dirty="0"/>
              <a:t>would be the cause of </a:t>
            </a:r>
            <a:r>
              <a:rPr lang="en-US" sz="2500" dirty="0" smtClean="0"/>
              <a:t>the destruction </a:t>
            </a:r>
            <a:r>
              <a:rPr lang="en-US" sz="2500" dirty="0"/>
              <a:t>of his race, </a:t>
            </a:r>
            <a:endParaRPr lang="en-US" sz="2500" dirty="0" smtClean="0"/>
          </a:p>
          <a:p>
            <a:r>
              <a:rPr lang="en-US" sz="2500" dirty="0" smtClean="0"/>
              <a:t>for </a:t>
            </a:r>
            <a:r>
              <a:rPr lang="en-US" sz="2500" dirty="0"/>
              <a:t>once acted </a:t>
            </a:r>
            <a:r>
              <a:rPr lang="en-US" sz="2500" dirty="0" smtClean="0"/>
              <a:t>with wisdom </a:t>
            </a:r>
            <a:r>
              <a:rPr lang="en-US" sz="2500" dirty="0"/>
              <a:t>and courage. </a:t>
            </a:r>
            <a:endParaRPr lang="en-US" sz="2500" dirty="0" smtClean="0"/>
          </a:p>
          <a:p>
            <a:r>
              <a:rPr lang="en-US" sz="2500" dirty="0" smtClean="0"/>
              <a:t>He </a:t>
            </a:r>
            <a:r>
              <a:rPr lang="en-US" sz="2500" dirty="0"/>
              <a:t>called </a:t>
            </a:r>
            <a:r>
              <a:rPr lang="en-US" sz="2500" dirty="0" err="1" smtClean="0"/>
              <a:t>Draupadi</a:t>
            </a:r>
            <a:r>
              <a:rPr lang="en-US" sz="2500" dirty="0" smtClean="0"/>
              <a:t> to </a:t>
            </a:r>
            <a:r>
              <a:rPr lang="en-US" sz="2500" dirty="0"/>
              <a:t>his side and attempted to soothe </a:t>
            </a:r>
            <a:r>
              <a:rPr lang="en-US" sz="2500" dirty="0" smtClean="0"/>
              <a:t>her with </a:t>
            </a:r>
            <a:r>
              <a:rPr lang="en-US" sz="2500" dirty="0"/>
              <a:t>words of gentleness and affection</a:t>
            </a:r>
          </a:p>
        </p:txBody>
      </p:sp>
    </p:spTree>
    <p:extLst>
      <p:ext uri="{BB962C8B-B14F-4D97-AF65-F5344CB8AC3E}">
        <p14:creationId xmlns:p14="http://schemas.microsoft.com/office/powerpoint/2010/main" val="2637850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347730"/>
            <a:ext cx="10887895" cy="56936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 turned </a:t>
            </a:r>
            <a:r>
              <a:rPr lang="en-US" sz="2800" dirty="0"/>
              <a:t>to Yudhishthira and said:</a:t>
            </a:r>
          </a:p>
          <a:p>
            <a:pPr lvl="1"/>
            <a:r>
              <a:rPr lang="en-US" sz="2800" dirty="0"/>
              <a:t>"You are so blameless that you can </a:t>
            </a:r>
            <a:r>
              <a:rPr lang="en-US" sz="2800" dirty="0" smtClean="0"/>
              <a:t>have no </a:t>
            </a:r>
            <a:r>
              <a:rPr lang="en-US" sz="2800" dirty="0"/>
              <a:t>enemies. </a:t>
            </a:r>
            <a:endParaRPr lang="en-US" sz="2800" dirty="0" smtClean="0"/>
          </a:p>
          <a:p>
            <a:pPr lvl="1"/>
            <a:r>
              <a:rPr lang="en-US" sz="2800" dirty="0" smtClean="0"/>
              <a:t>Forgive </a:t>
            </a:r>
            <a:r>
              <a:rPr lang="en-US" sz="2800" dirty="0"/>
              <a:t>in your </a:t>
            </a:r>
            <a:r>
              <a:rPr lang="en-US" sz="2800" dirty="0" smtClean="0"/>
              <a:t>magnanimity the </a:t>
            </a:r>
            <a:r>
              <a:rPr lang="en-US" sz="2800" dirty="0"/>
              <a:t>evil done by </a:t>
            </a:r>
            <a:r>
              <a:rPr lang="en-US" sz="2800" dirty="0" err="1"/>
              <a:t>Duryodhana</a:t>
            </a:r>
            <a:r>
              <a:rPr lang="en-US" sz="2800" dirty="0"/>
              <a:t> </a:t>
            </a:r>
            <a:endParaRPr lang="en-US" sz="2800" dirty="0" smtClean="0"/>
          </a:p>
          <a:p>
            <a:pPr lvl="1"/>
            <a:r>
              <a:rPr lang="en-US" sz="2800" dirty="0" smtClean="0"/>
              <a:t>Dismiss all </a:t>
            </a:r>
            <a:r>
              <a:rPr lang="en-US" sz="2800" dirty="0"/>
              <a:t>memory of it from your mind. </a:t>
            </a:r>
            <a:endParaRPr lang="en-US" sz="2800" dirty="0" smtClean="0"/>
          </a:p>
          <a:p>
            <a:pPr lvl="1"/>
            <a:r>
              <a:rPr lang="en-US" sz="2800" dirty="0" smtClean="0"/>
              <a:t>Take back </a:t>
            </a:r>
            <a:r>
              <a:rPr lang="en-US" sz="2800" dirty="0"/>
              <a:t>your kingdom and riches </a:t>
            </a:r>
            <a:r>
              <a:rPr lang="en-US" sz="2800" dirty="0" smtClean="0"/>
              <a:t>and everything </a:t>
            </a:r>
            <a:r>
              <a:rPr lang="en-US" sz="2800" dirty="0"/>
              <a:t>else and be free </a:t>
            </a:r>
            <a:r>
              <a:rPr lang="en-US" sz="2800" dirty="0" smtClean="0"/>
              <a:t>and prosperous</a:t>
            </a:r>
            <a:r>
              <a:rPr lang="en-US" sz="2800" dirty="0"/>
              <a:t>. </a:t>
            </a:r>
            <a:endParaRPr lang="en-US" sz="2800" dirty="0" smtClean="0"/>
          </a:p>
          <a:p>
            <a:pPr lvl="1"/>
            <a:r>
              <a:rPr lang="en-US" sz="2800" dirty="0" smtClean="0"/>
              <a:t>Return </a:t>
            </a:r>
            <a:r>
              <a:rPr lang="en-US" sz="2800" dirty="0"/>
              <a:t>to </a:t>
            </a:r>
            <a:r>
              <a:rPr lang="en-US" sz="2800" dirty="0" err="1"/>
              <a:t>Indraprastha</a:t>
            </a:r>
            <a:r>
              <a:rPr lang="en-US" sz="2800" dirty="0" smtClean="0"/>
              <a:t>.“</a:t>
            </a:r>
          </a:p>
          <a:p>
            <a:endParaRPr lang="en-US" sz="2600" dirty="0"/>
          </a:p>
          <a:p>
            <a:r>
              <a:rPr lang="en-US" sz="2800" dirty="0"/>
              <a:t>the </a:t>
            </a:r>
            <a:r>
              <a:rPr lang="en-US" sz="2800" dirty="0" err="1"/>
              <a:t>Pandavas</a:t>
            </a:r>
            <a:r>
              <a:rPr lang="en-US" sz="2800" dirty="0"/>
              <a:t> left that accursed </a:t>
            </a:r>
            <a:r>
              <a:rPr lang="en-US" sz="2800" dirty="0" smtClean="0"/>
              <a:t>hall, bewildered </a:t>
            </a:r>
            <a:r>
              <a:rPr lang="en-US" sz="2800" dirty="0"/>
              <a:t>and </a:t>
            </a:r>
            <a:r>
              <a:rPr lang="en-US" sz="2800" dirty="0" smtClean="0"/>
              <a:t>stunned</a:t>
            </a:r>
            <a:r>
              <a:rPr lang="en-US" sz="2800" dirty="0"/>
              <a:t>, and seeing </a:t>
            </a:r>
            <a:r>
              <a:rPr lang="en-US" sz="2800" dirty="0" smtClean="0"/>
              <a:t>a miracle </a:t>
            </a:r>
            <a:r>
              <a:rPr lang="en-US" sz="2800" dirty="0"/>
              <a:t>in this sudden release </a:t>
            </a:r>
            <a:r>
              <a:rPr lang="en-US" sz="2800" dirty="0" smtClean="0"/>
              <a:t>from calamity</a:t>
            </a:r>
            <a:r>
              <a:rPr lang="en-US" sz="2800" dirty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85014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817" y="383304"/>
            <a:ext cx="11106837" cy="5811434"/>
          </a:xfrm>
        </p:spPr>
        <p:txBody>
          <a:bodyPr>
            <a:noAutofit/>
          </a:bodyPr>
          <a:lstStyle/>
          <a:p>
            <a:r>
              <a:rPr lang="en-US" sz="2800" dirty="0"/>
              <a:t>there was a long and </a:t>
            </a:r>
            <a:r>
              <a:rPr lang="en-US" sz="2800" dirty="0" smtClean="0"/>
              <a:t>angry discussion </a:t>
            </a:r>
            <a:r>
              <a:rPr lang="en-US" sz="2800" dirty="0"/>
              <a:t>in the palace of the </a:t>
            </a:r>
            <a:r>
              <a:rPr lang="en-US" sz="2800" dirty="0" err="1"/>
              <a:t>Kauravas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Incited by </a:t>
            </a:r>
            <a:r>
              <a:rPr lang="en-US" sz="2800" dirty="0" err="1"/>
              <a:t>Duhsasana</a:t>
            </a:r>
            <a:r>
              <a:rPr lang="en-US" sz="2800" dirty="0"/>
              <a:t>, </a:t>
            </a:r>
            <a:r>
              <a:rPr lang="en-US" sz="2800" dirty="0" err="1"/>
              <a:t>Sakuni</a:t>
            </a:r>
            <a:r>
              <a:rPr lang="en-US" sz="2800" dirty="0"/>
              <a:t> and </a:t>
            </a:r>
            <a:r>
              <a:rPr lang="en-US" sz="2800" dirty="0" smtClean="0"/>
              <a:t>others, </a:t>
            </a:r>
            <a:r>
              <a:rPr lang="en-US" sz="2800" dirty="0" err="1" smtClean="0"/>
              <a:t>Duryodhana</a:t>
            </a:r>
            <a:r>
              <a:rPr lang="en-US" sz="2800" dirty="0" smtClean="0"/>
              <a:t> </a:t>
            </a:r>
            <a:r>
              <a:rPr lang="en-US" sz="2800" dirty="0"/>
              <a:t>upbraided his father </a:t>
            </a:r>
            <a:r>
              <a:rPr lang="en-US" sz="2800" dirty="0" smtClean="0"/>
              <a:t>with having </a:t>
            </a:r>
            <a:r>
              <a:rPr lang="en-US" sz="2800" dirty="0"/>
              <a:t>frustrated their well-laid plans </a:t>
            </a:r>
            <a:r>
              <a:rPr lang="en-US" sz="2800" dirty="0" smtClean="0"/>
              <a:t>on the </a:t>
            </a:r>
            <a:r>
              <a:rPr lang="en-US" sz="2800" dirty="0"/>
              <a:t>very threshold of </a:t>
            </a:r>
            <a:r>
              <a:rPr lang="en-US" sz="2800" dirty="0" smtClean="0"/>
              <a:t>success</a:t>
            </a:r>
          </a:p>
          <a:p>
            <a:endParaRPr lang="en-US" sz="2800" dirty="0" smtClean="0"/>
          </a:p>
          <a:p>
            <a:r>
              <a:rPr lang="en-US" sz="2800" dirty="0"/>
              <a:t>He spoke in detail on the prowess of </a:t>
            </a:r>
            <a:r>
              <a:rPr lang="en-US" sz="2800" dirty="0" smtClean="0"/>
              <a:t>the </a:t>
            </a:r>
            <a:r>
              <a:rPr lang="en-US" sz="2800" dirty="0" err="1" smtClean="0"/>
              <a:t>Pandavas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expressed </a:t>
            </a:r>
            <a:r>
              <a:rPr lang="en-US" sz="2800" dirty="0"/>
              <a:t>his </a:t>
            </a:r>
            <a:r>
              <a:rPr lang="en-US" sz="2800" dirty="0" smtClean="0"/>
              <a:t>conviction that </a:t>
            </a:r>
            <a:r>
              <a:rPr lang="en-US" sz="2800" dirty="0"/>
              <a:t>the </a:t>
            </a:r>
            <a:r>
              <a:rPr lang="en-US" sz="2800" b="1" dirty="0"/>
              <a:t>only hope of overcoming </a:t>
            </a:r>
            <a:r>
              <a:rPr lang="en-US" sz="2800" b="1" dirty="0" smtClean="0"/>
              <a:t>the </a:t>
            </a:r>
            <a:r>
              <a:rPr lang="en-US" sz="2800" b="1" dirty="0" err="1" smtClean="0"/>
              <a:t>Pandavas</a:t>
            </a:r>
            <a:r>
              <a:rPr lang="en-US" sz="2800" b="1" dirty="0" smtClean="0"/>
              <a:t> </a:t>
            </a:r>
            <a:r>
              <a:rPr lang="en-US" sz="2800" b="1" dirty="0"/>
              <a:t>lay in guile and </a:t>
            </a:r>
            <a:r>
              <a:rPr lang="en-US" sz="2800" b="1" dirty="0" smtClean="0"/>
              <a:t>taking advantage </a:t>
            </a:r>
            <a:r>
              <a:rPr lang="en-US" sz="2800" b="1" dirty="0"/>
              <a:t>of their pride and sense </a:t>
            </a:r>
            <a:r>
              <a:rPr lang="en-US" sz="2800" b="1" dirty="0" smtClean="0"/>
              <a:t>of honor</a:t>
            </a:r>
            <a:r>
              <a:rPr lang="en-US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5589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50761"/>
            <a:ext cx="10565922" cy="5590601"/>
          </a:xfrm>
        </p:spPr>
        <p:txBody>
          <a:bodyPr>
            <a:normAutofit/>
          </a:bodyPr>
          <a:lstStyle/>
          <a:p>
            <a:r>
              <a:rPr lang="en-US" sz="2800" dirty="0" err="1"/>
              <a:t>Duryodhana</a:t>
            </a:r>
            <a:r>
              <a:rPr lang="en-US" sz="2800" dirty="0"/>
              <a:t> </a:t>
            </a:r>
            <a:r>
              <a:rPr lang="en-US" sz="2800" b="1" dirty="0"/>
              <a:t>secured his doting </a:t>
            </a:r>
            <a:r>
              <a:rPr lang="en-US" sz="2800" b="1" dirty="0" smtClean="0"/>
              <a:t>father's reluctant </a:t>
            </a:r>
            <a:r>
              <a:rPr lang="en-US" sz="2800" b="1" dirty="0"/>
              <a:t>and ominous approval to a </a:t>
            </a:r>
            <a:r>
              <a:rPr lang="en-US" sz="2800" b="1" dirty="0" smtClean="0"/>
              <a:t>plan to </a:t>
            </a:r>
            <a:r>
              <a:rPr lang="en-US" sz="2800" b="1" dirty="0"/>
              <a:t>entice Yudhishthira once again to </a:t>
            </a:r>
            <a:r>
              <a:rPr lang="en-US" sz="2800" b="1" dirty="0" smtClean="0"/>
              <a:t>a game </a:t>
            </a:r>
            <a:r>
              <a:rPr lang="en-US" sz="2800" b="1" dirty="0"/>
              <a:t>of dice.</a:t>
            </a:r>
          </a:p>
          <a:p>
            <a:r>
              <a:rPr lang="en-US" sz="2800" dirty="0"/>
              <a:t>A messenger was accordingly </a:t>
            </a:r>
            <a:r>
              <a:rPr lang="en-US" sz="2800" dirty="0" smtClean="0"/>
              <a:t>dispatched</a:t>
            </a:r>
          </a:p>
          <a:p>
            <a:pPr lvl="1"/>
            <a:r>
              <a:rPr lang="en-US" sz="2800" dirty="0"/>
              <a:t>He came </a:t>
            </a:r>
            <a:r>
              <a:rPr lang="en-US" sz="2800" dirty="0" smtClean="0"/>
              <a:t>up with </a:t>
            </a:r>
            <a:r>
              <a:rPr lang="en-US" sz="2800" dirty="0"/>
              <a:t>Yudhishthira before the latter </a:t>
            </a:r>
            <a:r>
              <a:rPr lang="en-US" sz="2800" dirty="0" smtClean="0"/>
              <a:t>had reached </a:t>
            </a:r>
            <a:r>
              <a:rPr lang="en-US" sz="2800" dirty="0"/>
              <a:t>his destination and invited him </a:t>
            </a:r>
            <a:r>
              <a:rPr lang="en-US" sz="2800" dirty="0" smtClean="0"/>
              <a:t>on behalf </a:t>
            </a:r>
            <a:r>
              <a:rPr lang="en-US" sz="2800" dirty="0"/>
              <a:t>of king </a:t>
            </a:r>
            <a:r>
              <a:rPr lang="en-US" sz="2800" dirty="0" err="1"/>
              <a:t>Dhritarashtra</a:t>
            </a:r>
            <a:r>
              <a:rPr lang="en-US" sz="2800" dirty="0"/>
              <a:t> to come back</a:t>
            </a:r>
            <a:r>
              <a:rPr lang="en-US" sz="2800" dirty="0" smtClean="0"/>
              <a:t>.</a:t>
            </a:r>
          </a:p>
          <a:p>
            <a:pPr lvl="1"/>
            <a:endParaRPr lang="en-US" sz="2800" dirty="0" smtClean="0"/>
          </a:p>
          <a:p>
            <a:r>
              <a:rPr lang="en-US" sz="2800" dirty="0"/>
              <a:t>"Good and evil come from </a:t>
            </a:r>
            <a:r>
              <a:rPr lang="en-US" sz="2800" dirty="0" smtClean="0"/>
              <a:t>destiny and </a:t>
            </a:r>
            <a:r>
              <a:rPr lang="en-US" sz="2800" dirty="0"/>
              <a:t>cannot be avoided. </a:t>
            </a:r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challenge </a:t>
            </a:r>
            <a:r>
              <a:rPr lang="en-US" sz="2800" dirty="0" smtClean="0"/>
              <a:t>to dice </a:t>
            </a:r>
            <a:r>
              <a:rPr lang="en-US" sz="2800" dirty="0"/>
              <a:t>cannot in honor be refused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He had to  accept </a:t>
            </a:r>
            <a:r>
              <a:rPr lang="en-US" sz="2800" dirty="0"/>
              <a:t>it</a:t>
            </a:r>
            <a:r>
              <a:rPr lang="en-US" sz="2800" dirty="0" smtClean="0"/>
              <a:t>."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6002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40" y="631064"/>
            <a:ext cx="11784170" cy="5731099"/>
          </a:xfrm>
        </p:spPr>
        <p:txBody>
          <a:bodyPr>
            <a:noAutofit/>
          </a:bodyPr>
          <a:lstStyle/>
          <a:p>
            <a:pPr lvl="1"/>
            <a:r>
              <a:rPr lang="en-US" sz="2800" dirty="0" smtClean="0"/>
              <a:t>Hundreds of kings </a:t>
            </a:r>
            <a:r>
              <a:rPr lang="en-US" sz="2800" dirty="0"/>
              <a:t>will perish, and the old order </a:t>
            </a:r>
            <a:r>
              <a:rPr lang="en-US" sz="2800" dirty="0" smtClean="0"/>
              <a:t>of things </a:t>
            </a:r>
            <a:r>
              <a:rPr lang="en-US" sz="2800" dirty="0"/>
              <a:t>will pass away. </a:t>
            </a:r>
            <a:endParaRPr lang="en-US" sz="2800" dirty="0" smtClean="0"/>
          </a:p>
          <a:p>
            <a:pPr lvl="1"/>
            <a:r>
              <a:rPr lang="en-US" sz="2800" dirty="0" smtClean="0"/>
              <a:t>This catastrophe will </a:t>
            </a:r>
            <a:r>
              <a:rPr lang="en-US" sz="2800" dirty="0"/>
              <a:t>spring out of the enmity between </a:t>
            </a:r>
            <a:r>
              <a:rPr lang="en-US" sz="2800" dirty="0" smtClean="0"/>
              <a:t>you and </a:t>
            </a:r>
            <a:r>
              <a:rPr lang="en-US" sz="2800" dirty="0"/>
              <a:t>your brothers on the one side </a:t>
            </a:r>
            <a:r>
              <a:rPr lang="en-US" sz="2800" dirty="0" smtClean="0"/>
              <a:t>and your </a:t>
            </a:r>
            <a:r>
              <a:rPr lang="en-US" sz="2800" dirty="0"/>
              <a:t>cousins, the </a:t>
            </a:r>
            <a:r>
              <a:rPr lang="en-US" sz="2800" dirty="0" err="1"/>
              <a:t>Dhritarashtras</a:t>
            </a:r>
            <a:r>
              <a:rPr lang="en-US" sz="2800" dirty="0"/>
              <a:t>, on </a:t>
            </a:r>
            <a:r>
              <a:rPr lang="en-US" sz="2800" dirty="0" smtClean="0"/>
              <a:t>the other.</a:t>
            </a:r>
          </a:p>
          <a:p>
            <a:pPr lvl="1"/>
            <a:r>
              <a:rPr lang="en-US" sz="2800" dirty="0" smtClean="0"/>
              <a:t> </a:t>
            </a:r>
            <a:r>
              <a:rPr lang="en-US" sz="2800" dirty="0"/>
              <a:t>It will culminate in a war </a:t>
            </a:r>
            <a:r>
              <a:rPr lang="en-US" sz="2800" b="1" dirty="0" smtClean="0"/>
              <a:t>resulting in </a:t>
            </a:r>
            <a:r>
              <a:rPr lang="en-US" sz="2800" b="1" dirty="0"/>
              <a:t>practical annihilation of the </a:t>
            </a:r>
            <a:r>
              <a:rPr lang="en-US" sz="2800" b="1" dirty="0" smtClean="0"/>
              <a:t>Kshatriya race</a:t>
            </a:r>
            <a:r>
              <a:rPr lang="en-US" sz="2800" b="1" dirty="0"/>
              <a:t>. </a:t>
            </a:r>
            <a:endParaRPr lang="en-US" sz="2800" b="1" dirty="0" smtClean="0"/>
          </a:p>
          <a:p>
            <a:pPr lvl="1"/>
            <a:r>
              <a:rPr lang="en-US" sz="2800" dirty="0" smtClean="0"/>
              <a:t>No </a:t>
            </a:r>
            <a:r>
              <a:rPr lang="en-US" sz="2800" dirty="0"/>
              <a:t>one can go against destiny. </a:t>
            </a:r>
            <a:endParaRPr lang="en-US" sz="2800" dirty="0" smtClean="0"/>
          </a:p>
          <a:p>
            <a:pPr lvl="1"/>
            <a:r>
              <a:rPr lang="en-US" sz="2800" dirty="0" smtClean="0"/>
              <a:t>Be firm </a:t>
            </a:r>
            <a:r>
              <a:rPr lang="en-US" sz="2800" dirty="0"/>
              <a:t>and steadfast in righteousness. </a:t>
            </a:r>
            <a:endParaRPr lang="en-US" sz="2800" dirty="0" smtClean="0"/>
          </a:p>
          <a:p>
            <a:pPr lvl="1"/>
            <a:r>
              <a:rPr lang="en-US" sz="2800" dirty="0" smtClean="0"/>
              <a:t>Be vigilant </a:t>
            </a:r>
            <a:r>
              <a:rPr lang="en-US" sz="2800" dirty="0"/>
              <a:t>and rule the kingdom, farewell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053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033" y="463639"/>
            <a:ext cx="11016682" cy="605307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Truly</a:t>
            </a:r>
            <a:r>
              <a:rPr lang="en-US" sz="2800" dirty="0"/>
              <a:t>, as Sri Vyasa says:</a:t>
            </a:r>
          </a:p>
          <a:p>
            <a:pPr lvl="1"/>
            <a:r>
              <a:rPr lang="en-US" sz="2600" dirty="0"/>
              <a:t>"There never was and never can be </a:t>
            </a:r>
            <a:r>
              <a:rPr lang="en-US" sz="2600" dirty="0" smtClean="0"/>
              <a:t>an antelope </a:t>
            </a:r>
            <a:r>
              <a:rPr lang="en-US" sz="2600" dirty="0"/>
              <a:t>of gold! </a:t>
            </a:r>
            <a:endParaRPr lang="en-US" sz="2600" dirty="0" smtClean="0"/>
          </a:p>
          <a:p>
            <a:pPr lvl="1"/>
            <a:r>
              <a:rPr lang="en-US" sz="2600" dirty="0" smtClean="0"/>
              <a:t>Yet</a:t>
            </a:r>
            <a:r>
              <a:rPr lang="en-US" sz="2600" dirty="0"/>
              <a:t>, Rama went in </a:t>
            </a:r>
            <a:r>
              <a:rPr lang="en-US" sz="2600" dirty="0" smtClean="0"/>
              <a:t>vain pursuit </a:t>
            </a:r>
            <a:r>
              <a:rPr lang="en-US" sz="2600" dirty="0"/>
              <a:t>of what seemed one. </a:t>
            </a:r>
            <a:endParaRPr lang="en-US" sz="2600" dirty="0" smtClean="0"/>
          </a:p>
          <a:p>
            <a:pPr lvl="1"/>
            <a:r>
              <a:rPr lang="en-US" sz="2600" dirty="0" smtClean="0"/>
              <a:t>Surely</a:t>
            </a:r>
            <a:r>
              <a:rPr lang="en-US" sz="2600" dirty="0"/>
              <a:t>, </a:t>
            </a:r>
            <a:r>
              <a:rPr lang="en-US" sz="2600" dirty="0" smtClean="0"/>
              <a:t>when calamities </a:t>
            </a:r>
            <a:r>
              <a:rPr lang="en-US" sz="2600" dirty="0"/>
              <a:t>are imminent, the judgment </a:t>
            </a:r>
            <a:r>
              <a:rPr lang="en-US" sz="2600" dirty="0" smtClean="0"/>
              <a:t>is first </a:t>
            </a:r>
            <a:r>
              <a:rPr lang="en-US" sz="2600" dirty="0"/>
              <a:t>destroyed</a:t>
            </a:r>
            <a:r>
              <a:rPr lang="en-US" sz="2600" dirty="0" smtClean="0"/>
              <a:t>.“</a:t>
            </a:r>
          </a:p>
          <a:p>
            <a:pPr lvl="1"/>
            <a:endParaRPr lang="en-US" sz="2600" dirty="0" smtClean="0"/>
          </a:p>
          <a:p>
            <a:r>
              <a:rPr lang="en-US" sz="2600" dirty="0" err="1"/>
              <a:t>Dharmaputra</a:t>
            </a:r>
            <a:r>
              <a:rPr lang="en-US" sz="2600" dirty="0"/>
              <a:t> returned to </a:t>
            </a:r>
            <a:r>
              <a:rPr lang="en-US" sz="2600" dirty="0" err="1"/>
              <a:t>Hastinapura</a:t>
            </a:r>
            <a:r>
              <a:rPr lang="en-US" sz="2600" dirty="0"/>
              <a:t> </a:t>
            </a:r>
            <a:r>
              <a:rPr lang="en-US" sz="2600" dirty="0" smtClean="0"/>
              <a:t>and set </a:t>
            </a:r>
            <a:r>
              <a:rPr lang="en-US" sz="2600" dirty="0"/>
              <a:t>again for a game with </a:t>
            </a:r>
            <a:r>
              <a:rPr lang="en-US" sz="2600" dirty="0" err="1"/>
              <a:t>Sakuni</a:t>
            </a:r>
            <a:r>
              <a:rPr lang="en-US" sz="2600" dirty="0" smtClean="0"/>
              <a:t>,</a:t>
            </a:r>
          </a:p>
          <a:p>
            <a:endParaRPr lang="en-US" sz="2600" dirty="0" smtClean="0"/>
          </a:p>
          <a:p>
            <a:r>
              <a:rPr lang="en-US" sz="2600" dirty="0"/>
              <a:t>The stake played for was that the </a:t>
            </a:r>
            <a:r>
              <a:rPr lang="en-US" sz="2600" dirty="0" smtClean="0"/>
              <a:t>defeated party </a:t>
            </a:r>
            <a:r>
              <a:rPr lang="en-US" sz="2600" dirty="0"/>
              <a:t>should go with his brothers </a:t>
            </a:r>
            <a:r>
              <a:rPr lang="en-US" sz="2600" dirty="0" smtClean="0"/>
              <a:t>into exile </a:t>
            </a:r>
            <a:r>
              <a:rPr lang="en-US" sz="2600" dirty="0"/>
              <a:t>to the forest and remain there </a:t>
            </a:r>
            <a:r>
              <a:rPr lang="en-US" sz="2600" dirty="0" smtClean="0"/>
              <a:t>for twelve </a:t>
            </a:r>
            <a:r>
              <a:rPr lang="en-US" sz="2600" dirty="0"/>
              <a:t>years and spend the thirteenth </a:t>
            </a:r>
            <a:r>
              <a:rPr lang="en-US" sz="2600" dirty="0" smtClean="0"/>
              <a:t>year incognito</a:t>
            </a:r>
            <a:r>
              <a:rPr lang="en-US" sz="2600" dirty="0"/>
              <a:t>. </a:t>
            </a:r>
            <a:endParaRPr lang="en-US" sz="2600" dirty="0" smtClean="0"/>
          </a:p>
          <a:p>
            <a:r>
              <a:rPr lang="en-US" sz="2600" dirty="0" smtClean="0"/>
              <a:t>If </a:t>
            </a:r>
            <a:r>
              <a:rPr lang="en-US" sz="2600" dirty="0"/>
              <a:t>they were </a:t>
            </a:r>
            <a:r>
              <a:rPr lang="en-US" sz="2600" dirty="0" err="1"/>
              <a:t>recognised</a:t>
            </a:r>
            <a:r>
              <a:rPr lang="en-US" sz="2600" dirty="0"/>
              <a:t> in </a:t>
            </a:r>
            <a:r>
              <a:rPr lang="en-US" sz="2600" dirty="0" smtClean="0"/>
              <a:t>the thirteenth </a:t>
            </a:r>
            <a:r>
              <a:rPr lang="en-US" sz="2600" dirty="0"/>
              <a:t>year, they should go again </a:t>
            </a:r>
            <a:r>
              <a:rPr lang="en-US" sz="2600" dirty="0" smtClean="0"/>
              <a:t>into exile </a:t>
            </a:r>
            <a:r>
              <a:rPr lang="en-US" sz="2600" dirty="0"/>
              <a:t>for twelve years</a:t>
            </a:r>
            <a:r>
              <a:rPr lang="en-US" sz="2600" dirty="0" smtClean="0"/>
              <a:t>.</a:t>
            </a:r>
          </a:p>
          <a:p>
            <a:endParaRPr lang="en-US" sz="2600" dirty="0" smtClean="0"/>
          </a:p>
          <a:p>
            <a:r>
              <a:rPr lang="en-US" sz="2400" dirty="0" err="1" smtClean="0"/>
              <a:t>Dharmaputra</a:t>
            </a:r>
            <a:r>
              <a:rPr lang="en-US" sz="2400" dirty="0" smtClean="0"/>
              <a:t> lost the game ……………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342147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81" y="131451"/>
            <a:ext cx="8596668" cy="1320800"/>
          </a:xfrm>
        </p:spPr>
        <p:txBody>
          <a:bodyPr/>
          <a:lstStyle/>
          <a:p>
            <a:r>
              <a:rPr lang="en-US" dirty="0"/>
              <a:t>27. DHRITARASHTRA'S ANXIETY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81" y="924217"/>
            <a:ext cx="11300019" cy="5759918"/>
          </a:xfrm>
        </p:spPr>
        <p:txBody>
          <a:bodyPr>
            <a:noAutofit/>
          </a:bodyPr>
          <a:lstStyle/>
          <a:p>
            <a:r>
              <a:rPr lang="en-US" sz="2200" dirty="0" smtClean="0"/>
              <a:t>They walked away </a:t>
            </a:r>
            <a:r>
              <a:rPr lang="en-US" sz="2200" dirty="0"/>
              <a:t>from their birthright on weary </a:t>
            </a:r>
            <a:r>
              <a:rPr lang="en-US" sz="2200" dirty="0" smtClean="0"/>
              <a:t>feet, accompanied </a:t>
            </a:r>
            <a:r>
              <a:rPr lang="en-US" sz="2200" dirty="0"/>
              <a:t>by weeping crowds</a:t>
            </a:r>
            <a:r>
              <a:rPr lang="en-US" sz="2200" dirty="0" smtClean="0"/>
              <a:t>.</a:t>
            </a:r>
          </a:p>
          <a:p>
            <a:r>
              <a:rPr lang="sv-SE" sz="2200" dirty="0"/>
              <a:t>The blind Dhritarashtra sent for </a:t>
            </a:r>
            <a:r>
              <a:rPr lang="sv-SE" sz="2200" dirty="0" smtClean="0"/>
              <a:t>Vidura  </a:t>
            </a:r>
            <a:r>
              <a:rPr lang="en-US" sz="2200" dirty="0" smtClean="0"/>
              <a:t>and asked him to describe the departure of the </a:t>
            </a:r>
            <a:r>
              <a:rPr lang="en-US" sz="2200" dirty="0" err="1"/>
              <a:t>Pandavas</a:t>
            </a:r>
            <a:r>
              <a:rPr lang="en-US" sz="2200" dirty="0"/>
              <a:t> into exile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/>
              <a:t>"Yudhishthira, the son of </a:t>
            </a:r>
            <a:r>
              <a:rPr lang="en-US" sz="2200" dirty="0" err="1"/>
              <a:t>Kunti</a:t>
            </a:r>
            <a:r>
              <a:rPr lang="en-US" sz="2200" dirty="0"/>
              <a:t>, went </a:t>
            </a:r>
            <a:r>
              <a:rPr lang="en-US" sz="2200" dirty="0" smtClean="0"/>
              <a:t>with his </a:t>
            </a:r>
            <a:r>
              <a:rPr lang="en-US" sz="2200" dirty="0"/>
              <a:t>face covered with a cloth. </a:t>
            </a:r>
            <a:endParaRPr lang="en-US" sz="2200" dirty="0" smtClean="0"/>
          </a:p>
          <a:p>
            <a:pPr lvl="1"/>
            <a:r>
              <a:rPr lang="en-US" sz="2200" dirty="0" err="1" smtClean="0"/>
              <a:t>Bhima</a:t>
            </a:r>
            <a:r>
              <a:rPr lang="en-US" sz="2200" dirty="0" smtClean="0"/>
              <a:t> went behind </a:t>
            </a:r>
            <a:r>
              <a:rPr lang="en-US" sz="2200" dirty="0"/>
              <a:t>with his eyes lowered on his arms.</a:t>
            </a:r>
          </a:p>
          <a:p>
            <a:pPr lvl="1"/>
            <a:r>
              <a:rPr lang="en-US" sz="2200" dirty="0" err="1"/>
              <a:t>Arjuna</a:t>
            </a:r>
            <a:r>
              <a:rPr lang="en-US" sz="2200" dirty="0"/>
              <a:t> proceeded scattering sand on </a:t>
            </a:r>
            <a:r>
              <a:rPr lang="en-US" sz="2200" dirty="0" smtClean="0"/>
              <a:t>his path</a:t>
            </a:r>
            <a:r>
              <a:rPr lang="en-US" sz="2200" dirty="0"/>
              <a:t>. </a:t>
            </a:r>
            <a:endParaRPr lang="en-US" sz="2200" dirty="0" smtClean="0"/>
          </a:p>
          <a:p>
            <a:pPr lvl="1"/>
            <a:r>
              <a:rPr lang="en-US" sz="2200" dirty="0" err="1" smtClean="0"/>
              <a:t>Nakula</a:t>
            </a:r>
            <a:r>
              <a:rPr lang="en-US" sz="2200" dirty="0" smtClean="0"/>
              <a:t> </a:t>
            </a:r>
            <a:r>
              <a:rPr lang="en-US" sz="2200" dirty="0"/>
              <a:t>and </a:t>
            </a:r>
            <a:r>
              <a:rPr lang="en-US" sz="2200" dirty="0" err="1"/>
              <a:t>Sahadeva</a:t>
            </a:r>
            <a:r>
              <a:rPr lang="en-US" sz="2200" dirty="0"/>
              <a:t> </a:t>
            </a:r>
            <a:r>
              <a:rPr lang="en-US" sz="2200" dirty="0" smtClean="0"/>
              <a:t>besmeared their </a:t>
            </a:r>
            <a:r>
              <a:rPr lang="en-US" sz="2200" dirty="0"/>
              <a:t>bodies with dust and </a:t>
            </a:r>
            <a:r>
              <a:rPr lang="en-US" sz="2200" dirty="0" smtClean="0"/>
              <a:t>closely followed </a:t>
            </a:r>
            <a:r>
              <a:rPr lang="en-US" sz="2200" dirty="0"/>
              <a:t>Yudhishthira. </a:t>
            </a:r>
            <a:endParaRPr lang="en-US" sz="2200" dirty="0" smtClean="0"/>
          </a:p>
          <a:p>
            <a:pPr lvl="1"/>
            <a:r>
              <a:rPr lang="en-US" sz="2200" dirty="0" err="1" smtClean="0"/>
              <a:t>Draupadi</a:t>
            </a:r>
            <a:r>
              <a:rPr lang="en-US" sz="2200" dirty="0" smtClean="0"/>
              <a:t> accompanied </a:t>
            </a:r>
            <a:r>
              <a:rPr lang="en-US" sz="2200" dirty="0" err="1"/>
              <a:t>Dharmaputra</a:t>
            </a:r>
            <a:r>
              <a:rPr lang="en-US" sz="2200" dirty="0"/>
              <a:t>, </a:t>
            </a:r>
            <a:r>
              <a:rPr lang="en-US" sz="2200" dirty="0" smtClean="0"/>
              <a:t>her </a:t>
            </a:r>
            <a:r>
              <a:rPr lang="en-US" sz="2200" dirty="0" err="1" smtClean="0"/>
              <a:t>dishevelled</a:t>
            </a:r>
            <a:r>
              <a:rPr lang="en-US" sz="2200" dirty="0" smtClean="0"/>
              <a:t> </a:t>
            </a:r>
            <a:r>
              <a:rPr lang="en-US" sz="2200" dirty="0"/>
              <a:t>hair covering her face and </a:t>
            </a:r>
            <a:r>
              <a:rPr lang="en-US" sz="2200" dirty="0" smtClean="0"/>
              <a:t>her eyes </a:t>
            </a:r>
            <a:r>
              <a:rPr lang="en-US" sz="2200" dirty="0"/>
              <a:t>streaming with tears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err="1" smtClean="0"/>
              <a:t>Dhaumya</a:t>
            </a:r>
            <a:r>
              <a:rPr lang="en-US" sz="2200" dirty="0"/>
              <a:t>, </a:t>
            </a:r>
            <a:r>
              <a:rPr lang="en-US" sz="2200" dirty="0" smtClean="0"/>
              <a:t>the priest</a:t>
            </a:r>
            <a:r>
              <a:rPr lang="en-US" sz="2200" dirty="0"/>
              <a:t>, went along with them singing </a:t>
            </a:r>
            <a:r>
              <a:rPr lang="en-US" sz="2200" dirty="0" smtClean="0"/>
              <a:t>the </a:t>
            </a:r>
            <a:r>
              <a:rPr lang="en-US" sz="2200" dirty="0" err="1" smtClean="0"/>
              <a:t>Sama</a:t>
            </a:r>
            <a:r>
              <a:rPr lang="en-US" sz="2200" dirty="0" smtClean="0"/>
              <a:t> </a:t>
            </a:r>
            <a:r>
              <a:rPr lang="en-US" sz="2200" dirty="0"/>
              <a:t>hymns, addressed to Yama, </a:t>
            </a:r>
            <a:r>
              <a:rPr lang="en-US" sz="2200" dirty="0" smtClean="0"/>
              <a:t>the Lord </a:t>
            </a:r>
            <a:r>
              <a:rPr lang="en-US" sz="2200" dirty="0"/>
              <a:t>of Death."</a:t>
            </a:r>
          </a:p>
        </p:txBody>
      </p:sp>
    </p:spTree>
    <p:extLst>
      <p:ext uri="{BB962C8B-B14F-4D97-AF65-F5344CB8AC3E}">
        <p14:creationId xmlns:p14="http://schemas.microsoft.com/office/powerpoint/2010/main" val="1295207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553793"/>
            <a:ext cx="11312898" cy="5975796"/>
          </a:xfrm>
        </p:spPr>
        <p:txBody>
          <a:bodyPr>
            <a:normAutofit/>
          </a:bodyPr>
          <a:lstStyle/>
          <a:p>
            <a:r>
              <a:rPr lang="en-US" sz="2800" dirty="0"/>
              <a:t>When he heard these words, </a:t>
            </a:r>
            <a:r>
              <a:rPr lang="en-US" sz="2800" dirty="0" err="1" smtClean="0"/>
              <a:t>Dhritarashtra</a:t>
            </a:r>
            <a:r>
              <a:rPr lang="en-US" sz="2800" dirty="0" smtClean="0"/>
              <a:t> was </a:t>
            </a:r>
            <a:r>
              <a:rPr lang="en-US" sz="2800" dirty="0"/>
              <a:t>filled with ever-greater fear </a:t>
            </a:r>
            <a:r>
              <a:rPr lang="en-US" sz="2800" dirty="0" smtClean="0"/>
              <a:t>and anxiety </a:t>
            </a:r>
            <a:r>
              <a:rPr lang="en-US" sz="2800" dirty="0"/>
              <a:t>than before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He </a:t>
            </a:r>
            <a:r>
              <a:rPr lang="en-US" sz="2800" dirty="0"/>
              <a:t>asked: "What </a:t>
            </a:r>
            <a:r>
              <a:rPr lang="en-US" sz="2800" dirty="0" smtClean="0"/>
              <a:t>do the </a:t>
            </a:r>
            <a:r>
              <a:rPr lang="en-US" sz="2800" dirty="0"/>
              <a:t>citizens say</a:t>
            </a:r>
            <a:r>
              <a:rPr lang="en-US" sz="2800" dirty="0" smtClean="0"/>
              <a:t>?“……….</a:t>
            </a:r>
          </a:p>
          <a:p>
            <a:endParaRPr lang="en-US" sz="2800" dirty="0" smtClean="0"/>
          </a:p>
          <a:p>
            <a:r>
              <a:rPr lang="en-US" sz="2800" dirty="0"/>
              <a:t>While </a:t>
            </a:r>
            <a:r>
              <a:rPr lang="en-US" sz="2800" dirty="0" err="1"/>
              <a:t>Dhritarashtra</a:t>
            </a:r>
            <a:r>
              <a:rPr lang="en-US" sz="2800" dirty="0"/>
              <a:t> and </a:t>
            </a:r>
            <a:r>
              <a:rPr lang="en-US" sz="2800" dirty="0" err="1"/>
              <a:t>Vidura</a:t>
            </a:r>
            <a:r>
              <a:rPr lang="en-US" sz="2800" dirty="0"/>
              <a:t> </a:t>
            </a:r>
            <a:r>
              <a:rPr lang="en-US" sz="2800" dirty="0" smtClean="0"/>
              <a:t>were conversing </a:t>
            </a:r>
            <a:r>
              <a:rPr lang="en-US" sz="2800" dirty="0"/>
              <a:t>thus, the sage </a:t>
            </a:r>
            <a:r>
              <a:rPr lang="en-US" sz="2800" dirty="0" err="1"/>
              <a:t>Narada</a:t>
            </a:r>
            <a:r>
              <a:rPr lang="en-US" sz="2800" dirty="0"/>
              <a:t> </a:t>
            </a:r>
            <a:r>
              <a:rPr lang="en-US" sz="2800" dirty="0" smtClean="0"/>
              <a:t>appeared </a:t>
            </a:r>
            <a:r>
              <a:rPr lang="en-US" sz="2800" dirty="0"/>
              <a:t>before them. </a:t>
            </a:r>
            <a:r>
              <a:rPr lang="en-US" sz="2800" dirty="0" smtClean="0"/>
              <a:t> </a:t>
            </a:r>
            <a:r>
              <a:rPr lang="en-US" sz="2800" dirty="0" err="1" smtClean="0"/>
              <a:t>Narada</a:t>
            </a:r>
            <a:r>
              <a:rPr lang="en-US" sz="2800" dirty="0" smtClean="0"/>
              <a:t> </a:t>
            </a:r>
            <a:r>
              <a:rPr lang="en-US" sz="2800" dirty="0"/>
              <a:t>declared:</a:t>
            </a:r>
          </a:p>
          <a:p>
            <a:pPr lvl="1"/>
            <a:r>
              <a:rPr lang="en-US" sz="2800" dirty="0"/>
              <a:t>"Fourteen years from this day </a:t>
            </a:r>
            <a:r>
              <a:rPr lang="en-US" sz="2800" dirty="0" smtClean="0"/>
              <a:t>the </a:t>
            </a:r>
            <a:r>
              <a:rPr lang="en-US" sz="2800" dirty="0" err="1" smtClean="0"/>
              <a:t>Kauravas</a:t>
            </a:r>
            <a:r>
              <a:rPr lang="en-US" sz="2800" dirty="0" smtClean="0"/>
              <a:t> </a:t>
            </a:r>
            <a:r>
              <a:rPr lang="en-US" sz="2800" dirty="0"/>
              <a:t>will become extinct as the </a:t>
            </a:r>
            <a:r>
              <a:rPr lang="en-US" sz="2800" dirty="0" smtClean="0"/>
              <a:t>result of </a:t>
            </a:r>
            <a:r>
              <a:rPr lang="en-US" sz="2800" dirty="0"/>
              <a:t>the crime committed by </a:t>
            </a:r>
            <a:r>
              <a:rPr lang="en-US" sz="2800" dirty="0" err="1" smtClean="0"/>
              <a:t>Duryodhana</a:t>
            </a:r>
            <a:r>
              <a:rPr lang="en-US" sz="2800" dirty="0" smtClean="0"/>
              <a:t>“</a:t>
            </a:r>
          </a:p>
          <a:p>
            <a:pPr lvl="1"/>
            <a:endParaRPr lang="en-US" sz="2800" dirty="0" smtClean="0"/>
          </a:p>
          <a:p>
            <a:r>
              <a:rPr lang="en-US" sz="2800" dirty="0" err="1"/>
              <a:t>Duryodhana</a:t>
            </a:r>
            <a:r>
              <a:rPr lang="en-US" sz="2800" dirty="0"/>
              <a:t> and his companions </a:t>
            </a:r>
            <a:r>
              <a:rPr lang="en-US" sz="2800" dirty="0" smtClean="0"/>
              <a:t>were filled </a:t>
            </a:r>
            <a:r>
              <a:rPr lang="en-US" sz="2800" dirty="0"/>
              <a:t>with fear and approached </a:t>
            </a:r>
            <a:r>
              <a:rPr lang="en-US" sz="2800" dirty="0" smtClean="0"/>
              <a:t>Drona with </a:t>
            </a:r>
            <a:r>
              <a:rPr lang="en-US" sz="2800" dirty="0"/>
              <a:t>a prayer never to abandon them,</a:t>
            </a:r>
          </a:p>
        </p:txBody>
      </p:sp>
    </p:spTree>
    <p:extLst>
      <p:ext uri="{BB962C8B-B14F-4D97-AF65-F5344CB8AC3E}">
        <p14:creationId xmlns:p14="http://schemas.microsoft.com/office/powerpoint/2010/main" val="15279279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50" y="218941"/>
            <a:ext cx="10450012" cy="6440607"/>
          </a:xfrm>
        </p:spPr>
        <p:txBody>
          <a:bodyPr>
            <a:normAutofit/>
          </a:bodyPr>
          <a:lstStyle/>
          <a:p>
            <a:pPr lvl="1"/>
            <a:r>
              <a:rPr lang="en-US" sz="2400" dirty="0" err="1" smtClean="0"/>
              <a:t>Drupada</a:t>
            </a:r>
            <a:r>
              <a:rPr lang="en-US" sz="2400" dirty="0" smtClean="0"/>
              <a:t> </a:t>
            </a:r>
            <a:r>
              <a:rPr lang="en-US" sz="2400" dirty="0"/>
              <a:t>has </a:t>
            </a:r>
            <a:r>
              <a:rPr lang="en-US" sz="2400" dirty="0" smtClean="0"/>
              <a:t>performed a </a:t>
            </a:r>
            <a:r>
              <a:rPr lang="en-US" sz="2400" dirty="0"/>
              <a:t>sacrifice so that he might be </a:t>
            </a:r>
            <a:r>
              <a:rPr lang="en-US" sz="2400" dirty="0" smtClean="0"/>
              <a:t>blessed with </a:t>
            </a:r>
            <a:r>
              <a:rPr lang="en-US" sz="2400" dirty="0"/>
              <a:t>a son who would kill </a:t>
            </a:r>
            <a:r>
              <a:rPr lang="en-US" sz="2400" dirty="0" smtClean="0"/>
              <a:t>Drona. </a:t>
            </a:r>
          </a:p>
          <a:p>
            <a:pPr lvl="1"/>
            <a:r>
              <a:rPr lang="en-US" sz="2400" dirty="0" smtClean="0"/>
              <a:t>It </a:t>
            </a:r>
            <a:r>
              <a:rPr lang="en-US" sz="2400" dirty="0"/>
              <a:t>is </a:t>
            </a:r>
            <a:r>
              <a:rPr lang="en-US" sz="2400" dirty="0" smtClean="0"/>
              <a:t>said </a:t>
            </a:r>
            <a:r>
              <a:rPr lang="en-US" sz="2400" dirty="0" err="1" smtClean="0"/>
              <a:t>Dhrishtadyumna</a:t>
            </a:r>
            <a:r>
              <a:rPr lang="en-US" sz="2400" dirty="0" smtClean="0"/>
              <a:t> </a:t>
            </a:r>
            <a:r>
              <a:rPr lang="en-US" sz="2400" dirty="0"/>
              <a:t>is that son. </a:t>
            </a:r>
            <a:endParaRPr lang="en-US" sz="2400" dirty="0" smtClean="0"/>
          </a:p>
          <a:p>
            <a:pPr lvl="1"/>
            <a:r>
              <a:rPr lang="en-US" sz="2400" dirty="0" smtClean="0"/>
              <a:t>As destiny would </a:t>
            </a:r>
            <a:r>
              <a:rPr lang="en-US" sz="2400" dirty="0"/>
              <a:t>have it, he is the brother-in-law </a:t>
            </a:r>
            <a:r>
              <a:rPr lang="en-US" sz="2400" dirty="0" smtClean="0"/>
              <a:t>and fast </a:t>
            </a:r>
            <a:r>
              <a:rPr lang="en-US" sz="2400" dirty="0"/>
              <a:t>friend of the </a:t>
            </a:r>
            <a:r>
              <a:rPr lang="en-US" sz="2400" dirty="0" err="1"/>
              <a:t>Pandavas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Drona’s counsel : </a:t>
            </a:r>
            <a:r>
              <a:rPr lang="en-US" sz="2400" dirty="0" err="1"/>
              <a:t>Duryodhana</a:t>
            </a:r>
            <a:r>
              <a:rPr lang="en-US" sz="2400" dirty="0"/>
              <a:t>, make peace with </a:t>
            </a:r>
            <a:r>
              <a:rPr lang="en-US" sz="2400" dirty="0" smtClean="0"/>
              <a:t>Yudhishthira</a:t>
            </a:r>
          </a:p>
          <a:p>
            <a:endParaRPr lang="en-US" sz="2400" dirty="0" smtClean="0"/>
          </a:p>
          <a:p>
            <a:r>
              <a:rPr lang="en-US" sz="2400" dirty="0" smtClean="0"/>
              <a:t>Sanjay tells the king….</a:t>
            </a:r>
          </a:p>
          <a:p>
            <a:pPr lvl="1"/>
            <a:r>
              <a:rPr lang="en-US" sz="2400" dirty="0" smtClean="0"/>
              <a:t>Time</a:t>
            </a:r>
            <a:r>
              <a:rPr lang="en-US" sz="2400" dirty="0"/>
              <a:t>, the </a:t>
            </a:r>
            <a:r>
              <a:rPr lang="en-US" sz="2400" dirty="0" smtClean="0"/>
              <a:t>all destroyer</a:t>
            </a:r>
            <a:r>
              <a:rPr lang="en-US" sz="2400" dirty="0"/>
              <a:t>, does not take a club and </a:t>
            </a:r>
            <a:r>
              <a:rPr lang="en-US" sz="2400" dirty="0" smtClean="0"/>
              <a:t>break the </a:t>
            </a:r>
            <a:r>
              <a:rPr lang="en-US" sz="2400" dirty="0"/>
              <a:t>head of a man but by destroying </a:t>
            </a:r>
            <a:r>
              <a:rPr lang="en-US" sz="2400" dirty="0" smtClean="0"/>
              <a:t>his judgment</a:t>
            </a:r>
            <a:r>
              <a:rPr lang="en-US" sz="2400" dirty="0"/>
              <a:t>, makes him act madly to </a:t>
            </a:r>
            <a:r>
              <a:rPr lang="en-US" sz="2400" dirty="0" smtClean="0"/>
              <a:t>his own </a:t>
            </a:r>
            <a:r>
              <a:rPr lang="en-US" sz="2400" dirty="0"/>
              <a:t>ruin. </a:t>
            </a:r>
            <a:endParaRPr lang="en-US" sz="2400" dirty="0" smtClean="0"/>
          </a:p>
          <a:p>
            <a:pPr lvl="1"/>
            <a:r>
              <a:rPr lang="en-US" sz="2400" dirty="0" smtClean="0"/>
              <a:t>Your </a:t>
            </a:r>
            <a:r>
              <a:rPr lang="en-US" sz="2400" dirty="0"/>
              <a:t>sons have grossly </a:t>
            </a:r>
            <a:r>
              <a:rPr lang="en-US" sz="2400" dirty="0" smtClean="0"/>
              <a:t>insulted </a:t>
            </a:r>
            <a:r>
              <a:rPr lang="en-US" sz="2400" dirty="0" err="1" smtClean="0"/>
              <a:t>Panchali</a:t>
            </a:r>
            <a:r>
              <a:rPr lang="en-US" sz="2400" dirty="0" smtClean="0"/>
              <a:t> </a:t>
            </a:r>
            <a:r>
              <a:rPr lang="en-US" sz="2400" dirty="0"/>
              <a:t>and put themselves on the </a:t>
            </a:r>
            <a:r>
              <a:rPr lang="en-US" sz="2400" dirty="0" smtClean="0"/>
              <a:t>path of </a:t>
            </a:r>
            <a:r>
              <a:rPr lang="en-US" sz="2400" dirty="0"/>
              <a:t>destruction."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405422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57577"/>
            <a:ext cx="11274261" cy="578378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King to </a:t>
            </a:r>
            <a:r>
              <a:rPr lang="en-US" sz="2800" dirty="0" err="1" smtClean="0"/>
              <a:t>Vidura</a:t>
            </a:r>
            <a:r>
              <a:rPr lang="en-US" sz="2800" dirty="0" smtClean="0"/>
              <a:t>, </a:t>
            </a:r>
          </a:p>
          <a:p>
            <a:pPr lvl="1"/>
            <a:r>
              <a:rPr lang="en-US" sz="2600" dirty="0" smtClean="0"/>
              <a:t>"you are always </a:t>
            </a:r>
            <a:r>
              <a:rPr lang="en-US" sz="2600" dirty="0"/>
              <a:t>speaking for the </a:t>
            </a:r>
            <a:r>
              <a:rPr lang="en-US" sz="2600" dirty="0" err="1"/>
              <a:t>Pandavas</a:t>
            </a:r>
            <a:r>
              <a:rPr lang="en-US" sz="2600" dirty="0"/>
              <a:t> </a:t>
            </a:r>
            <a:r>
              <a:rPr lang="en-US" sz="2600" dirty="0" smtClean="0"/>
              <a:t>and against </a:t>
            </a:r>
            <a:r>
              <a:rPr lang="en-US" sz="2600" dirty="0"/>
              <a:t>my sons. </a:t>
            </a:r>
            <a:endParaRPr lang="en-US" sz="2600" dirty="0" smtClean="0"/>
          </a:p>
          <a:p>
            <a:pPr lvl="1"/>
            <a:r>
              <a:rPr lang="en-US" sz="2600" dirty="0" smtClean="0"/>
              <a:t>You </a:t>
            </a:r>
            <a:r>
              <a:rPr lang="en-US" sz="2600" dirty="0"/>
              <a:t>do not seek </a:t>
            </a:r>
            <a:r>
              <a:rPr lang="en-US" sz="2600" dirty="0" smtClean="0"/>
              <a:t>our good</a:t>
            </a:r>
            <a:r>
              <a:rPr lang="en-US" sz="2600" dirty="0"/>
              <a:t>. </a:t>
            </a:r>
            <a:endParaRPr lang="en-US" sz="2600" dirty="0" smtClean="0"/>
          </a:p>
          <a:p>
            <a:pPr lvl="1"/>
            <a:r>
              <a:rPr lang="en-US" sz="2600" dirty="0" smtClean="0"/>
              <a:t>How </a:t>
            </a:r>
            <a:r>
              <a:rPr lang="en-US" sz="2600" dirty="0"/>
              <a:t>can I give </a:t>
            </a:r>
            <a:r>
              <a:rPr lang="en-US" sz="2600" dirty="0" err="1" smtClean="0"/>
              <a:t>Duryodhana</a:t>
            </a:r>
            <a:r>
              <a:rPr lang="en-US" sz="2600" dirty="0" smtClean="0"/>
              <a:t> </a:t>
            </a:r>
            <a:r>
              <a:rPr lang="en-US" sz="2600" dirty="0"/>
              <a:t>up</a:t>
            </a:r>
            <a:r>
              <a:rPr lang="en-US" sz="2600" dirty="0" smtClean="0"/>
              <a:t>?</a:t>
            </a:r>
          </a:p>
          <a:p>
            <a:pPr lvl="1"/>
            <a:r>
              <a:rPr lang="en-US" sz="2600" dirty="0" smtClean="0"/>
              <a:t> </a:t>
            </a:r>
            <a:r>
              <a:rPr lang="en-US" sz="2600" dirty="0"/>
              <a:t>What is the </a:t>
            </a:r>
            <a:r>
              <a:rPr lang="en-US" sz="2600" dirty="0" smtClean="0"/>
              <a:t>use of </a:t>
            </a:r>
            <a:r>
              <a:rPr lang="en-US" sz="2600" dirty="0"/>
              <a:t>advising such an unnatural course? </a:t>
            </a:r>
            <a:endParaRPr lang="en-US" sz="2600" dirty="0" smtClean="0"/>
          </a:p>
          <a:p>
            <a:pPr lvl="1"/>
            <a:r>
              <a:rPr lang="en-US" sz="2600" dirty="0" smtClean="0"/>
              <a:t>I have </a:t>
            </a:r>
            <a:r>
              <a:rPr lang="en-US" sz="2600" dirty="0"/>
              <a:t>lost my faith in you and do not </a:t>
            </a:r>
            <a:r>
              <a:rPr lang="en-US" sz="2600" dirty="0" smtClean="0"/>
              <a:t>need you </a:t>
            </a:r>
            <a:r>
              <a:rPr lang="en-US" sz="2600" dirty="0"/>
              <a:t>anymore. </a:t>
            </a:r>
            <a:endParaRPr lang="en-US" sz="2600" dirty="0" smtClean="0"/>
          </a:p>
          <a:p>
            <a:pPr lvl="1"/>
            <a:r>
              <a:rPr lang="en-US" sz="2600" dirty="0" smtClean="0"/>
              <a:t>You </a:t>
            </a:r>
            <a:r>
              <a:rPr lang="en-US" sz="2600" dirty="0"/>
              <a:t>are free to go to </a:t>
            </a:r>
            <a:r>
              <a:rPr lang="en-US" sz="2600" dirty="0" smtClean="0"/>
              <a:t>the </a:t>
            </a:r>
            <a:r>
              <a:rPr lang="en-US" sz="2600" dirty="0" err="1" smtClean="0"/>
              <a:t>Pandavas</a:t>
            </a:r>
            <a:r>
              <a:rPr lang="en-US" sz="2600" dirty="0" smtClean="0"/>
              <a:t> </a:t>
            </a:r>
            <a:r>
              <a:rPr lang="en-US" sz="2600" dirty="0"/>
              <a:t>if you like." </a:t>
            </a:r>
            <a:endParaRPr lang="en-US" sz="2600" dirty="0" smtClean="0"/>
          </a:p>
          <a:p>
            <a:endParaRPr lang="en-US" sz="2800" dirty="0"/>
          </a:p>
          <a:p>
            <a:r>
              <a:rPr lang="en-US" sz="2700" dirty="0" err="1"/>
              <a:t>Vidura</a:t>
            </a:r>
            <a:r>
              <a:rPr lang="en-US" sz="2700" dirty="0"/>
              <a:t> sorrowfully felt that the destruction of the Kuru race was certain, </a:t>
            </a:r>
          </a:p>
          <a:p>
            <a:r>
              <a:rPr lang="en-US" sz="2700" dirty="0"/>
              <a:t>taking </a:t>
            </a:r>
            <a:r>
              <a:rPr lang="en-US" sz="2700" dirty="0" err="1"/>
              <a:t>Dhritarashtra</a:t>
            </a:r>
            <a:r>
              <a:rPr lang="en-US" sz="2700" dirty="0"/>
              <a:t> at his word, drove in a chariot with fleet horses to </a:t>
            </a:r>
            <a:r>
              <a:rPr lang="en-US" sz="2700" dirty="0" smtClean="0"/>
              <a:t>the </a:t>
            </a:r>
            <a:r>
              <a:rPr lang="en-US" sz="2700" dirty="0"/>
              <a:t>forest where the </a:t>
            </a:r>
            <a:r>
              <a:rPr lang="en-US" sz="2700" dirty="0" err="1"/>
              <a:t>Pandavas</a:t>
            </a:r>
            <a:r>
              <a:rPr lang="en-US" sz="2700" dirty="0"/>
              <a:t> lived.</a:t>
            </a:r>
          </a:p>
          <a:p>
            <a:r>
              <a:rPr lang="en-US" sz="2700" dirty="0" err="1"/>
              <a:t>Dhritarashtra</a:t>
            </a:r>
            <a:r>
              <a:rPr lang="en-US" sz="2700" dirty="0"/>
              <a:t> was filled with anxious </a:t>
            </a:r>
            <a:r>
              <a:rPr lang="en-US" sz="2700" dirty="0" smtClean="0"/>
              <a:t>remorse…..</a:t>
            </a:r>
            <a:endParaRPr lang="en-US" sz="27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005084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424" y="347730"/>
            <a:ext cx="10437134" cy="5962918"/>
          </a:xfrm>
        </p:spPr>
        <p:txBody>
          <a:bodyPr>
            <a:noAutofit/>
          </a:bodyPr>
          <a:lstStyle/>
          <a:p>
            <a:r>
              <a:rPr lang="en-US" sz="2400" dirty="0" smtClean="0"/>
              <a:t>Later he </a:t>
            </a:r>
            <a:r>
              <a:rPr lang="en-US" sz="2400" dirty="0"/>
              <a:t>called for </a:t>
            </a:r>
            <a:r>
              <a:rPr lang="en-US" sz="2400" dirty="0" err="1"/>
              <a:t>Sanjaya</a:t>
            </a:r>
            <a:r>
              <a:rPr lang="en-US" sz="2400" dirty="0"/>
              <a:t> and </a:t>
            </a:r>
            <a:r>
              <a:rPr lang="en-US" sz="2400" dirty="0" smtClean="0"/>
              <a:t>asked him </a:t>
            </a:r>
            <a:r>
              <a:rPr lang="en-US" sz="2400" dirty="0"/>
              <a:t>to bear a repentant message to </a:t>
            </a:r>
            <a:r>
              <a:rPr lang="en-US" sz="2400" dirty="0" err="1" smtClean="0"/>
              <a:t>Vidura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imploring </a:t>
            </a:r>
            <a:r>
              <a:rPr lang="en-US" sz="2400" dirty="0"/>
              <a:t>him to forgive the </a:t>
            </a:r>
            <a:r>
              <a:rPr lang="en-US" sz="2400" dirty="0" smtClean="0"/>
              <a:t>thoughtless words </a:t>
            </a:r>
            <a:r>
              <a:rPr lang="en-US" sz="2400" dirty="0"/>
              <a:t>of an unhappy father and to return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soft-hearted </a:t>
            </a:r>
            <a:r>
              <a:rPr lang="en-US" sz="2400" dirty="0" err="1"/>
              <a:t>Vidura</a:t>
            </a:r>
            <a:r>
              <a:rPr lang="en-US" sz="2400" dirty="0"/>
              <a:t>, who was </a:t>
            </a:r>
            <a:r>
              <a:rPr lang="en-US" sz="2400" dirty="0" smtClean="0"/>
              <a:t>dharma incarnate</a:t>
            </a:r>
            <a:r>
              <a:rPr lang="en-US" sz="2400" dirty="0"/>
              <a:t>, was greatly moved and </a:t>
            </a:r>
            <a:r>
              <a:rPr lang="en-US" sz="2400" dirty="0" smtClean="0"/>
              <a:t>returned to </a:t>
            </a:r>
            <a:r>
              <a:rPr lang="en-US" sz="2400" dirty="0" err="1"/>
              <a:t>Hastinapura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One day, the </a:t>
            </a:r>
            <a:r>
              <a:rPr lang="en-US" sz="2400" b="1" dirty="0"/>
              <a:t>sage </a:t>
            </a:r>
            <a:r>
              <a:rPr lang="en-US" sz="2400" b="1" dirty="0" err="1"/>
              <a:t>Maitreya</a:t>
            </a:r>
            <a:r>
              <a:rPr lang="en-US" sz="2400" b="1" dirty="0"/>
              <a:t> </a:t>
            </a:r>
            <a:r>
              <a:rPr lang="en-US" sz="2400" dirty="0"/>
              <a:t>came to </a:t>
            </a:r>
            <a:r>
              <a:rPr lang="en-US" sz="2400" dirty="0" smtClean="0"/>
              <a:t>the court </a:t>
            </a:r>
            <a:r>
              <a:rPr lang="en-US" sz="2400" dirty="0"/>
              <a:t>of </a:t>
            </a:r>
            <a:r>
              <a:rPr lang="en-US" sz="2400" dirty="0" err="1" smtClean="0"/>
              <a:t>Dhritarashtra</a:t>
            </a:r>
            <a:r>
              <a:rPr lang="en-US" sz="2400" dirty="0" smtClean="0"/>
              <a:t> and the king asks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 err="1" smtClean="0"/>
              <a:t>Pandavas</a:t>
            </a:r>
            <a:r>
              <a:rPr lang="en-US" sz="2400" dirty="0"/>
              <a:t>, in </a:t>
            </a:r>
            <a:r>
              <a:rPr lang="en-US" sz="2400" dirty="0" err="1"/>
              <a:t>Kurujangala</a:t>
            </a:r>
            <a:r>
              <a:rPr lang="en-US" sz="2400" dirty="0"/>
              <a:t>. Are they well?</a:t>
            </a:r>
          </a:p>
          <a:p>
            <a:pPr lvl="1"/>
            <a:r>
              <a:rPr lang="en-US" sz="2400" dirty="0"/>
              <a:t>Will mutual affection abide in our </a:t>
            </a:r>
            <a:r>
              <a:rPr lang="en-US" sz="2400" dirty="0" smtClean="0"/>
              <a:t>family without </a:t>
            </a:r>
            <a:r>
              <a:rPr lang="en-US" sz="2400" dirty="0"/>
              <a:t>any diminution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The sage asks :</a:t>
            </a:r>
          </a:p>
          <a:p>
            <a:pPr lvl="1"/>
            <a:r>
              <a:rPr lang="en-US" sz="2400" dirty="0" smtClean="0"/>
              <a:t>Such things </a:t>
            </a:r>
            <a:r>
              <a:rPr lang="en-US" sz="2400" dirty="0"/>
              <a:t>should have been permitted </a:t>
            </a:r>
            <a:r>
              <a:rPr lang="en-US" sz="2400" dirty="0" smtClean="0"/>
              <a:t>while </a:t>
            </a:r>
            <a:r>
              <a:rPr lang="en-US" sz="2400" dirty="0" err="1" smtClean="0"/>
              <a:t>Bhishma</a:t>
            </a:r>
            <a:r>
              <a:rPr lang="en-US" sz="2400" dirty="0" smtClean="0"/>
              <a:t> </a:t>
            </a:r>
            <a:r>
              <a:rPr lang="en-US" sz="2400" dirty="0"/>
              <a:t>and yourself were </a:t>
            </a:r>
            <a:r>
              <a:rPr lang="en-US" sz="2400" dirty="0" smtClean="0"/>
              <a:t>alive????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84350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25" y="360609"/>
            <a:ext cx="12085630" cy="6375042"/>
          </a:xfrm>
        </p:spPr>
        <p:txBody>
          <a:bodyPr>
            <a:normAutofit/>
          </a:bodyPr>
          <a:lstStyle/>
          <a:p>
            <a:r>
              <a:rPr lang="en-US" sz="2400" dirty="0" err="1"/>
              <a:t>Maitreya</a:t>
            </a:r>
            <a:r>
              <a:rPr lang="en-US" sz="2400" dirty="0"/>
              <a:t> saw </a:t>
            </a:r>
            <a:r>
              <a:rPr lang="en-US" sz="2400" dirty="0" err="1"/>
              <a:t>Duryodhana</a:t>
            </a:r>
            <a:r>
              <a:rPr lang="en-US" sz="2400" dirty="0"/>
              <a:t> who </a:t>
            </a:r>
            <a:r>
              <a:rPr lang="en-US" sz="2400" dirty="0" smtClean="0"/>
              <a:t>was also </a:t>
            </a:r>
            <a:r>
              <a:rPr lang="en-US" sz="2400" dirty="0"/>
              <a:t>in the court and advised him, for </a:t>
            </a:r>
            <a:r>
              <a:rPr lang="en-US" sz="2400" dirty="0" smtClean="0"/>
              <a:t>his own </a:t>
            </a:r>
            <a:r>
              <a:rPr lang="en-US" sz="2400" dirty="0"/>
              <a:t>good, </a:t>
            </a:r>
            <a:r>
              <a:rPr lang="en-US" sz="2400" dirty="0" smtClean="0"/>
              <a:t>to </a:t>
            </a:r>
            <a:r>
              <a:rPr lang="en-US" sz="2400" dirty="0"/>
              <a:t>make </a:t>
            </a:r>
            <a:r>
              <a:rPr lang="en-US" sz="2400" dirty="0" smtClean="0"/>
              <a:t>peace with </a:t>
            </a:r>
            <a:r>
              <a:rPr lang="en-US" sz="2400" dirty="0"/>
              <a:t>the </a:t>
            </a:r>
            <a:r>
              <a:rPr lang="en-US" sz="2400" dirty="0" err="1" smtClean="0"/>
              <a:t>Pandavas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obstinate and foolish </a:t>
            </a:r>
            <a:r>
              <a:rPr lang="en-US" sz="2400" dirty="0" err="1" smtClean="0"/>
              <a:t>Duryodhana</a:t>
            </a:r>
            <a:r>
              <a:rPr lang="en-US" sz="2400" dirty="0" smtClean="0"/>
              <a:t> merely laughed…………</a:t>
            </a:r>
          </a:p>
          <a:p>
            <a:endParaRPr lang="en-US" sz="2400" dirty="0"/>
          </a:p>
          <a:p>
            <a:r>
              <a:rPr lang="en-US" sz="2400" dirty="0" err="1"/>
              <a:t>Maitreya</a:t>
            </a:r>
            <a:r>
              <a:rPr lang="en-US" sz="2400" dirty="0"/>
              <a:t> grew angry and looking </a:t>
            </a:r>
            <a:r>
              <a:rPr lang="en-US" sz="2400" dirty="0" smtClean="0"/>
              <a:t>at </a:t>
            </a:r>
            <a:r>
              <a:rPr lang="en-US" sz="2400" dirty="0" err="1" smtClean="0"/>
              <a:t>Duryodhana</a:t>
            </a:r>
            <a:r>
              <a:rPr lang="en-US" sz="2400" dirty="0" smtClean="0"/>
              <a:t> </a:t>
            </a:r>
            <a:r>
              <a:rPr lang="en-US" sz="2400" dirty="0"/>
              <a:t>said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"</a:t>
            </a:r>
            <a:r>
              <a:rPr lang="en-US" sz="2400" dirty="0"/>
              <a:t>Are you so </a:t>
            </a:r>
            <a:r>
              <a:rPr lang="en-US" sz="2400" dirty="0" smtClean="0"/>
              <a:t>arrogant and </a:t>
            </a:r>
            <a:r>
              <a:rPr lang="en-US" sz="2400" dirty="0"/>
              <a:t>do you slap your thighs in derision </a:t>
            </a:r>
            <a:r>
              <a:rPr lang="en-US" sz="2400" dirty="0" smtClean="0"/>
              <a:t>of one </a:t>
            </a:r>
            <a:r>
              <a:rPr lang="en-US" sz="2400" dirty="0"/>
              <a:t>who wishes you well? </a:t>
            </a:r>
            <a:endParaRPr lang="en-US" sz="2400" dirty="0" smtClean="0"/>
          </a:p>
          <a:p>
            <a:pPr lvl="1"/>
            <a:r>
              <a:rPr lang="en-US" sz="2400" dirty="0" smtClean="0"/>
              <a:t>Your thighs will </a:t>
            </a:r>
            <a:r>
              <a:rPr lang="en-US" sz="2400" dirty="0"/>
              <a:t>be broken by a </a:t>
            </a:r>
            <a:r>
              <a:rPr lang="en-US" sz="2400" dirty="0" err="1"/>
              <a:t>Bhima's</a:t>
            </a:r>
            <a:r>
              <a:rPr lang="en-US" sz="2400" dirty="0"/>
              <a:t> mace and </a:t>
            </a:r>
            <a:r>
              <a:rPr lang="en-US" sz="2400" dirty="0" smtClean="0"/>
              <a:t>you will </a:t>
            </a:r>
            <a:r>
              <a:rPr lang="en-US" sz="2400" dirty="0"/>
              <a:t>die on the battlefield</a:t>
            </a:r>
            <a:r>
              <a:rPr lang="en-US" sz="2400" dirty="0" smtClean="0"/>
              <a:t>.“</a:t>
            </a:r>
          </a:p>
          <a:p>
            <a:pPr lvl="1"/>
            <a:endParaRPr lang="en-US" sz="2400" dirty="0" smtClean="0"/>
          </a:p>
          <a:p>
            <a:r>
              <a:rPr lang="en-US" sz="2400" dirty="0" err="1" smtClean="0"/>
              <a:t>Duryodhana</a:t>
            </a:r>
            <a:r>
              <a:rPr lang="en-US" sz="2400" dirty="0" smtClean="0"/>
              <a:t> begs for forgiveness………..</a:t>
            </a:r>
            <a:endParaRPr lang="en-US" sz="2400" dirty="0"/>
          </a:p>
          <a:p>
            <a:r>
              <a:rPr lang="en-US" sz="2400" dirty="0" err="1"/>
              <a:t>Maitreya</a:t>
            </a:r>
            <a:r>
              <a:rPr lang="en-US" sz="2400" dirty="0"/>
              <a:t> said: "My curse will not work </a:t>
            </a:r>
            <a:r>
              <a:rPr lang="en-US" sz="2400" dirty="0" smtClean="0"/>
              <a:t>if your </a:t>
            </a:r>
            <a:r>
              <a:rPr lang="en-US" sz="2400" dirty="0"/>
              <a:t>son makes peace with the </a:t>
            </a:r>
            <a:r>
              <a:rPr lang="en-US" sz="2400" dirty="0" err="1" smtClean="0"/>
              <a:t>Pandavas</a:t>
            </a:r>
            <a:r>
              <a:rPr lang="en-US" sz="2400" dirty="0" smtClean="0"/>
              <a:t>. Otherwise </a:t>
            </a:r>
            <a:r>
              <a:rPr lang="en-US" sz="2400" dirty="0"/>
              <a:t>it will have effect," and </a:t>
            </a:r>
            <a:r>
              <a:rPr lang="en-US" sz="2400" dirty="0" smtClean="0"/>
              <a:t>strode indignantly </a:t>
            </a:r>
            <a:r>
              <a:rPr lang="en-US" sz="2400" dirty="0"/>
              <a:t>out of the assembly.</a:t>
            </a:r>
          </a:p>
        </p:txBody>
      </p:sp>
    </p:spTree>
    <p:extLst>
      <p:ext uri="{BB962C8B-B14F-4D97-AF65-F5344CB8AC3E}">
        <p14:creationId xmlns:p14="http://schemas.microsoft.com/office/powerpoint/2010/main" val="131738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23" y="832833"/>
            <a:ext cx="11359166" cy="5452057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Vyasa's words </a:t>
            </a:r>
            <a:r>
              <a:rPr lang="en-US" sz="2800" dirty="0"/>
              <a:t>filled Yudhishthira with grief </a:t>
            </a:r>
            <a:r>
              <a:rPr lang="en-US" sz="2800" dirty="0" smtClean="0"/>
              <a:t>and with </a:t>
            </a:r>
            <a:r>
              <a:rPr lang="en-US" sz="2800" dirty="0"/>
              <a:t>a great repugnance for </a:t>
            </a:r>
            <a:r>
              <a:rPr lang="en-US" sz="2800" dirty="0" smtClean="0"/>
              <a:t>worldly ambition </a:t>
            </a:r>
            <a:r>
              <a:rPr lang="en-US" sz="2800" dirty="0"/>
              <a:t>and life itself.</a:t>
            </a:r>
          </a:p>
          <a:p>
            <a:pPr algn="just"/>
            <a:r>
              <a:rPr lang="en-US" sz="2800" dirty="0"/>
              <a:t>He informed his brothers of the </a:t>
            </a:r>
            <a:r>
              <a:rPr lang="en-US" sz="2800" dirty="0" smtClean="0"/>
              <a:t>prediction of </a:t>
            </a:r>
            <a:r>
              <a:rPr lang="en-US" sz="2800" dirty="0"/>
              <a:t>unavoidable racial disaster. </a:t>
            </a:r>
            <a:endParaRPr lang="en-US" sz="2800" dirty="0" smtClean="0"/>
          </a:p>
          <a:p>
            <a:pPr algn="just"/>
            <a:r>
              <a:rPr lang="en-US" sz="2800" dirty="0" smtClean="0"/>
              <a:t>Life seemed </a:t>
            </a:r>
            <a:r>
              <a:rPr lang="en-US" sz="2800" dirty="0"/>
              <a:t>to him a bitter and weary </a:t>
            </a:r>
            <a:r>
              <a:rPr lang="en-US" sz="2800" dirty="0" smtClean="0"/>
              <a:t>business and </a:t>
            </a:r>
            <a:r>
              <a:rPr lang="en-US" sz="2800" dirty="0"/>
              <a:t>his destiny particularly cruel </a:t>
            </a:r>
            <a:r>
              <a:rPr lang="en-US" sz="2800" dirty="0" smtClean="0"/>
              <a:t>and unbearable.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err="1" smtClean="0"/>
              <a:t>Arjuna</a:t>
            </a:r>
            <a:r>
              <a:rPr lang="en-US" sz="2800" dirty="0" smtClean="0"/>
              <a:t> </a:t>
            </a:r>
            <a:r>
              <a:rPr lang="en-US" sz="2800" dirty="0"/>
              <a:t>said</a:t>
            </a:r>
            <a:r>
              <a:rPr lang="en-US" sz="2800" dirty="0" smtClean="0"/>
              <a:t>:</a:t>
            </a:r>
          </a:p>
          <a:p>
            <a:pPr lvl="1" algn="just"/>
            <a:r>
              <a:rPr lang="en-US" sz="2800" dirty="0" smtClean="0"/>
              <a:t>"</a:t>
            </a:r>
            <a:r>
              <a:rPr lang="en-US" sz="2800" dirty="0"/>
              <a:t>You are a king and it is </a:t>
            </a:r>
            <a:r>
              <a:rPr lang="en-US" sz="2800" dirty="0" smtClean="0"/>
              <a:t>not right </a:t>
            </a:r>
            <a:r>
              <a:rPr lang="en-US" sz="2800" dirty="0"/>
              <a:t>for you to be agitated. </a:t>
            </a:r>
            <a:endParaRPr lang="en-US" sz="2800" dirty="0" smtClean="0"/>
          </a:p>
          <a:p>
            <a:pPr lvl="1" algn="just"/>
            <a:r>
              <a:rPr lang="en-US" sz="2800" dirty="0" smtClean="0"/>
              <a:t>Let </a:t>
            </a:r>
            <a:r>
              <a:rPr lang="en-US" sz="2800" dirty="0"/>
              <a:t>us </a:t>
            </a:r>
            <a:r>
              <a:rPr lang="en-US" sz="2800" dirty="0" smtClean="0"/>
              <a:t>meet destiny </a:t>
            </a:r>
            <a:r>
              <a:rPr lang="en-US" sz="2800" dirty="0"/>
              <a:t>with an </a:t>
            </a:r>
            <a:r>
              <a:rPr lang="en-US" sz="2800" b="1" dirty="0"/>
              <a:t>undaunted front and </a:t>
            </a:r>
            <a:r>
              <a:rPr lang="en-US" sz="2800" b="1" dirty="0" smtClean="0"/>
              <a:t>do our </a:t>
            </a:r>
            <a:r>
              <a:rPr lang="en-US" sz="2800" b="1" dirty="0"/>
              <a:t>duty</a:t>
            </a:r>
            <a:r>
              <a:rPr lang="en-US" sz="2800" dirty="0"/>
              <a:t>."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514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618185"/>
            <a:ext cx="11333408" cy="6040191"/>
          </a:xfrm>
        </p:spPr>
        <p:txBody>
          <a:bodyPr>
            <a:noAutofit/>
          </a:bodyPr>
          <a:lstStyle/>
          <a:p>
            <a:pPr lvl="1" algn="just"/>
            <a:r>
              <a:rPr lang="en-US" sz="2800" dirty="0" smtClean="0"/>
              <a:t>Yudhishthira : </a:t>
            </a:r>
            <a:r>
              <a:rPr lang="en-US" sz="2800" dirty="0"/>
              <a:t>To profit by </a:t>
            </a:r>
            <a:r>
              <a:rPr lang="en-US" sz="2800" dirty="0" err="1"/>
              <a:t>Bhagavan</a:t>
            </a:r>
            <a:r>
              <a:rPr lang="en-US" sz="2800" dirty="0"/>
              <a:t> Vyasa's warning.</a:t>
            </a:r>
          </a:p>
          <a:p>
            <a:pPr lvl="2" algn="just"/>
            <a:r>
              <a:rPr lang="en-US" sz="2800" dirty="0" smtClean="0"/>
              <a:t>For </a:t>
            </a:r>
            <a:r>
              <a:rPr lang="en-US" sz="2800" dirty="0"/>
              <a:t>my part, I take this </a:t>
            </a:r>
            <a:r>
              <a:rPr lang="en-US" sz="3600" b="1" dirty="0"/>
              <a:t>vow</a:t>
            </a:r>
            <a:r>
              <a:rPr lang="en-US" sz="2800" dirty="0"/>
              <a:t> </a:t>
            </a:r>
            <a:r>
              <a:rPr lang="en-US" sz="2800" b="1" dirty="0"/>
              <a:t>never to speak harshly </a:t>
            </a:r>
            <a:r>
              <a:rPr lang="en-US" sz="2800" dirty="0"/>
              <a:t>to my brothers or to my kinsmen for the next thirteen years. </a:t>
            </a:r>
          </a:p>
          <a:p>
            <a:pPr lvl="2" algn="just"/>
            <a:r>
              <a:rPr lang="en-US" sz="2800" dirty="0"/>
              <a:t>I shall </a:t>
            </a:r>
            <a:r>
              <a:rPr lang="en-US" sz="2800" b="1" dirty="0"/>
              <a:t>avoid all pretext for conflict</a:t>
            </a:r>
            <a:r>
              <a:rPr lang="en-US" sz="2800" dirty="0"/>
              <a:t>.</a:t>
            </a:r>
          </a:p>
          <a:p>
            <a:pPr lvl="2" algn="just"/>
            <a:r>
              <a:rPr lang="en-US" sz="2800" dirty="0"/>
              <a:t>I shall </a:t>
            </a:r>
            <a:r>
              <a:rPr lang="en-US" sz="2800" b="1" dirty="0"/>
              <a:t>never give way to anger</a:t>
            </a:r>
            <a:r>
              <a:rPr lang="en-US" sz="2800" dirty="0"/>
              <a:t>, which is the root cause of enmity.</a:t>
            </a:r>
          </a:p>
          <a:p>
            <a:pPr lvl="2" algn="just"/>
            <a:r>
              <a:rPr lang="en-US" sz="2800" dirty="0"/>
              <a:t> It shall be my duty to give no occasion for anger or </a:t>
            </a:r>
            <a:r>
              <a:rPr lang="en-US" sz="2800" b="1" dirty="0"/>
              <a:t>pretext for hostility.</a:t>
            </a:r>
          </a:p>
          <a:p>
            <a:pPr lvl="1" algn="just"/>
            <a:endParaRPr lang="en-US" sz="2800" dirty="0" smtClean="0"/>
          </a:p>
          <a:p>
            <a:pPr lvl="1" algn="just"/>
            <a:r>
              <a:rPr lang="en-US" sz="2800" dirty="0" smtClean="0"/>
              <a:t>cordial assent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56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Gambling </a:t>
            </a:r>
            <a:r>
              <a:rPr lang="en-US" dirty="0"/>
              <a:t>match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84101"/>
            <a:ext cx="11158352" cy="4945488"/>
          </a:xfrm>
        </p:spPr>
        <p:txBody>
          <a:bodyPr>
            <a:normAutofit/>
          </a:bodyPr>
          <a:lstStyle/>
          <a:p>
            <a:r>
              <a:rPr lang="en-US" sz="2800" dirty="0"/>
              <a:t>The first event of the series </a:t>
            </a:r>
            <a:r>
              <a:rPr lang="en-US" sz="2800" dirty="0" smtClean="0"/>
              <a:t>which culminated </a:t>
            </a:r>
            <a:r>
              <a:rPr lang="en-US" sz="2800" dirty="0"/>
              <a:t>in the devastating slaughter </a:t>
            </a:r>
            <a:endParaRPr lang="en-US" sz="2800" dirty="0" smtClean="0"/>
          </a:p>
          <a:p>
            <a:r>
              <a:rPr lang="en-US" sz="2800" dirty="0" smtClean="0"/>
              <a:t>It was </a:t>
            </a:r>
            <a:r>
              <a:rPr lang="en-US" sz="2800" dirty="0"/>
              <a:t>the evil root of </a:t>
            </a:r>
            <a:r>
              <a:rPr lang="en-US" sz="2800" dirty="0" smtClean="0"/>
              <a:t>all………..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Yudhishthira </a:t>
            </a:r>
            <a:r>
              <a:rPr lang="en-US" sz="2800" dirty="0"/>
              <a:t>was inveigled by </a:t>
            </a:r>
            <a:r>
              <a:rPr lang="en-US" sz="2800" dirty="0" err="1" smtClean="0"/>
              <a:t>Sakuni</a:t>
            </a:r>
            <a:r>
              <a:rPr lang="en-US" sz="2800" dirty="0" smtClean="0"/>
              <a:t>--- who </a:t>
            </a:r>
            <a:r>
              <a:rPr lang="en-US" sz="2800" dirty="0"/>
              <a:t>was </a:t>
            </a:r>
            <a:r>
              <a:rPr lang="en-US" sz="2800" dirty="0" err="1"/>
              <a:t>Duryodhana's</a:t>
            </a:r>
            <a:r>
              <a:rPr lang="en-US" sz="2800" dirty="0"/>
              <a:t> evil genius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 smtClean="0"/>
              <a:t>Why did the </a:t>
            </a:r>
            <a:r>
              <a:rPr lang="en-US" sz="2800" dirty="0"/>
              <a:t>wise and good </a:t>
            </a:r>
            <a:r>
              <a:rPr lang="en-US" sz="2800" dirty="0" smtClean="0"/>
              <a:t>Yudhishthira suffer </a:t>
            </a:r>
            <a:r>
              <a:rPr lang="en-US" sz="2800" dirty="0"/>
              <a:t>himself to be </a:t>
            </a:r>
            <a:r>
              <a:rPr lang="en-US" sz="2800" dirty="0" smtClean="0"/>
              <a:t>persuaded????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734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82" y="296215"/>
            <a:ext cx="11003805" cy="6722772"/>
          </a:xfrm>
        </p:spPr>
        <p:txBody>
          <a:bodyPr>
            <a:noAutofit/>
          </a:bodyPr>
          <a:lstStyle/>
          <a:p>
            <a:r>
              <a:rPr lang="en-US" sz="2400" dirty="0" smtClean="0"/>
              <a:t>Why did the </a:t>
            </a:r>
            <a:r>
              <a:rPr lang="en-US" sz="2400" dirty="0"/>
              <a:t>wise and good </a:t>
            </a:r>
            <a:r>
              <a:rPr lang="en-US" sz="2400" dirty="0" smtClean="0"/>
              <a:t>Yudhishthira suffer </a:t>
            </a:r>
            <a:r>
              <a:rPr lang="en-US" sz="2400" dirty="0"/>
              <a:t>himself to be </a:t>
            </a:r>
            <a:r>
              <a:rPr lang="en-US" sz="2400" dirty="0" smtClean="0"/>
              <a:t>persuaded????</a:t>
            </a:r>
          </a:p>
          <a:p>
            <a:endParaRPr lang="en-US" sz="2400" dirty="0" smtClean="0"/>
          </a:p>
          <a:p>
            <a:pPr lvl="1"/>
            <a:r>
              <a:rPr lang="en-US" sz="2400" dirty="0"/>
              <a:t>The etiquette ----- honor to accept a </a:t>
            </a:r>
            <a:r>
              <a:rPr lang="en-US" sz="2400" dirty="0" smtClean="0"/>
              <a:t>game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 friendly invitation to dice could not be summarily turned </a:t>
            </a:r>
            <a:r>
              <a:rPr lang="en-US" sz="2400" dirty="0" smtClean="0"/>
              <a:t>down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His fixed </a:t>
            </a:r>
            <a:r>
              <a:rPr lang="en-US" sz="2400" dirty="0"/>
              <a:t>resolve </a:t>
            </a:r>
            <a:r>
              <a:rPr lang="en-US" sz="2400" dirty="0" smtClean="0"/>
              <a:t>to </a:t>
            </a:r>
          </a:p>
          <a:p>
            <a:pPr lvl="1"/>
            <a:endParaRPr lang="en-US" sz="2400" dirty="0"/>
          </a:p>
          <a:p>
            <a:pPr lvl="2"/>
            <a:r>
              <a:rPr lang="en-US" sz="2400" dirty="0" smtClean="0"/>
              <a:t>be </a:t>
            </a:r>
            <a:r>
              <a:rPr lang="en-US" sz="2400" dirty="0"/>
              <a:t>on amicable terms with his cousins </a:t>
            </a:r>
            <a:r>
              <a:rPr lang="en-US" sz="2400" dirty="0" smtClean="0"/>
              <a:t>by not </a:t>
            </a:r>
            <a:r>
              <a:rPr lang="en-US" sz="2400" dirty="0"/>
              <a:t>opposing their wishes. 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2"/>
            <a:r>
              <a:rPr lang="en-US" sz="2400" dirty="0"/>
              <a:t>to avoid a quarrel at all </a:t>
            </a:r>
            <a:r>
              <a:rPr lang="en-US" sz="2400" dirty="0" smtClean="0"/>
              <a:t>costs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his </a:t>
            </a:r>
            <a:r>
              <a:rPr lang="en-US" sz="2400" b="1" dirty="0">
                <a:solidFill>
                  <a:srgbClr val="FF0000"/>
                </a:solidFill>
              </a:rPr>
              <a:t>very anxiety to foster goodwill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68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75" y="528033"/>
            <a:ext cx="11235625" cy="5602310"/>
          </a:xfrm>
        </p:spPr>
        <p:txBody>
          <a:bodyPr>
            <a:normAutofit fontScale="92500"/>
          </a:bodyPr>
          <a:lstStyle/>
          <a:p>
            <a:r>
              <a:rPr lang="en-US" sz="2800" dirty="0" err="1"/>
              <a:t>Duryodhana</a:t>
            </a:r>
            <a:r>
              <a:rPr lang="en-US" sz="2800" dirty="0"/>
              <a:t> was burning with jealousy </a:t>
            </a:r>
            <a:endParaRPr lang="en-US" sz="2800" dirty="0" smtClean="0"/>
          </a:p>
          <a:p>
            <a:endParaRPr lang="en-US" sz="2800" dirty="0" smtClean="0"/>
          </a:p>
          <a:p>
            <a:pPr lvl="1"/>
            <a:r>
              <a:rPr lang="en-US" sz="2800" dirty="0" smtClean="0"/>
              <a:t>prosperity </a:t>
            </a:r>
            <a:r>
              <a:rPr lang="en-US" sz="2800" dirty="0"/>
              <a:t>of </a:t>
            </a:r>
            <a:r>
              <a:rPr lang="en-US" sz="2800" dirty="0" smtClean="0"/>
              <a:t>the </a:t>
            </a:r>
            <a:r>
              <a:rPr lang="en-US" sz="2800" dirty="0" err="1" smtClean="0"/>
              <a:t>Pandavas</a:t>
            </a:r>
            <a:r>
              <a:rPr lang="en-US" sz="2800" dirty="0" smtClean="0"/>
              <a:t> </a:t>
            </a:r>
            <a:r>
              <a:rPr lang="en-US" sz="2800" dirty="0"/>
              <a:t>that he had witnessed </a:t>
            </a:r>
            <a:r>
              <a:rPr lang="en-US" sz="2800" dirty="0" smtClean="0"/>
              <a:t>during </a:t>
            </a:r>
            <a:r>
              <a:rPr lang="en-US" sz="2800" dirty="0"/>
              <a:t>the </a:t>
            </a:r>
            <a:r>
              <a:rPr lang="en-US" sz="2800" dirty="0" err="1"/>
              <a:t>Rajasuya</a:t>
            </a:r>
            <a:r>
              <a:rPr lang="en-US" sz="2800" dirty="0"/>
              <a:t> sacrifice.</a:t>
            </a:r>
          </a:p>
          <a:p>
            <a:pPr lvl="1"/>
            <a:r>
              <a:rPr lang="en-US" sz="2800" dirty="0" smtClean="0"/>
              <a:t>unprecedented </a:t>
            </a:r>
            <a:r>
              <a:rPr lang="en-US" sz="2800" dirty="0"/>
              <a:t>wealth,</a:t>
            </a:r>
          </a:p>
          <a:p>
            <a:pPr lvl="1"/>
            <a:r>
              <a:rPr lang="en-US" sz="2800" dirty="0"/>
              <a:t>attractive and sight eluding crystal doors</a:t>
            </a:r>
          </a:p>
          <a:p>
            <a:pPr lvl="1"/>
            <a:r>
              <a:rPr lang="en-US" sz="2800" dirty="0" smtClean="0"/>
              <a:t>many </a:t>
            </a:r>
            <a:r>
              <a:rPr lang="en-US" sz="2800" dirty="0"/>
              <a:t>pieces of exquisite artistry </a:t>
            </a:r>
            <a:r>
              <a:rPr lang="en-US" sz="2800" dirty="0" smtClean="0"/>
              <a:t>in the </a:t>
            </a:r>
            <a:r>
              <a:rPr lang="en-US" sz="2800" dirty="0"/>
              <a:t>court-hall of </a:t>
            </a:r>
            <a:r>
              <a:rPr lang="en-US" sz="2800" dirty="0" smtClean="0"/>
              <a:t>Yudhishthira</a:t>
            </a:r>
          </a:p>
          <a:p>
            <a:pPr lvl="1"/>
            <a:r>
              <a:rPr lang="en-US" sz="2800" dirty="0" smtClean="0"/>
              <a:t>how </a:t>
            </a:r>
            <a:r>
              <a:rPr lang="en-US" sz="2800" dirty="0"/>
              <a:t>glad the </a:t>
            </a:r>
            <a:r>
              <a:rPr lang="en-US" sz="2800" dirty="0" smtClean="0"/>
              <a:t>other kings were </a:t>
            </a:r>
            <a:r>
              <a:rPr lang="en-US" sz="2800" dirty="0"/>
              <a:t>to become the allies of </a:t>
            </a:r>
            <a:r>
              <a:rPr lang="en-US" sz="2800" dirty="0" smtClean="0"/>
              <a:t>the </a:t>
            </a:r>
            <a:r>
              <a:rPr lang="en-US" sz="2800" dirty="0" err="1" smtClean="0"/>
              <a:t>Pandavas</a:t>
            </a:r>
            <a:r>
              <a:rPr lang="en-US" sz="2800" dirty="0" smtClean="0"/>
              <a:t>.</a:t>
            </a:r>
          </a:p>
          <a:p>
            <a:pPr lvl="1"/>
            <a:endParaRPr lang="en-US" sz="2800" dirty="0" smtClean="0"/>
          </a:p>
          <a:p>
            <a:r>
              <a:rPr lang="en-US" sz="2800" dirty="0"/>
              <a:t>gave him unbearable grief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237585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212</TotalTime>
  <Words>3908</Words>
  <Application>Microsoft Office PowerPoint</Application>
  <PresentationFormat>Custom</PresentationFormat>
  <Paragraphs>407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Facet</vt:lpstr>
      <vt:lpstr>PowerPoint Presentation</vt:lpstr>
      <vt:lpstr>23. SAKUNI COMES IN</vt:lpstr>
      <vt:lpstr>PowerPoint Presentation</vt:lpstr>
      <vt:lpstr>PowerPoint Presentation</vt:lpstr>
      <vt:lpstr>PowerPoint Presentation</vt:lpstr>
      <vt:lpstr>PowerPoint Presentation</vt:lpstr>
      <vt:lpstr>Gambling match </vt:lpstr>
      <vt:lpstr>PowerPoint Presentation</vt:lpstr>
      <vt:lpstr>PowerPoint Presentation</vt:lpstr>
      <vt:lpstr>Sakuni to Duryodhana </vt:lpstr>
      <vt:lpstr>Plan</vt:lpstr>
      <vt:lpstr>Plan</vt:lpstr>
      <vt:lpstr>24. THE INVITATION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25. THE WAGER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26. DRAUPADI'S GRIEF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27. DHRITARASHTRA'S ANXIETY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shyamala</dc:creator>
  <cp:lastModifiedBy>G. JEYAKUMAR</cp:lastModifiedBy>
  <cp:revision>62</cp:revision>
  <dcterms:created xsi:type="dcterms:W3CDTF">2017-03-27T09:08:04Z</dcterms:created>
  <dcterms:modified xsi:type="dcterms:W3CDTF">2017-03-30T08:51:35Z</dcterms:modified>
</cp:coreProperties>
</file>