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sldIdLst>
    <p:sldId id="256" r:id="rId2"/>
    <p:sldId id="258" r:id="rId3"/>
    <p:sldId id="259" r:id="rId4"/>
    <p:sldId id="260" r:id="rId5"/>
    <p:sldId id="265" r:id="rId6"/>
    <p:sldId id="262" r:id="rId7"/>
    <p:sldId id="263" r:id="rId8"/>
    <p:sldId id="264" r:id="rId9"/>
    <p:sldId id="266" r:id="rId10"/>
    <p:sldId id="267" r:id="rId11"/>
    <p:sldId id="268" r:id="rId12"/>
    <p:sldId id="269" r:id="rId13"/>
    <p:sldId id="270" r:id="rId14"/>
    <p:sldId id="271" r:id="rId15"/>
    <p:sldId id="272" r:id="rId16"/>
    <p:sldId id="273"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85A5962-4309-4E09-BE08-A21391F9FB43}" type="datetimeFigureOut">
              <a:rPr lang="en-US" smtClean="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C7B073DF-71AF-49B5-B2AA-55FA00A4692F}" type="slidenum">
              <a:rPr lang="en-US" smtClean="0"/>
              <a:pPr/>
              <a:t>‹#›</a:t>
            </a:fld>
            <a:endParaRPr lang="en-US" dirty="0"/>
          </a:p>
        </p:txBody>
      </p:sp>
    </p:spTree>
    <p:extLst>
      <p:ext uri="{BB962C8B-B14F-4D97-AF65-F5344CB8AC3E}">
        <p14:creationId xmlns:p14="http://schemas.microsoft.com/office/powerpoint/2010/main" val="3987653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5A5962-4309-4E09-BE08-A21391F9FB43}" type="datetimeFigureOut">
              <a:rPr lang="en-US" smtClean="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7B073DF-71AF-49B5-B2AA-55FA00A4692F}" type="slidenum">
              <a:rPr lang="en-US" smtClean="0"/>
              <a:pPr/>
              <a:t>‹#›</a:t>
            </a:fld>
            <a:endParaRPr lang="en-US" dirty="0"/>
          </a:p>
        </p:txBody>
      </p:sp>
    </p:spTree>
    <p:extLst>
      <p:ext uri="{BB962C8B-B14F-4D97-AF65-F5344CB8AC3E}">
        <p14:creationId xmlns:p14="http://schemas.microsoft.com/office/powerpoint/2010/main" val="834066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5A5962-4309-4E09-BE08-A21391F9FB43}" type="datetimeFigureOut">
              <a:rPr lang="en-US" smtClean="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7B073DF-71AF-49B5-B2AA-55FA00A4692F}" type="slidenum">
              <a:rPr lang="en-US" smtClean="0"/>
              <a:pPr/>
              <a:t>‹#›</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35600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85A5962-4309-4E09-BE08-A21391F9FB43}" type="datetimeFigureOut">
              <a:rPr lang="en-US" smtClean="0"/>
              <a:pPr/>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7B073DF-71AF-49B5-B2AA-55FA00A4692F}" type="slidenum">
              <a:rPr lang="en-US" smtClean="0"/>
              <a:pPr/>
              <a:t>‹#›</a:t>
            </a:fld>
            <a:endParaRPr lang="en-US" dirty="0"/>
          </a:p>
        </p:txBody>
      </p:sp>
    </p:spTree>
    <p:extLst>
      <p:ext uri="{BB962C8B-B14F-4D97-AF65-F5344CB8AC3E}">
        <p14:creationId xmlns:p14="http://schemas.microsoft.com/office/powerpoint/2010/main" val="363591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85A5962-4309-4E09-BE08-A21391F9FB43}" type="datetimeFigureOut">
              <a:rPr lang="en-US" smtClean="0"/>
              <a:pPr/>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7B073DF-71AF-49B5-B2AA-55FA00A4692F}" type="slidenum">
              <a:rPr lang="en-US" smtClean="0"/>
              <a:pPr/>
              <a:t>‹#›</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7812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85A5962-4309-4E09-BE08-A21391F9FB43}" type="datetimeFigureOut">
              <a:rPr lang="en-US" smtClean="0"/>
              <a:pPr/>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7B073DF-71AF-49B5-B2AA-55FA00A4692F}" type="slidenum">
              <a:rPr lang="en-US" smtClean="0"/>
              <a:pPr/>
              <a:t>‹#›</a:t>
            </a:fld>
            <a:endParaRPr lang="en-US" dirty="0"/>
          </a:p>
        </p:txBody>
      </p:sp>
    </p:spTree>
    <p:extLst>
      <p:ext uri="{BB962C8B-B14F-4D97-AF65-F5344CB8AC3E}">
        <p14:creationId xmlns:p14="http://schemas.microsoft.com/office/powerpoint/2010/main" val="7899613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5A5962-4309-4E09-BE08-A21391F9FB43}" type="datetimeFigureOut">
              <a:rPr lang="en-US" smtClean="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7B073DF-71AF-49B5-B2AA-55FA00A4692F}" type="slidenum">
              <a:rPr lang="en-US" smtClean="0"/>
              <a:pPr/>
              <a:t>‹#›</a:t>
            </a:fld>
            <a:endParaRPr lang="en-US" dirty="0"/>
          </a:p>
        </p:txBody>
      </p:sp>
    </p:spTree>
    <p:extLst>
      <p:ext uri="{BB962C8B-B14F-4D97-AF65-F5344CB8AC3E}">
        <p14:creationId xmlns:p14="http://schemas.microsoft.com/office/powerpoint/2010/main" val="2129551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5A5962-4309-4E09-BE08-A21391F9FB43}" type="datetimeFigureOut">
              <a:rPr lang="en-US" smtClean="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7B073DF-71AF-49B5-B2AA-55FA00A4692F}" type="slidenum">
              <a:rPr lang="en-US" smtClean="0"/>
              <a:pPr/>
              <a:t>‹#›</a:t>
            </a:fld>
            <a:endParaRPr lang="en-US" dirty="0"/>
          </a:p>
        </p:txBody>
      </p:sp>
    </p:spTree>
    <p:extLst>
      <p:ext uri="{BB962C8B-B14F-4D97-AF65-F5344CB8AC3E}">
        <p14:creationId xmlns:p14="http://schemas.microsoft.com/office/powerpoint/2010/main" val="2473784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5A5962-4309-4E09-BE08-A21391F9FB43}" type="datetimeFigureOut">
              <a:rPr lang="en-US" smtClean="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7B073DF-71AF-49B5-B2AA-55FA00A4692F}" type="slidenum">
              <a:rPr lang="en-US" smtClean="0"/>
              <a:pPr/>
              <a:t>‹#›</a:t>
            </a:fld>
            <a:endParaRPr lang="en-US" dirty="0"/>
          </a:p>
        </p:txBody>
      </p:sp>
    </p:spTree>
    <p:extLst>
      <p:ext uri="{BB962C8B-B14F-4D97-AF65-F5344CB8AC3E}">
        <p14:creationId xmlns:p14="http://schemas.microsoft.com/office/powerpoint/2010/main" val="1846390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5A5962-4309-4E09-BE08-A21391F9FB43}" type="datetimeFigureOut">
              <a:rPr lang="en-US" smtClean="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7B073DF-71AF-49B5-B2AA-55FA00A4692F}" type="slidenum">
              <a:rPr lang="en-US" smtClean="0"/>
              <a:pPr/>
              <a:t>‹#›</a:t>
            </a:fld>
            <a:endParaRPr lang="en-US" dirty="0"/>
          </a:p>
        </p:txBody>
      </p:sp>
    </p:spTree>
    <p:extLst>
      <p:ext uri="{BB962C8B-B14F-4D97-AF65-F5344CB8AC3E}">
        <p14:creationId xmlns:p14="http://schemas.microsoft.com/office/powerpoint/2010/main" val="4231955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85A5962-4309-4E09-BE08-A21391F9FB43}" type="datetimeFigureOut">
              <a:rPr lang="en-US" smtClean="0"/>
              <a:pPr/>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C7B073DF-71AF-49B5-B2AA-55FA00A4692F}" type="slidenum">
              <a:rPr lang="en-US" smtClean="0"/>
              <a:pPr/>
              <a:t>‹#›</a:t>
            </a:fld>
            <a:endParaRPr lang="en-US" dirty="0"/>
          </a:p>
        </p:txBody>
      </p:sp>
    </p:spTree>
    <p:extLst>
      <p:ext uri="{BB962C8B-B14F-4D97-AF65-F5344CB8AC3E}">
        <p14:creationId xmlns:p14="http://schemas.microsoft.com/office/powerpoint/2010/main" val="1045111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5A5962-4309-4E09-BE08-A21391F9FB43}" type="datetimeFigureOut">
              <a:rPr lang="en-US" smtClean="0"/>
              <a:pPr/>
              <a:t>5/25/2019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C7B073DF-71AF-49B5-B2AA-55FA00A4692F}" type="slidenum">
              <a:rPr lang="en-US" smtClean="0"/>
              <a:pPr/>
              <a:t>‹#›</a:t>
            </a:fld>
            <a:endParaRPr lang="en-US" dirty="0"/>
          </a:p>
        </p:txBody>
      </p:sp>
    </p:spTree>
    <p:extLst>
      <p:ext uri="{BB962C8B-B14F-4D97-AF65-F5344CB8AC3E}">
        <p14:creationId xmlns:p14="http://schemas.microsoft.com/office/powerpoint/2010/main" val="798589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5A5962-4309-4E09-BE08-A21391F9FB43}" type="datetimeFigureOut">
              <a:rPr lang="en-US" smtClean="0"/>
              <a:pPr/>
              <a:t>5/25/2019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7B073DF-71AF-49B5-B2AA-55FA00A4692F}" type="slidenum">
              <a:rPr lang="en-US" smtClean="0"/>
              <a:pPr/>
              <a:t>‹#›</a:t>
            </a:fld>
            <a:endParaRPr lang="en-US" dirty="0"/>
          </a:p>
        </p:txBody>
      </p:sp>
    </p:spTree>
    <p:extLst>
      <p:ext uri="{BB962C8B-B14F-4D97-AF65-F5344CB8AC3E}">
        <p14:creationId xmlns:p14="http://schemas.microsoft.com/office/powerpoint/2010/main" val="643076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5A5962-4309-4E09-BE08-A21391F9FB43}" type="datetimeFigureOut">
              <a:rPr lang="en-US" smtClean="0"/>
              <a:pPr/>
              <a:t>5/25/2019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7B073DF-71AF-49B5-B2AA-55FA00A4692F}" type="slidenum">
              <a:rPr lang="en-US" smtClean="0"/>
              <a:pPr/>
              <a:t>‹#›</a:t>
            </a:fld>
            <a:endParaRPr lang="en-US" dirty="0"/>
          </a:p>
        </p:txBody>
      </p:sp>
    </p:spTree>
    <p:extLst>
      <p:ext uri="{BB962C8B-B14F-4D97-AF65-F5344CB8AC3E}">
        <p14:creationId xmlns:p14="http://schemas.microsoft.com/office/powerpoint/2010/main" val="3717728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5A5962-4309-4E09-BE08-A21391F9FB43}" type="datetimeFigureOut">
              <a:rPr lang="en-US" smtClean="0"/>
              <a:pPr/>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7B073DF-71AF-49B5-B2AA-55FA00A4692F}" type="slidenum">
              <a:rPr lang="en-US" smtClean="0"/>
              <a:pPr/>
              <a:t>‹#›</a:t>
            </a:fld>
            <a:endParaRPr lang="en-US" dirty="0"/>
          </a:p>
        </p:txBody>
      </p:sp>
    </p:spTree>
    <p:extLst>
      <p:ext uri="{BB962C8B-B14F-4D97-AF65-F5344CB8AC3E}">
        <p14:creationId xmlns:p14="http://schemas.microsoft.com/office/powerpoint/2010/main" val="2057376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5A5962-4309-4E09-BE08-A21391F9FB43}" type="datetimeFigureOut">
              <a:rPr lang="en-US" smtClean="0"/>
              <a:pPr/>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7B073DF-71AF-49B5-B2AA-55FA00A4692F}" type="slidenum">
              <a:rPr lang="en-US" smtClean="0"/>
              <a:pPr/>
              <a:t>‹#›</a:t>
            </a:fld>
            <a:endParaRPr lang="en-US" dirty="0"/>
          </a:p>
        </p:txBody>
      </p:sp>
    </p:spTree>
    <p:extLst>
      <p:ext uri="{BB962C8B-B14F-4D97-AF65-F5344CB8AC3E}">
        <p14:creationId xmlns:p14="http://schemas.microsoft.com/office/powerpoint/2010/main" val="402312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749"/>
            <a:ext cx="1952272" cy="6852504"/>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A85A5962-4309-4E09-BE08-A21391F9FB43}" type="datetimeFigureOut">
              <a:rPr lang="en-US" smtClean="0"/>
              <a:pPr/>
              <a:t>5/25/2019</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C7B073DF-71AF-49B5-B2AA-55FA00A4692F}" type="slidenum">
              <a:rPr lang="en-US" smtClean="0"/>
              <a:pPr/>
              <a:t>‹#›</a:t>
            </a:fld>
            <a:endParaRPr lang="en-US" dirty="0"/>
          </a:p>
        </p:txBody>
      </p:sp>
    </p:spTree>
    <p:extLst>
      <p:ext uri="{BB962C8B-B14F-4D97-AF65-F5344CB8AC3E}">
        <p14:creationId xmlns:p14="http://schemas.microsoft.com/office/powerpoint/2010/main" val="1953696420"/>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opengl.org/" TargetMode="External"/><Relationship Id="rId2" Type="http://schemas.openxmlformats.org/officeDocument/2006/relationships/hyperlink" Target="http://www.aw.com/cssuppor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838200"/>
            <a:ext cx="7406640" cy="2691384"/>
          </a:xfrm>
        </p:spPr>
        <p:txBody>
          <a:bodyPr>
            <a:normAutofit fontScale="90000"/>
          </a:bodyPr>
          <a:lstStyle/>
          <a:p>
            <a:pPr algn="ctr"/>
            <a:r>
              <a:rPr lang="en-US" b="1" dirty="0" smtClean="0"/>
              <a:t>MINI PROJECT </a:t>
            </a:r>
            <a:br>
              <a:rPr lang="en-US" b="1" dirty="0" smtClean="0"/>
            </a:br>
            <a:r>
              <a:rPr lang="en-US" b="1" dirty="0" smtClean="0"/>
              <a:t>ON </a:t>
            </a:r>
            <a:br>
              <a:rPr lang="en-US" b="1" dirty="0" smtClean="0"/>
            </a:br>
            <a:r>
              <a:rPr lang="en-US" b="1" dirty="0" smtClean="0"/>
              <a:t>COMPUTER GRAGHICS</a:t>
            </a:r>
            <a:br>
              <a:rPr lang="en-US" b="1" dirty="0" smtClean="0"/>
            </a:br>
            <a:endParaRPr lang="en-US" b="1" dirty="0"/>
          </a:p>
        </p:txBody>
      </p:sp>
      <p:sp>
        <p:nvSpPr>
          <p:cNvPr id="3" name="Subtitle 2"/>
          <p:cNvSpPr>
            <a:spLocks noGrp="1"/>
          </p:cNvSpPr>
          <p:nvPr>
            <p:ph type="subTitle" idx="1"/>
          </p:nvPr>
        </p:nvSpPr>
        <p:spPr>
          <a:xfrm>
            <a:off x="1081088" y="3810000"/>
            <a:ext cx="7910512" cy="1905000"/>
          </a:xfrm>
        </p:spPr>
        <p:txBody>
          <a:bodyPr>
            <a:normAutofit/>
          </a:bodyPr>
          <a:lstStyle/>
          <a:p>
            <a:pPr algn="ctr"/>
            <a:r>
              <a:rPr lang="en-US" sz="3900" b="1" dirty="0" smtClean="0"/>
              <a:t>SIMULATION OF WINDMILL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RESULT AND SNAPSHOT</a:t>
            </a:r>
            <a:endParaRPr lang="en-US" b="1" dirty="0"/>
          </a:p>
        </p:txBody>
      </p:sp>
      <p:sp>
        <p:nvSpPr>
          <p:cNvPr id="6" name="TextBox 5"/>
          <p:cNvSpPr txBox="1"/>
          <p:nvPr/>
        </p:nvSpPr>
        <p:spPr>
          <a:xfrm>
            <a:off x="2438400" y="6172200"/>
            <a:ext cx="5410200" cy="369332"/>
          </a:xfrm>
          <a:prstGeom prst="rect">
            <a:avLst/>
          </a:prstGeom>
          <a:noFill/>
        </p:spPr>
        <p:txBody>
          <a:bodyPr wrap="square" rtlCol="0">
            <a:spAutoFit/>
          </a:bodyPr>
          <a:lstStyle/>
          <a:p>
            <a:r>
              <a:rPr lang="en-US" b="1" dirty="0"/>
              <a:t>Snapshot showing menu for user interface</a:t>
            </a:r>
            <a:r>
              <a:rPr lang="en-US" b="1" i="1" dirty="0"/>
              <a:t>.</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71600"/>
            <a:ext cx="7848600" cy="440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00299" y="5867400"/>
            <a:ext cx="5486400" cy="369332"/>
          </a:xfrm>
          <a:prstGeom prst="rect">
            <a:avLst/>
          </a:prstGeom>
          <a:noFill/>
        </p:spPr>
        <p:txBody>
          <a:bodyPr wrap="square" rtlCol="0">
            <a:spAutoFit/>
          </a:bodyPr>
          <a:lstStyle/>
          <a:p>
            <a:r>
              <a:rPr lang="en-US" b="1" dirty="0"/>
              <a:t>Snapshot of rotation of clockwise</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081089"/>
            <a:ext cx="8077200" cy="417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4600" y="5410200"/>
            <a:ext cx="5181600" cy="646331"/>
          </a:xfrm>
          <a:prstGeom prst="rect">
            <a:avLst/>
          </a:prstGeom>
          <a:noFill/>
        </p:spPr>
        <p:txBody>
          <a:bodyPr wrap="square" rtlCol="0">
            <a:spAutoFit/>
          </a:bodyPr>
          <a:lstStyle/>
          <a:p>
            <a:r>
              <a:rPr lang="en-US" b="1"/>
              <a:t>Snapshot showing rotation of anticlockwise</a:t>
            </a:r>
            <a:endParaRPr lang="en-IN"/>
          </a:p>
          <a:p>
            <a:r>
              <a:rPr lang="en-US" b="1" i="1"/>
              <a:t> </a:t>
            </a:r>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533401"/>
            <a:ext cx="8153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2209800" y="5486400"/>
            <a:ext cx="50292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US" b="1" dirty="0"/>
              <a:t>Snapshot showing day mode of project</a:t>
            </a:r>
            <a:endParaRPr kumimoji="0" lang="en-US" b="0" i="0" u="none" strike="noStrike" cap="none" normalizeH="0" baseline="0" dirty="0" smtClean="0">
              <a:ln>
                <a:noFill/>
              </a:ln>
              <a:solidFill>
                <a:schemeClr val="tx1"/>
              </a:solidFill>
              <a:effectLst/>
              <a:latin typeface="+mj-lt"/>
              <a:cs typeface="Arial"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581025"/>
            <a:ext cx="784860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57400" y="5486400"/>
            <a:ext cx="5943600" cy="369332"/>
          </a:xfrm>
          <a:prstGeom prst="rect">
            <a:avLst/>
          </a:prstGeom>
          <a:noFill/>
        </p:spPr>
        <p:txBody>
          <a:bodyPr wrap="square" rtlCol="0">
            <a:spAutoFit/>
          </a:bodyPr>
          <a:lstStyle/>
          <a:p>
            <a:r>
              <a:rPr lang="en-US" b="1" dirty="0"/>
              <a:t>Snapshot showing menu for user interface</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81000"/>
            <a:ext cx="7848600"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28600"/>
            <a:ext cx="7498080" cy="1600200"/>
          </a:xfrm>
        </p:spPr>
        <p:txBody>
          <a:bodyPr>
            <a:normAutofit/>
          </a:bodyPr>
          <a:lstStyle/>
          <a:p>
            <a:pPr algn="ctr"/>
            <a:r>
              <a:rPr lang="en-US" sz="3200" b="1" dirty="0" smtClean="0"/>
              <a:t>CONCLUSION </a:t>
            </a:r>
            <a:br>
              <a:rPr lang="en-US" sz="3200" b="1" dirty="0" smtClean="0"/>
            </a:br>
            <a:r>
              <a:rPr lang="en-US" sz="3200" b="1" dirty="0" smtClean="0"/>
              <a:t>AND </a:t>
            </a:r>
            <a:br>
              <a:rPr lang="en-US" sz="3200" b="1" dirty="0" smtClean="0"/>
            </a:br>
            <a:r>
              <a:rPr lang="en-US" sz="3200" b="1" dirty="0" smtClean="0"/>
              <a:t>FUTURE ENHANCEMENT</a:t>
            </a:r>
            <a:endParaRPr lang="en-US" sz="3200" b="1" dirty="0"/>
          </a:p>
        </p:txBody>
      </p:sp>
      <p:sp>
        <p:nvSpPr>
          <p:cNvPr id="3" name="Content Placeholder 2"/>
          <p:cNvSpPr>
            <a:spLocks noGrp="1"/>
          </p:cNvSpPr>
          <p:nvPr>
            <p:ph idx="1"/>
          </p:nvPr>
        </p:nvSpPr>
        <p:spPr>
          <a:xfrm>
            <a:off x="1143000" y="1981200"/>
            <a:ext cx="7790688" cy="4572000"/>
          </a:xfrm>
        </p:spPr>
        <p:txBody>
          <a:bodyPr>
            <a:normAutofit/>
          </a:bodyPr>
          <a:lstStyle/>
          <a:p>
            <a:pPr marL="82296" indent="0">
              <a:buNone/>
            </a:pPr>
            <a:r>
              <a:rPr lang="en-US" b="1" dirty="0"/>
              <a:t> </a:t>
            </a:r>
            <a:r>
              <a:rPr lang="en-US" b="1" dirty="0" smtClean="0"/>
              <a:t>   Conclusion</a:t>
            </a:r>
            <a:r>
              <a:rPr lang="en-US" b="1" dirty="0"/>
              <a:t>:</a:t>
            </a:r>
            <a:endParaRPr lang="en-IN" dirty="0"/>
          </a:p>
          <a:p>
            <a:r>
              <a:rPr lang="en-US" dirty="0"/>
              <a:t>Designing and implementing project in graphics is a great experience. Electric power generation through windmill simulation is about to show how we efficiently make use of renewable energy using OpenGL functions. This project consists of many user defined function such as increasing windmill fan speed clockwise and anti-clockwise and movement of clouds</a:t>
            </a:r>
            <a:r>
              <a:rPr lang="en-US" dirty="0" smtClean="0"/>
              <a:t> </a:t>
            </a:r>
          </a:p>
          <a:p>
            <a:pPr marL="82296" indent="0">
              <a:buNone/>
            </a:pPr>
            <a:r>
              <a:rPr lang="en-US" b="1" dirty="0" smtClean="0"/>
              <a:t>    Future </a:t>
            </a:r>
            <a:r>
              <a:rPr lang="en-US" b="1" dirty="0"/>
              <a:t>Scope:</a:t>
            </a:r>
            <a:endParaRPr lang="en-IN" dirty="0"/>
          </a:p>
          <a:p>
            <a:r>
              <a:rPr lang="en-US" dirty="0"/>
              <a:t>Further development in the project can be done by illustrating graphically some other conditions other than what we have illustrated and some more advanced techniques that are recently used can be implemented. It can be made still more attractive using implementation of wind mill and make it user interactive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REFERENCES</a:t>
            </a:r>
            <a:endParaRPr lang="en-US" b="1" dirty="0"/>
          </a:p>
        </p:txBody>
      </p:sp>
      <p:sp>
        <p:nvSpPr>
          <p:cNvPr id="3" name="Content Placeholder 2"/>
          <p:cNvSpPr>
            <a:spLocks noGrp="1"/>
          </p:cNvSpPr>
          <p:nvPr>
            <p:ph idx="1"/>
          </p:nvPr>
        </p:nvSpPr>
        <p:spPr/>
        <p:txBody>
          <a:bodyPr>
            <a:normAutofit/>
          </a:bodyPr>
          <a:lstStyle/>
          <a:p>
            <a:pPr lvl="0"/>
            <a:r>
              <a:rPr lang="en-US" dirty="0"/>
              <a:t>Interactive Computer Graphics a Top-Down Approach with OpenGL – Edward Angel, 5</a:t>
            </a:r>
            <a:r>
              <a:rPr lang="en-US" baseline="30000" dirty="0"/>
              <a:t>th</a:t>
            </a:r>
            <a:r>
              <a:rPr lang="en-US" dirty="0"/>
              <a:t> edition, Addison-Wesley, 2008.</a:t>
            </a:r>
            <a:endParaRPr lang="en-IN" dirty="0"/>
          </a:p>
          <a:p>
            <a:pPr lvl="0"/>
            <a:r>
              <a:rPr lang="en-US" dirty="0"/>
              <a:t>Introduction to the Design and Analysis of Algorithm – </a:t>
            </a:r>
            <a:r>
              <a:rPr lang="en-US" dirty="0" err="1"/>
              <a:t>AnanyLevetin</a:t>
            </a:r>
            <a:r>
              <a:rPr lang="en-US" dirty="0"/>
              <a:t>, 3</a:t>
            </a:r>
            <a:r>
              <a:rPr lang="en-US" baseline="30000" dirty="0"/>
              <a:t>rd </a:t>
            </a:r>
            <a:r>
              <a:rPr lang="en-US" dirty="0"/>
              <a:t>edition, 2007.</a:t>
            </a:r>
            <a:endParaRPr lang="en-IN" dirty="0"/>
          </a:p>
          <a:p>
            <a:pPr lvl="0"/>
            <a:r>
              <a:rPr lang="en-US" dirty="0"/>
              <a:t>Computer Graphics using OpenGL- </a:t>
            </a:r>
            <a:r>
              <a:rPr lang="en-US" dirty="0" err="1"/>
              <a:t>F.S.Hill,Jr</a:t>
            </a:r>
            <a:r>
              <a:rPr lang="en-US" dirty="0"/>
              <a:t>. 2</a:t>
            </a:r>
            <a:r>
              <a:rPr lang="en-US" baseline="30000" dirty="0"/>
              <a:t>nd</a:t>
            </a:r>
            <a:r>
              <a:rPr lang="en-US" dirty="0"/>
              <a:t> edition, Pearson education, 2001.</a:t>
            </a:r>
            <a:endParaRPr lang="en-IN" dirty="0"/>
          </a:p>
          <a:p>
            <a:pPr lvl="0"/>
            <a:r>
              <a:rPr lang="en-US" u="sng" dirty="0">
                <a:hlinkClick r:id="rId2"/>
              </a:rPr>
              <a:t>www.aw.com/cssupport</a:t>
            </a:r>
            <a:endParaRPr lang="en-IN" dirty="0"/>
          </a:p>
          <a:p>
            <a:pPr lvl="0"/>
            <a:r>
              <a:rPr lang="en-US" u="sng" dirty="0">
                <a:hlinkClick r:id="rId3"/>
              </a:rPr>
              <a:t>www.opengl.org</a:t>
            </a:r>
            <a:endParaRPr lang="en-IN" dirty="0"/>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590800"/>
            <a:ext cx="7498080" cy="1143000"/>
          </a:xfrm>
        </p:spPr>
        <p:txBody>
          <a:bodyPr/>
          <a:lstStyle/>
          <a:p>
            <a:pPr algn="ctr"/>
            <a:r>
              <a:rPr lang="en-US" b="1" dirty="0" smtClean="0"/>
              <a:t>THANK YOU</a:t>
            </a:r>
            <a:endParaRPr lang="en-US" b="1" dirty="0"/>
          </a:p>
        </p:txBody>
      </p:sp>
      <p:sp>
        <p:nvSpPr>
          <p:cNvPr id="3" name="Content Placeholder 2"/>
          <p:cNvSpPr>
            <a:spLocks noGrp="1"/>
          </p:cNvSpPr>
          <p:nvPr>
            <p:ph idx="1"/>
          </p:nvPr>
        </p:nvSpPr>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pPr algn="r">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MANJUNATH JOGI H K        [4JN16CS038]</a:t>
            </a:r>
            <a:endParaRPr lang="en-US" sz="2000" dirty="0" smtClean="0">
              <a:latin typeface="Times New Roman" pitchFamily="18" charset="0"/>
              <a:cs typeface="Times New Roman" pitchFamily="18" charset="0"/>
            </a:endParaRPr>
          </a:p>
          <a:p>
            <a:pPr algn="r">
              <a:buNone/>
            </a:pPr>
            <a:r>
              <a:rPr lang="en-US" sz="2000" dirty="0" smtClean="0">
                <a:latin typeface="Times New Roman" pitchFamily="18" charset="0"/>
                <a:cs typeface="Times New Roman" pitchFamily="18" charset="0"/>
              </a:rPr>
              <a:t>SURYA S                  [4JN16CS108]</a:t>
            </a:r>
            <a:endParaRPr lang="en-US" sz="2000" dirty="0" smtClean="0">
              <a:latin typeface="Times New Roman" pitchFamily="18" charset="0"/>
              <a:cs typeface="Times New Roman" pitchFamily="18" charset="0"/>
            </a:endParaRPr>
          </a:p>
          <a:p>
            <a:pPr algn="r">
              <a:buNone/>
            </a:pPr>
            <a:r>
              <a:rPr lang="en-US" sz="2000" dirty="0" smtClean="0">
                <a:latin typeface="Times New Roman" pitchFamily="18" charset="0"/>
                <a:cs typeface="Times New Roman" pitchFamily="18" charset="0"/>
              </a:rPr>
              <a:t>NIKHIL K A                 [4JN16CS048]</a:t>
            </a:r>
            <a:endParaRPr lang="en-US" sz="2000" dirty="0" smtClean="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8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1033" name="Group 78"/>
          <p:cNvGrpSpPr>
            <a:grpSpLocks/>
          </p:cNvGrpSpPr>
          <p:nvPr/>
        </p:nvGrpSpPr>
        <p:grpSpPr bwMode="auto">
          <a:xfrm>
            <a:off x="1597759" y="228599"/>
            <a:ext cx="6936641" cy="6324601"/>
            <a:chOff x="1523" y="922"/>
            <a:chExt cx="9428" cy="14970"/>
          </a:xfrm>
        </p:grpSpPr>
        <p:sp>
          <p:nvSpPr>
            <p:cNvPr id="1034" name="AutoShape 83"/>
            <p:cNvSpPr>
              <a:spLocks noChangeArrowheads="1"/>
            </p:cNvSpPr>
            <p:nvPr/>
          </p:nvSpPr>
          <p:spPr bwMode="auto">
            <a:xfrm>
              <a:off x="1611" y="1008"/>
              <a:ext cx="9261" cy="14806"/>
            </a:xfrm>
            <a:prstGeom prst="roundRect">
              <a:avLst>
                <a:gd name="adj" fmla="val 2755"/>
              </a:avLst>
            </a:prstGeom>
            <a:noFill/>
            <a:ln w="60325" cmpd="dbl">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06" name="Picture 82" descr="2_53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2" y="928"/>
              <a:ext cx="1123" cy="1123"/>
            </a:xfrm>
            <a:prstGeom prst="rect">
              <a:avLst/>
            </a:prstGeom>
            <a:noFill/>
            <a:extLst>
              <a:ext uri="{909E8E84-426E-40DD-AFC4-6F175D3DCCD1}">
                <a14:hiddenFill xmlns:a14="http://schemas.microsoft.com/office/drawing/2010/main">
                  <a:solidFill>
                    <a:srgbClr val="FFFFFF"/>
                  </a:solidFill>
                </a14:hiddenFill>
              </a:ext>
            </a:extLst>
          </p:spPr>
        </p:pic>
        <p:pic>
          <p:nvPicPr>
            <p:cNvPr id="1105" name="Picture 81" descr="2_53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28" y="922"/>
              <a:ext cx="1123" cy="1123"/>
            </a:xfrm>
            <a:prstGeom prst="rect">
              <a:avLst/>
            </a:prstGeom>
            <a:noFill/>
            <a:extLst>
              <a:ext uri="{909E8E84-426E-40DD-AFC4-6F175D3DCCD1}">
                <a14:hiddenFill xmlns:a14="http://schemas.microsoft.com/office/drawing/2010/main">
                  <a:solidFill>
                    <a:srgbClr val="FFFFFF"/>
                  </a:solidFill>
                </a14:hiddenFill>
              </a:ext>
            </a:extLst>
          </p:spPr>
        </p:pic>
        <p:pic>
          <p:nvPicPr>
            <p:cNvPr id="1104" name="Picture 80" descr="2_538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17" y="14769"/>
              <a:ext cx="1123" cy="1123"/>
            </a:xfrm>
            <a:prstGeom prst="rect">
              <a:avLst/>
            </a:prstGeom>
            <a:noFill/>
            <a:extLst>
              <a:ext uri="{909E8E84-426E-40DD-AFC4-6F175D3DCCD1}">
                <a14:hiddenFill xmlns:a14="http://schemas.microsoft.com/office/drawing/2010/main">
                  <a:solidFill>
                    <a:srgbClr val="FFFFFF"/>
                  </a:solidFill>
                </a14:hiddenFill>
              </a:ext>
            </a:extLst>
          </p:spPr>
        </p:pic>
        <p:pic>
          <p:nvPicPr>
            <p:cNvPr id="1103" name="Picture 79" descr="2_538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23" y="14758"/>
              <a:ext cx="1123" cy="1123"/>
            </a:xfrm>
            <a:prstGeom prst="rect">
              <a:avLst/>
            </a:prstGeom>
            <a:noFill/>
            <a:extLst>
              <a:ext uri="{909E8E84-426E-40DD-AFC4-6F175D3DCCD1}">
                <a14:hiddenFill xmlns:a14="http://schemas.microsoft.com/office/drawing/2010/main">
                  <a:solidFill>
                    <a:srgbClr val="FFFFFF"/>
                  </a:solidFill>
                </a14:hiddenFill>
              </a:ext>
            </a:extLst>
          </p:spPr>
        </p:pic>
      </p:grpSp>
      <p:sp>
        <p:nvSpPr>
          <p:cNvPr id="1035" name="Rectangle 85"/>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112" name="Picture 8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2080" y="553185"/>
            <a:ext cx="4029075" cy="304800"/>
          </a:xfrm>
          <a:prstGeom prst="rect">
            <a:avLst/>
          </a:prstGeom>
          <a:noFill/>
          <a:extLst>
            <a:ext uri="{909E8E84-426E-40DD-AFC4-6F175D3DCCD1}">
              <a14:hiddenFill xmlns:a14="http://schemas.microsoft.com/office/drawing/2010/main">
                <a:solidFill>
                  <a:srgbClr val="FFFFFF"/>
                </a:solidFill>
              </a14:hiddenFill>
            </a:ext>
          </a:extLst>
        </p:spPr>
      </p:pic>
      <p:pic>
        <p:nvPicPr>
          <p:cNvPr id="1111" name="Picture 87" descr="bb"/>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20795" y="767497"/>
            <a:ext cx="1285875" cy="180975"/>
          </a:xfrm>
          <a:prstGeom prst="rect">
            <a:avLst/>
          </a:prstGeom>
          <a:noFill/>
          <a:extLst>
            <a:ext uri="{909E8E84-426E-40DD-AFC4-6F175D3DCCD1}">
              <a14:hiddenFill xmlns:a14="http://schemas.microsoft.com/office/drawing/2010/main">
                <a:solidFill>
                  <a:srgbClr val="FFFFFF"/>
                </a:solidFill>
              </a14:hiddenFill>
            </a:ext>
          </a:extLst>
        </p:spPr>
      </p:pic>
      <p:pic>
        <p:nvPicPr>
          <p:cNvPr id="1110" name="Picture 86" descr="vtu"/>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82188" y="457200"/>
            <a:ext cx="1057275" cy="1104900"/>
          </a:xfrm>
          <a:prstGeom prst="rect">
            <a:avLst/>
          </a:prstGeom>
          <a:noFill/>
          <a:extLst>
            <a:ext uri="{909E8E84-426E-40DD-AFC4-6F175D3DCCD1}">
              <a14:hiddenFill xmlns:a14="http://schemas.microsoft.com/office/drawing/2010/main">
                <a:solidFill>
                  <a:srgbClr val="FFFFFF"/>
                </a:solidFill>
              </a14:hiddenFill>
            </a:ext>
          </a:extLst>
        </p:spPr>
      </p:pic>
      <p:sp>
        <p:nvSpPr>
          <p:cNvPr id="1036" name="Rectangle 89"/>
          <p:cNvSpPr>
            <a:spLocks noChangeArrowheads="1"/>
          </p:cNvSpPr>
          <p:nvPr/>
        </p:nvSpPr>
        <p:spPr bwMode="auto">
          <a:xfrm>
            <a:off x="3013364" y="996531"/>
            <a:ext cx="4103487" cy="908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rgbClr val="993300"/>
                </a:solidFill>
                <a:effectLst/>
                <a:latin typeface="HumstSlab712 Blk BT"/>
                <a:ea typeface="Times New Roman" pitchFamily="18" charset="0"/>
                <a:cs typeface="Tunga"/>
              </a:rPr>
              <a:t>Visvesvaraya</a:t>
            </a:r>
            <a:r>
              <a:rPr kumimoji="0" lang="en-US" sz="1800" b="1" i="0" u="none" strike="noStrike" cap="none" normalizeH="0" baseline="0" dirty="0" smtClean="0">
                <a:ln>
                  <a:noFill/>
                </a:ln>
                <a:solidFill>
                  <a:srgbClr val="993300"/>
                </a:solidFill>
                <a:effectLst/>
                <a:latin typeface="HumstSlab712 Blk BT"/>
                <a:ea typeface="Times New Roman" pitchFamily="18" charset="0"/>
                <a:cs typeface="Tunga"/>
              </a:rPr>
              <a:t> Technological           	University</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993300"/>
                </a:solidFill>
                <a:effectLst/>
                <a:latin typeface="Arial" pitchFamily="34" charset="0"/>
                <a:ea typeface="Times New Roman" pitchFamily="18" charset="0"/>
                <a:cs typeface="Tunga"/>
              </a:rPr>
              <a:t>                         </a:t>
            </a:r>
            <a:r>
              <a:rPr kumimoji="0" lang="en-US" sz="900" b="1" i="0" u="none" strike="noStrike" cap="none" normalizeH="0" baseline="0" dirty="0" err="1" smtClean="0">
                <a:ln>
                  <a:noFill/>
                </a:ln>
                <a:solidFill>
                  <a:srgbClr val="993300"/>
                </a:solidFill>
                <a:effectLst/>
                <a:latin typeface="Arial" pitchFamily="34" charset="0"/>
                <a:ea typeface="Times New Roman" pitchFamily="18" charset="0"/>
                <a:cs typeface="Tunga"/>
              </a:rPr>
              <a:t>BELGA</a:t>
            </a:r>
            <a:r>
              <a:rPr kumimoji="0" lang="en-US" sz="1200" b="1" i="0" u="none" strike="noStrike" cap="none" normalizeH="0" baseline="0" dirty="0" err="1" smtClean="0">
                <a:ln>
                  <a:noFill/>
                </a:ln>
                <a:solidFill>
                  <a:srgbClr val="993300"/>
                </a:solidFill>
                <a:effectLst/>
                <a:latin typeface="Arial" pitchFamily="34" charset="0"/>
                <a:ea typeface="Times New Roman" pitchFamily="18" charset="0"/>
                <a:cs typeface="Tunga"/>
              </a:rPr>
              <a:t>um</a:t>
            </a:r>
            <a:r>
              <a:rPr kumimoji="0" lang="en-US" sz="900" b="1" i="0" u="none" strike="noStrike" cap="none" normalizeH="0" baseline="0" dirty="0" smtClean="0">
                <a:ln>
                  <a:noFill/>
                </a:ln>
                <a:solidFill>
                  <a:srgbClr val="993300"/>
                </a:solidFill>
                <a:effectLst/>
                <a:latin typeface="Arial" pitchFamily="34" charset="0"/>
                <a:ea typeface="Times New Roman" pitchFamily="18" charset="0"/>
                <a:cs typeface="Tunga"/>
              </a:rPr>
              <a:t>, KARNATAKA</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7" name="Rectangle 90"/>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38" name="Rectangle 91"/>
          <p:cNvSpPr>
            <a:spLocks noChangeArrowheads="1"/>
          </p:cNvSpPr>
          <p:nvPr/>
        </p:nvSpPr>
        <p:spPr bwMode="auto">
          <a:xfrm>
            <a:off x="152400"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993300"/>
                </a:solidFill>
                <a:effectLst/>
                <a:latin typeface="Nudi 02 e" charset="0"/>
                <a:ea typeface="Times New Roman" pitchFamily="18" charset="0"/>
                <a:cs typeface="Tunga"/>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9" name="Rectangle 92"/>
          <p:cNvSpPr>
            <a:spLocks noChangeArrowheads="1"/>
          </p:cNvSpPr>
          <p:nvPr/>
        </p:nvSpPr>
        <p:spPr bwMode="auto">
          <a:xfrm>
            <a:off x="152400" y="1552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C3F76"/>
                </a:solidFill>
                <a:effectLst/>
                <a:latin typeface="BRH Sirigannada" pitchFamily="2" charset="0"/>
                <a:ea typeface="Times New Roman" pitchFamily="18" charset="0"/>
                <a:cs typeface="Tunga"/>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74F1"/>
                </a:solidFill>
                <a:effectLst/>
                <a:latin typeface="Nudi 02 e" charset="0"/>
                <a:ea typeface="Times New Roman" pitchFamily="18" charset="0"/>
                <a:cs typeface="Tunga"/>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40" name="Rectangle 93"/>
          <p:cNvSpPr>
            <a:spLocks noChangeArrowheads="1"/>
          </p:cNvSpPr>
          <p:nvPr/>
        </p:nvSpPr>
        <p:spPr bwMode="auto">
          <a:xfrm>
            <a:off x="152400" y="1552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42" name="Rectangle 1041"/>
          <p:cNvSpPr/>
          <p:nvPr/>
        </p:nvSpPr>
        <p:spPr>
          <a:xfrm>
            <a:off x="2286000" y="1921455"/>
            <a:ext cx="4572000" cy="2308324"/>
          </a:xfrm>
          <a:prstGeom prst="rect">
            <a:avLst/>
          </a:prstGeom>
        </p:spPr>
        <p:txBody>
          <a:bodyPr>
            <a:spAutoFit/>
          </a:bodyPr>
          <a:lstStyle/>
          <a:p>
            <a:r>
              <a:rPr lang="en-US" dirty="0"/>
              <a:t> </a:t>
            </a:r>
            <a:r>
              <a:rPr lang="en-US" b="1" dirty="0"/>
              <a:t>Submitted </a:t>
            </a:r>
            <a:r>
              <a:rPr lang="en-US" b="1" dirty="0" smtClean="0"/>
              <a:t>by</a:t>
            </a:r>
          </a:p>
          <a:p>
            <a:endParaRPr lang="en-IN" dirty="0"/>
          </a:p>
          <a:p>
            <a:r>
              <a:rPr lang="en-US" b="1" dirty="0"/>
              <a:t>         Name	  </a:t>
            </a:r>
            <a:r>
              <a:rPr lang="en-US" b="1" dirty="0" smtClean="0"/>
              <a:t>                 USN</a:t>
            </a:r>
            <a:endParaRPr lang="en-IN" dirty="0"/>
          </a:p>
          <a:p>
            <a:r>
              <a:rPr lang="en-US" b="1" dirty="0"/>
              <a:t>NIKHIL K A	</a:t>
            </a:r>
            <a:r>
              <a:rPr lang="en-US" b="1" dirty="0" smtClean="0"/>
              <a:t>              4JN16CS048</a:t>
            </a:r>
            <a:endParaRPr lang="en-IN" dirty="0"/>
          </a:p>
          <a:p>
            <a:r>
              <a:rPr lang="en-US" b="1" dirty="0"/>
              <a:t>MANJUNATH JOGI H K	4JN16CS038</a:t>
            </a:r>
            <a:endParaRPr lang="en-IN" dirty="0"/>
          </a:p>
          <a:p>
            <a:r>
              <a:rPr lang="en-US" b="1" dirty="0"/>
              <a:t>SURYA S	</a:t>
            </a:r>
            <a:r>
              <a:rPr lang="en-US" b="1" dirty="0" smtClean="0"/>
              <a:t>                             4JN16CS108</a:t>
            </a:r>
            <a:r>
              <a:rPr lang="en-US" b="1" dirty="0"/>
              <a:t>	</a:t>
            </a:r>
            <a:endParaRPr lang="en-IN" dirty="0"/>
          </a:p>
          <a:p>
            <a:r>
              <a:rPr lang="en-US" b="1" dirty="0"/>
              <a:t> </a:t>
            </a:r>
            <a:endParaRPr lang="en-IN" dirty="0"/>
          </a:p>
        </p:txBody>
      </p:sp>
      <p:sp>
        <p:nvSpPr>
          <p:cNvPr id="1043" name="Rectangle 1042"/>
          <p:cNvSpPr/>
          <p:nvPr/>
        </p:nvSpPr>
        <p:spPr>
          <a:xfrm>
            <a:off x="2057400" y="4000310"/>
            <a:ext cx="6248400" cy="1477328"/>
          </a:xfrm>
          <a:prstGeom prst="rect">
            <a:avLst/>
          </a:prstGeom>
        </p:spPr>
        <p:txBody>
          <a:bodyPr wrap="square">
            <a:spAutoFit/>
          </a:bodyPr>
          <a:lstStyle/>
          <a:p>
            <a:r>
              <a:rPr lang="en-US" b="1" dirty="0"/>
              <a:t>Under the guidance of</a:t>
            </a:r>
            <a:endParaRPr lang="en-IN" dirty="0"/>
          </a:p>
          <a:p>
            <a:r>
              <a:rPr lang="en-US" b="1" dirty="0"/>
              <a:t>Mrs. SUSHMA R B </a:t>
            </a:r>
            <a:r>
              <a:rPr lang="en-US" b="1" baseline="-25000" dirty="0"/>
              <a:t>B.E., </a:t>
            </a:r>
            <a:r>
              <a:rPr lang="en-US" b="1" baseline="-25000" dirty="0" err="1"/>
              <a:t>M.Tech</a:t>
            </a:r>
            <a:r>
              <a:rPr lang="en-US" b="1" baseline="-25000" dirty="0" smtClean="0"/>
              <a:t>.       </a:t>
            </a:r>
            <a:r>
              <a:rPr lang="en-US" b="1" dirty="0" err="1" smtClean="0"/>
              <a:t>Mr.SAYYED</a:t>
            </a:r>
            <a:r>
              <a:rPr lang="en-US" b="1" dirty="0" smtClean="0"/>
              <a:t> JOHAR</a:t>
            </a:r>
            <a:r>
              <a:rPr lang="en-US" b="1" baseline="-25000" dirty="0" smtClean="0"/>
              <a:t>B.E</a:t>
            </a:r>
            <a:r>
              <a:rPr lang="en-US" b="1" baseline="-25000" dirty="0"/>
              <a:t>., </a:t>
            </a:r>
            <a:r>
              <a:rPr lang="en-US" b="1" baseline="-25000" dirty="0" err="1"/>
              <a:t>M.Tech</a:t>
            </a:r>
            <a:r>
              <a:rPr lang="en-US" b="1" baseline="-25000" dirty="0"/>
              <a:t>. </a:t>
            </a:r>
            <a:r>
              <a:rPr lang="en-US" b="1" dirty="0" smtClean="0"/>
              <a:t>Asst</a:t>
            </a:r>
            <a:r>
              <a:rPr lang="en-US" b="1" dirty="0"/>
              <a:t>. Prof, Dept. of </a:t>
            </a:r>
            <a:r>
              <a:rPr lang="en-US" b="1" dirty="0" smtClean="0"/>
              <a:t>CS&amp;E</a:t>
            </a:r>
            <a:r>
              <a:rPr lang="en-US" b="1" dirty="0"/>
              <a:t> </a:t>
            </a:r>
            <a:r>
              <a:rPr lang="en-US" b="1" dirty="0" smtClean="0"/>
              <a:t>       </a:t>
            </a:r>
            <a:r>
              <a:rPr lang="en-US" b="1" dirty="0"/>
              <a:t>Asst. Prof, </a:t>
            </a:r>
            <a:r>
              <a:rPr lang="en-US" b="1" dirty="0"/>
              <a:t>Dept. of CS&amp;E</a:t>
            </a:r>
            <a:endParaRPr lang="en-IN" dirty="0"/>
          </a:p>
          <a:p>
            <a:r>
              <a:rPr lang="en-US" b="1" dirty="0" smtClean="0"/>
              <a:t>JNNCE</a:t>
            </a:r>
            <a:r>
              <a:rPr lang="en-US" b="1" dirty="0"/>
              <a:t>, SHIMOGA	</a:t>
            </a:r>
            <a:r>
              <a:rPr lang="en-US" b="1" dirty="0" smtClean="0"/>
              <a:t>      </a:t>
            </a:r>
            <a:r>
              <a:rPr lang="en-US" b="1" dirty="0"/>
              <a:t>JNNCE, SHIMOGA</a:t>
            </a:r>
            <a:endParaRPr lang="en-IN" dirty="0"/>
          </a:p>
          <a:p>
            <a:r>
              <a:rPr lang="en-US" b="1" dirty="0" smtClean="0"/>
              <a:t>                           </a:t>
            </a:r>
            <a:r>
              <a:rPr lang="en-US" b="1" baseline="-25000" dirty="0"/>
              <a:t>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ABSTRACT</a:t>
            </a:r>
            <a:r>
              <a:rPr lang="en-US" dirty="0" smtClean="0"/>
              <a:t/>
            </a:r>
            <a:br>
              <a:rPr lang="en-US" dirty="0" smtClean="0"/>
            </a:br>
            <a:endParaRPr lang="en-US" dirty="0"/>
          </a:p>
        </p:txBody>
      </p:sp>
      <p:sp>
        <p:nvSpPr>
          <p:cNvPr id="3" name="Content Placeholder 2"/>
          <p:cNvSpPr>
            <a:spLocks noGrp="1"/>
          </p:cNvSpPr>
          <p:nvPr>
            <p:ph idx="1"/>
          </p:nvPr>
        </p:nvSpPr>
        <p:spPr>
          <a:xfrm>
            <a:off x="1435608" y="1447800"/>
            <a:ext cx="7498080" cy="4876800"/>
          </a:xfrm>
        </p:spPr>
        <p:txBody>
          <a:bodyPr>
            <a:normAutofit fontScale="55000" lnSpcReduction="20000"/>
          </a:bodyPr>
          <a:lstStyle/>
          <a:p>
            <a:pPr algn="just"/>
            <a:r>
              <a:rPr lang="en-US" sz="3800" dirty="0" smtClean="0"/>
              <a:t>Computer </a:t>
            </a:r>
            <a:r>
              <a:rPr lang="en-US" sz="3800" dirty="0"/>
              <a:t>graphics can do many things, including modeling, simulation and visualization of an object or a problem. There is wind farm with a power house and few wind turbines. Cloud can be seen in the sky as well. As the wind flow the speed of cloud increase, wind can flow in either direction, so the turbine blade will also move in same direction of the </a:t>
            </a:r>
            <a:r>
              <a:rPr lang="en-US" sz="3800" dirty="0" smtClean="0"/>
              <a:t>wind.</a:t>
            </a:r>
          </a:p>
          <a:p>
            <a:r>
              <a:rPr lang="en-US" sz="3800" dirty="0" smtClean="0"/>
              <a:t>Right </a:t>
            </a:r>
            <a:r>
              <a:rPr lang="en-US" sz="3800" dirty="0"/>
              <a:t>click the mouse button to see the options. Options are No wind (there is no wind flowing), Wind CW (window flowing in the clockwise direction), Wind ACW (window flowing in the anticlockwise direction), Fast Wind CW (window flowing Faster in the clockwise direction), Fast Wind ACW (window flowing Faster in the anticlockwise direction) and Quit (leave the program).</a:t>
            </a:r>
            <a:endParaRPr lang="en-IN" sz="3800" dirty="0"/>
          </a:p>
          <a:p>
            <a:endParaRPr lang="en-US" sz="3400"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INTRODUCTION</a:t>
            </a:r>
            <a:endParaRPr lang="en-US" b="1" dirty="0"/>
          </a:p>
        </p:txBody>
      </p:sp>
      <p:sp>
        <p:nvSpPr>
          <p:cNvPr id="3" name="Content Placeholder 2"/>
          <p:cNvSpPr>
            <a:spLocks noGrp="1"/>
          </p:cNvSpPr>
          <p:nvPr>
            <p:ph idx="1"/>
          </p:nvPr>
        </p:nvSpPr>
        <p:spPr/>
        <p:txBody>
          <a:bodyPr>
            <a:normAutofit fontScale="85000" lnSpcReduction="20000"/>
          </a:bodyPr>
          <a:lstStyle/>
          <a:p>
            <a:pPr>
              <a:buFont typeface="Wingdings" pitchFamily="2" charset="2"/>
              <a:buChar char="v"/>
            </a:pPr>
            <a:r>
              <a:rPr lang="en-US" sz="2400" dirty="0" smtClean="0"/>
              <a:t>Computer Graphics become a powerful tool for the rapid and economical production of pictures. </a:t>
            </a:r>
          </a:p>
          <a:p>
            <a:pPr>
              <a:buFont typeface="Wingdings" pitchFamily="2" charset="2"/>
              <a:buChar char="v"/>
            </a:pPr>
            <a:r>
              <a:rPr lang="en-US" sz="2400" dirty="0" smtClean="0"/>
              <a:t>There is virtually no area in which Graphical displays cannot be used to some advantage so it is not surprising to find the use of CG so widespread.</a:t>
            </a:r>
          </a:p>
          <a:p>
            <a:pPr>
              <a:buFont typeface="Wingdings" pitchFamily="2" charset="2"/>
              <a:buChar char="v"/>
            </a:pPr>
            <a:r>
              <a:rPr lang="en-US" sz="2400" dirty="0" smtClean="0"/>
              <a:t>OpenGL is a multi-platform application programming interface</a:t>
            </a:r>
          </a:p>
          <a:p>
            <a:pPr>
              <a:buFont typeface="Wingdings" pitchFamily="2" charset="2"/>
              <a:buChar char="v"/>
            </a:pPr>
            <a:r>
              <a:rPr lang="en-US" sz="2400" dirty="0" smtClean="0"/>
              <a:t>Computer </a:t>
            </a:r>
            <a:r>
              <a:rPr lang="en-US" sz="2400" dirty="0"/>
              <a:t>graphics as generalized tool for drawing and creating pictures and simulate the real world situations within a small computer window.</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PROBLEM STATEMENT</a:t>
            </a:r>
            <a:endParaRPr lang="en-US" dirty="0"/>
          </a:p>
        </p:txBody>
      </p:sp>
      <p:sp>
        <p:nvSpPr>
          <p:cNvPr id="3" name="Content Placeholder 2"/>
          <p:cNvSpPr>
            <a:spLocks noGrp="1"/>
          </p:cNvSpPr>
          <p:nvPr>
            <p:ph idx="1"/>
          </p:nvPr>
        </p:nvSpPr>
        <p:spPr>
          <a:xfrm>
            <a:off x="1435608" y="1447800"/>
            <a:ext cx="7498080" cy="5105400"/>
          </a:xfrm>
        </p:spPr>
        <p:txBody>
          <a:bodyPr/>
          <a:lstStyle/>
          <a:p>
            <a:pPr>
              <a:buFont typeface="Wingdings" pitchFamily="2" charset="2"/>
              <a:buChar char="Ø"/>
            </a:pPr>
            <a:r>
              <a:rPr lang="en-US" dirty="0"/>
              <a:t>Learning computer graphics as a part of academics and implementing it as a project on OpenGL made us to implement simulation of </a:t>
            </a:r>
            <a:r>
              <a:rPr lang="en-US" dirty="0" smtClean="0"/>
              <a:t>windmill</a:t>
            </a:r>
          </a:p>
          <a:p>
            <a:r>
              <a:rPr lang="en-US" dirty="0"/>
              <a:t>how does the process of making the visualization of the simulation of windmill and how to generate electrical energy using wind?</a:t>
            </a:r>
            <a:endParaRPr lang="en-IN" dirty="0"/>
          </a:p>
          <a:p>
            <a:pPr>
              <a:buFont typeface="Wingdings" pitchFamily="2" charset="2"/>
              <a:buChar char="Ø"/>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OBJECTIVES OF THE PROJECT</a:t>
            </a:r>
            <a:endParaRPr lang="en-US" b="1" dirty="0"/>
          </a:p>
        </p:txBody>
      </p:sp>
      <p:sp>
        <p:nvSpPr>
          <p:cNvPr id="3" name="Content Placeholder 2"/>
          <p:cNvSpPr>
            <a:spLocks noGrp="1"/>
          </p:cNvSpPr>
          <p:nvPr>
            <p:ph idx="1"/>
          </p:nvPr>
        </p:nvSpPr>
        <p:spPr/>
        <p:txBody>
          <a:bodyPr/>
          <a:lstStyle/>
          <a:p>
            <a:pPr lvl="0">
              <a:buFont typeface="Wingdings" panose="05000000000000000000" pitchFamily="2" charset="2"/>
              <a:buChar char="Ø"/>
            </a:pPr>
            <a:r>
              <a:rPr lang="en-US" dirty="0"/>
              <a:t>To create a visualization of the simulation of windmill. </a:t>
            </a:r>
            <a:endParaRPr lang="en-IN" dirty="0"/>
          </a:p>
          <a:p>
            <a:pPr lvl="0">
              <a:buFont typeface="Wingdings" panose="05000000000000000000" pitchFamily="2" charset="2"/>
              <a:buChar char="Ø"/>
            </a:pPr>
            <a:r>
              <a:rPr lang="en-US" dirty="0"/>
              <a:t>To apply the visual method of learning about the simulation of windmill.</a:t>
            </a:r>
            <a:endParaRPr lang="en-IN" dirty="0"/>
          </a:p>
          <a:p>
            <a:pPr lvl="0">
              <a:buFont typeface="Wingdings" panose="05000000000000000000" pitchFamily="2" charset="2"/>
              <a:buChar char="Ø"/>
            </a:pPr>
            <a:r>
              <a:rPr lang="en-US" dirty="0"/>
              <a:t>Illustrating about the keyboard and mouse interaction.</a:t>
            </a:r>
            <a:endParaRPr lang="en-IN" dirty="0"/>
          </a:p>
          <a:p>
            <a:pPr lvl="0">
              <a:buFont typeface="Wingdings" panose="05000000000000000000" pitchFamily="2" charset="2"/>
              <a:buChar char="Ø"/>
            </a:pPr>
            <a:r>
              <a:rPr lang="en-US" dirty="0"/>
              <a:t>To provide reference to learn about the simulation of windmill. </a:t>
            </a:r>
            <a:endParaRPr lang="en-IN" dirty="0"/>
          </a:p>
          <a:p>
            <a:pPr>
              <a:buFont typeface="Wingdings" panose="05000000000000000000" pitchFamily="2" charset="2"/>
              <a:buChar char="Ø"/>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WORKING</a:t>
            </a:r>
            <a:endParaRPr lang="en-US" b="1" dirty="0"/>
          </a:p>
        </p:txBody>
      </p:sp>
      <p:sp>
        <p:nvSpPr>
          <p:cNvPr id="3" name="Content Placeholder 2"/>
          <p:cNvSpPr>
            <a:spLocks noGrp="1"/>
          </p:cNvSpPr>
          <p:nvPr>
            <p:ph idx="1"/>
          </p:nvPr>
        </p:nvSpPr>
        <p:spPr/>
        <p:txBody>
          <a:bodyPr>
            <a:normAutofit fontScale="47500" lnSpcReduction="20000"/>
          </a:bodyPr>
          <a:lstStyle/>
          <a:p>
            <a:pPr>
              <a:buFont typeface="Wingdings" panose="05000000000000000000" pitchFamily="2" charset="2"/>
              <a:buChar char="Ø"/>
            </a:pPr>
            <a:r>
              <a:rPr lang="en-US" sz="3800" dirty="0" smtClean="0"/>
              <a:t>Users </a:t>
            </a:r>
            <a:r>
              <a:rPr lang="en-US" sz="3800" dirty="0"/>
              <a:t>can do the revolution and rotation against fan turbine blades in simulation of </a:t>
            </a:r>
            <a:r>
              <a:rPr lang="en-US" sz="3800" dirty="0" smtClean="0"/>
              <a:t>windmill</a:t>
            </a:r>
            <a:endParaRPr lang="en-IN" sz="3800" dirty="0"/>
          </a:p>
          <a:p>
            <a:pPr>
              <a:buFont typeface="Wingdings" panose="05000000000000000000" pitchFamily="2" charset="2"/>
              <a:buChar char="Ø"/>
            </a:pPr>
            <a:r>
              <a:rPr lang="en-US" sz="3800" dirty="0"/>
              <a:t>User can interact with the application by keyboard function and mouse function as follows</a:t>
            </a:r>
            <a:r>
              <a:rPr lang="en-US" sz="2800" dirty="0" smtClean="0"/>
              <a:t>:</a:t>
            </a:r>
            <a:endParaRPr lang="en-IN" sz="2800" dirty="0"/>
          </a:p>
          <a:p>
            <a:pPr marL="82296" indent="0">
              <a:buNone/>
            </a:pPr>
            <a:r>
              <a:rPr lang="en-US" dirty="0"/>
              <a:t>	</a:t>
            </a:r>
            <a:r>
              <a:rPr lang="en-US" b="1" dirty="0"/>
              <a:t>Options		</a:t>
            </a:r>
            <a:r>
              <a:rPr lang="en-US" b="1" dirty="0" smtClean="0"/>
              <a:t>Actions</a:t>
            </a:r>
          </a:p>
          <a:p>
            <a:pPr marL="82296" indent="0">
              <a:buNone/>
            </a:pPr>
            <a:r>
              <a:rPr lang="en-US" dirty="0"/>
              <a:t> </a:t>
            </a:r>
            <a:endParaRPr lang="en-IN" dirty="0"/>
          </a:p>
          <a:p>
            <a:pPr lvl="1">
              <a:buFont typeface="Wingdings" panose="05000000000000000000" pitchFamily="2" charset="2"/>
              <a:buChar char="§"/>
            </a:pPr>
            <a:r>
              <a:rPr lang="en-US" dirty="0"/>
              <a:t>D	                       </a:t>
            </a:r>
            <a:r>
              <a:rPr lang="en-US" dirty="0" smtClean="0"/>
              <a:t>	 </a:t>
            </a:r>
            <a:r>
              <a:rPr lang="en-US" dirty="0"/>
              <a:t>Press D for Day </a:t>
            </a:r>
            <a:r>
              <a:rPr lang="en-US" dirty="0" smtClean="0"/>
              <a:t>Mode</a:t>
            </a:r>
            <a:endParaRPr lang="en-IN" dirty="0"/>
          </a:p>
          <a:p>
            <a:pPr lvl="1">
              <a:buFont typeface="Wingdings" panose="05000000000000000000" pitchFamily="2" charset="2"/>
              <a:buChar char="§"/>
            </a:pPr>
            <a:r>
              <a:rPr lang="en-US" dirty="0" smtClean="0"/>
              <a:t>N</a:t>
            </a:r>
            <a:r>
              <a:rPr lang="en-US" dirty="0"/>
              <a:t>	                       </a:t>
            </a:r>
            <a:r>
              <a:rPr lang="en-US" dirty="0" smtClean="0"/>
              <a:t>	 </a:t>
            </a:r>
            <a:r>
              <a:rPr lang="en-US" dirty="0"/>
              <a:t>Press N for Night Mode</a:t>
            </a:r>
            <a:endParaRPr lang="en-IN" dirty="0"/>
          </a:p>
          <a:p>
            <a:pPr lvl="1">
              <a:buFont typeface="Wingdings" panose="05000000000000000000" pitchFamily="2" charset="2"/>
              <a:buChar char="§"/>
            </a:pPr>
            <a:r>
              <a:rPr lang="en-US" dirty="0"/>
              <a:t>No wind	</a:t>
            </a:r>
            <a:r>
              <a:rPr lang="en-US" dirty="0" smtClean="0"/>
              <a:t>	There </a:t>
            </a:r>
            <a:r>
              <a:rPr lang="en-US" dirty="0"/>
              <a:t>is no wind Flowing</a:t>
            </a:r>
            <a:endParaRPr lang="en-IN" dirty="0"/>
          </a:p>
          <a:p>
            <a:pPr lvl="1">
              <a:buFont typeface="Wingdings" panose="05000000000000000000" pitchFamily="2" charset="2"/>
              <a:buChar char="§"/>
            </a:pPr>
            <a:r>
              <a:rPr lang="en-US" dirty="0"/>
              <a:t>Wind </a:t>
            </a:r>
            <a:r>
              <a:rPr lang="en-US" dirty="0" smtClean="0"/>
              <a:t>CW		Wind </a:t>
            </a:r>
            <a:r>
              <a:rPr lang="en-US" dirty="0"/>
              <a:t>flowing in the clockwise direction</a:t>
            </a:r>
            <a:endParaRPr lang="en-IN" dirty="0"/>
          </a:p>
          <a:p>
            <a:pPr lvl="1">
              <a:buFont typeface="Wingdings" panose="05000000000000000000" pitchFamily="2" charset="2"/>
              <a:buChar char="§"/>
            </a:pPr>
            <a:r>
              <a:rPr lang="en-US" dirty="0"/>
              <a:t>Wind </a:t>
            </a:r>
            <a:r>
              <a:rPr lang="en-US" dirty="0" smtClean="0"/>
              <a:t>AWC		Wind </a:t>
            </a:r>
            <a:r>
              <a:rPr lang="en-US" dirty="0"/>
              <a:t>flowing in the anticlockwise direction</a:t>
            </a:r>
            <a:endParaRPr lang="en-IN" dirty="0"/>
          </a:p>
          <a:p>
            <a:pPr lvl="1">
              <a:buFont typeface="Wingdings" panose="05000000000000000000" pitchFamily="2" charset="2"/>
              <a:buChar char="§"/>
            </a:pPr>
            <a:r>
              <a:rPr lang="en-US" dirty="0"/>
              <a:t>Fast Wind </a:t>
            </a:r>
            <a:r>
              <a:rPr lang="en-US" dirty="0" smtClean="0"/>
              <a:t>CW	Wind </a:t>
            </a:r>
            <a:r>
              <a:rPr lang="en-US" dirty="0"/>
              <a:t>flowing  faster in the clockwise direction</a:t>
            </a:r>
            <a:endParaRPr lang="en-IN" dirty="0"/>
          </a:p>
          <a:p>
            <a:pPr lvl="1">
              <a:buFont typeface="Wingdings" panose="05000000000000000000" pitchFamily="2" charset="2"/>
              <a:buChar char="§"/>
            </a:pPr>
            <a:r>
              <a:rPr lang="en-US" dirty="0"/>
              <a:t>Fast Wind </a:t>
            </a:r>
            <a:r>
              <a:rPr lang="en-US" dirty="0" smtClean="0"/>
              <a:t>ACW	Wind </a:t>
            </a:r>
            <a:r>
              <a:rPr lang="en-US" dirty="0"/>
              <a:t>flowing  faster in the anticlockwise </a:t>
            </a:r>
            <a:r>
              <a:rPr lang="en-US" dirty="0" smtClean="0"/>
              <a:t>				direction</a:t>
            </a:r>
            <a:endParaRPr lang="en-IN" dirty="0"/>
          </a:p>
          <a:p>
            <a:pPr lvl="1">
              <a:buFont typeface="Wingdings" panose="05000000000000000000" pitchFamily="2" charset="2"/>
              <a:buChar char="§"/>
            </a:pPr>
            <a:r>
              <a:rPr lang="en-US" dirty="0"/>
              <a:t>Quit		Leave the program</a:t>
            </a:r>
            <a:endParaRPr lang="en-IN" dirty="0"/>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28600"/>
            <a:ext cx="7498080" cy="1096962"/>
          </a:xfrm>
        </p:spPr>
        <p:txBody>
          <a:bodyPr>
            <a:normAutofit/>
          </a:bodyPr>
          <a:lstStyle/>
          <a:p>
            <a:pPr algn="ctr"/>
            <a:r>
              <a:rPr lang="en-US" b="1" dirty="0" smtClean="0"/>
              <a:t>DESIGN AND IMPLEMENTATION</a:t>
            </a:r>
            <a:endParaRPr lang="en-US" b="1" dirty="0"/>
          </a:p>
        </p:txBody>
      </p:sp>
      <p:sp>
        <p:nvSpPr>
          <p:cNvPr id="3" name="Content Placeholder 2"/>
          <p:cNvSpPr>
            <a:spLocks noGrp="1"/>
          </p:cNvSpPr>
          <p:nvPr>
            <p:ph idx="1"/>
          </p:nvPr>
        </p:nvSpPr>
        <p:spPr>
          <a:xfrm>
            <a:off x="1435608" y="1295400"/>
            <a:ext cx="7498080" cy="5334000"/>
          </a:xfrm>
        </p:spPr>
        <p:txBody>
          <a:bodyPr>
            <a:normAutofit fontScale="92500" lnSpcReduction="20000"/>
          </a:bodyPr>
          <a:lstStyle/>
          <a:p>
            <a:pPr algn="just">
              <a:buFont typeface="Wingdings" panose="05000000000000000000" pitchFamily="2" charset="2"/>
              <a:buChar char="Ø"/>
            </a:pPr>
            <a:r>
              <a:rPr lang="en-US" sz="2600" dirty="0"/>
              <a:t>The whole program has been implemented in C language. The bottom line of the design is Translation function, mouse interaction and keyboard interaction are included and some minor functions are used to print the text on the </a:t>
            </a:r>
            <a:r>
              <a:rPr lang="en-US" sz="2600" dirty="0" smtClean="0"/>
              <a:t>screen</a:t>
            </a:r>
          </a:p>
          <a:p>
            <a:pPr marL="82296" indent="0" algn="just">
              <a:buNone/>
            </a:pPr>
            <a:r>
              <a:rPr lang="en-US" sz="2600" dirty="0" smtClean="0"/>
              <a:t> </a:t>
            </a:r>
          </a:p>
          <a:p>
            <a:pPr algn="just">
              <a:buFont typeface="Wingdings" panose="05000000000000000000" pitchFamily="2" charset="2"/>
              <a:buChar char="Ø"/>
            </a:pPr>
            <a:r>
              <a:rPr lang="en-US" sz="2600" dirty="0" smtClean="0"/>
              <a:t>In </a:t>
            </a:r>
            <a:r>
              <a:rPr lang="en-US" sz="2600" dirty="0"/>
              <a:t>this project, ellipse is the major part and it is created by using simple polygon. </a:t>
            </a:r>
            <a:endParaRPr lang="en-US" sz="2600" dirty="0" smtClean="0"/>
          </a:p>
          <a:p>
            <a:pPr algn="just">
              <a:buFont typeface="Wingdings" panose="05000000000000000000" pitchFamily="2" charset="2"/>
              <a:buChar char="Ø"/>
            </a:pPr>
            <a:endParaRPr lang="en-US" sz="2600" dirty="0" smtClean="0"/>
          </a:p>
          <a:p>
            <a:pPr algn="just">
              <a:buFont typeface="Wingdings" panose="05000000000000000000" pitchFamily="2" charset="2"/>
              <a:buChar char="Ø"/>
            </a:pPr>
            <a:r>
              <a:rPr lang="en-US" sz="2600" dirty="0"/>
              <a:t>The OpenGL provides very powerful translation facilities which relive the programmers by allowing them to concentrate on their jobs rather than focusing on how to implement these operations</a:t>
            </a:r>
            <a:endParaRPr lang="en-IN" sz="2600" dirty="0"/>
          </a:p>
          <a:p>
            <a:pPr algn="just">
              <a:buFont typeface="Wingdings" panose="05000000000000000000" pitchFamily="2" charset="2"/>
              <a:buChar char="Ø"/>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0"/>
            <a:ext cx="5181600" cy="533400"/>
          </a:xfrm>
        </p:spPr>
        <p:txBody>
          <a:bodyPr>
            <a:normAutofit fontScale="90000"/>
          </a:bodyPr>
          <a:lstStyle/>
          <a:p>
            <a:pPr algn="ctr"/>
            <a:r>
              <a:rPr lang="en-US" b="1" dirty="0" smtClean="0"/>
              <a:t>Flow Chart</a:t>
            </a:r>
            <a:endParaRPr lang="en-US" b="1"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962025"/>
            <a:ext cx="7581900" cy="260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562350"/>
            <a:ext cx="7543800"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150</TotalTime>
  <Words>651</Words>
  <Application>Microsoft Office PowerPoint</Application>
  <PresentationFormat>On-screen Show (4:3)</PresentationFormat>
  <Paragraphs>82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Wisp</vt:lpstr>
      <vt:lpstr>MINI PROJECT  ON  COMPUTER GRAGHICS </vt:lpstr>
      <vt:lpstr>PowerPoint Presentation</vt:lpstr>
      <vt:lpstr>ABSTRACT </vt:lpstr>
      <vt:lpstr>INTRODUCTION</vt:lpstr>
      <vt:lpstr>PROBLEM STATEMENT</vt:lpstr>
      <vt:lpstr>OBJECTIVES OF THE PROJECT</vt:lpstr>
      <vt:lpstr>WORKING</vt:lpstr>
      <vt:lpstr>DESIGN AND IMPLEMENTATION</vt:lpstr>
      <vt:lpstr>Flow Chart</vt:lpstr>
      <vt:lpstr>RESULT AND SNAPSHOT</vt:lpstr>
      <vt:lpstr>PowerPoint Presentation</vt:lpstr>
      <vt:lpstr>PowerPoint Presentation</vt:lpstr>
      <vt:lpstr>PowerPoint Presentation</vt:lpstr>
      <vt:lpstr>PowerPoint Presentation</vt:lpstr>
      <vt:lpstr>CONCLUSION  AND  FUTURE ENHANCEMENT</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ON  COMPUTER GRAGHICS</dc:title>
  <dc:creator>india</dc:creator>
  <cp:lastModifiedBy>Dell</cp:lastModifiedBy>
  <cp:revision>32</cp:revision>
  <dcterms:created xsi:type="dcterms:W3CDTF">2018-05-28T08:19:54Z</dcterms:created>
  <dcterms:modified xsi:type="dcterms:W3CDTF">2019-05-25T17:26:05Z</dcterms:modified>
</cp:coreProperties>
</file>