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6858000" cy="9144000"/>
  <p:defaultTextStyle>
    <a:defPPr>
      <a:defRPr lang="en-GB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dirty="0" lang="en-GB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GB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GB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GB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GB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GB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GB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GB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62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6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GB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63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dirty="0" lang="en-GB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GB"/>
              <a:t>Click to edit Master title style</a:t>
            </a:r>
            <a:endParaRPr dirty="0" lang="en-GB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GB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6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587" name="Freeform: Shape 2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algn="l" blurRad="88900" dist="3810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588" name="Freeform: Shap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 fontScale="90000"/>
          </a:bodyPr>
          <a:p>
            <a:pPr algn="l"/>
            <a:r>
              <a:rPr dirty="0" sz="3000" lang="en-GB">
                <a:ea typeface="Calibri Light"/>
                <a:cs typeface="Calibri Light"/>
              </a:rPr>
              <a:t>PANIMALAR ENGINEERING COLLEGE,CHENNAI-600123</a:t>
            </a:r>
            <a:br>
              <a:rPr dirty="0" sz="3000" lang="en-GB">
                <a:ea typeface="Calibri Light"/>
                <a:cs typeface="Calibri Light"/>
              </a:rPr>
            </a:br>
            <a:br>
              <a:rPr dirty="0" sz="3000" lang="en-GB">
                <a:ea typeface="Calibri Light"/>
                <a:cs typeface="Calibri Light"/>
              </a:rPr>
            </a:br>
            <a:r>
              <a:rPr dirty="0" sz="3000" lang="en-GB">
                <a:ea typeface="Calibri Light"/>
                <a:cs typeface="Calibri Light"/>
              </a:rPr>
              <a:t>CSE DEPARTMENT</a:t>
            </a:r>
            <a:br>
              <a:rPr dirty="0" sz="3000" lang="en-GB">
                <a:ea typeface="Calibri Light"/>
                <a:cs typeface="Calibri Light"/>
              </a:rPr>
            </a:br>
            <a:r>
              <a:rPr dirty="0" sz="3000" lang="en-GB">
                <a:ea typeface="Calibri Light"/>
                <a:cs typeface="Calibri Light"/>
              </a:rPr>
              <a:t>DECENTRALISED REAL ESTAT</a:t>
            </a:r>
            <a:r>
              <a:rPr dirty="0" sz="3000" lang="en-GB">
                <a:ea typeface="Calibri Light"/>
                <a:cs typeface="Calibri Light"/>
              </a:rPr>
              <a:t>E-BLOCKCHAIN</a:t>
            </a:r>
            <a:br>
              <a:rPr dirty="0" sz="3000" lang="en-US">
                <a:ea typeface="Calibri Light"/>
                <a:cs typeface="Calibri Light"/>
              </a:rPr>
            </a:br>
            <a:r>
              <a:rPr dirty="0" sz="3000" lang="en-US">
                <a:ea typeface="Calibri Light"/>
                <a:cs typeface="Calibri Light"/>
              </a:rPr>
              <a:t> </a:t>
            </a:r>
            <a:br>
              <a:rPr dirty="0" sz="3000" lang="en-US">
                <a:ea typeface="Calibri Light"/>
                <a:cs typeface="Calibri Light"/>
              </a:rPr>
            </a:br>
            <a:r>
              <a:rPr dirty="0" sz="3000" lang="en-US">
                <a:ea typeface="Calibri Light"/>
                <a:cs typeface="Calibri Light"/>
              </a:rPr>
              <a:t>D</a:t>
            </a:r>
            <a:r>
              <a:rPr dirty="0" sz="3000" lang="en-US">
                <a:ea typeface="Calibri Light"/>
                <a:cs typeface="Calibri Light"/>
              </a:rPr>
              <a:t>R</a:t>
            </a:r>
            <a:r>
              <a:rPr dirty="0" sz="3000" lang="en-US">
                <a:ea typeface="Calibri Light"/>
                <a:cs typeface="Calibri Light"/>
              </a:rPr>
              <a:t>.</a:t>
            </a:r>
            <a:r>
              <a:rPr dirty="0" sz="3000" lang="en-US">
                <a:ea typeface="Calibri Light"/>
                <a:cs typeface="Calibri Light"/>
              </a:rPr>
              <a:t>S</a:t>
            </a:r>
            <a:r>
              <a:rPr dirty="0" sz="3000" lang="en-US">
                <a:ea typeface="Calibri Light"/>
                <a:cs typeface="Calibri Light"/>
              </a:rPr>
              <a:t>.</a:t>
            </a:r>
            <a:r>
              <a:rPr dirty="0" sz="3000" lang="en-US">
                <a:ea typeface="Calibri Light"/>
                <a:cs typeface="Calibri Light"/>
              </a:rPr>
              <a:t>H</a:t>
            </a:r>
            <a:r>
              <a:rPr dirty="0" sz="3000" lang="en-US">
                <a:ea typeface="Calibri Light"/>
                <a:cs typeface="Calibri Light"/>
              </a:rPr>
              <a:t>A</a:t>
            </a:r>
            <a:r>
              <a:rPr dirty="0" sz="3000" lang="en-US">
                <a:ea typeface="Calibri Light"/>
                <a:cs typeface="Calibri Light"/>
              </a:rPr>
              <a:t>R</a:t>
            </a:r>
            <a:r>
              <a:rPr dirty="0" sz="3000" lang="en-US">
                <a:ea typeface="Calibri Light"/>
                <a:cs typeface="Calibri Light"/>
              </a:rPr>
              <a:t>I</a:t>
            </a:r>
            <a:r>
              <a:rPr dirty="0" sz="3000" lang="en-US">
                <a:ea typeface="Calibri Light"/>
                <a:cs typeface="Calibri Light"/>
              </a:rPr>
              <a:t>H</a:t>
            </a:r>
            <a:r>
              <a:rPr dirty="0" sz="3000" lang="en-US">
                <a:ea typeface="Calibri Light"/>
                <a:cs typeface="Calibri Light"/>
              </a:rPr>
              <a:t>A</a:t>
            </a:r>
            <a:r>
              <a:rPr dirty="0" sz="3000" lang="en-US">
                <a:ea typeface="Calibri Light"/>
                <a:cs typeface="Calibri Light"/>
              </a:rPr>
              <a:t>R</a:t>
            </a:r>
            <a:r>
              <a:rPr dirty="0" sz="3000" lang="en-US">
                <a:ea typeface="Calibri Light"/>
                <a:cs typeface="Calibri Light"/>
              </a:rPr>
              <a:t>A</a:t>
            </a:r>
            <a:r>
              <a:rPr dirty="0" sz="3000" lang="en-US">
                <a:ea typeface="Calibri Light"/>
                <a:cs typeface="Calibri Light"/>
              </a:rPr>
              <a:t>N</a:t>
            </a:r>
            <a:r>
              <a:rPr dirty="0" sz="3000" lang="en-US">
                <a:ea typeface="Calibri Light"/>
                <a:cs typeface="Calibri Light"/>
              </a:rPr>
              <a:t>,</a:t>
            </a:r>
            <a:r>
              <a:rPr dirty="0" sz="3000" lang="en-US">
                <a:ea typeface="Calibri Light"/>
                <a:cs typeface="Calibri Light"/>
              </a:rPr>
              <a:t> </a:t>
            </a:r>
            <a:r>
              <a:rPr dirty="0" sz="3000" lang="en-US">
                <a:ea typeface="Calibri Light"/>
                <a:cs typeface="Calibri Light"/>
              </a:rPr>
              <a:t>M</a:t>
            </a:r>
            <a:r>
              <a:rPr dirty="0" sz="3000" lang="en-US">
                <a:ea typeface="Calibri Light"/>
                <a:cs typeface="Calibri Light"/>
              </a:rPr>
              <a:t>.</a:t>
            </a:r>
            <a:r>
              <a:rPr dirty="0" sz="3000" lang="en-US">
                <a:ea typeface="Calibri Light"/>
                <a:cs typeface="Calibri Light"/>
              </a:rPr>
              <a:t> </a:t>
            </a:r>
            <a:r>
              <a:rPr dirty="0" sz="3000" lang="en-US">
                <a:ea typeface="Calibri Light"/>
                <a:cs typeface="Calibri Light"/>
              </a:rPr>
              <a:t>E</a:t>
            </a:r>
            <a:r>
              <a:rPr dirty="0" sz="3000" lang="en-US">
                <a:ea typeface="Calibri Light"/>
                <a:cs typeface="Calibri Light"/>
              </a:rPr>
              <a:t>,</a:t>
            </a:r>
            <a:r>
              <a:rPr dirty="0" sz="3000" lang="en-US">
                <a:ea typeface="Calibri Light"/>
                <a:cs typeface="Calibri Light"/>
              </a:rPr>
              <a:t> </a:t>
            </a:r>
            <a:r>
              <a:rPr dirty="0" sz="3000" lang="en-US">
                <a:ea typeface="Calibri Light"/>
                <a:cs typeface="Calibri Light"/>
              </a:rPr>
              <a:t>P</a:t>
            </a:r>
            <a:r>
              <a:rPr dirty="0" sz="3000" lang="en-US">
                <a:ea typeface="Calibri Light"/>
                <a:cs typeface="Calibri Light"/>
              </a:rPr>
              <a:t>h</a:t>
            </a:r>
            <a:r>
              <a:rPr dirty="0" sz="3000" lang="en-US">
                <a:ea typeface="Calibri Light"/>
                <a:cs typeface="Calibri Light"/>
              </a:rPr>
              <a:t>.</a:t>
            </a:r>
            <a:r>
              <a:rPr dirty="0" sz="3000" lang="en-US">
                <a:ea typeface="Calibri Light"/>
                <a:cs typeface="Calibri Light"/>
              </a:rPr>
              <a:t>D</a:t>
            </a:r>
            <a:endParaRPr altLang="en-US" lang="zh-CN"/>
          </a:p>
        </p:txBody>
      </p:sp>
      <p:sp>
        <p:nvSpPr>
          <p:cNvPr id="1048590" name="Subtitle 2"/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 anchor="t" bIns="45720" lIns="91440" rIns="91440" rtlCol="0" tIns="45720" vert="horz">
            <a:noAutofit/>
          </a:bodyPr>
          <a:p>
            <a:pPr algn="l"/>
            <a:r>
              <a:rPr dirty="0" sz="1800" lang="en-GB">
                <a:ea typeface="Calibri"/>
                <a:cs typeface="Calibri"/>
              </a:rPr>
              <a:t>BATCH-C12</a:t>
            </a:r>
          </a:p>
          <a:p>
            <a:pPr algn="l"/>
            <a:r>
              <a:rPr dirty="0" sz="1800" lang="en-GB">
                <a:ea typeface="Calibri"/>
                <a:cs typeface="Calibri"/>
              </a:rPr>
              <a:t>SURYA R[211418104279]</a:t>
            </a:r>
          </a:p>
          <a:p>
            <a:pPr algn="l"/>
            <a:r>
              <a:rPr dirty="0" sz="1800" lang="en-GB">
                <a:ea typeface="Calibri"/>
                <a:cs typeface="Calibri"/>
              </a:rPr>
              <a:t>YOGESH KUMAR K[211418104316]</a:t>
            </a:r>
          </a:p>
          <a:p>
            <a:pPr algn="l"/>
            <a:r>
              <a:rPr dirty="0" sz="1800" lang="en-GB">
                <a:ea typeface="Calibri"/>
                <a:cs typeface="Calibri"/>
              </a:rPr>
              <a:t>SURYA S[211418104280]</a:t>
            </a:r>
          </a:p>
          <a:p>
            <a:pPr algn="l"/>
            <a:endParaRPr sz="1300" lang="en-GB">
              <a:ea typeface="Calibri"/>
              <a:cs typeface="Calibri"/>
            </a:endParaRPr>
          </a:p>
        </p:txBody>
      </p:sp>
      <p:sp>
        <p:nvSpPr>
          <p:cNvPr id="1048591" name="Rectangle 2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>
            <a:off x="767989" y="346791"/>
            <a:ext cx="146304" cy="70408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97152" name="Picture 4" descr="A picture containing logo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69591" y="625683"/>
            <a:ext cx="2357791" cy="2743200"/>
          </a:xfrm>
          <a:prstGeom prst="rect"/>
        </p:spPr>
      </p:pic>
      <p:sp>
        <p:nvSpPr>
          <p:cNvPr id="1048592" name="Rectangle 3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2949105" y="4921909"/>
            <a:ext cx="5019074" cy="18288"/>
          </a:xfrm>
          <a:prstGeom prst="rect"/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97153" name="Graphic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968179" y="3550309"/>
            <a:ext cx="2760617" cy="27432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Calibri Light"/>
                <a:cs typeface="Calibri Light"/>
              </a:rPr>
              <a:t>LITERATURE SURVEY</a:t>
            </a:r>
            <a:endParaRPr dirty="0" lang="en-US"/>
          </a:p>
        </p:txBody>
      </p:sp>
      <p:pic>
        <p:nvPicPr>
          <p:cNvPr id="2097156" name="Picture 4" descr="Timeline  Description automatically generated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t="20132" r="-173"/>
          <a:stretch>
            <a:fillRect/>
          </a:stretch>
        </p:blipFill>
        <p:spPr>
          <a:xfrm>
            <a:off x="475350" y="1423059"/>
            <a:ext cx="11025668" cy="517185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Calibri Light"/>
                <a:cs typeface="Calibri Light"/>
              </a:rPr>
              <a:t>LITERATURE SURVEY</a:t>
            </a:r>
            <a:endParaRPr dirty="0" lang="en-US"/>
          </a:p>
        </p:txBody>
      </p:sp>
      <p:pic>
        <p:nvPicPr>
          <p:cNvPr id="2097157" name="Picture 4" descr="Table, timeline  Description automatically generated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2481" t="19472" r="-2730" b="990"/>
          <a:stretch>
            <a:fillRect/>
          </a:stretch>
        </p:blipFill>
        <p:spPr>
          <a:xfrm>
            <a:off x="633501" y="1379927"/>
            <a:ext cx="10810019" cy="524376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+mj-lt"/>
                <a:cs typeface="+mj-lt"/>
              </a:rPr>
              <a:t>LITERATURE SURVEY</a:t>
            </a:r>
            <a:endParaRPr dirty="0" lang="en-US"/>
          </a:p>
        </p:txBody>
      </p:sp>
      <p:pic>
        <p:nvPicPr>
          <p:cNvPr id="2097158" name="Picture 4" descr="Timeline  Description automatically generated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t="19472" r="-248"/>
          <a:stretch>
            <a:fillRect/>
          </a:stretch>
        </p:blipFill>
        <p:spPr>
          <a:xfrm>
            <a:off x="345953" y="1293663"/>
            <a:ext cx="11198203" cy="505680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+mj-lt"/>
                <a:cs typeface="+mj-lt"/>
              </a:rPr>
              <a:t>LITERATURE SURVEY</a:t>
            </a:r>
            <a:endParaRPr dirty="0" lang="en-US"/>
          </a:p>
        </p:txBody>
      </p:sp>
      <p:pic>
        <p:nvPicPr>
          <p:cNvPr id="2097159" name="Picture 4" descr="Timeline  Description automatically generated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t="19802" r="-248"/>
          <a:stretch>
            <a:fillRect/>
          </a:stretch>
        </p:blipFill>
        <p:spPr>
          <a:xfrm>
            <a:off x="360331" y="1322419"/>
            <a:ext cx="11902693" cy="571818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66343" y="448055"/>
            <a:ext cx="7201941" cy="1508760"/>
          </a:xfrm>
          <a:prstGeom prst="rect"/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p>
            <a:r>
              <a:rPr sz="4200" lang="en-GB">
                <a:solidFill>
                  <a:srgbClr val="FFFFFF"/>
                </a:solidFill>
                <a:ea typeface="Calibri Light"/>
                <a:cs typeface="Calibri Light"/>
              </a:rPr>
              <a:t>ThAnK yOu</a:t>
            </a:r>
            <a:endParaRPr sz="4200" lang="en-GB">
              <a:solidFill>
                <a:srgbClr val="FFFFFF"/>
              </a:solidFill>
            </a:endParaRPr>
          </a:p>
        </p:txBody>
      </p:sp>
      <p:sp>
        <p:nvSpPr>
          <p:cNvPr id="1048619" name="Rectangle 2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845755" y="450222"/>
            <a:ext cx="1861718" cy="1506594"/>
          </a:xfrm>
          <a:prstGeom prst="rect"/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20" name="Rectangl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9870314" y="453269"/>
            <a:ext cx="1862765" cy="1505231"/>
          </a:xfrm>
          <a:prstGeom prst="rect"/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21" name="Rectangle 2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66344" y="2130552"/>
            <a:ext cx="7205472" cy="4270248"/>
          </a:xfrm>
          <a:prstGeom prst="rect"/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97160" name="Graphic 19" descr="Handshake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35562" y="2331973"/>
            <a:ext cx="3864530" cy="3864530"/>
          </a:xfrm>
          <a:prstGeom prst="rect"/>
        </p:spPr>
      </p:pic>
      <p:sp>
        <p:nvSpPr>
          <p:cNvPr id="1048622" name="Rectangle 3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845755" y="2127680"/>
            <a:ext cx="3887324" cy="4273119"/>
          </a:xfrm>
          <a:prstGeom prst="rect"/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 bIns="45720" lIns="91440" rIns="91440" rtlCol="0" tIns="45720" vert="horz">
            <a:normAutofit/>
          </a:bodyPr>
          <a:p>
            <a:pPr indent="0" marL="0">
              <a:buNone/>
            </a:pPr>
            <a:endParaRPr sz="1800" lang="en-GB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Calibri Light"/>
                <a:cs typeface="Calibri Light"/>
              </a:rPr>
              <a:t>ABSTRACT:</a:t>
            </a:r>
            <a:endParaRPr dirty="0" lang="en-GB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 fontScale="85714" lnSpcReduction="10000"/>
          </a:bodyPr>
          <a:p>
            <a:r>
              <a:rPr dirty="0" lang="en-GB">
                <a:ea typeface="+mn-lt"/>
                <a:cs typeface="+mn-lt"/>
              </a:rPr>
              <a:t>Developing a secure central system that not only accelerates the process of land registration but also makes it efficient will be effective. This project presents a blockchain-powered real estate management system that will provide a transparent, secure, and efficient system for real Signature estate management.</a:t>
            </a:r>
            <a:endParaRPr dirty="0" lang="en-US"/>
          </a:p>
          <a:p>
            <a:r>
              <a:rPr dirty="0" lang="en-GB">
                <a:ea typeface="+mn-lt"/>
                <a:cs typeface="+mn-lt"/>
              </a:rPr>
              <a:t> The proposed project allows a real estate agent to register a new person.</a:t>
            </a:r>
          </a:p>
          <a:p>
            <a:r>
              <a:rPr dirty="0" lang="en-GB">
                <a:ea typeface="+mn-lt"/>
                <a:cs typeface="+mn-lt"/>
              </a:rPr>
              <a:t>It also allows a real estate agent to register a property sale against a registered person.</a:t>
            </a:r>
          </a:p>
          <a:p>
            <a:r>
              <a:rPr dirty="0" lang="en-GB">
                <a:ea typeface="+mn-lt"/>
                <a:cs typeface="+mn-lt"/>
              </a:rPr>
              <a:t>Blockchain technology and smart contracts can sort out the classical issues that RE is facing, and they offer much more meaningful tools for a game-theoretic stable-priced market</a:t>
            </a:r>
            <a:endParaRPr dirty="0" lang="en-GB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+mj-lt"/>
                <a:cs typeface="+mj-lt"/>
              </a:rPr>
              <a:t>EXISTING SYSTEM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/>
          </a:bodyPr>
          <a:p>
            <a:r>
              <a:rPr dirty="0" lang="en-GB">
                <a:ea typeface="+mn-lt"/>
                <a:cs typeface="+mn-lt"/>
              </a:rPr>
              <a:t>The existing system doesn’t use blockchain and the existing system is mainly owned by agencies and brokers.</a:t>
            </a:r>
          </a:p>
          <a:p>
            <a:r>
              <a:rPr dirty="0" lang="en-GB">
                <a:ea typeface="+mn-lt"/>
                <a:cs typeface="+mn-lt"/>
              </a:rPr>
              <a:t>Also there are many scams and frauds occurring in the existing system due to the security issues</a:t>
            </a:r>
            <a:endParaRPr dirty="0"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+mj-lt"/>
                <a:cs typeface="+mj-lt"/>
              </a:rPr>
              <a:t> PROPOSED SYSTEM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 fontScale="96429" lnSpcReduction="20000"/>
          </a:bodyPr>
          <a:p>
            <a:r>
              <a:rPr dirty="0" lang="en-GB">
                <a:ea typeface="+mn-lt"/>
                <a:cs typeface="+mn-lt"/>
              </a:rPr>
              <a:t>The Proposed system is built in a secured by storing all the data in a blockchain</a:t>
            </a:r>
          </a:p>
          <a:p>
            <a:r>
              <a:rPr dirty="0" lang="en-GB">
                <a:ea typeface="+mn-lt"/>
                <a:cs typeface="+mn-lt"/>
              </a:rPr>
              <a:t> so there won’t be any frauds and scams can possibly </a:t>
            </a:r>
            <a:r>
              <a:rPr dirty="0" lang="en-GB" err="1">
                <a:ea typeface="+mn-lt"/>
                <a:cs typeface="+mn-lt"/>
              </a:rPr>
              <a:t>happen.In</a:t>
            </a:r>
            <a:r>
              <a:rPr dirty="0" lang="en-GB">
                <a:ea typeface="+mn-lt"/>
                <a:cs typeface="+mn-lt"/>
              </a:rPr>
              <a:t> the proposed system, fractional ownership feature is also added </a:t>
            </a:r>
          </a:p>
          <a:p>
            <a:r>
              <a:rPr dirty="0" lang="en-GB">
                <a:ea typeface="+mn-lt"/>
                <a:cs typeface="+mn-lt"/>
              </a:rPr>
              <a:t>so if many users can have a small fraction of ownership in a big land.</a:t>
            </a:r>
          </a:p>
          <a:p>
            <a:r>
              <a:rPr dirty="0" lang="en-GB">
                <a:ea typeface="+mn-lt"/>
                <a:cs typeface="+mn-lt"/>
              </a:rPr>
              <a:t>Also the proposed system will allocate NFT ( non – fungible token ) to all the buyers who are buying , </a:t>
            </a:r>
            <a:endParaRPr lang="en-GB">
              <a:ea typeface="+mn-lt"/>
              <a:cs typeface="+mn-lt"/>
            </a:endParaRPr>
          </a:p>
          <a:p>
            <a:r>
              <a:rPr dirty="0" lang="en-GB">
                <a:ea typeface="+mn-lt"/>
                <a:cs typeface="+mn-lt"/>
              </a:rPr>
              <a:t>so there avoid online and fake document scams.</a:t>
            </a:r>
            <a:endParaRPr dirty="0"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+mj-lt"/>
                <a:cs typeface="+mj-lt"/>
              </a:rPr>
              <a:t>SYSTEM ARCHITECTURE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/>
          </a:bodyPr>
          <a:p>
            <a:r>
              <a:rPr dirty="0" lang="en-GB">
                <a:ea typeface="+mn-lt"/>
                <a:cs typeface="+mn-lt"/>
              </a:rPr>
              <a:t>This diagram is nothing but a simple description of all the entities that have been incorporated into the system. </a:t>
            </a:r>
          </a:p>
          <a:p>
            <a:r>
              <a:rPr dirty="0" lang="en-GB">
                <a:ea typeface="+mn-lt"/>
                <a:cs typeface="+mn-lt"/>
              </a:rPr>
              <a:t>The diagram represents the relations between each of them and involves a sequence of decision-making processes and steps.</a:t>
            </a:r>
          </a:p>
          <a:p>
            <a:r>
              <a:rPr dirty="0" lang="en-GB">
                <a:ea typeface="+mn-lt"/>
                <a:cs typeface="+mn-lt"/>
              </a:rPr>
              <a:t> You can simply call it a visual or</a:t>
            </a:r>
          </a:p>
          <a:p>
            <a:r>
              <a:rPr dirty="0" lang="en-GB">
                <a:ea typeface="+mn-lt"/>
                <a:cs typeface="+mn-lt"/>
              </a:rPr>
              <a:t> The whole process and its implementation. </a:t>
            </a:r>
            <a:endParaRPr dirty="0" lang="en-GB"/>
          </a:p>
          <a:p>
            <a:r>
              <a:rPr dirty="0" lang="en-GB">
                <a:ea typeface="+mn-lt"/>
                <a:cs typeface="+mn-lt"/>
              </a:rPr>
              <a:t>All functional correspondences are explained in this diagram.</a:t>
            </a:r>
            <a:endParaRPr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anchor="ctr" bIns="45720" lIns="91440" rIns="91440" rtlCol="0" tIns="45720" vert="horz">
            <a:normAutofit/>
          </a:bodyPr>
          <a:p>
            <a:pPr algn="ctr"/>
            <a:r>
              <a:rPr sz="3200" kern="1200"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2097154" name="Picture 7" descr="Diagram  Description automatically generated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7483" y="1287037"/>
            <a:ext cx="11048279" cy="557314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+mj-lt"/>
                <a:cs typeface="+mj-lt"/>
              </a:rPr>
              <a:t> HARDWARE REQUIREMENTS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 fontScale="92857" lnSpcReduction="10000"/>
          </a:bodyPr>
          <a:p>
            <a:r>
              <a:rPr dirty="0" lang="en-GB">
                <a:ea typeface="+mn-lt"/>
                <a:cs typeface="+mn-lt"/>
              </a:rPr>
              <a:t>Processor : Pentium Dual Core 2.00GHZ</a:t>
            </a:r>
            <a:endParaRPr dirty="0" lang="en-GB">
              <a:ea typeface="Calibri" panose="020F0502020204030204"/>
              <a:cs typeface="Calibri" panose="020F0502020204030204"/>
            </a:endParaRPr>
          </a:p>
          <a:p>
            <a:endParaRPr dirty="0" lang="en-GB">
              <a:ea typeface="+mn-lt"/>
              <a:cs typeface="+mn-lt"/>
            </a:endParaRPr>
          </a:p>
          <a:p>
            <a:r>
              <a:rPr dirty="0" lang="en-GB">
                <a:ea typeface="+mn-lt"/>
                <a:cs typeface="+mn-lt"/>
              </a:rPr>
              <a:t>Hard disk : 120 GB</a:t>
            </a:r>
            <a:endParaRPr dirty="0" lang="en-GB"/>
          </a:p>
          <a:p>
            <a:endParaRPr dirty="0" lang="en-GB">
              <a:ea typeface="+mn-lt"/>
              <a:cs typeface="+mn-lt"/>
            </a:endParaRPr>
          </a:p>
          <a:p>
            <a:r>
              <a:rPr dirty="0" lang="en-GB">
                <a:ea typeface="+mn-lt"/>
                <a:cs typeface="+mn-lt"/>
              </a:rPr>
              <a:t>Mouse  : Logitech. </a:t>
            </a:r>
            <a:endParaRPr dirty="0" lang="en-GB"/>
          </a:p>
          <a:p>
            <a:endParaRPr dirty="0" lang="en-GB">
              <a:ea typeface="+mn-lt"/>
              <a:cs typeface="+mn-lt"/>
            </a:endParaRPr>
          </a:p>
          <a:p>
            <a:r>
              <a:rPr dirty="0" lang="en-GB">
                <a:ea typeface="+mn-lt"/>
                <a:cs typeface="+mn-lt"/>
              </a:rPr>
              <a:t>RAM : 2GB (minimum)</a:t>
            </a:r>
            <a:endParaRPr dirty="0" lang="en-GB"/>
          </a:p>
          <a:p>
            <a:endParaRPr dirty="0" lang="en-GB">
              <a:ea typeface="+mn-lt"/>
              <a:cs typeface="+mn-lt"/>
            </a:endParaRPr>
          </a:p>
          <a:p>
            <a:r>
              <a:rPr dirty="0" lang="en-GB">
                <a:ea typeface="+mn-lt"/>
                <a:cs typeface="+mn-lt"/>
              </a:rPr>
              <a:t>Keyboard : 110 keys enhanced</a:t>
            </a:r>
            <a:endParaRPr dirty="0" lang="en-GB"/>
          </a:p>
          <a:p>
            <a:endParaRPr lang="en-GB"/>
          </a:p>
          <a:p>
            <a:endParaRPr lang="en-GB"/>
          </a:p>
          <a:p>
            <a:endParaRPr dirty="0"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+mj-lt"/>
                <a:cs typeface="+mj-lt"/>
              </a:rPr>
              <a:t>SOFTWARE REQUIREMENTS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/>
          </a:bodyPr>
          <a:p>
            <a:r>
              <a:rPr dirty="0" lang="en-GB">
                <a:ea typeface="+mn-lt"/>
                <a:cs typeface="+mn-lt"/>
              </a:rPr>
              <a:t>Operating system : Windows7 (with service pack1), 8, 8.1 and 10</a:t>
            </a:r>
            <a:endParaRPr dirty="0" lang="en-GB">
              <a:ea typeface="Calibri" panose="020F0502020204030204"/>
              <a:cs typeface="Calibri" panose="020F0502020204030204"/>
            </a:endParaRPr>
          </a:p>
          <a:p>
            <a:endParaRPr dirty="0" lang="en-GB">
              <a:ea typeface="+mn-lt"/>
              <a:cs typeface="+mn-lt"/>
            </a:endParaRPr>
          </a:p>
          <a:p>
            <a:r>
              <a:rPr dirty="0" lang="en-GB">
                <a:ea typeface="+mn-lt"/>
                <a:cs typeface="+mn-lt"/>
              </a:rPr>
              <a:t>IDE   : Visual Studio Code</a:t>
            </a:r>
            <a:endParaRPr dirty="0" lang="en-GB"/>
          </a:p>
          <a:p>
            <a:endParaRPr dirty="0" lang="en-GB">
              <a:ea typeface="+mn-lt"/>
              <a:cs typeface="+mn-lt"/>
            </a:endParaRPr>
          </a:p>
          <a:p>
            <a:r>
              <a:rPr dirty="0" lang="en-GB">
                <a:ea typeface="+mn-lt"/>
                <a:cs typeface="+mn-lt"/>
              </a:rPr>
              <a:t>Backend :  Node JS</a:t>
            </a:r>
            <a:endParaRPr dirty="0" lang="en-GB" err="1"/>
          </a:p>
          <a:p>
            <a:endParaRPr dirty="0" lang="en-GB">
              <a:ea typeface="+mn-lt"/>
              <a:cs typeface="+mn-lt"/>
            </a:endParaRPr>
          </a:p>
          <a:p>
            <a:r>
              <a:rPr dirty="0" lang="en-GB">
                <a:ea typeface="+mn-lt"/>
                <a:cs typeface="+mn-lt"/>
              </a:rPr>
              <a:t>Frontend   :  React</a:t>
            </a:r>
            <a:endParaRPr dirty="0" lang="en-GB"/>
          </a:p>
          <a:p>
            <a:endParaRPr dirty="0"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ea typeface="Calibri Light"/>
                <a:cs typeface="Calibri Light"/>
              </a:rPr>
              <a:t>LITERATURE SURVEY</a:t>
            </a:r>
            <a:endParaRPr dirty="0" lang="en-GB"/>
          </a:p>
        </p:txBody>
      </p:sp>
      <p:pic>
        <p:nvPicPr>
          <p:cNvPr id="2097155" name="Picture 4" descr="Table, timeline  Description automatically generated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37" t="19142" r="-176"/>
          <a:stretch>
            <a:fillRect/>
          </a:stretch>
        </p:blipFill>
        <p:spPr>
          <a:xfrm>
            <a:off x="305851" y="1523701"/>
            <a:ext cx="11353314" cy="502803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M2010J19CI</dc:creator>
  <dcterms:created xsi:type="dcterms:W3CDTF">2022-05-17T05:30:33Z</dcterms:created>
  <dcterms:modified xsi:type="dcterms:W3CDTF">2022-05-24T14:41:15Z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0394380f0608449d9fd702ca881f5e59</vt:lpwstr>
  </property>
</Properties>
</file>