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6144" autoAdjust="0"/>
    <p:restoredTop sz="94660"/>
  </p:normalViewPr>
  <p:slideViewPr>
    <p:cSldViewPr>
      <p:cViewPr>
        <p:scale>
          <a:sx n="90" d="100"/>
          <a:sy n="90" d="100"/>
        </p:scale>
        <p:origin x="-1210" y="18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tableStyles" Target="tableStyles.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93" name=""/>
        <p:cNvGrpSpPr/>
        <p:nvPr/>
      </p:nvGrpSpPr>
      <p:grpSpPr>
        <a:xfrm>
          <a:off x="0" y="0"/>
          <a:ext cx="0" cy="0"/>
          <a:chOff x="0" y="0"/>
          <a:chExt cx="0" cy="0"/>
        </a:xfrm>
      </p:grpSpPr>
      <p:sp>
        <p:nvSpPr>
          <p:cNvPr id="104869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dirty="0" lang="en-US"/>
          </a:p>
        </p:txBody>
      </p:sp>
      <p:sp>
        <p:nvSpPr>
          <p:cNvPr id="104870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dirty="0" lang="en-US"/>
          </a:p>
        </p:txBody>
      </p:sp>
      <p:sp>
        <p:nvSpPr>
          <p:cNvPr id="104870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dirty="0" lang="en-US"/>
          </a:p>
        </p:txBody>
      </p:sp>
      <p:sp>
        <p:nvSpPr>
          <p:cNvPr id="104870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dirty="0"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83" name=""/>
        <p:cNvGrpSpPr/>
        <p:nvPr/>
      </p:nvGrpSpPr>
      <p:grpSpPr>
        <a:xfrm>
          <a:off x="0" y="0"/>
          <a:ext cx="0" cy="0"/>
          <a:chOff x="0" y="0"/>
          <a:chExt cx="0" cy="0"/>
        </a:xfrm>
      </p:grpSpPr>
      <p:sp>
        <p:nvSpPr>
          <p:cNvPr id="1048646"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1048647" name="Subtitle 2"/>
          <p:cNvSpPr>
            <a:spLocks noGrp="1"/>
          </p:cNvSpPr>
          <p:nvPr>
            <p:ph type="subTitle" idx="1"/>
          </p:nvPr>
        </p:nvSpPr>
        <p:spPr>
          <a:xfrm>
            <a:off x="1143000" y="3602038"/>
            <a:ext cx="6858000" cy="1655762"/>
          </a:xfrm>
        </p:spPr>
        <p:txBody>
          <a:bodyPr/>
          <a:lstStyle>
            <a:lvl1pPr algn="ctr" indent="0" marL="0">
              <a:buNone/>
              <a:defRPr sz="1800"/>
            </a:lvl1pPr>
            <a:lvl2pPr algn="ctr" indent="0" marL="342900">
              <a:buNone/>
              <a:defRPr sz="1500"/>
            </a:lvl2pPr>
            <a:lvl3pPr algn="ctr" indent="0" marL="685800">
              <a:buNone/>
              <a:defRPr sz="1350"/>
            </a:lvl3pPr>
            <a:lvl4pPr algn="ctr" indent="0" marL="1028700">
              <a:buNone/>
              <a:defRPr sz="1200"/>
            </a:lvl4pPr>
            <a:lvl5pPr algn="ctr" indent="0" marL="1371600">
              <a:buNone/>
              <a:defRPr sz="1200"/>
            </a:lvl5pPr>
            <a:lvl6pPr algn="ctr" indent="0" marL="1714500">
              <a:buNone/>
              <a:defRPr sz="1200"/>
            </a:lvl6pPr>
            <a:lvl7pPr algn="ctr" indent="0" marL="2057400">
              <a:buNone/>
              <a:defRPr sz="1200"/>
            </a:lvl7pPr>
            <a:lvl8pPr algn="ctr" indent="0" marL="2400300">
              <a:buNone/>
              <a:defRPr sz="1200"/>
            </a:lvl8pPr>
            <a:lvl9pPr algn="ctr" indent="0" marL="2743200">
              <a:buNone/>
              <a:defRPr sz="1200"/>
            </a:lvl9pPr>
          </a:lstStyle>
          <a:p>
            <a:r>
              <a:rPr lang="en-US"/>
              <a:t>Click to edit Master subtitle style</a:t>
            </a:r>
            <a:endParaRPr lang="en-IN"/>
          </a:p>
        </p:txBody>
      </p:sp>
      <p:sp>
        <p:nvSpPr>
          <p:cNvPr id="1048648" name="Date Placeholder 3"/>
          <p:cNvSpPr>
            <a:spLocks noGrp="1"/>
          </p:cNvSpPr>
          <p:nvPr>
            <p:ph type="dt" sz="half" idx="10"/>
          </p:nvPr>
        </p:nvSpPr>
        <p:spPr/>
        <p:txBody>
          <a:bodyPr/>
          <a:p>
            <a:fld id="{FE04F272-B750-4873-9B2E-E8EC5F23B84A}" type="datetimeFigureOut">
              <a:rPr lang="en-IN" smtClean="0"/>
              <a:t>21-05-2022</a:t>
            </a:fld>
            <a:endParaRPr dirty="0" lang="en-IN"/>
          </a:p>
        </p:txBody>
      </p:sp>
      <p:sp>
        <p:nvSpPr>
          <p:cNvPr id="1048649" name="Footer Placeholder 4"/>
          <p:cNvSpPr>
            <a:spLocks noGrp="1"/>
          </p:cNvSpPr>
          <p:nvPr>
            <p:ph type="ftr" sz="quarter" idx="11"/>
          </p:nvPr>
        </p:nvSpPr>
        <p:spPr/>
        <p:txBody>
          <a:bodyPr/>
          <a:p>
            <a:endParaRPr dirty="0" lang="en-IN"/>
          </a:p>
        </p:txBody>
      </p:sp>
      <p:sp>
        <p:nvSpPr>
          <p:cNvPr id="1048650" name="Slide Number Placeholder 5"/>
          <p:cNvSpPr>
            <a:spLocks noGrp="1"/>
          </p:cNvSpPr>
          <p:nvPr>
            <p:ph type="sldNum" sz="quarter" idx="12"/>
          </p:nvPr>
        </p:nvSpPr>
        <p:spPr/>
        <p:txBody>
          <a:bodyPr/>
          <a:p>
            <a:fld id="{212934C7-642C-469D-A3F7-5C052B1E0A16}" type="slidenum">
              <a:rPr lang="en-IN" smtClean="0"/>
              <a:t>‹#›</a:t>
            </a:fld>
            <a:endParaRPr dirty="0"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7"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lang="en-IN"/>
          </a:p>
        </p:txBody>
      </p:sp>
      <p:sp>
        <p:nvSpPr>
          <p:cNvPr id="104866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8" name="Date Placeholder 3"/>
          <p:cNvSpPr>
            <a:spLocks noGrp="1"/>
          </p:cNvSpPr>
          <p:nvPr>
            <p:ph type="dt" sz="half" idx="10"/>
          </p:nvPr>
        </p:nvSpPr>
        <p:spPr/>
        <p:txBody>
          <a:bodyPr/>
          <a:p>
            <a:fld id="{FE04F272-B750-4873-9B2E-E8EC5F23B84A}" type="datetimeFigureOut">
              <a:rPr lang="en-IN" smtClean="0"/>
              <a:t>21-05-2022</a:t>
            </a:fld>
            <a:endParaRPr dirty="0" lang="en-IN"/>
          </a:p>
        </p:txBody>
      </p:sp>
      <p:sp>
        <p:nvSpPr>
          <p:cNvPr id="1048669" name="Footer Placeholder 4"/>
          <p:cNvSpPr>
            <a:spLocks noGrp="1"/>
          </p:cNvSpPr>
          <p:nvPr>
            <p:ph type="ftr" sz="quarter" idx="11"/>
          </p:nvPr>
        </p:nvSpPr>
        <p:spPr/>
        <p:txBody>
          <a:bodyPr/>
          <a:p>
            <a:endParaRPr dirty="0" lang="en-IN"/>
          </a:p>
        </p:txBody>
      </p:sp>
      <p:sp>
        <p:nvSpPr>
          <p:cNvPr id="1048670" name="Slide Number Placeholder 5"/>
          <p:cNvSpPr>
            <a:spLocks noGrp="1"/>
          </p:cNvSpPr>
          <p:nvPr>
            <p:ph type="sldNum" sz="quarter" idx="12"/>
          </p:nvPr>
        </p:nvSpPr>
        <p:spPr/>
        <p:txBody>
          <a:bodyPr/>
          <a:p>
            <a:fld id="{212934C7-642C-469D-A3F7-5C052B1E0A16}" type="slidenum">
              <a:rPr lang="en-IN" smtClean="0"/>
              <a:t>‹#›</a:t>
            </a:fld>
            <a:endParaRPr dirty="0"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5" name=""/>
        <p:cNvGrpSpPr/>
        <p:nvPr/>
      </p:nvGrpSpPr>
      <p:grpSpPr>
        <a:xfrm>
          <a:off x="0" y="0"/>
          <a:ext cx="0" cy="0"/>
          <a:chOff x="0" y="0"/>
          <a:chExt cx="0" cy="0"/>
        </a:xfrm>
      </p:grpSpPr>
      <p:sp>
        <p:nvSpPr>
          <p:cNvPr id="1048655" name="Vertical Title 1"/>
          <p:cNvSpPr>
            <a:spLocks noGrp="1"/>
          </p:cNvSpPr>
          <p:nvPr>
            <p:ph type="title" orient="vert"/>
          </p:nvPr>
        </p:nvSpPr>
        <p:spPr>
          <a:xfrm>
            <a:off x="6543675" y="365125"/>
            <a:ext cx="1971675" cy="5811838"/>
          </a:xfrm>
        </p:spPr>
        <p:txBody>
          <a:bodyPr vert="eaVert"/>
          <a:p>
            <a:r>
              <a:rPr lang="en-US"/>
              <a:t>Click to edit Master title style</a:t>
            </a:r>
            <a:endParaRPr lang="en-IN"/>
          </a:p>
        </p:txBody>
      </p:sp>
      <p:sp>
        <p:nvSpPr>
          <p:cNvPr id="1048656" name="Vertical Text Placeholder 2"/>
          <p:cNvSpPr>
            <a:spLocks noGrp="1"/>
          </p:cNvSpPr>
          <p:nvPr>
            <p:ph type="body" orient="vert" idx="1"/>
          </p:nvPr>
        </p:nvSpPr>
        <p:spPr>
          <a:xfrm>
            <a:off x="628650" y="365125"/>
            <a:ext cx="5800725"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7" name="Date Placeholder 3"/>
          <p:cNvSpPr>
            <a:spLocks noGrp="1"/>
          </p:cNvSpPr>
          <p:nvPr>
            <p:ph type="dt" sz="half" idx="10"/>
          </p:nvPr>
        </p:nvSpPr>
        <p:spPr/>
        <p:txBody>
          <a:bodyPr/>
          <a:p>
            <a:fld id="{FE04F272-B750-4873-9B2E-E8EC5F23B84A}" type="datetimeFigureOut">
              <a:rPr lang="en-IN" smtClean="0"/>
              <a:t>21-05-2022</a:t>
            </a:fld>
            <a:endParaRPr dirty="0" lang="en-IN"/>
          </a:p>
        </p:txBody>
      </p:sp>
      <p:sp>
        <p:nvSpPr>
          <p:cNvPr id="1048658" name="Footer Placeholder 4"/>
          <p:cNvSpPr>
            <a:spLocks noGrp="1"/>
          </p:cNvSpPr>
          <p:nvPr>
            <p:ph type="ftr" sz="quarter" idx="11"/>
          </p:nvPr>
        </p:nvSpPr>
        <p:spPr/>
        <p:txBody>
          <a:bodyPr/>
          <a:p>
            <a:endParaRPr dirty="0" lang="en-IN"/>
          </a:p>
        </p:txBody>
      </p:sp>
      <p:sp>
        <p:nvSpPr>
          <p:cNvPr id="1048659" name="Slide Number Placeholder 5"/>
          <p:cNvSpPr>
            <a:spLocks noGrp="1"/>
          </p:cNvSpPr>
          <p:nvPr>
            <p:ph type="sldNum" sz="quarter" idx="12"/>
          </p:nvPr>
        </p:nvSpPr>
        <p:spPr/>
        <p:txBody>
          <a:bodyPr/>
          <a:p>
            <a:fld id="{212934C7-642C-469D-A3F7-5C052B1E0A16}" type="slidenum">
              <a:rPr lang="en-IN" smtClean="0"/>
              <a:t>‹#›</a:t>
            </a:fld>
            <a:endParaRPr dirty="0"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1" name="Title 1"/>
          <p:cNvSpPr>
            <a:spLocks noGrp="1"/>
          </p:cNvSpPr>
          <p:nvPr>
            <p:ph type="title"/>
          </p:nvPr>
        </p:nvSpPr>
        <p:spPr/>
        <p:txBody>
          <a:bodyPr/>
          <a:p>
            <a:r>
              <a:rPr lang="en-US"/>
              <a:t>Click to edit Master title style</a:t>
            </a:r>
            <a:endParaRPr lang="en-IN"/>
          </a:p>
        </p:txBody>
      </p:sp>
      <p:sp>
        <p:nvSpPr>
          <p:cNvPr id="104858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p>
            <a:fld id="{FE04F272-B750-4873-9B2E-E8EC5F23B84A}" type="datetimeFigureOut">
              <a:rPr lang="en-IN" smtClean="0"/>
              <a:t>21-05-2022</a:t>
            </a:fld>
            <a:endParaRPr dirty="0" lang="en-IN"/>
          </a:p>
        </p:txBody>
      </p:sp>
      <p:sp>
        <p:nvSpPr>
          <p:cNvPr id="1048584" name="Footer Placeholder 4"/>
          <p:cNvSpPr>
            <a:spLocks noGrp="1"/>
          </p:cNvSpPr>
          <p:nvPr>
            <p:ph type="ftr" sz="quarter" idx="11"/>
          </p:nvPr>
        </p:nvSpPr>
        <p:spPr/>
        <p:txBody>
          <a:bodyPr/>
          <a:p>
            <a:endParaRPr dirty="0" lang="en-IN"/>
          </a:p>
        </p:txBody>
      </p:sp>
      <p:sp>
        <p:nvSpPr>
          <p:cNvPr id="1048585" name="Slide Number Placeholder 5"/>
          <p:cNvSpPr>
            <a:spLocks noGrp="1"/>
          </p:cNvSpPr>
          <p:nvPr>
            <p:ph type="sldNum" sz="quarter" idx="12"/>
          </p:nvPr>
        </p:nvSpPr>
        <p:spPr/>
        <p:txBody>
          <a:bodyPr/>
          <a:p>
            <a:fld id="{212934C7-642C-469D-A3F7-5C052B1E0A16}" type="slidenum">
              <a:rPr lang="en-IN" smtClean="0"/>
              <a:t>‹#›</a:t>
            </a:fld>
            <a:endParaRPr dirty="0"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8" name=""/>
        <p:cNvGrpSpPr/>
        <p:nvPr/>
      </p:nvGrpSpPr>
      <p:grpSpPr>
        <a:xfrm>
          <a:off x="0" y="0"/>
          <a:ext cx="0" cy="0"/>
          <a:chOff x="0" y="0"/>
          <a:chExt cx="0" cy="0"/>
        </a:xfrm>
      </p:grpSpPr>
      <p:sp>
        <p:nvSpPr>
          <p:cNvPr id="1048671"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1048672" name="Text Placeholder 2"/>
          <p:cNvSpPr>
            <a:spLocks noGrp="1"/>
          </p:cNvSpPr>
          <p:nvPr>
            <p:ph type="body" idx="1"/>
          </p:nvPr>
        </p:nvSpPr>
        <p:spPr>
          <a:xfrm>
            <a:off x="623888" y="4589464"/>
            <a:ext cx="7886700" cy="1500187"/>
          </a:xfrm>
        </p:spPr>
        <p:txBody>
          <a:bodyPr/>
          <a:lstStyle>
            <a:lvl1pPr indent="0" marL="0">
              <a:buNone/>
              <a:defRPr sz="1800">
                <a:solidFill>
                  <a:schemeClr val="tx1">
                    <a:tint val="75000"/>
                  </a:schemeClr>
                </a:solidFill>
              </a:defRPr>
            </a:lvl1pPr>
            <a:lvl2pPr indent="0" marL="342900">
              <a:buNone/>
              <a:defRPr sz="1500">
                <a:solidFill>
                  <a:schemeClr val="tx1">
                    <a:tint val="75000"/>
                  </a:schemeClr>
                </a:solidFill>
              </a:defRPr>
            </a:lvl2pPr>
            <a:lvl3pPr indent="0" marL="685800">
              <a:buNone/>
              <a:defRPr sz="1350">
                <a:solidFill>
                  <a:schemeClr val="tx1">
                    <a:tint val="75000"/>
                  </a:schemeClr>
                </a:solidFill>
              </a:defRPr>
            </a:lvl3pPr>
            <a:lvl4pPr indent="0" marL="1028700">
              <a:buNone/>
              <a:defRPr sz="1200">
                <a:solidFill>
                  <a:schemeClr val="tx1">
                    <a:tint val="75000"/>
                  </a:schemeClr>
                </a:solidFill>
              </a:defRPr>
            </a:lvl4pPr>
            <a:lvl5pPr indent="0" marL="1371600">
              <a:buNone/>
              <a:defRPr sz="1200">
                <a:solidFill>
                  <a:schemeClr val="tx1">
                    <a:tint val="75000"/>
                  </a:schemeClr>
                </a:solidFill>
              </a:defRPr>
            </a:lvl5pPr>
            <a:lvl6pPr indent="0" marL="1714500">
              <a:buNone/>
              <a:defRPr sz="1200">
                <a:solidFill>
                  <a:schemeClr val="tx1">
                    <a:tint val="75000"/>
                  </a:schemeClr>
                </a:solidFill>
              </a:defRPr>
            </a:lvl6pPr>
            <a:lvl7pPr indent="0" marL="2057400">
              <a:buNone/>
              <a:defRPr sz="1200">
                <a:solidFill>
                  <a:schemeClr val="tx1">
                    <a:tint val="75000"/>
                  </a:schemeClr>
                </a:solidFill>
              </a:defRPr>
            </a:lvl7pPr>
            <a:lvl8pPr indent="0" marL="2400300">
              <a:buNone/>
              <a:defRPr sz="1200">
                <a:solidFill>
                  <a:schemeClr val="tx1">
                    <a:tint val="75000"/>
                  </a:schemeClr>
                </a:solidFill>
              </a:defRPr>
            </a:lvl8pPr>
            <a:lvl9pPr indent="0" marL="2743200">
              <a:buNone/>
              <a:defRPr sz="1200">
                <a:solidFill>
                  <a:schemeClr val="tx1">
                    <a:tint val="75000"/>
                  </a:schemeClr>
                </a:solidFill>
              </a:defRPr>
            </a:lvl9pPr>
          </a:lstStyle>
          <a:p>
            <a:pPr lvl="0"/>
            <a:r>
              <a:rPr lang="en-US"/>
              <a:t>Click to edit Master text styles</a:t>
            </a:r>
          </a:p>
        </p:txBody>
      </p:sp>
      <p:sp>
        <p:nvSpPr>
          <p:cNvPr id="1048673" name="Date Placeholder 3"/>
          <p:cNvSpPr>
            <a:spLocks noGrp="1"/>
          </p:cNvSpPr>
          <p:nvPr>
            <p:ph type="dt" sz="half" idx="10"/>
          </p:nvPr>
        </p:nvSpPr>
        <p:spPr/>
        <p:txBody>
          <a:bodyPr/>
          <a:p>
            <a:fld id="{FE04F272-B750-4873-9B2E-E8EC5F23B84A}" type="datetimeFigureOut">
              <a:rPr lang="en-IN" smtClean="0"/>
              <a:t>21-05-2022</a:t>
            </a:fld>
            <a:endParaRPr dirty="0" lang="en-IN"/>
          </a:p>
        </p:txBody>
      </p:sp>
      <p:sp>
        <p:nvSpPr>
          <p:cNvPr id="1048674" name="Footer Placeholder 4"/>
          <p:cNvSpPr>
            <a:spLocks noGrp="1"/>
          </p:cNvSpPr>
          <p:nvPr>
            <p:ph type="ftr" sz="quarter" idx="11"/>
          </p:nvPr>
        </p:nvSpPr>
        <p:spPr/>
        <p:txBody>
          <a:bodyPr/>
          <a:p>
            <a:endParaRPr dirty="0" lang="en-IN"/>
          </a:p>
        </p:txBody>
      </p:sp>
      <p:sp>
        <p:nvSpPr>
          <p:cNvPr id="1048675" name="Slide Number Placeholder 5"/>
          <p:cNvSpPr>
            <a:spLocks noGrp="1"/>
          </p:cNvSpPr>
          <p:nvPr>
            <p:ph type="sldNum" sz="quarter" idx="12"/>
          </p:nvPr>
        </p:nvSpPr>
        <p:spPr/>
        <p:txBody>
          <a:bodyPr/>
          <a:p>
            <a:fld id="{212934C7-642C-469D-A3F7-5C052B1E0A16}" type="slidenum">
              <a:rPr lang="en-IN" smtClean="0"/>
              <a:t>‹#›</a:t>
            </a:fld>
            <a:endParaRPr dirty="0"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9" name=""/>
        <p:cNvGrpSpPr/>
        <p:nvPr/>
      </p:nvGrpSpPr>
      <p:grpSpPr>
        <a:xfrm>
          <a:off x="0" y="0"/>
          <a:ext cx="0" cy="0"/>
          <a:chOff x="0" y="0"/>
          <a:chExt cx="0" cy="0"/>
        </a:xfrm>
      </p:grpSpPr>
      <p:sp>
        <p:nvSpPr>
          <p:cNvPr id="1048676" name="Title 1"/>
          <p:cNvSpPr>
            <a:spLocks noGrp="1"/>
          </p:cNvSpPr>
          <p:nvPr>
            <p:ph type="title"/>
          </p:nvPr>
        </p:nvSpPr>
        <p:spPr/>
        <p:txBody>
          <a:bodyPr/>
          <a:p>
            <a:r>
              <a:rPr lang="en-US"/>
              <a:t>Click to edit Master title style</a:t>
            </a:r>
            <a:endParaRPr lang="en-IN"/>
          </a:p>
        </p:txBody>
      </p:sp>
      <p:sp>
        <p:nvSpPr>
          <p:cNvPr id="1048677" name="Content Placeholder 2"/>
          <p:cNvSpPr>
            <a:spLocks noGrp="1"/>
          </p:cNvSpPr>
          <p:nvPr>
            <p:ph sz="half" idx="1"/>
          </p:nvPr>
        </p:nvSpPr>
        <p:spPr>
          <a:xfrm>
            <a:off x="628650" y="1825625"/>
            <a:ext cx="38862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Content Placeholder 3"/>
          <p:cNvSpPr>
            <a:spLocks noGrp="1"/>
          </p:cNvSpPr>
          <p:nvPr>
            <p:ph sz="half" idx="2"/>
          </p:nvPr>
        </p:nvSpPr>
        <p:spPr>
          <a:xfrm>
            <a:off x="4629150" y="1825625"/>
            <a:ext cx="38862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Date Placeholder 4"/>
          <p:cNvSpPr>
            <a:spLocks noGrp="1"/>
          </p:cNvSpPr>
          <p:nvPr>
            <p:ph type="dt" sz="half" idx="10"/>
          </p:nvPr>
        </p:nvSpPr>
        <p:spPr/>
        <p:txBody>
          <a:bodyPr/>
          <a:p>
            <a:fld id="{FE04F272-B750-4873-9B2E-E8EC5F23B84A}" type="datetimeFigureOut">
              <a:rPr lang="en-IN" smtClean="0"/>
              <a:t>21-05-2022</a:t>
            </a:fld>
            <a:endParaRPr dirty="0" lang="en-IN"/>
          </a:p>
        </p:txBody>
      </p:sp>
      <p:sp>
        <p:nvSpPr>
          <p:cNvPr id="1048680" name="Footer Placeholder 5"/>
          <p:cNvSpPr>
            <a:spLocks noGrp="1"/>
          </p:cNvSpPr>
          <p:nvPr>
            <p:ph type="ftr" sz="quarter" idx="11"/>
          </p:nvPr>
        </p:nvSpPr>
        <p:spPr/>
        <p:txBody>
          <a:bodyPr/>
          <a:p>
            <a:endParaRPr dirty="0" lang="en-IN"/>
          </a:p>
        </p:txBody>
      </p:sp>
      <p:sp>
        <p:nvSpPr>
          <p:cNvPr id="1048681" name="Slide Number Placeholder 6"/>
          <p:cNvSpPr>
            <a:spLocks noGrp="1"/>
          </p:cNvSpPr>
          <p:nvPr>
            <p:ph type="sldNum" sz="quarter" idx="12"/>
          </p:nvPr>
        </p:nvSpPr>
        <p:spPr/>
        <p:txBody>
          <a:bodyPr/>
          <a:p>
            <a:fld id="{212934C7-642C-469D-A3F7-5C052B1E0A16}" type="slidenum">
              <a:rPr lang="en-IN" smtClean="0"/>
              <a:t>‹#›</a:t>
            </a:fld>
            <a:endParaRPr dirty="0"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90" name=""/>
        <p:cNvGrpSpPr/>
        <p:nvPr/>
      </p:nvGrpSpPr>
      <p:grpSpPr>
        <a:xfrm>
          <a:off x="0" y="0"/>
          <a:ext cx="0" cy="0"/>
          <a:chOff x="0" y="0"/>
          <a:chExt cx="0" cy="0"/>
        </a:xfrm>
      </p:grpSpPr>
      <p:sp>
        <p:nvSpPr>
          <p:cNvPr id="1048682" name="Title 1"/>
          <p:cNvSpPr>
            <a:spLocks noGrp="1"/>
          </p:cNvSpPr>
          <p:nvPr>
            <p:ph type="title"/>
          </p:nvPr>
        </p:nvSpPr>
        <p:spPr>
          <a:xfrm>
            <a:off x="629841" y="365126"/>
            <a:ext cx="7886700" cy="1325563"/>
          </a:xfrm>
        </p:spPr>
        <p:txBody>
          <a:bodyPr/>
          <a:p>
            <a:r>
              <a:rPr lang="en-US"/>
              <a:t>Click to edit Master title style</a:t>
            </a:r>
            <a:endParaRPr lang="en-IN"/>
          </a:p>
        </p:txBody>
      </p:sp>
      <p:sp>
        <p:nvSpPr>
          <p:cNvPr id="1048683" name="Text Placeholder 2"/>
          <p:cNvSpPr>
            <a:spLocks noGrp="1"/>
          </p:cNvSpPr>
          <p:nvPr>
            <p:ph type="body" idx="1"/>
          </p:nvPr>
        </p:nvSpPr>
        <p:spPr>
          <a:xfrm>
            <a:off x="629842" y="1681163"/>
            <a:ext cx="3868340" cy="823912"/>
          </a:xfrm>
        </p:spPr>
        <p:txBody>
          <a:bodyPr anchor="b"/>
          <a:lstStyle>
            <a:lvl1pPr indent="0" marL="0">
              <a:buNone/>
              <a:defRPr b="1" sz="18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84" name="Content Placeholder 3"/>
          <p:cNvSpPr>
            <a:spLocks noGrp="1"/>
          </p:cNvSpPr>
          <p:nvPr>
            <p:ph sz="half" idx="2"/>
          </p:nvPr>
        </p:nvSpPr>
        <p:spPr>
          <a:xfrm>
            <a:off x="629842" y="2505075"/>
            <a:ext cx="3868340"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5" name="Text Placeholder 4"/>
          <p:cNvSpPr>
            <a:spLocks noGrp="1"/>
          </p:cNvSpPr>
          <p:nvPr>
            <p:ph type="body" sz="quarter" idx="3"/>
          </p:nvPr>
        </p:nvSpPr>
        <p:spPr>
          <a:xfrm>
            <a:off x="4629150" y="1681163"/>
            <a:ext cx="3887391" cy="823912"/>
          </a:xfrm>
        </p:spPr>
        <p:txBody>
          <a:bodyPr anchor="b"/>
          <a:lstStyle>
            <a:lvl1pPr indent="0" marL="0">
              <a:buNone/>
              <a:defRPr b="1" sz="18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86" name="Content Placeholder 5"/>
          <p:cNvSpPr>
            <a:spLocks noGrp="1"/>
          </p:cNvSpPr>
          <p:nvPr>
            <p:ph sz="quarter" idx="4"/>
          </p:nvPr>
        </p:nvSpPr>
        <p:spPr>
          <a:xfrm>
            <a:off x="4629150" y="2505075"/>
            <a:ext cx="3887391"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7" name="Date Placeholder 6"/>
          <p:cNvSpPr>
            <a:spLocks noGrp="1"/>
          </p:cNvSpPr>
          <p:nvPr>
            <p:ph type="dt" sz="half" idx="10"/>
          </p:nvPr>
        </p:nvSpPr>
        <p:spPr/>
        <p:txBody>
          <a:bodyPr/>
          <a:p>
            <a:fld id="{FE04F272-B750-4873-9B2E-E8EC5F23B84A}" type="datetimeFigureOut">
              <a:rPr lang="en-IN" smtClean="0"/>
              <a:t>21-05-2022</a:t>
            </a:fld>
            <a:endParaRPr dirty="0" lang="en-IN"/>
          </a:p>
        </p:txBody>
      </p:sp>
      <p:sp>
        <p:nvSpPr>
          <p:cNvPr id="1048688" name="Footer Placeholder 7"/>
          <p:cNvSpPr>
            <a:spLocks noGrp="1"/>
          </p:cNvSpPr>
          <p:nvPr>
            <p:ph type="ftr" sz="quarter" idx="11"/>
          </p:nvPr>
        </p:nvSpPr>
        <p:spPr/>
        <p:txBody>
          <a:bodyPr/>
          <a:p>
            <a:endParaRPr dirty="0" lang="en-IN"/>
          </a:p>
        </p:txBody>
      </p:sp>
      <p:sp>
        <p:nvSpPr>
          <p:cNvPr id="1048689" name="Slide Number Placeholder 8"/>
          <p:cNvSpPr>
            <a:spLocks noGrp="1"/>
          </p:cNvSpPr>
          <p:nvPr>
            <p:ph type="sldNum" sz="quarter" idx="12"/>
          </p:nvPr>
        </p:nvSpPr>
        <p:spPr/>
        <p:txBody>
          <a:bodyPr/>
          <a:p>
            <a:fld id="{212934C7-642C-469D-A3F7-5C052B1E0A16}" type="slidenum">
              <a:rPr lang="en-IN" smtClean="0"/>
              <a:t>‹#›</a:t>
            </a:fld>
            <a:endParaRPr dirty="0"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4" name=""/>
        <p:cNvGrpSpPr/>
        <p:nvPr/>
      </p:nvGrpSpPr>
      <p:grpSpPr>
        <a:xfrm>
          <a:off x="0" y="0"/>
          <a:ext cx="0" cy="0"/>
          <a:chOff x="0" y="0"/>
          <a:chExt cx="0" cy="0"/>
        </a:xfrm>
      </p:grpSpPr>
      <p:sp>
        <p:nvSpPr>
          <p:cNvPr id="1048651" name="Title 1"/>
          <p:cNvSpPr>
            <a:spLocks noGrp="1"/>
          </p:cNvSpPr>
          <p:nvPr>
            <p:ph type="title"/>
          </p:nvPr>
        </p:nvSpPr>
        <p:spPr/>
        <p:txBody>
          <a:bodyPr/>
          <a:p>
            <a:r>
              <a:rPr lang="en-US"/>
              <a:t>Click to edit Master title style</a:t>
            </a:r>
            <a:endParaRPr lang="en-IN"/>
          </a:p>
        </p:txBody>
      </p:sp>
      <p:sp>
        <p:nvSpPr>
          <p:cNvPr id="1048652" name="Date Placeholder 2"/>
          <p:cNvSpPr>
            <a:spLocks noGrp="1"/>
          </p:cNvSpPr>
          <p:nvPr>
            <p:ph type="dt" sz="half" idx="10"/>
          </p:nvPr>
        </p:nvSpPr>
        <p:spPr/>
        <p:txBody>
          <a:bodyPr/>
          <a:p>
            <a:fld id="{FE04F272-B750-4873-9B2E-E8EC5F23B84A}" type="datetimeFigureOut">
              <a:rPr lang="en-IN" smtClean="0"/>
              <a:t>21-05-2022</a:t>
            </a:fld>
            <a:endParaRPr dirty="0" lang="en-IN"/>
          </a:p>
        </p:txBody>
      </p:sp>
      <p:sp>
        <p:nvSpPr>
          <p:cNvPr id="1048653" name="Footer Placeholder 3"/>
          <p:cNvSpPr>
            <a:spLocks noGrp="1"/>
          </p:cNvSpPr>
          <p:nvPr>
            <p:ph type="ftr" sz="quarter" idx="11"/>
          </p:nvPr>
        </p:nvSpPr>
        <p:spPr/>
        <p:txBody>
          <a:bodyPr/>
          <a:p>
            <a:endParaRPr dirty="0" lang="en-IN"/>
          </a:p>
        </p:txBody>
      </p:sp>
      <p:sp>
        <p:nvSpPr>
          <p:cNvPr id="1048654" name="Slide Number Placeholder 4"/>
          <p:cNvSpPr>
            <a:spLocks noGrp="1"/>
          </p:cNvSpPr>
          <p:nvPr>
            <p:ph type="sldNum" sz="quarter" idx="12"/>
          </p:nvPr>
        </p:nvSpPr>
        <p:spPr/>
        <p:txBody>
          <a:bodyPr/>
          <a:p>
            <a:fld id="{212934C7-642C-469D-A3F7-5C052B1E0A16}" type="slidenum">
              <a:rPr lang="en-IN" smtClean="0"/>
              <a:t>‹#›</a:t>
            </a:fld>
            <a:endParaRPr dirty="0"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1" name=""/>
        <p:cNvGrpSpPr/>
        <p:nvPr/>
      </p:nvGrpSpPr>
      <p:grpSpPr>
        <a:xfrm>
          <a:off x="0" y="0"/>
          <a:ext cx="0" cy="0"/>
          <a:chOff x="0" y="0"/>
          <a:chExt cx="0" cy="0"/>
        </a:xfrm>
      </p:grpSpPr>
      <p:sp>
        <p:nvSpPr>
          <p:cNvPr id="1048690" name="Date Placeholder 1"/>
          <p:cNvSpPr>
            <a:spLocks noGrp="1"/>
          </p:cNvSpPr>
          <p:nvPr>
            <p:ph type="dt" sz="half" idx="10"/>
          </p:nvPr>
        </p:nvSpPr>
        <p:spPr/>
        <p:txBody>
          <a:bodyPr/>
          <a:p>
            <a:fld id="{FE04F272-B750-4873-9B2E-E8EC5F23B84A}" type="datetimeFigureOut">
              <a:rPr lang="en-IN" smtClean="0"/>
              <a:t>21-05-2022</a:t>
            </a:fld>
            <a:endParaRPr dirty="0" lang="en-IN"/>
          </a:p>
        </p:txBody>
      </p:sp>
      <p:sp>
        <p:nvSpPr>
          <p:cNvPr id="1048691" name="Footer Placeholder 2"/>
          <p:cNvSpPr>
            <a:spLocks noGrp="1"/>
          </p:cNvSpPr>
          <p:nvPr>
            <p:ph type="ftr" sz="quarter" idx="11"/>
          </p:nvPr>
        </p:nvSpPr>
        <p:spPr/>
        <p:txBody>
          <a:bodyPr/>
          <a:p>
            <a:endParaRPr dirty="0" lang="en-IN"/>
          </a:p>
        </p:txBody>
      </p:sp>
      <p:sp>
        <p:nvSpPr>
          <p:cNvPr id="1048692" name="Slide Number Placeholder 3"/>
          <p:cNvSpPr>
            <a:spLocks noGrp="1"/>
          </p:cNvSpPr>
          <p:nvPr>
            <p:ph type="sldNum" sz="quarter" idx="12"/>
          </p:nvPr>
        </p:nvSpPr>
        <p:spPr/>
        <p:txBody>
          <a:bodyPr/>
          <a:p>
            <a:fld id="{212934C7-642C-469D-A3F7-5C052B1E0A16}" type="slidenum">
              <a:rPr lang="en-IN" smtClean="0"/>
              <a:t>‹#›</a:t>
            </a:fld>
            <a:endParaRPr dirty="0"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2" name=""/>
        <p:cNvGrpSpPr/>
        <p:nvPr/>
      </p:nvGrpSpPr>
      <p:grpSpPr>
        <a:xfrm>
          <a:off x="0" y="0"/>
          <a:ext cx="0" cy="0"/>
          <a:chOff x="0" y="0"/>
          <a:chExt cx="0" cy="0"/>
        </a:xfrm>
      </p:grpSpPr>
      <p:sp>
        <p:nvSpPr>
          <p:cNvPr id="1048693"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1048694"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5" name="Text Placeholder 3"/>
          <p:cNvSpPr>
            <a:spLocks noGrp="1"/>
          </p:cNvSpPr>
          <p:nvPr>
            <p:ph type="body" sz="half" idx="2"/>
          </p:nvPr>
        </p:nvSpPr>
        <p:spPr>
          <a:xfrm>
            <a:off x="629841" y="2057400"/>
            <a:ext cx="2949178" cy="3811588"/>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96" name="Date Placeholder 4"/>
          <p:cNvSpPr>
            <a:spLocks noGrp="1"/>
          </p:cNvSpPr>
          <p:nvPr>
            <p:ph type="dt" sz="half" idx="10"/>
          </p:nvPr>
        </p:nvSpPr>
        <p:spPr/>
        <p:txBody>
          <a:bodyPr/>
          <a:p>
            <a:fld id="{FE04F272-B750-4873-9B2E-E8EC5F23B84A}" type="datetimeFigureOut">
              <a:rPr lang="en-IN" smtClean="0"/>
              <a:t>21-05-2022</a:t>
            </a:fld>
            <a:endParaRPr dirty="0" lang="en-IN"/>
          </a:p>
        </p:txBody>
      </p:sp>
      <p:sp>
        <p:nvSpPr>
          <p:cNvPr id="1048697" name="Footer Placeholder 5"/>
          <p:cNvSpPr>
            <a:spLocks noGrp="1"/>
          </p:cNvSpPr>
          <p:nvPr>
            <p:ph type="ftr" sz="quarter" idx="11"/>
          </p:nvPr>
        </p:nvSpPr>
        <p:spPr/>
        <p:txBody>
          <a:bodyPr/>
          <a:p>
            <a:endParaRPr dirty="0" lang="en-IN"/>
          </a:p>
        </p:txBody>
      </p:sp>
      <p:sp>
        <p:nvSpPr>
          <p:cNvPr id="1048698" name="Slide Number Placeholder 6"/>
          <p:cNvSpPr>
            <a:spLocks noGrp="1"/>
          </p:cNvSpPr>
          <p:nvPr>
            <p:ph type="sldNum" sz="quarter" idx="12"/>
          </p:nvPr>
        </p:nvSpPr>
        <p:spPr/>
        <p:txBody>
          <a:bodyPr/>
          <a:p>
            <a:fld id="{212934C7-642C-469D-A3F7-5C052B1E0A16}" type="slidenum">
              <a:rPr lang="en-IN" smtClean="0"/>
              <a:t>‹#›</a:t>
            </a:fld>
            <a:endParaRPr dirty="0"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6" name=""/>
        <p:cNvGrpSpPr/>
        <p:nvPr/>
      </p:nvGrpSpPr>
      <p:grpSpPr>
        <a:xfrm>
          <a:off x="0" y="0"/>
          <a:ext cx="0" cy="0"/>
          <a:chOff x="0" y="0"/>
          <a:chExt cx="0" cy="0"/>
        </a:xfrm>
      </p:grpSpPr>
      <p:sp>
        <p:nvSpPr>
          <p:cNvPr id="1048660"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1048661" name="Picture Placeholder 2"/>
          <p:cNvSpPr>
            <a:spLocks noGrp="1"/>
          </p:cNvSpPr>
          <p:nvPr>
            <p:ph type="pic" idx="1"/>
          </p:nvPr>
        </p:nvSpPr>
        <p:spPr>
          <a:xfrm>
            <a:off x="3887391" y="987426"/>
            <a:ext cx="4629150" cy="4873625"/>
          </a:xfrm>
        </p:spPr>
        <p:txBody>
          <a:bodyPr/>
          <a:lstStyle>
            <a:lvl1pPr indent="0" marL="0">
              <a:buNone/>
              <a:defRPr sz="2400"/>
            </a:lvl1pPr>
            <a:lvl2pPr indent="0" marL="342900">
              <a:buNone/>
              <a:defRPr sz="2100"/>
            </a:lvl2pPr>
            <a:lvl3pPr indent="0" marL="685800">
              <a:buNone/>
              <a:defRPr sz="1800"/>
            </a:lvl3pPr>
            <a:lvl4pPr indent="0" marL="1028700">
              <a:buNone/>
              <a:defRPr sz="1500"/>
            </a:lvl4pPr>
            <a:lvl5pPr indent="0" marL="1371600">
              <a:buNone/>
              <a:defRPr sz="1500"/>
            </a:lvl5pPr>
            <a:lvl6pPr indent="0" marL="1714500">
              <a:buNone/>
              <a:defRPr sz="1500"/>
            </a:lvl6pPr>
            <a:lvl7pPr indent="0" marL="2057400">
              <a:buNone/>
              <a:defRPr sz="1500"/>
            </a:lvl7pPr>
            <a:lvl8pPr indent="0" marL="2400300">
              <a:buNone/>
              <a:defRPr sz="1500"/>
            </a:lvl8pPr>
            <a:lvl9pPr indent="0" marL="2743200">
              <a:buNone/>
              <a:defRPr sz="1500"/>
            </a:lvl9pPr>
          </a:lstStyle>
          <a:p>
            <a:endParaRPr lang="en-IN"/>
          </a:p>
        </p:txBody>
      </p:sp>
      <p:sp>
        <p:nvSpPr>
          <p:cNvPr id="1048662" name="Text Placeholder 3"/>
          <p:cNvSpPr>
            <a:spLocks noGrp="1"/>
          </p:cNvSpPr>
          <p:nvPr>
            <p:ph type="body" sz="half" idx="2"/>
          </p:nvPr>
        </p:nvSpPr>
        <p:spPr>
          <a:xfrm>
            <a:off x="629841" y="2057400"/>
            <a:ext cx="2949178" cy="3811588"/>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63" name="Date Placeholder 4"/>
          <p:cNvSpPr>
            <a:spLocks noGrp="1"/>
          </p:cNvSpPr>
          <p:nvPr>
            <p:ph type="dt" sz="half" idx="10"/>
          </p:nvPr>
        </p:nvSpPr>
        <p:spPr/>
        <p:txBody>
          <a:bodyPr/>
          <a:p>
            <a:fld id="{FE04F272-B750-4873-9B2E-E8EC5F23B84A}" type="datetimeFigureOut">
              <a:rPr lang="en-IN" smtClean="0"/>
              <a:t>21-05-2022</a:t>
            </a:fld>
            <a:endParaRPr dirty="0" lang="en-IN"/>
          </a:p>
        </p:txBody>
      </p:sp>
      <p:sp>
        <p:nvSpPr>
          <p:cNvPr id="1048664" name="Footer Placeholder 5"/>
          <p:cNvSpPr>
            <a:spLocks noGrp="1"/>
          </p:cNvSpPr>
          <p:nvPr>
            <p:ph type="ftr" sz="quarter" idx="11"/>
          </p:nvPr>
        </p:nvSpPr>
        <p:spPr/>
        <p:txBody>
          <a:bodyPr/>
          <a:p>
            <a:endParaRPr dirty="0" lang="en-IN"/>
          </a:p>
        </p:txBody>
      </p:sp>
      <p:sp>
        <p:nvSpPr>
          <p:cNvPr id="1048665" name="Slide Number Placeholder 6"/>
          <p:cNvSpPr>
            <a:spLocks noGrp="1"/>
          </p:cNvSpPr>
          <p:nvPr>
            <p:ph type="sldNum" sz="quarter" idx="12"/>
          </p:nvPr>
        </p:nvSpPr>
        <p:spPr/>
        <p:txBody>
          <a:bodyPr/>
          <a:p>
            <a:fld id="{212934C7-642C-469D-A3F7-5C052B1E0A16}" type="slidenum">
              <a:rPr lang="en-IN" smtClean="0"/>
              <a:t>‹#›</a:t>
            </a:fld>
            <a:endParaRPr dirty="0"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900">
                <a:solidFill>
                  <a:schemeClr val="tx1">
                    <a:tint val="75000"/>
                  </a:schemeClr>
                </a:solidFill>
              </a:defRPr>
            </a:lvl1pPr>
          </a:lstStyle>
          <a:p>
            <a:fld id="{FE04F272-B750-4873-9B2E-E8EC5F23B84A}" type="datetimeFigureOut">
              <a:rPr lang="en-IN" smtClean="0"/>
              <a:t>21-05-2022</a:t>
            </a:fld>
            <a:endParaRPr dirty="0" lang="en-I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900">
                <a:solidFill>
                  <a:schemeClr val="tx1">
                    <a:tint val="75000"/>
                  </a:schemeClr>
                </a:solidFill>
              </a:defRPr>
            </a:lvl1pPr>
          </a:lstStyle>
          <a:p>
            <a:endParaRPr dirty="0" lang="en-I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900">
                <a:solidFill>
                  <a:schemeClr val="tx1">
                    <a:tint val="75000"/>
                  </a:schemeClr>
                </a:solidFill>
              </a:defRPr>
            </a:lvl1pPr>
          </a:lstStyle>
          <a:p>
            <a:fld id="{212934C7-642C-469D-A3F7-5C052B1E0A16}" type="slidenum">
              <a:rPr lang="en-IN" smtClean="0"/>
              <a:t>‹#›</a:t>
            </a:fld>
            <a:endParaRPr dirty="0" lang="en-I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eaLnBrk="1" hangingPunct="1" latinLnBrk="0" rtl="0">
        <a:lnSpc>
          <a:spcPct val="90000"/>
        </a:lnSpc>
        <a:spcBef>
          <a:spcPct val="0"/>
        </a:spcBef>
        <a:buNone/>
        <a:defRPr sz="3300" kern="1200">
          <a:solidFill>
            <a:schemeClr val="tx1"/>
          </a:solidFill>
          <a:latin typeface="+mj-lt"/>
          <a:ea typeface="+mj-ea"/>
          <a:cs typeface="+mj-cs"/>
        </a:defRPr>
      </a:lvl1pPr>
    </p:titleStyle>
    <p:bodyStyle>
      <a:lvl1pPr algn="l" defTabSz="685800" eaLnBrk="1" hangingPunct="1" indent="-171450" latinLnBrk="0" marL="171450" rtl="0">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algn="l" defTabSz="685800" eaLnBrk="1" hangingPunct="1" indent="-171450" latinLnBrk="0" marL="514350" rtl="0">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algn="l" defTabSz="685800" eaLnBrk="1" hangingPunct="1" indent="-171450" latinLnBrk="0" marL="857250" rtl="0">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algn="l" defTabSz="685800" eaLnBrk="1" hangingPunct="1" indent="-171450" latinLnBrk="0" marL="12001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algn="l" defTabSz="685800" eaLnBrk="1" hangingPunct="1" indent="-171450" latinLnBrk="0" marL="15430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algn="l" defTabSz="685800" eaLnBrk="1" hangingPunct="1" indent="-171450" latinLnBrk="0" marL="22288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algn="l" defTabSz="685800" eaLnBrk="1" hangingPunct="1" indent="-171450" latinLnBrk="0" marL="25717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algn="l" defTabSz="685800" eaLnBrk="1" hangingPunct="1" indent="-171450" latinLnBrk="0" marL="29146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7400" rtl="0">
        <a:defRPr sz="1350" kern="1200">
          <a:solidFill>
            <a:schemeClr val="tx1"/>
          </a:solidFill>
          <a:latin typeface="+mn-lt"/>
          <a:ea typeface="+mn-ea"/>
          <a:cs typeface="+mn-cs"/>
        </a:defRPr>
      </a:lvl7pPr>
      <a:lvl8pPr algn="l" defTabSz="685800" eaLnBrk="1" hangingPunct="1" latinLnBrk="0" marL="2400300" rtl="0">
        <a:defRPr sz="1350" kern="1200">
          <a:solidFill>
            <a:schemeClr val="tx1"/>
          </a:solidFill>
          <a:latin typeface="+mn-lt"/>
          <a:ea typeface="+mn-ea"/>
          <a:cs typeface="+mn-cs"/>
        </a:defRPr>
      </a:lvl8pPr>
      <a:lvl9pPr algn="l" defTabSz="685800" eaLnBrk="1" hangingPunct="1" latinLnBrk="0" marL="2743200" rtl="0">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hyperlink" Target="https://ieeexplore.ieee.org/xpl/conhome/8938397/proceeding" TargetMode="Externa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Content Placeholder 2"/>
          <p:cNvSpPr>
            <a:spLocks noGrp="1"/>
          </p:cNvSpPr>
          <p:nvPr>
            <p:ph idx="1"/>
          </p:nvPr>
        </p:nvSpPr>
        <p:spPr>
          <a:xfrm>
            <a:off x="755575" y="692696"/>
            <a:ext cx="7416825" cy="5433468"/>
          </a:xfrm>
        </p:spPr>
        <p:txBody>
          <a:bodyPr>
            <a:normAutofit/>
          </a:bodyPr>
          <a:p>
            <a:pPr algn="ctr" indent="0" lvl="0" marL="0" rtl="0">
              <a:spcBef>
                <a:spcPts val="0"/>
              </a:spcBef>
              <a:spcAft>
                <a:spcPts val="0"/>
              </a:spcAft>
              <a:buNone/>
            </a:pPr>
            <a:endParaRPr b="1" dirty="0" sz="4400" lang="en-US">
              <a:latin typeface="Garamond" panose="02020404030301010803" pitchFamily="18" charset="0"/>
            </a:endParaRPr>
          </a:p>
          <a:p>
            <a:pPr indent="0" lvl="0" marL="0" rtl="0">
              <a:spcBef>
                <a:spcPts val="0"/>
              </a:spcBef>
              <a:spcAft>
                <a:spcPts val="0"/>
              </a:spcAft>
              <a:buNone/>
            </a:pPr>
            <a:endParaRPr b="1" dirty="0" sz="2400" lang="en-US">
              <a:latin typeface="Garamond" panose="02020404030301010803" pitchFamily="18" charset="0"/>
            </a:endParaRPr>
          </a:p>
        </p:txBody>
      </p:sp>
      <p:sp>
        <p:nvSpPr>
          <p:cNvPr id="1048587" name="Google Shape;94;p1"/>
          <p:cNvSpPr/>
          <p:nvPr/>
        </p:nvSpPr>
        <p:spPr>
          <a:xfrm>
            <a:off x="647564" y="1939542"/>
            <a:ext cx="7848872" cy="400069"/>
          </a:xfrm>
          <a:prstGeom prst="rect"/>
          <a:noFill/>
          <a:ln>
            <a:noFill/>
          </a:ln>
        </p:spPr>
        <p:txBody>
          <a:bodyPr anchor="t" anchorCtr="0" bIns="45700" lIns="91425" rIns="91425" spcFirstLastPara="1" tIns="45700"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lgn="ctr" lvl="0"/>
            <a:r>
              <a:rPr b="1" cap="none" dirty="0" sz="2000" i="0" lang="en-IN" strike="noStrike" u="none">
                <a:solidFill>
                  <a:schemeClr val="dk1"/>
                </a:solidFill>
                <a:latin typeface="Times New Roman"/>
                <a:ea typeface="Times New Roman"/>
                <a:cs typeface="Times New Roman"/>
                <a:sym typeface="Times New Roman"/>
              </a:rPr>
              <a:t>“</a:t>
            </a:r>
            <a:r>
              <a:rPr b="1" dirty="0" sz="2000" lang="en-US"/>
              <a:t>IMPLEMENTATION OF DECENTRALIZED BLOCKCHAIN</a:t>
            </a:r>
            <a:r>
              <a:rPr b="1" cap="none" dirty="0" sz="2000" i="0" lang="en-IN" strike="noStrike" u="none">
                <a:solidFill>
                  <a:schemeClr val="dk1"/>
                </a:solidFill>
                <a:latin typeface="Times New Roman"/>
                <a:ea typeface="Times New Roman"/>
                <a:cs typeface="Times New Roman"/>
                <a:sym typeface="Times New Roman"/>
              </a:rPr>
              <a:t>”</a:t>
            </a:r>
            <a:endParaRPr b="0" cap="none" dirty="0" sz="2000" i="0" strike="noStrike" u="none">
              <a:solidFill>
                <a:schemeClr val="dk1"/>
              </a:solidFill>
              <a:latin typeface="Calibri"/>
              <a:ea typeface="Calibri"/>
              <a:cs typeface="Calibri"/>
              <a:sym typeface="Calibri"/>
            </a:endParaRPr>
          </a:p>
        </p:txBody>
      </p:sp>
      <p:sp>
        <p:nvSpPr>
          <p:cNvPr id="1048588" name="Google Shape;96;p1"/>
          <p:cNvSpPr/>
          <p:nvPr/>
        </p:nvSpPr>
        <p:spPr>
          <a:xfrm>
            <a:off x="683568" y="5229200"/>
            <a:ext cx="2843808" cy="701000"/>
          </a:xfrm>
          <a:prstGeom prst="rect"/>
          <a:noFill/>
          <a:ln>
            <a:noFill/>
          </a:ln>
        </p:spPr>
        <p:txBody>
          <a:bodyPr anchor="t" anchorCtr="0" bIns="45700" lIns="91425" rIns="91425" spcFirstLastPara="1" tIns="45700"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lgn="l" indent="0" lvl="0" marL="0" marR="0" rtl="0">
              <a:spcBef>
                <a:spcPts val="0"/>
              </a:spcBef>
              <a:spcAft>
                <a:spcPts val="0"/>
              </a:spcAft>
              <a:buNone/>
            </a:pPr>
            <a:r>
              <a:rPr b="1" dirty="0" sz="1400" lang="en-IN">
                <a:solidFill>
                  <a:schemeClr val="dk1"/>
                </a:solidFill>
                <a:latin typeface="Times New Roman"/>
                <a:ea typeface="Times New Roman"/>
                <a:cs typeface="Times New Roman"/>
                <a:sym typeface="Times New Roman"/>
              </a:rPr>
              <a:t>SUPERVISED BY</a:t>
            </a:r>
            <a:endParaRPr b="1" lang="en-US">
              <a:solidFill>
                <a:schemeClr val="dk1"/>
              </a:solidFill>
            </a:endParaRPr>
          </a:p>
          <a:p>
            <a:pPr algn="l" indent="0" lvl="0" marL="0" marR="0" rtl="0">
              <a:spcBef>
                <a:spcPts val="0"/>
              </a:spcBef>
              <a:spcAft>
                <a:spcPts val="0"/>
              </a:spcAft>
              <a:buNone/>
            </a:pPr>
            <a:endParaRPr b="1" dirty="0" sz="1400">
              <a:solidFill>
                <a:schemeClr val="dk1"/>
              </a:solidFill>
              <a:latin typeface="Times New Roman"/>
              <a:ea typeface="Times New Roman"/>
              <a:cs typeface="Times New Roman"/>
            </a:endParaRPr>
          </a:p>
          <a:p>
            <a:pPr algn="l" indent="0" lvl="0" marL="0" marR="0" rtl="0">
              <a:spcBef>
                <a:spcPts val="0"/>
              </a:spcBef>
              <a:spcAft>
                <a:spcPts val="0"/>
              </a:spcAft>
              <a:buNone/>
            </a:pPr>
            <a:r>
              <a:rPr b="1" dirty="0" sz="1400" lang="en-IN" err="1">
                <a:solidFill>
                  <a:schemeClr val="dk1"/>
                </a:solidFill>
                <a:latin typeface="Times New Roman"/>
                <a:ea typeface="Times New Roman"/>
                <a:cs typeface="Times New Roman"/>
                <a:sym typeface="Times New Roman"/>
              </a:rPr>
              <a:t>Dr</a:t>
            </a:r>
            <a:r>
              <a:rPr b="1" dirty="0" lang="en-IN" err="1">
                <a:solidFill>
                  <a:schemeClr val="dk1"/>
                </a:solidFill>
                <a:latin typeface="Times New Roman"/>
                <a:ea typeface="Times New Roman"/>
                <a:cs typeface="Times New Roman"/>
                <a:sym typeface="Times New Roman"/>
              </a:rPr>
              <a:t>.S.HARIHARAN</a:t>
            </a:r>
            <a:endParaRPr b="1" sz="1400">
              <a:solidFill>
                <a:schemeClr val="dk1"/>
              </a:solidFill>
              <a:latin typeface="Calibri"/>
              <a:ea typeface="Calibri"/>
              <a:cs typeface="Calibri"/>
            </a:endParaRPr>
          </a:p>
        </p:txBody>
      </p:sp>
      <p:sp>
        <p:nvSpPr>
          <p:cNvPr id="1048589" name="Google Shape;95;p1"/>
          <p:cNvSpPr/>
          <p:nvPr/>
        </p:nvSpPr>
        <p:spPr>
          <a:xfrm>
            <a:off x="4860032" y="4831605"/>
            <a:ext cx="3923928" cy="1107400"/>
          </a:xfrm>
          <a:prstGeom prst="rect"/>
          <a:noFill/>
          <a:ln>
            <a:noFill/>
          </a:ln>
        </p:spPr>
        <p:txBody>
          <a:bodyPr anchor="t" anchorCtr="0" bIns="45700" lIns="91425" rIns="91425" spcFirstLastPara="1" tIns="45700"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lgn="l" indent="0" lvl="0" marL="0" marR="0" rtl="0">
              <a:spcBef>
                <a:spcPts val="0"/>
              </a:spcBef>
              <a:spcAft>
                <a:spcPts val="0"/>
              </a:spcAft>
              <a:buNone/>
            </a:pPr>
            <a:r>
              <a:rPr b="1" cap="none" dirty="0" sz="1400" i="0" lang="en-IN" strike="noStrike" u="none">
                <a:solidFill>
                  <a:schemeClr val="dk1"/>
                </a:solidFill>
                <a:latin typeface="Times New Roman"/>
                <a:ea typeface="Times New Roman"/>
                <a:cs typeface="Times New Roman"/>
                <a:sym typeface="Times New Roman"/>
              </a:rPr>
              <a:t>PRESENTED BY</a:t>
            </a:r>
            <a:endParaRPr b="1" lang="en-US">
              <a:solidFill>
                <a:schemeClr val="dk1"/>
              </a:solidFill>
            </a:endParaRPr>
          </a:p>
          <a:p>
            <a:pPr algn="ctr" indent="0" lvl="0" marL="0" marR="0" rtl="0">
              <a:spcBef>
                <a:spcPts val="0"/>
              </a:spcBef>
              <a:spcAft>
                <a:spcPts val="0"/>
              </a:spcAft>
              <a:buNone/>
            </a:pPr>
            <a:endParaRPr b="1" dirty="0" sz="1400">
              <a:solidFill>
                <a:schemeClr val="dk1"/>
              </a:solidFill>
              <a:latin typeface="Times New Roman"/>
              <a:ea typeface="Times New Roman"/>
              <a:cs typeface="Times New Roman"/>
            </a:endParaRPr>
          </a:p>
          <a:p>
            <a:r>
              <a:rPr b="1" dirty="0" sz="1400" lang="en-IN">
                <a:solidFill>
                  <a:schemeClr val="dk1"/>
                </a:solidFill>
                <a:latin typeface="Times New Roman"/>
                <a:ea typeface="Times New Roman"/>
                <a:cs typeface="Times New Roman"/>
                <a:sym typeface="Times New Roman"/>
              </a:rPr>
              <a:t>1. </a:t>
            </a:r>
            <a:r>
              <a:rPr b="1" dirty="0" lang="en-IN">
                <a:solidFill>
                  <a:schemeClr val="dk1"/>
                </a:solidFill>
                <a:latin typeface="Times New Roman"/>
                <a:ea typeface="Times New Roman"/>
                <a:cs typeface="Times New Roman"/>
                <a:sym typeface="Times New Roman"/>
              </a:rPr>
              <a:t>SURYA R (211418104279)</a:t>
            </a:r>
            <a:endParaRPr b="1">
              <a:solidFill>
                <a:schemeClr val="dk1"/>
              </a:solidFill>
            </a:endParaRPr>
          </a:p>
          <a:p>
            <a:r>
              <a:rPr b="1" dirty="0" sz="1400" lang="en-IN">
                <a:solidFill>
                  <a:schemeClr val="dk1"/>
                </a:solidFill>
                <a:latin typeface="Times New Roman"/>
                <a:ea typeface="Times New Roman"/>
                <a:cs typeface="Times New Roman"/>
                <a:sym typeface="Times New Roman"/>
              </a:rPr>
              <a:t>2. </a:t>
            </a:r>
            <a:r>
              <a:rPr b="1" dirty="0" lang="en-IN">
                <a:solidFill>
                  <a:schemeClr val="dk1"/>
                </a:solidFill>
                <a:latin typeface="Times New Roman"/>
                <a:ea typeface="Times New Roman"/>
                <a:cs typeface="Times New Roman"/>
                <a:sym typeface="Times New Roman"/>
              </a:rPr>
              <a:t>SURYA S</a:t>
            </a:r>
            <a:r>
              <a:rPr b="1" dirty="0" sz="1400" lang="en-IN">
                <a:solidFill>
                  <a:schemeClr val="dk1"/>
                </a:solidFill>
                <a:latin typeface="Times New Roman"/>
                <a:ea typeface="Times New Roman"/>
                <a:cs typeface="Times New Roman"/>
                <a:sym typeface="Times New Roman"/>
              </a:rPr>
              <a:t> </a:t>
            </a:r>
            <a:r>
              <a:rPr b="1" dirty="0" lang="en-IN">
                <a:solidFill>
                  <a:schemeClr val="dk1"/>
                </a:solidFill>
                <a:latin typeface="Times New Roman"/>
                <a:ea typeface="Times New Roman"/>
                <a:cs typeface="Times New Roman"/>
                <a:sym typeface="Times New Roman"/>
              </a:rPr>
              <a:t>(211418104280)</a:t>
            </a:r>
            <a:endParaRPr b="1">
              <a:solidFill>
                <a:schemeClr val="dk1"/>
              </a:solidFill>
            </a:endParaRPr>
          </a:p>
          <a:p>
            <a:r>
              <a:rPr b="1" dirty="0" sz="1400" lang="en-IN">
                <a:solidFill>
                  <a:schemeClr val="dk1"/>
                </a:solidFill>
                <a:latin typeface="Times New Roman"/>
                <a:ea typeface="Times New Roman"/>
                <a:cs typeface="Times New Roman"/>
                <a:sym typeface="Times New Roman"/>
              </a:rPr>
              <a:t>3. </a:t>
            </a:r>
            <a:r>
              <a:rPr b="1" dirty="0" lang="en-IN">
                <a:solidFill>
                  <a:schemeClr val="dk1"/>
                </a:solidFill>
                <a:latin typeface="Times New Roman"/>
                <a:ea typeface="Times New Roman"/>
                <a:cs typeface="Times New Roman"/>
                <a:sym typeface="Times New Roman"/>
              </a:rPr>
              <a:t>YOGESH KUMAR K(211418104316)</a:t>
            </a:r>
            <a:endParaRPr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599" name="Title 1"/>
          <p:cNvSpPr>
            <a:spLocks noGrp="1"/>
          </p:cNvSpPr>
          <p:nvPr>
            <p:ph type="title"/>
          </p:nvPr>
        </p:nvSpPr>
        <p:spPr/>
        <p:txBody>
          <a:bodyPr/>
          <a:p>
            <a:pPr algn="ctr"/>
            <a:r>
              <a:rPr b="1" dirty="0" lang="en-US"/>
              <a:t>Literature survey</a:t>
            </a:r>
          </a:p>
        </p:txBody>
      </p:sp>
      <p:graphicFrame>
        <p:nvGraphicFramePr>
          <p:cNvPr id="4194311" name="Content Placeholder 3"/>
          <p:cNvGraphicFramePr>
            <a:graphicFrameLocks noGrp="1"/>
          </p:cNvGraphicFramePr>
          <p:nvPr>
            <p:ph idx="1"/>
          </p:nvPr>
        </p:nvGraphicFramePr>
        <p:xfrm>
          <a:off x="539552" y="1484784"/>
          <a:ext cx="8075240" cy="4778672"/>
        </p:xfrm>
        <a:graphic>
          <a:graphicData uri="http://schemas.openxmlformats.org/drawingml/2006/table">
            <a:tbl>
              <a:tblPr firstRow="1" bandRow="1">
                <a:tableStyleId>{5C22544A-7EE6-4342-B048-85BDC9FD1C3A}</a:tableStyleId>
              </a:tblPr>
              <a:tblGrid>
                <a:gridCol w="1162472"/>
                <a:gridCol w="2448272"/>
                <a:gridCol w="1512168"/>
                <a:gridCol w="2952328"/>
              </a:tblGrid>
              <a:tr h="1189652">
                <a:tc>
                  <a:txBody>
                    <a:bodyPr/>
                    <a:p>
                      <a:r>
                        <a:rPr dirty="0" lang="en-US"/>
                        <a:t>S.NO</a:t>
                      </a:r>
                    </a:p>
                  </a:txBody>
                </a:tc>
                <a:tc>
                  <a:txBody>
                    <a:bodyPr/>
                    <a:p>
                      <a:r>
                        <a:rPr b="0" dirty="0" lang="en-US"/>
                        <a:t>TITLE</a:t>
                      </a:r>
                    </a:p>
                  </a:txBody>
                </a:tc>
                <a:tc>
                  <a:txBody>
                    <a:bodyPr/>
                    <a:p>
                      <a:r>
                        <a:rPr dirty="0" lang="en-US"/>
                        <a:t>AUTHORS</a:t>
                      </a:r>
                    </a:p>
                  </a:txBody>
                </a:tc>
                <a:tc>
                  <a:txBody>
                    <a:bodyPr/>
                    <a:p>
                      <a:r>
                        <a:rPr dirty="0" lang="en-US"/>
                        <a:t>DESCRIPTION</a:t>
                      </a:r>
                    </a:p>
                  </a:txBody>
                </a:tc>
              </a:tr>
              <a:tr h="2943404">
                <a:tc>
                  <a:txBody>
                    <a:bodyPr/>
                    <a:p>
                      <a:r>
                        <a:rPr dirty="0" sz="1200" lang="en-US"/>
                        <a:t>8.</a:t>
                      </a:r>
                    </a:p>
                  </a:txBody>
                </a:tc>
                <a:tc>
                  <a:txBody>
                    <a:bodyPr/>
                    <a:p>
                      <a:r>
                        <a:rPr dirty="0" sz="1350" kern="1200" lang="en-US">
                          <a:solidFill>
                            <a:schemeClr val="dk1"/>
                          </a:solidFill>
                          <a:effectLst/>
                          <a:latin typeface="+mn-lt"/>
                          <a:ea typeface="+mn-ea"/>
                          <a:cs typeface="+mn-cs"/>
                        </a:rPr>
                        <a:t>The Real Estate Transaction Trace System Model Based on </a:t>
                      </a:r>
                      <a:r>
                        <a:rPr dirty="0" sz="1350" kern="1200" lang="en-US" err="1">
                          <a:solidFill>
                            <a:schemeClr val="dk1"/>
                          </a:solidFill>
                          <a:effectLst/>
                          <a:latin typeface="+mn-lt"/>
                          <a:ea typeface="+mn-ea"/>
                          <a:cs typeface="+mn-cs"/>
                        </a:rPr>
                        <a:t>Ethereum</a:t>
                      </a:r>
                      <a:r>
                        <a:rPr dirty="0" sz="1350" kern="1200" lang="en-US">
                          <a:solidFill>
                            <a:schemeClr val="dk1"/>
                          </a:solidFill>
                          <a:effectLst/>
                          <a:latin typeface="+mn-lt"/>
                          <a:ea typeface="+mn-ea"/>
                          <a:cs typeface="+mn-cs"/>
                        </a:rPr>
                        <a:t> </a:t>
                      </a:r>
                      <a:r>
                        <a:rPr dirty="0" sz="1350" kern="1200" lang="en-US" err="1">
                          <a:solidFill>
                            <a:schemeClr val="dk1"/>
                          </a:solidFill>
                          <a:effectLst/>
                          <a:latin typeface="+mn-lt"/>
                          <a:ea typeface="+mn-ea"/>
                          <a:cs typeface="+mn-cs"/>
                        </a:rPr>
                        <a:t>Blockchain</a:t>
                      </a:r>
                      <a:r>
                        <a:rPr dirty="0" sz="1350" kern="1200" lang="en-US">
                          <a:solidFill>
                            <a:schemeClr val="dk1"/>
                          </a:solidFill>
                          <a:effectLst/>
                          <a:latin typeface="+mn-lt"/>
                          <a:ea typeface="+mn-ea"/>
                          <a:cs typeface="+mn-cs"/>
                        </a:rPr>
                        <a:t> Platform</a:t>
                      </a:r>
                    </a:p>
                  </a:txBody>
                </a:tc>
                <a:tc>
                  <a:txBody>
                    <a:bodyPr/>
                    <a:p>
                      <a:r>
                        <a:rPr dirty="0" sz="1350" kern="1200" lang="en-US">
                          <a:solidFill>
                            <a:schemeClr val="dk1"/>
                          </a:solidFill>
                          <a:effectLst/>
                          <a:latin typeface="+mn-lt"/>
                          <a:ea typeface="+mn-ea"/>
                          <a:cs typeface="+mn-cs"/>
                        </a:rPr>
                        <a:t>VO </a:t>
                      </a:r>
                      <a:r>
                        <a:rPr dirty="0" sz="1350" kern="1200" lang="en-US" err="1">
                          <a:solidFill>
                            <a:schemeClr val="dk1"/>
                          </a:solidFill>
                          <a:effectLst/>
                          <a:latin typeface="+mn-lt"/>
                          <a:ea typeface="+mn-ea"/>
                          <a:cs typeface="+mn-cs"/>
                        </a:rPr>
                        <a:t>Khoa</a:t>
                      </a:r>
                      <a:r>
                        <a:rPr dirty="0" sz="1350" kern="1200" lang="en-US">
                          <a:solidFill>
                            <a:schemeClr val="dk1"/>
                          </a:solidFill>
                          <a:effectLst/>
                          <a:latin typeface="+mn-lt"/>
                          <a:ea typeface="+mn-ea"/>
                          <a:cs typeface="+mn-cs"/>
                        </a:rPr>
                        <a:t> Tan, Thu Nguyen</a:t>
                      </a:r>
                    </a:p>
                  </a:txBody>
                </a:tc>
                <a:tc>
                  <a:txBody>
                    <a:bodyPr/>
                    <a:p>
                      <a:r>
                        <a:rPr b="0" dirty="0" sz="1350" i="0" kern="1200" lang="en-US" err="1">
                          <a:solidFill>
                            <a:schemeClr val="dk1"/>
                          </a:solidFill>
                          <a:effectLst/>
                          <a:latin typeface="+mn-lt"/>
                          <a:ea typeface="+mn-ea"/>
                          <a:cs typeface="+mn-cs"/>
                        </a:rPr>
                        <a:t>Blockchain</a:t>
                      </a:r>
                      <a:r>
                        <a:rPr b="0" dirty="0" sz="1350" i="0" kern="1200" lang="en-US">
                          <a:solidFill>
                            <a:schemeClr val="dk1"/>
                          </a:solidFill>
                          <a:effectLst/>
                          <a:latin typeface="+mn-lt"/>
                          <a:ea typeface="+mn-ea"/>
                          <a:cs typeface="+mn-cs"/>
                        </a:rPr>
                        <a:t> is one of the leading 4.0 technologies because of its potential applications in many fields, such as real estate. Real estate is an old market and little changes. Therefore, buying and selling real estate brings many risks because it is difficult to find and verify information. Real estate transactions are complex, time-consuming and have high intermediary fees. However, </a:t>
                      </a:r>
                      <a:r>
                        <a:rPr b="0" dirty="0" sz="1350" i="0" kern="1200" lang="en-US" err="1">
                          <a:solidFill>
                            <a:schemeClr val="dk1"/>
                          </a:solidFill>
                          <a:effectLst/>
                          <a:latin typeface="+mn-lt"/>
                          <a:ea typeface="+mn-ea"/>
                          <a:cs typeface="+mn-cs"/>
                        </a:rPr>
                        <a:t>Blockchain</a:t>
                      </a:r>
                      <a:r>
                        <a:rPr b="0" dirty="0" sz="1350" i="0" kern="1200" lang="en-US">
                          <a:solidFill>
                            <a:schemeClr val="dk1"/>
                          </a:solidFill>
                          <a:effectLst/>
                          <a:latin typeface="+mn-lt"/>
                          <a:ea typeface="+mn-ea"/>
                          <a:cs typeface="+mn-cs"/>
                        </a:rPr>
                        <a:t> technology has opened up many ways to change this. Therefore, we study </a:t>
                      </a:r>
                      <a:r>
                        <a:rPr b="0" dirty="0" sz="1350" i="0" kern="1200" lang="en-US" err="1">
                          <a:solidFill>
                            <a:schemeClr val="dk1"/>
                          </a:solidFill>
                          <a:effectLst/>
                          <a:latin typeface="+mn-lt"/>
                          <a:ea typeface="+mn-ea"/>
                          <a:cs typeface="+mn-cs"/>
                        </a:rPr>
                        <a:t>Blockchain</a:t>
                      </a:r>
                      <a:r>
                        <a:rPr b="0" dirty="0" sz="1350" i="0" kern="1200" lang="en-US">
                          <a:solidFill>
                            <a:schemeClr val="dk1"/>
                          </a:solidFill>
                          <a:effectLst/>
                          <a:latin typeface="+mn-lt"/>
                          <a:ea typeface="+mn-ea"/>
                          <a:cs typeface="+mn-cs"/>
                        </a:rPr>
                        <a:t> technology and propose Real Estate Transaction Trace (RETT) system model to change and improve the way real estate transactions work in Vietnam.</a:t>
                      </a:r>
                      <a:endParaRPr dirty="0" sz="1350" kern="1200" lang="en-US">
                        <a:solidFill>
                          <a:schemeClr val="dk1"/>
                        </a:solidFill>
                        <a:effectLst/>
                        <a:latin typeface="+mn-lt"/>
                        <a:ea typeface="+mn-ea"/>
                        <a:cs typeface="+mn-cs"/>
                      </a:endParaRPr>
                    </a:p>
                  </a:txBody>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00" name="Title 1"/>
          <p:cNvSpPr>
            <a:spLocks noGrp="1"/>
          </p:cNvSpPr>
          <p:nvPr>
            <p:ph type="title"/>
          </p:nvPr>
        </p:nvSpPr>
        <p:spPr/>
        <p:txBody>
          <a:bodyPr/>
          <a:p>
            <a:pPr algn="ctr"/>
            <a:r>
              <a:rPr b="1" dirty="0" lang="en-US"/>
              <a:t>Literature survey</a:t>
            </a:r>
          </a:p>
        </p:txBody>
      </p:sp>
      <p:graphicFrame>
        <p:nvGraphicFramePr>
          <p:cNvPr id="4194312" name="Content Placeholder 3"/>
          <p:cNvGraphicFramePr>
            <a:graphicFrameLocks noGrp="1"/>
          </p:cNvGraphicFramePr>
          <p:nvPr>
            <p:ph idx="1"/>
          </p:nvPr>
        </p:nvGraphicFramePr>
        <p:xfrm>
          <a:off x="539552" y="1484784"/>
          <a:ext cx="8075240" cy="4161452"/>
        </p:xfrm>
        <a:graphic>
          <a:graphicData uri="http://schemas.openxmlformats.org/drawingml/2006/table">
            <a:tbl>
              <a:tblPr firstRow="1" bandRow="1">
                <a:tableStyleId>{5C22544A-7EE6-4342-B048-85BDC9FD1C3A}</a:tableStyleId>
              </a:tblPr>
              <a:tblGrid>
                <a:gridCol w="1162472"/>
                <a:gridCol w="2448272"/>
                <a:gridCol w="1512168"/>
                <a:gridCol w="2952328"/>
              </a:tblGrid>
              <a:tr h="1189652">
                <a:tc>
                  <a:txBody>
                    <a:bodyPr/>
                    <a:p>
                      <a:r>
                        <a:rPr dirty="0" lang="en-US"/>
                        <a:t>S.NO</a:t>
                      </a:r>
                    </a:p>
                  </a:txBody>
                </a:tc>
                <a:tc>
                  <a:txBody>
                    <a:bodyPr/>
                    <a:p>
                      <a:r>
                        <a:rPr b="0" dirty="0" lang="en-US"/>
                        <a:t>TITLE</a:t>
                      </a:r>
                    </a:p>
                  </a:txBody>
                </a:tc>
                <a:tc>
                  <a:txBody>
                    <a:bodyPr/>
                    <a:p>
                      <a:r>
                        <a:rPr dirty="0" lang="en-US"/>
                        <a:t>AUTHORS</a:t>
                      </a:r>
                    </a:p>
                  </a:txBody>
                </a:tc>
                <a:tc>
                  <a:txBody>
                    <a:bodyPr/>
                    <a:p>
                      <a:r>
                        <a:rPr dirty="0" lang="en-US"/>
                        <a:t>DESCRIPTION</a:t>
                      </a:r>
                    </a:p>
                  </a:txBody>
                </a:tc>
              </a:tr>
              <a:tr h="2943404">
                <a:tc>
                  <a:txBody>
                    <a:bodyPr/>
                    <a:p>
                      <a:r>
                        <a:rPr dirty="0" sz="1200" lang="en-US"/>
                        <a:t>9.</a:t>
                      </a:r>
                    </a:p>
                  </a:txBody>
                </a:tc>
                <a:tc>
                  <a:txBody>
                    <a:bodyPr/>
                    <a:p>
                      <a:r>
                        <a:rPr dirty="0" sz="1350" kern="1200" lang="en-US">
                          <a:solidFill>
                            <a:schemeClr val="dk1"/>
                          </a:solidFill>
                          <a:effectLst/>
                          <a:latin typeface="+mn-lt"/>
                          <a:ea typeface="+mn-ea"/>
                          <a:cs typeface="+mn-cs"/>
                        </a:rPr>
                        <a:t>Business Process Models of </a:t>
                      </a:r>
                      <a:r>
                        <a:rPr dirty="0" sz="1350" kern="1200" lang="en-US" err="1">
                          <a:solidFill>
                            <a:schemeClr val="dk1"/>
                          </a:solidFill>
                          <a:effectLst/>
                          <a:latin typeface="+mn-lt"/>
                          <a:ea typeface="+mn-ea"/>
                          <a:cs typeface="+mn-cs"/>
                        </a:rPr>
                        <a:t>Blockchain</a:t>
                      </a:r>
                      <a:r>
                        <a:rPr dirty="0" sz="1350" kern="1200" lang="en-US">
                          <a:solidFill>
                            <a:schemeClr val="dk1"/>
                          </a:solidFill>
                          <a:effectLst/>
                          <a:latin typeface="+mn-lt"/>
                          <a:ea typeface="+mn-ea"/>
                          <a:cs typeface="+mn-cs"/>
                        </a:rPr>
                        <a:t> and South African Real Estate Transactions</a:t>
                      </a:r>
                    </a:p>
                  </a:txBody>
                </a:tc>
                <a:tc>
                  <a:txBody>
                    <a:bodyPr/>
                    <a:p>
                      <a:r>
                        <a:rPr dirty="0" sz="1350" kern="1200" lang="en-US">
                          <a:solidFill>
                            <a:schemeClr val="dk1"/>
                          </a:solidFill>
                          <a:effectLst/>
                          <a:latin typeface="+mn-lt"/>
                          <a:ea typeface="+mn-ea"/>
                          <a:cs typeface="+mn-cs"/>
                        </a:rPr>
                        <a:t>Jack Laurie </a:t>
                      </a:r>
                      <a:r>
                        <a:rPr dirty="0" sz="1350" kern="1200" lang="en-US" err="1">
                          <a:solidFill>
                            <a:schemeClr val="dk1"/>
                          </a:solidFill>
                          <a:effectLst/>
                          <a:latin typeface="+mn-lt"/>
                          <a:ea typeface="+mn-ea"/>
                          <a:cs typeface="+mn-cs"/>
                        </a:rPr>
                        <a:t>Tilbury</a:t>
                      </a:r>
                      <a:r>
                        <a:rPr dirty="0" sz="1350" kern="1200" lang="en-US">
                          <a:solidFill>
                            <a:schemeClr val="dk1"/>
                          </a:solidFill>
                          <a:effectLst/>
                          <a:latin typeface="+mn-lt"/>
                          <a:ea typeface="+mn-ea"/>
                          <a:cs typeface="+mn-cs"/>
                        </a:rPr>
                        <a:t>, Ed de la Rey, Karl van der </a:t>
                      </a:r>
                      <a:r>
                        <a:rPr dirty="0" sz="1350" kern="1200" lang="en-US" err="1">
                          <a:solidFill>
                            <a:schemeClr val="dk1"/>
                          </a:solidFill>
                          <a:effectLst/>
                          <a:latin typeface="+mn-lt"/>
                          <a:ea typeface="+mn-ea"/>
                          <a:cs typeface="+mn-cs"/>
                        </a:rPr>
                        <a:t>Schyff</a:t>
                      </a:r>
                      <a:endParaRPr dirty="0" sz="1350" kern="1200" lang="en-US">
                        <a:solidFill>
                          <a:schemeClr val="dk1"/>
                        </a:solidFill>
                        <a:effectLst/>
                        <a:latin typeface="+mn-lt"/>
                        <a:ea typeface="+mn-ea"/>
                        <a:cs typeface="+mn-cs"/>
                      </a:endParaRPr>
                    </a:p>
                  </a:txBody>
                </a:tc>
                <a:tc>
                  <a:txBody>
                    <a:bodyPr/>
                    <a:p>
                      <a:r>
                        <a:rPr b="0" dirty="0" sz="1350" i="0" kern="1200" lang="en-US">
                          <a:solidFill>
                            <a:schemeClr val="dk1"/>
                          </a:solidFill>
                          <a:effectLst/>
                          <a:latin typeface="+mn-lt"/>
                          <a:ea typeface="+mn-ea"/>
                          <a:cs typeface="+mn-cs"/>
                        </a:rPr>
                        <a:t>The current real estate purchasing process in South African sector can be described as inefficient due to heavy reliance on multiple third parties which results in high transaction costs and a prolonging of the time in which property transactions are completed in. Additionally, the extensive manual review and verification of financial and legal documents as well as manually updating multiple systems with redundant information not only takes time but is also prone to error and fraudulent activities.</a:t>
                      </a:r>
                      <a:endParaRPr dirty="0" sz="1350" kern="1200" lang="en-US">
                        <a:solidFill>
                          <a:schemeClr val="dk1"/>
                        </a:solidFill>
                        <a:effectLst/>
                        <a:latin typeface="+mn-lt"/>
                        <a:ea typeface="+mn-ea"/>
                        <a:cs typeface="+mn-cs"/>
                      </a:endParaRPr>
                    </a:p>
                  </a:txBody>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01" name="Title 1"/>
          <p:cNvSpPr>
            <a:spLocks noGrp="1"/>
          </p:cNvSpPr>
          <p:nvPr>
            <p:ph type="title"/>
          </p:nvPr>
        </p:nvSpPr>
        <p:spPr/>
        <p:txBody>
          <a:bodyPr/>
          <a:p>
            <a:pPr algn="ctr"/>
            <a:r>
              <a:rPr b="1" dirty="0" lang="en-US"/>
              <a:t>Literature survey</a:t>
            </a:r>
          </a:p>
        </p:txBody>
      </p:sp>
      <p:graphicFrame>
        <p:nvGraphicFramePr>
          <p:cNvPr id="4194313" name="Content Placeholder 3"/>
          <p:cNvGraphicFramePr>
            <a:graphicFrameLocks noGrp="1"/>
          </p:cNvGraphicFramePr>
          <p:nvPr>
            <p:ph idx="1"/>
          </p:nvPr>
        </p:nvGraphicFramePr>
        <p:xfrm>
          <a:off x="539552" y="1484784"/>
          <a:ext cx="8075240" cy="4133056"/>
        </p:xfrm>
        <a:graphic>
          <a:graphicData uri="http://schemas.openxmlformats.org/drawingml/2006/table">
            <a:tbl>
              <a:tblPr firstRow="1" bandRow="1">
                <a:tableStyleId>{5C22544A-7EE6-4342-B048-85BDC9FD1C3A}</a:tableStyleId>
              </a:tblPr>
              <a:tblGrid>
                <a:gridCol w="1162472"/>
                <a:gridCol w="2448272"/>
                <a:gridCol w="1512168"/>
                <a:gridCol w="2952328"/>
              </a:tblGrid>
              <a:tr h="1189652">
                <a:tc>
                  <a:txBody>
                    <a:bodyPr/>
                    <a:p>
                      <a:r>
                        <a:rPr dirty="0" lang="en-US"/>
                        <a:t>S.NO</a:t>
                      </a:r>
                    </a:p>
                  </a:txBody>
                </a:tc>
                <a:tc>
                  <a:txBody>
                    <a:bodyPr/>
                    <a:p>
                      <a:r>
                        <a:rPr b="0" dirty="0" lang="en-US"/>
                        <a:t>TITLE</a:t>
                      </a:r>
                    </a:p>
                  </a:txBody>
                </a:tc>
                <a:tc>
                  <a:txBody>
                    <a:bodyPr/>
                    <a:p>
                      <a:r>
                        <a:rPr dirty="0" lang="en-US"/>
                        <a:t>AUTHORS</a:t>
                      </a:r>
                    </a:p>
                  </a:txBody>
                </a:tc>
                <a:tc>
                  <a:txBody>
                    <a:bodyPr/>
                    <a:p>
                      <a:r>
                        <a:rPr dirty="0" lang="en-US"/>
                        <a:t>DESCRIPTION</a:t>
                      </a:r>
                    </a:p>
                  </a:txBody>
                </a:tc>
              </a:tr>
              <a:tr h="2943404">
                <a:tc>
                  <a:txBody>
                    <a:bodyPr/>
                    <a:p>
                      <a:r>
                        <a:rPr dirty="0" sz="1200" lang="en-US"/>
                        <a:t>10.</a:t>
                      </a:r>
                    </a:p>
                  </a:txBody>
                </a:tc>
                <a:tc>
                  <a:txBody>
                    <a:bodyPr/>
                    <a:p>
                      <a:r>
                        <a:rPr dirty="0" sz="1350" kern="1200" lang="en-US">
                          <a:solidFill>
                            <a:schemeClr val="dk1"/>
                          </a:solidFill>
                          <a:effectLst/>
                          <a:latin typeface="+mn-lt"/>
                          <a:ea typeface="+mn-ea"/>
                          <a:cs typeface="+mn-cs"/>
                        </a:rPr>
                        <a:t>Multilateral Game in Chinese Real Estate Price: A Game Analysis of Real Estate Tax and Land Tightening</a:t>
                      </a:r>
                    </a:p>
                  </a:txBody>
                </a:tc>
                <a:tc>
                  <a:txBody>
                    <a:bodyPr/>
                    <a:p>
                      <a:r>
                        <a:rPr dirty="0" sz="1350" kern="1200" lang="en-US">
                          <a:solidFill>
                            <a:schemeClr val="dk1"/>
                          </a:solidFill>
                          <a:effectLst/>
                          <a:latin typeface="+mn-lt"/>
                          <a:ea typeface="+mn-ea"/>
                          <a:cs typeface="+mn-cs"/>
                        </a:rPr>
                        <a:t>Jun Yan, et al</a:t>
                      </a:r>
                    </a:p>
                  </a:txBody>
                </a:tc>
                <a:tc>
                  <a:txBody>
                    <a:bodyPr/>
                    <a:p>
                      <a:r>
                        <a:rPr b="0" dirty="0" sz="1350" i="0" kern="1200" lang="en-US">
                          <a:solidFill>
                            <a:schemeClr val="dk1"/>
                          </a:solidFill>
                          <a:effectLst/>
                          <a:latin typeface="+mn-lt"/>
                          <a:ea typeface="+mn-ea"/>
                          <a:cs typeface="+mn-cs"/>
                        </a:rPr>
                        <a:t>Healthy, stable and scientific regulation of real estate market is a matter of Chinese people's livelihood and just because of the importance of the real estate market, the control measures introduced to the real estate are so dense and violent in recent years, for example country eight, country ten and so on. Begin to levy property tax in the pilot, as the representative of soft regulation and tight to the roots for the hardware control are constantly combined introduction.</a:t>
                      </a:r>
                      <a:endParaRPr dirty="0" sz="1350" kern="1200" lang="en-US">
                        <a:solidFill>
                          <a:schemeClr val="dk1"/>
                        </a:solidFill>
                        <a:effectLst/>
                        <a:latin typeface="+mn-lt"/>
                        <a:ea typeface="+mn-ea"/>
                        <a:cs typeface="+mn-cs"/>
                      </a:endParaRPr>
                    </a:p>
                  </a:txBody>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02" name="Title 1"/>
          <p:cNvSpPr>
            <a:spLocks noGrp="1"/>
          </p:cNvSpPr>
          <p:nvPr>
            <p:ph type="title"/>
          </p:nvPr>
        </p:nvSpPr>
        <p:spPr>
          <a:xfrm>
            <a:off x="628650" y="365127"/>
            <a:ext cx="7886700" cy="615601"/>
          </a:xfrm>
        </p:spPr>
        <p:txBody>
          <a:bodyPr/>
          <a:p>
            <a:pPr algn="ctr"/>
            <a:r>
              <a:rPr b="1" dirty="0" lang="en-US"/>
              <a:t>PROBLEM STATEMENT</a:t>
            </a:r>
          </a:p>
        </p:txBody>
      </p:sp>
      <p:sp>
        <p:nvSpPr>
          <p:cNvPr id="1048603" name="Content Placeholder 2"/>
          <p:cNvSpPr>
            <a:spLocks noGrp="1"/>
          </p:cNvSpPr>
          <p:nvPr>
            <p:ph idx="1"/>
          </p:nvPr>
        </p:nvSpPr>
        <p:spPr>
          <a:xfrm>
            <a:off x="611560" y="980728"/>
            <a:ext cx="8136904" cy="5544616"/>
          </a:xfrm>
        </p:spPr>
        <p:txBody>
          <a:bodyPr>
            <a:normAutofit/>
          </a:bodyPr>
          <a:p>
            <a:pPr algn="just" indent="0" marL="0">
              <a:lnSpc>
                <a:spcPct val="150000"/>
              </a:lnSpc>
              <a:buNone/>
            </a:pPr>
            <a:r>
              <a:rPr dirty="0" lang="en-US"/>
              <a:t>The real estate are one of the booming industries and there are many fraud activities happening in online real estate. So with the help of </a:t>
            </a:r>
            <a:r>
              <a:rPr dirty="0" lang="en-US" err="1"/>
              <a:t>blockchain</a:t>
            </a:r>
            <a:r>
              <a:rPr dirty="0" lang="en-US"/>
              <a:t> technology, the security can be enhanced in the online real estate system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04" name="Title 1"/>
          <p:cNvSpPr>
            <a:spLocks noGrp="1"/>
          </p:cNvSpPr>
          <p:nvPr>
            <p:ph type="title"/>
          </p:nvPr>
        </p:nvSpPr>
        <p:spPr>
          <a:xfrm>
            <a:off x="628650" y="365127"/>
            <a:ext cx="7886700" cy="615601"/>
          </a:xfrm>
        </p:spPr>
        <p:txBody>
          <a:bodyPr/>
          <a:p>
            <a:pPr algn="ctr"/>
            <a:r>
              <a:rPr b="1" dirty="0" lang="en-US"/>
              <a:t>DEVELOPMENT ENVIRONMENT</a:t>
            </a:r>
          </a:p>
        </p:txBody>
      </p:sp>
      <p:sp>
        <p:nvSpPr>
          <p:cNvPr id="1048605" name="Content Placeholder 2"/>
          <p:cNvSpPr>
            <a:spLocks noGrp="1"/>
          </p:cNvSpPr>
          <p:nvPr>
            <p:ph idx="1"/>
          </p:nvPr>
        </p:nvSpPr>
        <p:spPr>
          <a:xfrm>
            <a:off x="611560" y="1412776"/>
            <a:ext cx="8136904" cy="5112568"/>
          </a:xfrm>
        </p:spPr>
        <p:txBody>
          <a:bodyPr>
            <a:normAutofit/>
          </a:bodyPr>
          <a:p>
            <a:pPr indent="0" marL="0">
              <a:buNone/>
            </a:pPr>
            <a:r>
              <a:rPr b="1" dirty="0" lang="en-US"/>
              <a:t>HARDWARE REQUIREMENTS</a:t>
            </a:r>
            <a:endParaRPr dirty="0" lang="en-US"/>
          </a:p>
          <a:p>
            <a:pPr indent="0" marL="0">
              <a:buNone/>
            </a:pPr>
            <a:r>
              <a:rPr dirty="0" lang="en-US"/>
              <a:t>Processor			: Pentium Dual Core 2.00GHZ</a:t>
            </a:r>
          </a:p>
          <a:p>
            <a:pPr indent="0" marL="0">
              <a:buNone/>
            </a:pPr>
            <a:r>
              <a:rPr dirty="0" lang="en-US"/>
              <a:t>Hard disk			: 120 GB</a:t>
            </a:r>
          </a:p>
          <a:p>
            <a:pPr indent="0" marL="0">
              <a:buNone/>
            </a:pPr>
            <a:r>
              <a:rPr dirty="0" lang="en-US"/>
              <a:t>Mouse		           : Logitech. </a:t>
            </a:r>
          </a:p>
          <a:p>
            <a:pPr indent="0" marL="0">
              <a:buNone/>
            </a:pPr>
            <a:r>
              <a:rPr dirty="0" lang="en-US"/>
              <a:t>RAM				: 2GB (minimum)</a:t>
            </a:r>
          </a:p>
          <a:p>
            <a:pPr indent="0" marL="0">
              <a:buNone/>
            </a:pPr>
            <a:r>
              <a:rPr dirty="0" lang="en-US"/>
              <a:t>Keyboard			: 110 keys enhanced</a:t>
            </a:r>
          </a:p>
          <a:p>
            <a:pPr indent="0" marL="0">
              <a:buNone/>
            </a:pPr>
            <a:r>
              <a:rPr dirty="0" lang="en-US"/>
              <a:t> </a:t>
            </a:r>
          </a:p>
          <a:p>
            <a:pPr indent="0" marL="0">
              <a:buNone/>
            </a:pPr>
            <a:r>
              <a:rPr b="1" dirty="0" lang="en-US"/>
              <a:t>SOFTWARE REQUIREMENTS</a:t>
            </a:r>
            <a:endParaRPr dirty="0" lang="en-US"/>
          </a:p>
          <a:p>
            <a:pPr indent="0" marL="0">
              <a:buNone/>
            </a:pPr>
            <a:r>
              <a:rPr dirty="0" lang="en-US"/>
              <a:t>Operating system 		: Windows7 (with service pack1), 8, 8.1 and 10</a:t>
            </a:r>
          </a:p>
          <a:p>
            <a:pPr indent="0" marL="0">
              <a:buNone/>
            </a:pPr>
            <a:r>
              <a:rPr dirty="0" lang="en-US"/>
              <a:t>IDE		                       : Visual Studio Code</a:t>
            </a:r>
          </a:p>
          <a:p>
            <a:pPr indent="0" marL="0">
              <a:buNone/>
            </a:pPr>
            <a:r>
              <a:rPr dirty="0" lang="en-US"/>
              <a:t>Backend			:  Node </a:t>
            </a:r>
            <a:r>
              <a:rPr dirty="0" lang="en-US" err="1"/>
              <a:t>Js</a:t>
            </a:r>
            <a:endParaRPr dirty="0" lang="en-US"/>
          </a:p>
          <a:p>
            <a:pPr indent="0" marL="0">
              <a:buNone/>
            </a:pPr>
            <a:r>
              <a:rPr dirty="0" lang="en-US"/>
              <a:t>Frontend                             :  React</a:t>
            </a:r>
          </a:p>
          <a:p>
            <a:pPr indent="0" marL="0">
              <a:buNone/>
            </a:pPr>
            <a:endParaRPr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06" name="Title 1"/>
          <p:cNvSpPr>
            <a:spLocks noGrp="1"/>
          </p:cNvSpPr>
          <p:nvPr>
            <p:ph type="title"/>
          </p:nvPr>
        </p:nvSpPr>
        <p:spPr>
          <a:xfrm>
            <a:off x="628650" y="365127"/>
            <a:ext cx="7886700" cy="687609"/>
          </a:xfrm>
        </p:spPr>
        <p:txBody>
          <a:bodyPr>
            <a:normAutofit/>
          </a:bodyPr>
          <a:p>
            <a:pPr algn="ctr"/>
            <a:r>
              <a:rPr b="1" dirty="0" sz="4000" lang="en-US"/>
              <a:t>SYSTEM ARCHITECTURE</a:t>
            </a:r>
            <a:endParaRPr b="1" dirty="0" sz="4000" lang="en-US">
              <a:latin typeface="+mn-lt"/>
            </a:endParaRPr>
          </a:p>
        </p:txBody>
      </p:sp>
      <p:sp>
        <p:nvSpPr>
          <p:cNvPr id="1048607" name="Content Placeholder 2"/>
          <p:cNvSpPr>
            <a:spLocks noGrp="1"/>
          </p:cNvSpPr>
          <p:nvPr>
            <p:ph idx="1"/>
          </p:nvPr>
        </p:nvSpPr>
        <p:spPr>
          <a:xfrm>
            <a:off x="683568" y="1412776"/>
            <a:ext cx="7920880" cy="4968552"/>
          </a:xfrm>
        </p:spPr>
        <p:txBody>
          <a:bodyPr/>
          <a:p>
            <a:pPr indent="0" marL="0">
              <a:buNone/>
            </a:pPr>
            <a:endParaRPr b="1" dirty="0" lang="en-US"/>
          </a:p>
          <a:p>
            <a:pPr indent="0" marL="0">
              <a:buNone/>
            </a:pPr>
            <a:endParaRPr b="1" dirty="0" lang="en-US"/>
          </a:p>
          <a:p>
            <a:pPr indent="0" marL="0">
              <a:buNone/>
            </a:pPr>
            <a:endParaRPr dirty="0" lang="en-US"/>
          </a:p>
        </p:txBody>
      </p:sp>
      <p:pic>
        <p:nvPicPr>
          <p:cNvPr id="2097152" name="image1.jpg"/>
          <p:cNvPicPr>
            <a:picLocks/>
          </p:cNvPicPr>
          <p:nvPr/>
        </p:nvPicPr>
        <p:blipFill>
          <a:blip xmlns:r="http://schemas.openxmlformats.org/officeDocument/2006/relationships" r:embed="rId1"/>
          <a:srcRect/>
          <a:stretch>
            <a:fillRect/>
          </a:stretch>
        </p:blipFill>
        <p:spPr>
          <a:xfrm>
            <a:off x="899592" y="1556792"/>
            <a:ext cx="7128791" cy="410445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08" name="Title 1"/>
          <p:cNvSpPr>
            <a:spLocks noGrp="1"/>
          </p:cNvSpPr>
          <p:nvPr>
            <p:ph type="title"/>
          </p:nvPr>
        </p:nvSpPr>
        <p:spPr>
          <a:xfrm>
            <a:off x="628650" y="365127"/>
            <a:ext cx="7886700" cy="687609"/>
          </a:xfrm>
        </p:spPr>
        <p:txBody>
          <a:bodyPr>
            <a:normAutofit/>
          </a:bodyPr>
          <a:p>
            <a:pPr algn="ctr"/>
            <a:r>
              <a:rPr b="1" dirty="0" sz="4000" lang="en-US">
                <a:latin typeface="+mn-lt"/>
              </a:rPr>
              <a:t>System Design</a:t>
            </a:r>
          </a:p>
        </p:txBody>
      </p:sp>
      <p:sp>
        <p:nvSpPr>
          <p:cNvPr id="1048609" name="Content Placeholder 2"/>
          <p:cNvSpPr>
            <a:spLocks noGrp="1"/>
          </p:cNvSpPr>
          <p:nvPr>
            <p:ph idx="1"/>
          </p:nvPr>
        </p:nvSpPr>
        <p:spPr>
          <a:xfrm>
            <a:off x="683568" y="1412776"/>
            <a:ext cx="7920880" cy="4968552"/>
          </a:xfrm>
        </p:spPr>
        <p:txBody>
          <a:bodyPr/>
          <a:p>
            <a:pPr indent="0" marL="0">
              <a:buNone/>
            </a:pPr>
            <a:r>
              <a:rPr b="1" dirty="0" lang="en-US"/>
              <a:t>Use-Case Diagram</a:t>
            </a:r>
          </a:p>
          <a:p>
            <a:pPr indent="0" marL="0">
              <a:buNone/>
            </a:pPr>
            <a:endParaRPr b="1" dirty="0" lang="en-US"/>
          </a:p>
          <a:p>
            <a:pPr indent="0" marL="0">
              <a:buNone/>
            </a:pPr>
            <a:endParaRPr b="1" dirty="0" lang="en-US"/>
          </a:p>
          <a:p>
            <a:pPr indent="0" marL="0">
              <a:buNone/>
            </a:pPr>
            <a:endParaRPr dirty="0" lang="en-US"/>
          </a:p>
        </p:txBody>
      </p:sp>
      <p:pic>
        <p:nvPicPr>
          <p:cNvPr id="2097153" name="image9.jpg"/>
          <p:cNvPicPr>
            <a:picLocks/>
          </p:cNvPicPr>
          <p:nvPr/>
        </p:nvPicPr>
        <p:blipFill>
          <a:blip xmlns:r="http://schemas.openxmlformats.org/officeDocument/2006/relationships" r:embed="rId1"/>
          <a:srcRect/>
          <a:stretch>
            <a:fillRect/>
          </a:stretch>
        </p:blipFill>
        <p:spPr>
          <a:xfrm>
            <a:off x="2915816" y="1988840"/>
            <a:ext cx="3748405" cy="4525645"/>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10" name="Title 1"/>
          <p:cNvSpPr>
            <a:spLocks noGrp="1"/>
          </p:cNvSpPr>
          <p:nvPr>
            <p:ph type="title"/>
          </p:nvPr>
        </p:nvSpPr>
        <p:spPr>
          <a:xfrm>
            <a:off x="628650" y="365127"/>
            <a:ext cx="7886700" cy="687609"/>
          </a:xfrm>
        </p:spPr>
        <p:txBody>
          <a:bodyPr>
            <a:normAutofit/>
          </a:bodyPr>
          <a:p>
            <a:pPr algn="ctr"/>
            <a:r>
              <a:rPr b="1" dirty="0" sz="4000" lang="en-US">
                <a:latin typeface="+mn-lt"/>
              </a:rPr>
              <a:t>System Design</a:t>
            </a:r>
          </a:p>
        </p:txBody>
      </p:sp>
      <p:sp>
        <p:nvSpPr>
          <p:cNvPr id="1048611" name="Content Placeholder 2"/>
          <p:cNvSpPr>
            <a:spLocks noGrp="1"/>
          </p:cNvSpPr>
          <p:nvPr>
            <p:ph idx="1"/>
          </p:nvPr>
        </p:nvSpPr>
        <p:spPr>
          <a:xfrm>
            <a:off x="683568" y="1412776"/>
            <a:ext cx="7920880" cy="4968552"/>
          </a:xfrm>
        </p:spPr>
        <p:txBody>
          <a:bodyPr/>
          <a:p>
            <a:pPr indent="0" marL="0">
              <a:buNone/>
            </a:pPr>
            <a:r>
              <a:rPr b="1" dirty="0" lang="en-US"/>
              <a:t>Activity Diagram</a:t>
            </a:r>
          </a:p>
          <a:p>
            <a:pPr indent="0" marL="0">
              <a:buNone/>
            </a:pPr>
            <a:endParaRPr b="1" dirty="0" lang="en-US"/>
          </a:p>
          <a:p>
            <a:pPr indent="0" marL="0">
              <a:buNone/>
            </a:pPr>
            <a:endParaRPr dirty="0" lang="en-US"/>
          </a:p>
        </p:txBody>
      </p:sp>
      <p:pic>
        <p:nvPicPr>
          <p:cNvPr id="2097154" name="image5.jpg"/>
          <p:cNvPicPr>
            <a:picLocks/>
          </p:cNvPicPr>
          <p:nvPr/>
        </p:nvPicPr>
        <p:blipFill>
          <a:blip xmlns:r="http://schemas.openxmlformats.org/officeDocument/2006/relationships" r:embed="rId1"/>
          <a:srcRect/>
          <a:stretch>
            <a:fillRect/>
          </a:stretch>
        </p:blipFill>
        <p:spPr>
          <a:xfrm>
            <a:off x="3563888" y="1340768"/>
            <a:ext cx="1944216" cy="5328592"/>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12" name="Title 1"/>
          <p:cNvSpPr>
            <a:spLocks noGrp="1"/>
          </p:cNvSpPr>
          <p:nvPr>
            <p:ph type="title"/>
          </p:nvPr>
        </p:nvSpPr>
        <p:spPr>
          <a:xfrm>
            <a:off x="628650" y="365127"/>
            <a:ext cx="7886700" cy="687609"/>
          </a:xfrm>
        </p:spPr>
        <p:txBody>
          <a:bodyPr>
            <a:normAutofit/>
          </a:bodyPr>
          <a:p>
            <a:pPr algn="ctr"/>
            <a:r>
              <a:rPr b="1" dirty="0" sz="4000" lang="en-US">
                <a:latin typeface="+mn-lt"/>
              </a:rPr>
              <a:t>System Design</a:t>
            </a:r>
          </a:p>
        </p:txBody>
      </p:sp>
      <p:sp>
        <p:nvSpPr>
          <p:cNvPr id="1048613" name="Content Placeholder 2"/>
          <p:cNvSpPr>
            <a:spLocks noGrp="1"/>
          </p:cNvSpPr>
          <p:nvPr>
            <p:ph idx="1"/>
          </p:nvPr>
        </p:nvSpPr>
        <p:spPr>
          <a:xfrm>
            <a:off x="683568" y="1412776"/>
            <a:ext cx="7920880" cy="4968552"/>
          </a:xfrm>
        </p:spPr>
        <p:txBody>
          <a:bodyPr/>
          <a:p>
            <a:pPr indent="0" marL="0">
              <a:buNone/>
            </a:pPr>
            <a:r>
              <a:rPr b="1" dirty="0" lang="en-US"/>
              <a:t>Sequence Diagram</a:t>
            </a:r>
          </a:p>
          <a:p>
            <a:pPr indent="0" marL="0">
              <a:buNone/>
            </a:pPr>
            <a:endParaRPr b="1" dirty="0" lang="en-US"/>
          </a:p>
          <a:p>
            <a:pPr indent="0" marL="0">
              <a:buNone/>
            </a:pPr>
            <a:endParaRPr b="1" dirty="0" lang="en-US"/>
          </a:p>
          <a:p>
            <a:pPr indent="0" marL="0">
              <a:buNone/>
            </a:pPr>
            <a:endParaRPr dirty="0" lang="en-US"/>
          </a:p>
        </p:txBody>
      </p:sp>
      <p:pic>
        <p:nvPicPr>
          <p:cNvPr id="2097155" name="image6.jpg"/>
          <p:cNvPicPr>
            <a:picLocks/>
          </p:cNvPicPr>
          <p:nvPr/>
        </p:nvPicPr>
        <p:blipFill>
          <a:blip xmlns:r="http://schemas.openxmlformats.org/officeDocument/2006/relationships" r:embed="rId1"/>
          <a:srcRect/>
          <a:stretch>
            <a:fillRect/>
          </a:stretch>
        </p:blipFill>
        <p:spPr>
          <a:xfrm>
            <a:off x="1731397" y="2276872"/>
            <a:ext cx="5731510" cy="3279775"/>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14" name="Title 1"/>
          <p:cNvSpPr>
            <a:spLocks noGrp="1"/>
          </p:cNvSpPr>
          <p:nvPr>
            <p:ph type="title"/>
          </p:nvPr>
        </p:nvSpPr>
        <p:spPr>
          <a:xfrm>
            <a:off x="628650" y="365127"/>
            <a:ext cx="7886700" cy="687609"/>
          </a:xfrm>
        </p:spPr>
        <p:txBody>
          <a:bodyPr>
            <a:normAutofit/>
          </a:bodyPr>
          <a:p>
            <a:pPr algn="ctr"/>
            <a:r>
              <a:rPr b="1" dirty="0" sz="4000" lang="en-US">
                <a:latin typeface="+mn-lt"/>
              </a:rPr>
              <a:t>System Design</a:t>
            </a:r>
          </a:p>
        </p:txBody>
      </p:sp>
      <p:sp>
        <p:nvSpPr>
          <p:cNvPr id="1048615" name="Content Placeholder 2"/>
          <p:cNvSpPr>
            <a:spLocks noGrp="1"/>
          </p:cNvSpPr>
          <p:nvPr>
            <p:ph idx="1"/>
          </p:nvPr>
        </p:nvSpPr>
        <p:spPr>
          <a:xfrm>
            <a:off x="683568" y="1412776"/>
            <a:ext cx="7920880" cy="4968552"/>
          </a:xfrm>
        </p:spPr>
        <p:txBody>
          <a:bodyPr/>
          <a:p>
            <a:pPr indent="0" marL="0">
              <a:buNone/>
            </a:pPr>
            <a:r>
              <a:rPr b="1" dirty="0" lang="en-US"/>
              <a:t>Data Flow Diagram 0</a:t>
            </a:r>
          </a:p>
          <a:p>
            <a:pPr indent="0" marL="0">
              <a:buNone/>
            </a:pPr>
            <a:endParaRPr b="1" dirty="0" lang="en-US"/>
          </a:p>
          <a:p>
            <a:pPr indent="0" marL="0">
              <a:buNone/>
            </a:pPr>
            <a:endParaRPr b="1" dirty="0" lang="en-US"/>
          </a:p>
          <a:p>
            <a:pPr indent="0" marL="0">
              <a:buNone/>
            </a:pPr>
            <a:endParaRPr dirty="0" lang="en-US"/>
          </a:p>
        </p:txBody>
      </p:sp>
      <p:pic>
        <p:nvPicPr>
          <p:cNvPr id="2097156" name="image3.jpg"/>
          <p:cNvPicPr>
            <a:picLocks/>
          </p:cNvPicPr>
          <p:nvPr/>
        </p:nvPicPr>
        <p:blipFill>
          <a:blip xmlns:r="http://schemas.openxmlformats.org/officeDocument/2006/relationships" r:embed="rId1"/>
          <a:srcRect/>
          <a:stretch>
            <a:fillRect/>
          </a:stretch>
        </p:blipFill>
        <p:spPr>
          <a:xfrm>
            <a:off x="1547664" y="2620327"/>
            <a:ext cx="6120680" cy="1888793"/>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590" name="Title 1"/>
          <p:cNvSpPr>
            <a:spLocks noGrp="1"/>
          </p:cNvSpPr>
          <p:nvPr>
            <p:ph type="title"/>
          </p:nvPr>
        </p:nvSpPr>
        <p:spPr>
          <a:xfrm>
            <a:off x="628650" y="365127"/>
            <a:ext cx="7886700" cy="615601"/>
          </a:xfrm>
        </p:spPr>
        <p:txBody>
          <a:bodyPr/>
          <a:p>
            <a:pPr algn="ctr"/>
            <a:r>
              <a:rPr b="1" dirty="0" lang="en-US"/>
              <a:t>INTRODUCTION</a:t>
            </a:r>
          </a:p>
        </p:txBody>
      </p:sp>
      <p:sp>
        <p:nvSpPr>
          <p:cNvPr id="1048591" name="Content Placeholder 2"/>
          <p:cNvSpPr>
            <a:spLocks noGrp="1"/>
          </p:cNvSpPr>
          <p:nvPr>
            <p:ph idx="1"/>
          </p:nvPr>
        </p:nvSpPr>
        <p:spPr>
          <a:xfrm>
            <a:off x="611560" y="980728"/>
            <a:ext cx="8136904" cy="5544616"/>
          </a:xfrm>
        </p:spPr>
        <p:txBody>
          <a:bodyPr>
            <a:normAutofit/>
          </a:bodyPr>
          <a:p>
            <a:pPr algn="just" indent="0" marL="0">
              <a:lnSpc>
                <a:spcPct val="150000"/>
              </a:lnSpc>
              <a:buNone/>
            </a:pPr>
            <a:r>
              <a:rPr dirty="0" lang="en-US"/>
              <a:t>Developing a secure central system that not only accelerates the process of land registration but also makes it efficient will be effective. This project presents a </a:t>
            </a:r>
            <a:r>
              <a:rPr dirty="0" lang="en-US" err="1"/>
              <a:t>blockchain</a:t>
            </a:r>
            <a:r>
              <a:rPr dirty="0" lang="en-US"/>
              <a:t>-powered real estate management system that will provide a transparent, secure, and efficient system for real Signature estate management. The proposed project allows a real estate agent to register a new </a:t>
            </a:r>
            <a:r>
              <a:rPr dirty="0" lang="en-US" err="1"/>
              <a:t>person.It</a:t>
            </a:r>
            <a:r>
              <a:rPr dirty="0" lang="en-US"/>
              <a:t> also allows a real estate agent to register a property sale against a registered </a:t>
            </a:r>
            <a:r>
              <a:rPr dirty="0" lang="en-US" err="1"/>
              <a:t>person.Blockchain</a:t>
            </a:r>
            <a:r>
              <a:rPr dirty="0" lang="en-US"/>
              <a:t> technology and smart contracts can sort out the classical issues that RE is facing, and they offer much more meaningful tools for a game-theoretic stable-priced market</a:t>
            </a:r>
          </a:p>
          <a:p>
            <a:endParaRPr dirty="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16" name="Title 1"/>
          <p:cNvSpPr>
            <a:spLocks noGrp="1"/>
          </p:cNvSpPr>
          <p:nvPr>
            <p:ph type="title"/>
          </p:nvPr>
        </p:nvSpPr>
        <p:spPr>
          <a:xfrm>
            <a:off x="628650" y="365127"/>
            <a:ext cx="7886700" cy="687609"/>
          </a:xfrm>
        </p:spPr>
        <p:txBody>
          <a:bodyPr>
            <a:normAutofit/>
          </a:bodyPr>
          <a:p>
            <a:pPr algn="ctr"/>
            <a:r>
              <a:rPr b="1" dirty="0" sz="4000" lang="en-US">
                <a:latin typeface="+mn-lt"/>
              </a:rPr>
              <a:t>System Design</a:t>
            </a:r>
          </a:p>
        </p:txBody>
      </p:sp>
      <p:sp>
        <p:nvSpPr>
          <p:cNvPr id="1048617" name="Content Placeholder 2"/>
          <p:cNvSpPr>
            <a:spLocks noGrp="1"/>
          </p:cNvSpPr>
          <p:nvPr>
            <p:ph idx="1"/>
          </p:nvPr>
        </p:nvSpPr>
        <p:spPr>
          <a:xfrm>
            <a:off x="683568" y="1412776"/>
            <a:ext cx="7920880" cy="4968552"/>
          </a:xfrm>
        </p:spPr>
        <p:txBody>
          <a:bodyPr/>
          <a:p>
            <a:pPr indent="0" marL="0">
              <a:buNone/>
            </a:pPr>
            <a:r>
              <a:rPr b="1" dirty="0" lang="en-US"/>
              <a:t>Data Flow Diagram 1</a:t>
            </a:r>
          </a:p>
          <a:p>
            <a:pPr indent="0" marL="0">
              <a:buNone/>
            </a:pPr>
            <a:endParaRPr b="1" dirty="0" lang="en-US"/>
          </a:p>
          <a:p>
            <a:pPr indent="0" marL="0">
              <a:buNone/>
            </a:pPr>
            <a:endParaRPr dirty="0" lang="en-US"/>
          </a:p>
        </p:txBody>
      </p:sp>
      <p:pic>
        <p:nvPicPr>
          <p:cNvPr id="2097157" name="image2.jpg"/>
          <p:cNvPicPr>
            <a:picLocks/>
          </p:cNvPicPr>
          <p:nvPr/>
        </p:nvPicPr>
        <p:blipFill>
          <a:blip xmlns:r="http://schemas.openxmlformats.org/officeDocument/2006/relationships" r:embed="rId1"/>
          <a:srcRect/>
          <a:stretch>
            <a:fillRect/>
          </a:stretch>
        </p:blipFill>
        <p:spPr>
          <a:xfrm>
            <a:off x="2411760" y="2060848"/>
            <a:ext cx="4634230" cy="4525645"/>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18" name="Title 1"/>
          <p:cNvSpPr>
            <a:spLocks noGrp="1"/>
          </p:cNvSpPr>
          <p:nvPr>
            <p:ph type="title"/>
          </p:nvPr>
        </p:nvSpPr>
        <p:spPr>
          <a:xfrm>
            <a:off x="628650" y="365127"/>
            <a:ext cx="7886700" cy="687609"/>
          </a:xfrm>
        </p:spPr>
        <p:txBody>
          <a:bodyPr>
            <a:normAutofit/>
          </a:bodyPr>
          <a:p>
            <a:pPr algn="ctr"/>
            <a:r>
              <a:rPr b="1" dirty="0" sz="4000" lang="en-US">
                <a:latin typeface="+mn-lt"/>
              </a:rPr>
              <a:t>System Design</a:t>
            </a:r>
          </a:p>
        </p:txBody>
      </p:sp>
      <p:sp>
        <p:nvSpPr>
          <p:cNvPr id="1048619" name="Content Placeholder 2"/>
          <p:cNvSpPr>
            <a:spLocks noGrp="1"/>
          </p:cNvSpPr>
          <p:nvPr>
            <p:ph idx="1"/>
          </p:nvPr>
        </p:nvSpPr>
        <p:spPr>
          <a:xfrm>
            <a:off x="683568" y="1412776"/>
            <a:ext cx="7920880" cy="4968552"/>
          </a:xfrm>
        </p:spPr>
        <p:txBody>
          <a:bodyPr/>
          <a:p>
            <a:pPr indent="0" marL="0">
              <a:buNone/>
            </a:pPr>
            <a:r>
              <a:rPr b="1" dirty="0" lang="en-US"/>
              <a:t>ER Diagram</a:t>
            </a:r>
          </a:p>
          <a:p>
            <a:pPr indent="0" marL="0">
              <a:buNone/>
            </a:pPr>
            <a:endParaRPr b="1" dirty="0" lang="en-US"/>
          </a:p>
          <a:p>
            <a:pPr indent="0" marL="0">
              <a:buNone/>
            </a:pPr>
            <a:endParaRPr dirty="0" lang="en-US"/>
          </a:p>
        </p:txBody>
      </p:sp>
      <p:pic>
        <p:nvPicPr>
          <p:cNvPr id="2097158" name="image7.jpg"/>
          <p:cNvPicPr>
            <a:picLocks/>
          </p:cNvPicPr>
          <p:nvPr/>
        </p:nvPicPr>
        <p:blipFill>
          <a:blip xmlns:r="http://schemas.openxmlformats.org/officeDocument/2006/relationships" r:embed="rId1"/>
          <a:srcRect/>
          <a:stretch>
            <a:fillRect/>
          </a:stretch>
        </p:blipFill>
        <p:spPr>
          <a:xfrm>
            <a:off x="1547664" y="2216576"/>
            <a:ext cx="6264695" cy="3254792"/>
          </a:xfrm>
          <a:prstGeom prst="rec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20" name="Title 1"/>
          <p:cNvSpPr>
            <a:spLocks noGrp="1"/>
          </p:cNvSpPr>
          <p:nvPr>
            <p:ph type="title"/>
          </p:nvPr>
        </p:nvSpPr>
        <p:spPr>
          <a:xfrm>
            <a:off x="827584" y="681038"/>
            <a:ext cx="7886700" cy="1325563"/>
          </a:xfrm>
        </p:spPr>
        <p:txBody>
          <a:bodyPr>
            <a:normAutofit/>
          </a:bodyPr>
          <a:p>
            <a:r>
              <a:rPr b="1" dirty="0" sz="4400" lang="en-US">
                <a:latin typeface="+mn-lt"/>
              </a:rPr>
              <a:t>Module Explanation</a:t>
            </a:r>
          </a:p>
        </p:txBody>
      </p:sp>
      <p:sp>
        <p:nvSpPr>
          <p:cNvPr id="1048621" name="Content Placeholder 2"/>
          <p:cNvSpPr>
            <a:spLocks noGrp="1"/>
          </p:cNvSpPr>
          <p:nvPr>
            <p:ph idx="1"/>
          </p:nvPr>
        </p:nvSpPr>
        <p:spPr>
          <a:xfrm>
            <a:off x="628650" y="2204865"/>
            <a:ext cx="7886700" cy="3972098"/>
          </a:xfrm>
        </p:spPr>
        <p:txBody>
          <a:bodyPr>
            <a:normAutofit/>
          </a:bodyPr>
          <a:p>
            <a:pPr lvl="0"/>
            <a:r>
              <a:rPr dirty="0" sz="3200" lang="en-US"/>
              <a:t>USER MODULE</a:t>
            </a:r>
          </a:p>
          <a:p>
            <a:pPr lvl="0"/>
            <a:r>
              <a:rPr dirty="0" sz="3200" lang="en-US"/>
              <a:t>ADMIN MODULE</a:t>
            </a:r>
          </a:p>
          <a:p>
            <a:pPr lvl="0"/>
            <a:r>
              <a:rPr dirty="0" sz="3200" lang="en-US"/>
              <a:t>REGISTRAR MODULE</a:t>
            </a:r>
          </a:p>
          <a:p>
            <a:pPr indent="0" lvl="0" marL="0">
              <a:buNone/>
            </a:pPr>
            <a:r>
              <a:rPr dirty="0" sz="3200" lang="en-US"/>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22" name="Title 1"/>
          <p:cNvSpPr>
            <a:spLocks noGrp="1"/>
          </p:cNvSpPr>
          <p:nvPr>
            <p:ph type="title"/>
          </p:nvPr>
        </p:nvSpPr>
        <p:spPr>
          <a:xfrm>
            <a:off x="628650" y="620687"/>
            <a:ext cx="7886700" cy="504057"/>
          </a:xfrm>
        </p:spPr>
        <p:txBody>
          <a:bodyPr>
            <a:normAutofit fontScale="90000"/>
          </a:bodyPr>
          <a:p>
            <a:pPr algn="ctr"/>
            <a:r>
              <a:rPr b="1" dirty="0" sz="2800" lang="en-US"/>
              <a:t>USER MODULE</a:t>
            </a:r>
            <a:br>
              <a:rPr dirty="0" sz="3600" lang="en-US"/>
            </a:br>
            <a:br>
              <a:rPr dirty="0" sz="3600" lang="en-US"/>
            </a:br>
            <a:endParaRPr dirty="0" lang="en-US"/>
          </a:p>
        </p:txBody>
      </p:sp>
      <p:sp>
        <p:nvSpPr>
          <p:cNvPr id="1048623" name="Content Placeholder 2"/>
          <p:cNvSpPr>
            <a:spLocks noGrp="1"/>
          </p:cNvSpPr>
          <p:nvPr>
            <p:ph idx="1"/>
          </p:nvPr>
        </p:nvSpPr>
        <p:spPr>
          <a:xfrm>
            <a:off x="611560" y="1124744"/>
            <a:ext cx="8136904" cy="5400600"/>
          </a:xfrm>
        </p:spPr>
        <p:txBody>
          <a:bodyPr>
            <a:normAutofit/>
          </a:bodyPr>
          <a:p>
            <a:pPr algn="just" indent="0" marL="0">
              <a:buNone/>
            </a:pPr>
            <a:r>
              <a:rPr dirty="0" lang="en-US"/>
              <a:t>This is the module in which the user performs their </a:t>
            </a:r>
            <a:r>
              <a:rPr dirty="0" lang="en-US" err="1"/>
              <a:t>activities.The</a:t>
            </a:r>
            <a:r>
              <a:rPr dirty="0" lang="en-US"/>
              <a:t> user has an option to be registrar/user. The user then will put can put up request to register property; mentioning no of property fractions. The structure of an approves user will be like this :</a:t>
            </a:r>
          </a:p>
          <a:p>
            <a:pPr algn="just" indent="0" marL="0">
              <a:buNone/>
            </a:pPr>
            <a:r>
              <a:rPr dirty="0" lang="en-US"/>
              <a:t> </a:t>
            </a:r>
          </a:p>
          <a:p>
            <a:pPr indent="0" marL="0">
              <a:buNone/>
            </a:pPr>
            <a:r>
              <a:rPr dirty="0" lang="en-US" err="1"/>
              <a:t>struct</a:t>
            </a:r>
            <a:r>
              <a:rPr dirty="0" lang="en-US"/>
              <a:t> </a:t>
            </a:r>
            <a:r>
              <a:rPr dirty="0" lang="en-US" err="1"/>
              <a:t>ApprovedUser</a:t>
            </a:r>
            <a:r>
              <a:rPr dirty="0" lang="en-US"/>
              <a:t> {</a:t>
            </a:r>
          </a:p>
          <a:p>
            <a:pPr indent="0" marL="0">
              <a:buNone/>
            </a:pPr>
            <a:r>
              <a:rPr dirty="0" lang="en-US"/>
              <a:t>    </a:t>
            </a:r>
            <a:r>
              <a:rPr dirty="0" lang="en-US" err="1"/>
              <a:t>uint</a:t>
            </a:r>
            <a:r>
              <a:rPr dirty="0" lang="en-US"/>
              <a:t> id;</a:t>
            </a:r>
          </a:p>
          <a:p>
            <a:pPr indent="0" marL="0">
              <a:buNone/>
            </a:pPr>
            <a:r>
              <a:rPr dirty="0" lang="en-US"/>
              <a:t>    string name;</a:t>
            </a:r>
          </a:p>
          <a:p>
            <a:pPr indent="0" marL="0">
              <a:buNone/>
            </a:pPr>
            <a:r>
              <a:rPr dirty="0" lang="en-US"/>
              <a:t>    </a:t>
            </a:r>
            <a:r>
              <a:rPr dirty="0" lang="en-US" err="1"/>
              <a:t>uint</a:t>
            </a:r>
            <a:r>
              <a:rPr dirty="0" lang="en-US"/>
              <a:t> </a:t>
            </a:r>
            <a:r>
              <a:rPr dirty="0" lang="en-US" err="1"/>
              <a:t>districtCode</a:t>
            </a:r>
            <a:r>
              <a:rPr dirty="0" lang="en-US"/>
              <a:t>;</a:t>
            </a:r>
          </a:p>
          <a:p>
            <a:pPr indent="0" marL="0">
              <a:buNone/>
            </a:pPr>
            <a:r>
              <a:rPr dirty="0" lang="en-US"/>
              <a:t>    address </a:t>
            </a:r>
            <a:r>
              <a:rPr dirty="0" lang="en-US" err="1"/>
              <a:t>pAddress</a:t>
            </a:r>
            <a:r>
              <a:rPr dirty="0" lang="en-US"/>
              <a:t>;</a:t>
            </a:r>
          </a:p>
          <a:p>
            <a:pPr indent="0" marL="0">
              <a:buNone/>
            </a:pPr>
            <a:r>
              <a:rPr dirty="0" lang="en-US"/>
              <a:t>    </a:t>
            </a:r>
            <a:r>
              <a:rPr dirty="0" lang="en-US" err="1"/>
              <a:t>uint</a:t>
            </a:r>
            <a:r>
              <a:rPr dirty="0" lang="en-US"/>
              <a:t> </a:t>
            </a:r>
            <a:r>
              <a:rPr dirty="0" lang="en-US" err="1"/>
              <a:t>propertyCount</a:t>
            </a:r>
            <a:r>
              <a:rPr dirty="0" lang="en-US"/>
              <a:t>;</a:t>
            </a:r>
          </a:p>
          <a:p>
            <a:pPr indent="0" marL="0">
              <a:buNone/>
            </a:pPr>
            <a:r>
              <a:rPr dirty="0" lang="en-US"/>
              <a:t>    </a:t>
            </a:r>
            <a:r>
              <a:rPr dirty="0" lang="en-US" err="1"/>
              <a:t>uint</a:t>
            </a:r>
            <a:r>
              <a:rPr dirty="0" lang="en-US"/>
              <a:t> </a:t>
            </a:r>
            <a:r>
              <a:rPr dirty="0" lang="en-US" err="1"/>
              <a:t>aadharNumber</a:t>
            </a:r>
            <a:r>
              <a:rPr dirty="0" lang="en-US"/>
              <a:t>;</a:t>
            </a:r>
          </a:p>
          <a:p>
            <a:pPr indent="0" marL="0">
              <a:buNone/>
            </a:pPr>
            <a:r>
              <a:rPr dirty="0" lang="en-US"/>
              <a:t>    </a:t>
            </a:r>
            <a:r>
              <a:rPr dirty="0" lang="en-US" err="1"/>
              <a:t>bool</a:t>
            </a:r>
            <a:r>
              <a:rPr dirty="0" lang="en-US"/>
              <a:t> </a:t>
            </a:r>
            <a:r>
              <a:rPr dirty="0" lang="en-US" err="1"/>
              <a:t>acceptanceStatus</a:t>
            </a:r>
            <a:r>
              <a:rPr dirty="0" lang="en-US"/>
              <a:t>;</a:t>
            </a:r>
          </a:p>
          <a:p>
            <a:pPr indent="0" marL="0">
              <a:buNone/>
            </a:pPr>
            <a:r>
              <a:rPr dirty="0" lang="en-US"/>
              <a:t>  }</a:t>
            </a:r>
          </a:p>
          <a:p>
            <a:endParaRPr dirty="0"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24" name="Title 1"/>
          <p:cNvSpPr>
            <a:spLocks noGrp="1"/>
          </p:cNvSpPr>
          <p:nvPr>
            <p:ph type="title"/>
          </p:nvPr>
        </p:nvSpPr>
        <p:spPr>
          <a:xfrm>
            <a:off x="628650" y="620687"/>
            <a:ext cx="7886700" cy="504057"/>
          </a:xfrm>
        </p:spPr>
        <p:txBody>
          <a:bodyPr>
            <a:normAutofit fontScale="90000"/>
          </a:bodyPr>
          <a:p>
            <a:pPr algn="ctr"/>
            <a:r>
              <a:rPr b="1" dirty="0" sz="2400" lang="en-US"/>
              <a:t>ADMIN MODULE</a:t>
            </a:r>
            <a:br>
              <a:rPr dirty="0" sz="3600" lang="en-US"/>
            </a:br>
            <a:br>
              <a:rPr dirty="0" sz="3600" lang="en-US"/>
            </a:br>
            <a:endParaRPr dirty="0" lang="en-US"/>
          </a:p>
        </p:txBody>
      </p:sp>
      <p:sp>
        <p:nvSpPr>
          <p:cNvPr id="1048625" name="Content Placeholder 2"/>
          <p:cNvSpPr>
            <a:spLocks noGrp="1"/>
          </p:cNvSpPr>
          <p:nvPr>
            <p:ph idx="1"/>
          </p:nvPr>
        </p:nvSpPr>
        <p:spPr>
          <a:xfrm>
            <a:off x="611560" y="764704"/>
            <a:ext cx="8136904" cy="5760640"/>
          </a:xfrm>
        </p:spPr>
        <p:txBody>
          <a:bodyPr>
            <a:normAutofit/>
          </a:bodyPr>
          <a:p>
            <a:pPr indent="0" marL="0">
              <a:buNone/>
            </a:pPr>
            <a:r>
              <a:rPr dirty="0" lang="en-US"/>
              <a:t>The admin has to add the properties. Also the admin will accept all the registrar requests done by the user. The </a:t>
            </a:r>
            <a:r>
              <a:rPr dirty="0" lang="en-US" err="1"/>
              <a:t>pseudocode</a:t>
            </a:r>
            <a:r>
              <a:rPr dirty="0" lang="en-US"/>
              <a:t> of the adding districts is of below:</a:t>
            </a:r>
            <a:br>
              <a:rPr dirty="0" lang="en-US"/>
            </a:br>
            <a:br>
              <a:rPr dirty="0" lang="en-US"/>
            </a:br>
            <a:r>
              <a:rPr dirty="0" lang="en-US"/>
              <a:t>address public admin;</a:t>
            </a:r>
          </a:p>
          <a:p>
            <a:pPr indent="0" marL="0">
              <a:buNone/>
            </a:pPr>
            <a:r>
              <a:rPr dirty="0" lang="en-US"/>
              <a:t>  </a:t>
            </a:r>
          </a:p>
          <a:p>
            <a:pPr indent="0" marL="0">
              <a:buNone/>
            </a:pPr>
            <a:r>
              <a:rPr dirty="0" lang="en-US"/>
              <a:t>  constructor() public {</a:t>
            </a:r>
          </a:p>
          <a:p>
            <a:pPr indent="0" marL="0">
              <a:buNone/>
            </a:pPr>
            <a:r>
              <a:rPr dirty="0" lang="en-US"/>
              <a:t>    admin = </a:t>
            </a:r>
            <a:r>
              <a:rPr dirty="0" lang="en-US" err="1"/>
              <a:t>msg.sender</a:t>
            </a:r>
            <a:r>
              <a:rPr dirty="0" lang="en-US"/>
              <a:t>;</a:t>
            </a:r>
          </a:p>
          <a:p>
            <a:pPr indent="0" marL="0">
              <a:buNone/>
            </a:pPr>
            <a:r>
              <a:rPr dirty="0" lang="en-US"/>
              <a:t>  }</a:t>
            </a:r>
          </a:p>
          <a:p>
            <a:endParaRPr dirty="0"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26" name="Title 1"/>
          <p:cNvSpPr>
            <a:spLocks noGrp="1"/>
          </p:cNvSpPr>
          <p:nvPr>
            <p:ph type="title"/>
          </p:nvPr>
        </p:nvSpPr>
        <p:spPr>
          <a:xfrm>
            <a:off x="628650" y="620687"/>
            <a:ext cx="7886700" cy="504057"/>
          </a:xfrm>
        </p:spPr>
        <p:txBody>
          <a:bodyPr>
            <a:normAutofit fontScale="90000"/>
          </a:bodyPr>
          <a:p>
            <a:pPr algn="ctr"/>
            <a:r>
              <a:rPr b="1" dirty="0" sz="2400" lang="en-US"/>
              <a:t>REGISTRAR MODULE</a:t>
            </a:r>
            <a:br>
              <a:rPr dirty="0" sz="3600" lang="en-US"/>
            </a:br>
            <a:br>
              <a:rPr dirty="0" sz="3600" lang="en-US"/>
            </a:br>
            <a:endParaRPr dirty="0" lang="en-US"/>
          </a:p>
        </p:txBody>
      </p:sp>
      <p:sp>
        <p:nvSpPr>
          <p:cNvPr id="1048627" name="Content Placeholder 2"/>
          <p:cNvSpPr>
            <a:spLocks noGrp="1"/>
          </p:cNvSpPr>
          <p:nvPr>
            <p:ph idx="1"/>
          </p:nvPr>
        </p:nvSpPr>
        <p:spPr>
          <a:xfrm>
            <a:off x="611560" y="764704"/>
            <a:ext cx="8136904" cy="5760640"/>
          </a:xfrm>
        </p:spPr>
        <p:txBody>
          <a:bodyPr>
            <a:normAutofit/>
          </a:bodyPr>
          <a:p>
            <a:pPr algn="just" indent="0" marL="0">
              <a:buNone/>
            </a:pPr>
            <a:r>
              <a:rPr dirty="0" lang="en-US"/>
              <a:t>The users who are registering as registrar will have this registrar dashboard. The users can initiate property transfer request, which should be accepted by receiver and registrar. The </a:t>
            </a:r>
            <a:r>
              <a:rPr dirty="0" lang="en-US" err="1"/>
              <a:t>pseudocode</a:t>
            </a:r>
            <a:r>
              <a:rPr dirty="0" lang="en-US"/>
              <a:t> of the accept transfer is of below:</a:t>
            </a:r>
          </a:p>
          <a:p>
            <a:pPr indent="0" marL="0">
              <a:buNone/>
            </a:pPr>
            <a:r>
              <a:rPr dirty="0" lang="en-US"/>
              <a:t> </a:t>
            </a:r>
          </a:p>
          <a:p>
            <a:pPr indent="0" marL="0">
              <a:buNone/>
            </a:pPr>
            <a:r>
              <a:rPr dirty="0" lang="en-US"/>
              <a:t>function </a:t>
            </a:r>
            <a:r>
              <a:rPr dirty="0" lang="en-US" err="1"/>
              <a:t>acceptTransferRegistrar</a:t>
            </a:r>
            <a:r>
              <a:rPr dirty="0" lang="en-US"/>
              <a:t>(</a:t>
            </a:r>
            <a:r>
              <a:rPr dirty="0" lang="en-US" err="1"/>
              <a:t>uint</a:t>
            </a:r>
            <a:r>
              <a:rPr dirty="0" lang="en-US"/>
              <a:t> _</a:t>
            </a:r>
            <a:r>
              <a:rPr dirty="0" lang="en-US" err="1"/>
              <a:t>propId</a:t>
            </a:r>
            <a:r>
              <a:rPr dirty="0" lang="en-US"/>
              <a:t>, </a:t>
            </a:r>
            <a:r>
              <a:rPr dirty="0" lang="en-US" err="1"/>
              <a:t>uint</a:t>
            </a:r>
            <a:r>
              <a:rPr dirty="0" lang="en-US"/>
              <a:t> _</a:t>
            </a:r>
            <a:r>
              <a:rPr dirty="0" lang="en-US" err="1"/>
              <a:t>partId</a:t>
            </a:r>
            <a:r>
              <a:rPr dirty="0" lang="en-US"/>
              <a:t>) public {</a:t>
            </a:r>
          </a:p>
          <a:p>
            <a:pPr indent="0" marL="0">
              <a:buNone/>
            </a:pPr>
            <a:r>
              <a:rPr dirty="0" lang="en-US"/>
              <a:t>    Property storage prop = props[_</a:t>
            </a:r>
            <a:r>
              <a:rPr dirty="0" lang="en-US" err="1"/>
              <a:t>propId</a:t>
            </a:r>
            <a:r>
              <a:rPr dirty="0" lang="en-US"/>
              <a:t>];</a:t>
            </a:r>
          </a:p>
          <a:p>
            <a:pPr indent="0" marL="0">
              <a:buNone/>
            </a:pPr>
            <a:r>
              <a:rPr dirty="0" lang="en-US"/>
              <a:t>    require(</a:t>
            </a:r>
            <a:r>
              <a:rPr dirty="0" lang="en-US" err="1"/>
              <a:t>isUnderTransfer</a:t>
            </a:r>
            <a:r>
              <a:rPr dirty="0" lang="en-US"/>
              <a:t>[_</a:t>
            </a:r>
            <a:r>
              <a:rPr dirty="0" lang="en-US" err="1"/>
              <a:t>propId</a:t>
            </a:r>
            <a:r>
              <a:rPr dirty="0" lang="en-US"/>
              <a:t>][_</a:t>
            </a:r>
            <a:r>
              <a:rPr dirty="0" lang="en-US" err="1"/>
              <a:t>partId</a:t>
            </a:r>
            <a:r>
              <a:rPr dirty="0" lang="en-US"/>
              <a:t>] == true, 'transfer has not been initiated');</a:t>
            </a:r>
          </a:p>
          <a:p>
            <a:pPr indent="0" marL="0">
              <a:buNone/>
            </a:pPr>
            <a:r>
              <a:rPr dirty="0" lang="en-US"/>
              <a:t>    address </a:t>
            </a:r>
            <a:r>
              <a:rPr dirty="0" lang="en-US" err="1"/>
              <a:t>newOwnerAddress</a:t>
            </a:r>
            <a:r>
              <a:rPr dirty="0" lang="en-US"/>
              <a:t> = </a:t>
            </a:r>
            <a:r>
              <a:rPr dirty="0" lang="en-US" err="1"/>
              <a:t>newOwner</a:t>
            </a:r>
            <a:r>
              <a:rPr dirty="0" lang="en-US"/>
              <a:t>[_</a:t>
            </a:r>
            <a:r>
              <a:rPr dirty="0" lang="en-US" err="1"/>
              <a:t>propId</a:t>
            </a:r>
            <a:r>
              <a:rPr dirty="0" lang="en-US"/>
              <a:t>][_</a:t>
            </a:r>
            <a:r>
              <a:rPr dirty="0" lang="en-US" err="1"/>
              <a:t>partId</a:t>
            </a:r>
            <a:r>
              <a:rPr dirty="0" lang="en-US"/>
              <a:t>];</a:t>
            </a:r>
          </a:p>
          <a:p>
            <a:pPr indent="0" marL="0">
              <a:buNone/>
            </a:pPr>
            <a:r>
              <a:rPr dirty="0" lang="en-US"/>
              <a:t>    </a:t>
            </a:r>
            <a:r>
              <a:rPr dirty="0" lang="en-US" err="1"/>
              <a:t>uint</a:t>
            </a:r>
            <a:r>
              <a:rPr dirty="0" lang="en-US"/>
              <a:t> </a:t>
            </a:r>
            <a:r>
              <a:rPr dirty="0" lang="en-US" err="1"/>
              <a:t>registrarId</a:t>
            </a:r>
            <a:r>
              <a:rPr dirty="0" lang="en-US"/>
              <a:t> = </a:t>
            </a:r>
            <a:r>
              <a:rPr dirty="0" lang="en-US" err="1"/>
              <a:t>districtToRegistrar</a:t>
            </a:r>
            <a:r>
              <a:rPr dirty="0" lang="en-US"/>
              <a:t>[</a:t>
            </a:r>
            <a:r>
              <a:rPr dirty="0" lang="en-US" err="1"/>
              <a:t>prop.districtId</a:t>
            </a:r>
            <a:r>
              <a:rPr dirty="0" lang="en-US"/>
              <a:t>];</a:t>
            </a:r>
          </a:p>
          <a:p>
            <a:pPr indent="0" marL="0">
              <a:buNone/>
            </a:pPr>
            <a:r>
              <a:rPr dirty="0" lang="en-US" err="1"/>
              <a:t>registrarId</a:t>
            </a:r>
            <a:r>
              <a:rPr dirty="0" lang="en-US"/>
              <a:t>];</a:t>
            </a:r>
          </a:p>
          <a:p>
            <a:pPr indent="0" marL="0">
              <a:buNone/>
            </a:pPr>
            <a:r>
              <a:rPr dirty="0" lang="en-US"/>
              <a:t>    require(</a:t>
            </a:r>
            <a:r>
              <a:rPr dirty="0" lang="en-US" err="1"/>
              <a:t>msg.sender</a:t>
            </a:r>
            <a:r>
              <a:rPr dirty="0" lang="en-US"/>
              <a:t> == </a:t>
            </a:r>
            <a:r>
              <a:rPr dirty="0" lang="en-US" err="1"/>
              <a:t>registrar.registrarAddress</a:t>
            </a:r>
            <a:r>
              <a:rPr dirty="0" lang="en-US"/>
              <a:t>);</a:t>
            </a:r>
          </a:p>
          <a:p>
            <a:pPr indent="0" marL="0">
              <a:buNone/>
            </a:pPr>
            <a:r>
              <a:rPr dirty="0" lang="en-US"/>
              <a:t>    require(</a:t>
            </a:r>
            <a:r>
              <a:rPr dirty="0" lang="en-US" err="1"/>
              <a:t>registrarAccepted</a:t>
            </a:r>
            <a:r>
              <a:rPr dirty="0" lang="en-US"/>
              <a:t>[_</a:t>
            </a:r>
            <a:r>
              <a:rPr dirty="0" lang="en-US" err="1"/>
              <a:t>propId</a:t>
            </a:r>
            <a:r>
              <a:rPr dirty="0" lang="en-US"/>
              <a:t>][_</a:t>
            </a:r>
            <a:r>
              <a:rPr dirty="0" lang="en-US" err="1"/>
              <a:t>partId</a:t>
            </a:r>
            <a:r>
              <a:rPr dirty="0" lang="en-US"/>
              <a:t>] == false, 'already signed');</a:t>
            </a:r>
          </a:p>
          <a:p>
            <a:pPr indent="0" marL="0">
              <a:buNone/>
            </a:pPr>
            <a:r>
              <a:rPr dirty="0" lang="en-US"/>
              <a:t>}</a:t>
            </a:r>
          </a:p>
          <a:p>
            <a:endParaRPr dirty="0"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28" name="Title 1"/>
          <p:cNvSpPr>
            <a:spLocks noGrp="1"/>
          </p:cNvSpPr>
          <p:nvPr>
            <p:ph type="title"/>
          </p:nvPr>
        </p:nvSpPr>
        <p:spPr>
          <a:xfrm>
            <a:off x="628650" y="620687"/>
            <a:ext cx="7886700" cy="504057"/>
          </a:xfrm>
        </p:spPr>
        <p:txBody>
          <a:bodyPr>
            <a:normAutofit fontScale="90000"/>
          </a:bodyPr>
          <a:p>
            <a:pPr algn="ctr"/>
            <a:r>
              <a:rPr b="1" dirty="0" sz="3200" lang="en-US"/>
              <a:t>TESTING</a:t>
            </a:r>
            <a:br>
              <a:rPr dirty="0" sz="3600" lang="en-US"/>
            </a:br>
            <a:br>
              <a:rPr dirty="0" sz="3600" lang="en-US"/>
            </a:br>
            <a:endParaRPr dirty="0" lang="en-US"/>
          </a:p>
        </p:txBody>
      </p:sp>
      <p:sp>
        <p:nvSpPr>
          <p:cNvPr id="1048629" name="Content Placeholder 2"/>
          <p:cNvSpPr>
            <a:spLocks noGrp="1"/>
          </p:cNvSpPr>
          <p:nvPr>
            <p:ph idx="1"/>
          </p:nvPr>
        </p:nvSpPr>
        <p:spPr>
          <a:xfrm>
            <a:off x="611560" y="908720"/>
            <a:ext cx="8064896" cy="5328592"/>
          </a:xfrm>
        </p:spPr>
        <p:txBody>
          <a:bodyPr>
            <a:normAutofit fontScale="95238" lnSpcReduction="20000"/>
          </a:bodyPr>
          <a:p>
            <a:pPr indent="0" marL="0">
              <a:buNone/>
            </a:pPr>
            <a:r>
              <a:rPr b="1" dirty="0" lang="en-US"/>
              <a:t>SYSTEM TESTING</a:t>
            </a:r>
            <a:endParaRPr dirty="0" lang="en-US"/>
          </a:p>
          <a:p>
            <a:pPr algn="just" indent="0" marL="0">
              <a:buNone/>
            </a:pPr>
            <a:r>
              <a:rPr dirty="0" lang="en-US"/>
              <a:t>Testing is performed to identify errors. It is used for quality assurance. Testing is an integral part of the entire development and maintenance process. The goal of the testing during phase is to verify that the specification has been accurately and completely incorporated into the design, as well as to ensure the correctness of the design itself. For example, the design must not have any logic faults in the design is detected before coding commences, otherwise, the cost of fixing the faults will be considerably higher as reflected. Detection of design faults can be achieved by means of inspection as well as a walkthrough. Testing is one of the important steps in the software development phase. Testing checks for the errors, as a whole of the project testing involves the following test cases:</a:t>
            </a:r>
          </a:p>
          <a:p>
            <a:pPr algn="just"/>
            <a:r>
              <a:rPr dirty="0" lang="en-US"/>
              <a:t>Static analysis is used to investigate the structural properties of the Source code.</a:t>
            </a:r>
          </a:p>
          <a:p>
            <a:pPr algn="just"/>
            <a:r>
              <a:rPr dirty="0" lang="en-US"/>
              <a:t>Dynamic testing is used to investigate the behavior of the source code by executing the program on the test data.</a:t>
            </a:r>
          </a:p>
          <a:p>
            <a:pPr indent="0" marL="0">
              <a:buNone/>
            </a:pPr>
            <a:endParaRPr b="1" dirty="0"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30" name="Title 1"/>
          <p:cNvSpPr>
            <a:spLocks noGrp="1"/>
          </p:cNvSpPr>
          <p:nvPr>
            <p:ph type="title"/>
          </p:nvPr>
        </p:nvSpPr>
        <p:spPr>
          <a:xfrm>
            <a:off x="628650" y="620687"/>
            <a:ext cx="7886700" cy="504057"/>
          </a:xfrm>
        </p:spPr>
        <p:txBody>
          <a:bodyPr>
            <a:normAutofit fontScale="90000"/>
          </a:bodyPr>
          <a:p>
            <a:pPr algn="ctr"/>
            <a:r>
              <a:rPr b="1" dirty="0" sz="3200" lang="en-US"/>
              <a:t>TESTING</a:t>
            </a:r>
            <a:br>
              <a:rPr dirty="0" sz="3600" lang="en-US"/>
            </a:br>
            <a:br>
              <a:rPr dirty="0" sz="3600" lang="en-US"/>
            </a:br>
            <a:endParaRPr dirty="0" lang="en-US"/>
          </a:p>
        </p:txBody>
      </p:sp>
      <p:sp>
        <p:nvSpPr>
          <p:cNvPr id="1048631" name="Content Placeholder 2"/>
          <p:cNvSpPr>
            <a:spLocks noGrp="1"/>
          </p:cNvSpPr>
          <p:nvPr>
            <p:ph idx="1"/>
          </p:nvPr>
        </p:nvSpPr>
        <p:spPr>
          <a:xfrm>
            <a:off x="611560" y="908720"/>
            <a:ext cx="8064896" cy="5328592"/>
          </a:xfrm>
        </p:spPr>
        <p:txBody>
          <a:bodyPr>
            <a:normAutofit/>
          </a:bodyPr>
          <a:p>
            <a:pPr indent="0" marL="0">
              <a:buNone/>
            </a:pPr>
            <a:r>
              <a:rPr b="1" dirty="0" lang="en-US"/>
              <a:t>TESTING TECHNIQUES / TESTING STRATEGIES:</a:t>
            </a:r>
          </a:p>
          <a:p>
            <a:pPr algn="just" indent="0" marL="0">
              <a:buNone/>
            </a:pPr>
            <a:r>
              <a:rPr dirty="0" lang="en-US"/>
              <a:t>The software testing process commences once the program is created and the documentation and related data structures are designed. Software testing is essential for correcting errors. Otherwise, the program or the project is not said to be complete. Software testing is the critical element of software quality assurance and represents the ultimate review of specification design and coding. Testing is the process of executing the program with the intent of finding the error. A good test case design is one that has a probability of finding a yet undiscovered error. A successful test is one that uncovers a yet undiscovered error. Any engineering product can be tested in one of the two ways:</a:t>
            </a:r>
          </a:p>
          <a:p>
            <a:r>
              <a:rPr dirty="0" lang="en-US"/>
              <a:t>White-box testing</a:t>
            </a:r>
          </a:p>
          <a:p>
            <a:r>
              <a:rPr dirty="0" lang="en-US"/>
              <a:t>Black box testing </a:t>
            </a:r>
          </a:p>
          <a:p>
            <a:pPr algn="just"/>
            <a:endParaRPr b="1" dirty="0"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32" name="Title 1"/>
          <p:cNvSpPr>
            <a:spLocks noGrp="1"/>
          </p:cNvSpPr>
          <p:nvPr>
            <p:ph type="title"/>
          </p:nvPr>
        </p:nvSpPr>
        <p:spPr>
          <a:xfrm>
            <a:off x="628650" y="620687"/>
            <a:ext cx="7886700" cy="504057"/>
          </a:xfrm>
        </p:spPr>
        <p:txBody>
          <a:bodyPr>
            <a:normAutofit fontScale="90000"/>
          </a:bodyPr>
          <a:p>
            <a:pPr algn="ctr"/>
            <a:r>
              <a:rPr b="1" dirty="0" sz="3200" lang="en-US"/>
              <a:t>TESTING</a:t>
            </a:r>
            <a:br>
              <a:rPr dirty="0" sz="3600" lang="en-US"/>
            </a:br>
            <a:br>
              <a:rPr dirty="0" sz="3600" lang="en-US"/>
            </a:br>
            <a:endParaRPr dirty="0" lang="en-US"/>
          </a:p>
        </p:txBody>
      </p:sp>
      <p:sp>
        <p:nvSpPr>
          <p:cNvPr id="1048633" name="Content Placeholder 2"/>
          <p:cNvSpPr>
            <a:spLocks noGrp="1"/>
          </p:cNvSpPr>
          <p:nvPr>
            <p:ph idx="1"/>
          </p:nvPr>
        </p:nvSpPr>
        <p:spPr>
          <a:xfrm>
            <a:off x="611560" y="908720"/>
            <a:ext cx="8064896" cy="5328592"/>
          </a:xfrm>
        </p:spPr>
        <p:txBody>
          <a:bodyPr>
            <a:normAutofit/>
          </a:bodyPr>
          <a:p>
            <a:pPr indent="0" marL="0">
              <a:buNone/>
            </a:pPr>
            <a:r>
              <a:rPr b="1" dirty="0" lang="en-US"/>
              <a:t>SOFTWARE TESTING STRATEGIES:</a:t>
            </a:r>
          </a:p>
          <a:p>
            <a:pPr algn="just" indent="0" marL="0">
              <a:buNone/>
            </a:pPr>
            <a:r>
              <a:rPr dirty="0" lang="en-US"/>
              <a:t>A software testing strategy provides a road map for the software developer. Testing is a set activity that can be planned in advance and conducted systematically. For this reason, a template for software testing a set of steps into which we can place specific test case design methods should be strategy should have the following characteristics:</a:t>
            </a:r>
          </a:p>
          <a:p>
            <a:pPr algn="just" lvl="0"/>
            <a:r>
              <a:rPr dirty="0" lang="en-US"/>
              <a:t>Testing begins at the module level and works “outward” toward the integration of the entire computer-based system.</a:t>
            </a:r>
          </a:p>
          <a:p>
            <a:pPr algn="just" lvl="0"/>
            <a:r>
              <a:rPr dirty="0" lang="en-US"/>
              <a:t>Different testing techniques are appropriate at different points in time.</a:t>
            </a:r>
          </a:p>
          <a:p>
            <a:pPr algn="just" lvl="0"/>
            <a:r>
              <a:rPr dirty="0" lang="en-US"/>
              <a:t>The developer of the software and an independent test group conducts testing.</a:t>
            </a:r>
          </a:p>
          <a:p>
            <a:pPr algn="just" lvl="0"/>
            <a:r>
              <a:rPr dirty="0" lang="en-US"/>
              <a:t>Testing and Debugging are different activities but debugging must be accommodated in any testing strategy.</a:t>
            </a:r>
          </a:p>
          <a:p>
            <a:pPr indent="0" marL="0">
              <a:buNone/>
            </a:pPr>
            <a:endParaRPr b="1" dirty="0"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34" name="Title 1"/>
          <p:cNvSpPr>
            <a:spLocks noGrp="1"/>
          </p:cNvSpPr>
          <p:nvPr>
            <p:ph type="title"/>
          </p:nvPr>
        </p:nvSpPr>
        <p:spPr>
          <a:xfrm>
            <a:off x="628650" y="365127"/>
            <a:ext cx="7886700" cy="687610"/>
          </a:xfrm>
        </p:spPr>
        <p:txBody>
          <a:bodyPr/>
          <a:p>
            <a:pPr algn="ctr"/>
            <a:r>
              <a:rPr b="1" dirty="0" lang="en-US"/>
              <a:t>SCREENSHOTS</a:t>
            </a:r>
          </a:p>
        </p:txBody>
      </p:sp>
      <p:sp>
        <p:nvSpPr>
          <p:cNvPr id="1048635" name="Content Placeholder 2"/>
          <p:cNvSpPr>
            <a:spLocks noGrp="1"/>
          </p:cNvSpPr>
          <p:nvPr>
            <p:ph idx="1"/>
          </p:nvPr>
        </p:nvSpPr>
        <p:spPr/>
        <p:txBody>
          <a:bodyPr/>
          <a:p>
            <a:r>
              <a:rPr b="1" dirty="0" lang="en-US"/>
              <a:t>Add new district page</a:t>
            </a:r>
          </a:p>
          <a:p>
            <a:endParaRPr b="1" dirty="0" lang="en-US"/>
          </a:p>
          <a:p>
            <a:endParaRPr dirty="0" lang="en-US"/>
          </a:p>
        </p:txBody>
      </p:sp>
      <p:pic>
        <p:nvPicPr>
          <p:cNvPr id="2097159" name="Picture 5"/>
          <p:cNvPicPr>
            <a:picLocks/>
          </p:cNvPicPr>
          <p:nvPr/>
        </p:nvPicPr>
        <p:blipFill>
          <a:blip xmlns:r="http://schemas.openxmlformats.org/officeDocument/2006/relationships" r:embed="rId1"/>
          <a:stretch>
            <a:fillRect/>
          </a:stretch>
        </p:blipFill>
        <p:spPr>
          <a:xfrm>
            <a:off x="1475656" y="2492896"/>
            <a:ext cx="6120680" cy="3240360"/>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592" name="Title 1"/>
          <p:cNvSpPr>
            <a:spLocks noGrp="1"/>
          </p:cNvSpPr>
          <p:nvPr>
            <p:ph type="title"/>
          </p:nvPr>
        </p:nvSpPr>
        <p:spPr/>
        <p:txBody>
          <a:bodyPr/>
          <a:p>
            <a:pPr algn="ctr"/>
            <a:r>
              <a:rPr b="1" dirty="0" lang="en-US"/>
              <a:t>Literature survey</a:t>
            </a:r>
          </a:p>
        </p:txBody>
      </p:sp>
      <p:graphicFrame>
        <p:nvGraphicFramePr>
          <p:cNvPr id="4194304" name="Content Placeholder 3"/>
          <p:cNvGraphicFramePr>
            <a:graphicFrameLocks noGrp="1"/>
          </p:cNvGraphicFramePr>
          <p:nvPr>
            <p:ph idx="1"/>
          </p:nvPr>
        </p:nvGraphicFramePr>
        <p:xfrm>
          <a:off x="539552" y="1484784"/>
          <a:ext cx="8075240" cy="4984412"/>
        </p:xfrm>
        <a:graphic>
          <a:graphicData uri="http://schemas.openxmlformats.org/drawingml/2006/table">
            <a:tbl>
              <a:tblPr firstRow="1" bandRow="1">
                <a:tableStyleId>{5C22544A-7EE6-4342-B048-85BDC9FD1C3A}</a:tableStyleId>
              </a:tblPr>
              <a:tblGrid>
                <a:gridCol w="1162472"/>
                <a:gridCol w="2448272"/>
                <a:gridCol w="1512168"/>
                <a:gridCol w="2952328"/>
              </a:tblGrid>
              <a:tr h="1189652">
                <a:tc>
                  <a:txBody>
                    <a:bodyPr/>
                    <a:p>
                      <a:r>
                        <a:rPr dirty="0" lang="en-US"/>
                        <a:t>S.NO</a:t>
                      </a:r>
                    </a:p>
                  </a:txBody>
                </a:tc>
                <a:tc>
                  <a:txBody>
                    <a:bodyPr/>
                    <a:p>
                      <a:r>
                        <a:rPr b="0" dirty="0" lang="en-US"/>
                        <a:t>TITLE</a:t>
                      </a:r>
                    </a:p>
                  </a:txBody>
                </a:tc>
                <a:tc>
                  <a:txBody>
                    <a:bodyPr/>
                    <a:p>
                      <a:r>
                        <a:rPr dirty="0" lang="en-US"/>
                        <a:t>AUTHORS</a:t>
                      </a:r>
                    </a:p>
                  </a:txBody>
                </a:tc>
                <a:tc>
                  <a:txBody>
                    <a:bodyPr/>
                    <a:p>
                      <a:r>
                        <a:rPr dirty="0" lang="en-US"/>
                        <a:t>DESCRIPTION</a:t>
                      </a:r>
                    </a:p>
                  </a:txBody>
                </a:tc>
              </a:tr>
              <a:tr h="2943404">
                <a:tc>
                  <a:txBody>
                    <a:bodyPr/>
                    <a:p>
                      <a:r>
                        <a:rPr dirty="0" sz="1200" lang="en-US"/>
                        <a:t>1.</a:t>
                      </a:r>
                    </a:p>
                  </a:txBody>
                </a:tc>
                <a:tc>
                  <a:txBody>
                    <a:bodyPr/>
                    <a:p>
                      <a:r>
                        <a:rPr dirty="0" sz="1350" kern="1200" lang="en-US" err="1">
                          <a:solidFill>
                            <a:schemeClr val="dk1"/>
                          </a:solidFill>
                          <a:effectLst/>
                          <a:latin typeface="+mn-lt"/>
                          <a:ea typeface="+mn-ea"/>
                          <a:cs typeface="+mn-cs"/>
                        </a:rPr>
                        <a:t>Blockchain</a:t>
                      </a:r>
                      <a:r>
                        <a:rPr dirty="0" sz="1350" kern="1200" lang="en-US">
                          <a:solidFill>
                            <a:schemeClr val="dk1"/>
                          </a:solidFill>
                          <a:effectLst/>
                          <a:latin typeface="+mn-lt"/>
                          <a:ea typeface="+mn-ea"/>
                          <a:cs typeface="+mn-cs"/>
                        </a:rPr>
                        <a:t>-Based Real Estate Market: One Method for Applying </a:t>
                      </a:r>
                      <a:r>
                        <a:rPr dirty="0" sz="1350" kern="1200" lang="en-US" err="1">
                          <a:solidFill>
                            <a:schemeClr val="dk1"/>
                          </a:solidFill>
                          <a:effectLst/>
                          <a:latin typeface="+mn-lt"/>
                          <a:ea typeface="+mn-ea"/>
                          <a:cs typeface="+mn-cs"/>
                        </a:rPr>
                        <a:t>Blockchain</a:t>
                      </a:r>
                      <a:r>
                        <a:rPr dirty="0" sz="1350" kern="1200" lang="en-US">
                          <a:solidFill>
                            <a:schemeClr val="dk1"/>
                          </a:solidFill>
                          <a:effectLst/>
                          <a:latin typeface="+mn-lt"/>
                          <a:ea typeface="+mn-ea"/>
                          <a:cs typeface="+mn-cs"/>
                        </a:rPr>
                        <a:t> Technology in Commercial Real Estate Market</a:t>
                      </a:r>
                      <a:endParaRPr b="0" dirty="0" sz="1800" lang="en-US" u="none"/>
                    </a:p>
                  </a:txBody>
                </a:tc>
                <a:tc>
                  <a:txBody>
                    <a:bodyPr/>
                    <a:p>
                      <a:r>
                        <a:rPr dirty="0" sz="1350" kern="1200" lang="en-US" err="1">
                          <a:solidFill>
                            <a:schemeClr val="dk1"/>
                          </a:solidFill>
                          <a:effectLst/>
                          <a:latin typeface="+mn-lt"/>
                          <a:ea typeface="+mn-ea"/>
                          <a:cs typeface="+mn-cs"/>
                        </a:rPr>
                        <a:t>Sobhan</a:t>
                      </a:r>
                      <a:r>
                        <a:rPr dirty="0" sz="1350" kern="1200" lang="en-US">
                          <a:solidFill>
                            <a:schemeClr val="dk1"/>
                          </a:solidFill>
                          <a:effectLst/>
                          <a:latin typeface="+mn-lt"/>
                          <a:ea typeface="+mn-ea"/>
                          <a:cs typeface="+mn-cs"/>
                        </a:rPr>
                        <a:t> </a:t>
                      </a:r>
                      <a:r>
                        <a:rPr dirty="0" sz="1350" kern="1200" lang="en-US" err="1">
                          <a:solidFill>
                            <a:schemeClr val="dk1"/>
                          </a:solidFill>
                          <a:effectLst/>
                          <a:latin typeface="+mn-lt"/>
                          <a:ea typeface="+mn-ea"/>
                          <a:cs typeface="+mn-cs"/>
                        </a:rPr>
                        <a:t>Latifi</a:t>
                      </a:r>
                      <a:r>
                        <a:rPr dirty="0" sz="1350" kern="1200" lang="en-US">
                          <a:solidFill>
                            <a:schemeClr val="dk1"/>
                          </a:solidFill>
                          <a:effectLst/>
                          <a:latin typeface="+mn-lt"/>
                          <a:ea typeface="+mn-ea"/>
                          <a:cs typeface="+mn-cs"/>
                        </a:rPr>
                        <a:t>, </a:t>
                      </a:r>
                      <a:r>
                        <a:rPr dirty="0" sz="1350" kern="1200" lang="en-US" err="1">
                          <a:solidFill>
                            <a:schemeClr val="dk1"/>
                          </a:solidFill>
                          <a:effectLst/>
                          <a:latin typeface="+mn-lt"/>
                          <a:ea typeface="+mn-ea"/>
                          <a:cs typeface="+mn-cs"/>
                        </a:rPr>
                        <a:t>Yunpeng</a:t>
                      </a:r>
                      <a:r>
                        <a:rPr dirty="0" sz="1350" kern="1200" lang="en-US">
                          <a:solidFill>
                            <a:schemeClr val="dk1"/>
                          </a:solidFill>
                          <a:effectLst/>
                          <a:latin typeface="+mn-lt"/>
                          <a:ea typeface="+mn-ea"/>
                          <a:cs typeface="+mn-cs"/>
                        </a:rPr>
                        <a:t> Zhang, Liang-</a:t>
                      </a:r>
                      <a:r>
                        <a:rPr dirty="0" sz="1350" kern="1200" lang="en-US" err="1">
                          <a:solidFill>
                            <a:schemeClr val="dk1"/>
                          </a:solidFill>
                          <a:effectLst/>
                          <a:latin typeface="+mn-lt"/>
                          <a:ea typeface="+mn-ea"/>
                          <a:cs typeface="+mn-cs"/>
                        </a:rPr>
                        <a:t>Chieh</a:t>
                      </a:r>
                      <a:r>
                        <a:rPr dirty="0" sz="1350" kern="1200" lang="en-US">
                          <a:solidFill>
                            <a:schemeClr val="dk1"/>
                          </a:solidFill>
                          <a:effectLst/>
                          <a:latin typeface="+mn-lt"/>
                          <a:ea typeface="+mn-ea"/>
                          <a:cs typeface="+mn-cs"/>
                        </a:rPr>
                        <a:t> Cheng, et al</a:t>
                      </a:r>
                    </a:p>
                  </a:txBody>
                </a:tc>
                <a:tc>
                  <a:txBody>
                    <a:bodyPr/>
                    <a:p>
                      <a:r>
                        <a:rPr b="0" dirty="0" sz="1350" i="0" kern="1200" lang="en-US">
                          <a:solidFill>
                            <a:schemeClr val="dk1"/>
                          </a:solidFill>
                          <a:effectLst/>
                          <a:latin typeface="+mn-lt"/>
                          <a:ea typeface="+mn-ea"/>
                          <a:cs typeface="+mn-cs"/>
                        </a:rPr>
                        <a:t>Global real estate (RE) investments account more than twice the size of the stock market. Yet the number of investors in RE are much lower, because of the liquidity and global access. Tenants, owners, and investors are barely satisfied in the current system. In this paper, the goal is to try out the employment of </a:t>
                      </a:r>
                      <a:r>
                        <a:rPr b="0" dirty="0" sz="1350" i="0" kern="1200" lang="en-US" err="1">
                          <a:solidFill>
                            <a:schemeClr val="dk1"/>
                          </a:solidFill>
                          <a:effectLst/>
                          <a:latin typeface="+mn-lt"/>
                          <a:ea typeface="+mn-ea"/>
                          <a:cs typeface="+mn-cs"/>
                        </a:rPr>
                        <a:t>blockchain</a:t>
                      </a:r>
                      <a:r>
                        <a:rPr b="0" dirty="0" sz="1350" i="0" kern="1200" lang="en-US">
                          <a:solidFill>
                            <a:schemeClr val="dk1"/>
                          </a:solidFill>
                          <a:effectLst/>
                          <a:latin typeface="+mn-lt"/>
                          <a:ea typeface="+mn-ea"/>
                          <a:cs typeface="+mn-cs"/>
                        </a:rPr>
                        <a:t> in RE market and represent the facilities it can give to the RE market. The research to date leads to the following conclusions: </a:t>
                      </a:r>
                      <a:r>
                        <a:rPr b="0" dirty="0" sz="1350" i="0" kern="1200" lang="en-US" err="1">
                          <a:solidFill>
                            <a:schemeClr val="dk1"/>
                          </a:solidFill>
                          <a:effectLst/>
                          <a:latin typeface="+mn-lt"/>
                          <a:ea typeface="+mn-ea"/>
                          <a:cs typeface="+mn-cs"/>
                        </a:rPr>
                        <a:t>Blockchain</a:t>
                      </a:r>
                      <a:r>
                        <a:rPr b="0" dirty="0" sz="1350" i="0" kern="1200" lang="en-US">
                          <a:solidFill>
                            <a:schemeClr val="dk1"/>
                          </a:solidFill>
                          <a:effectLst/>
                          <a:latin typeface="+mn-lt"/>
                          <a:ea typeface="+mn-ea"/>
                          <a:cs typeface="+mn-cs"/>
                        </a:rPr>
                        <a:t> technology and smart contracts can sort out the classical issues that RE is facing with, and they offer much more meaningful tools for a game theoretic stable-priced market.</a:t>
                      </a:r>
                      <a:endParaRPr dirty="0" sz="1350" kern="1200" lang="en-US">
                        <a:solidFill>
                          <a:schemeClr val="dk1"/>
                        </a:solidFill>
                        <a:effectLst/>
                        <a:latin typeface="+mn-lt"/>
                        <a:ea typeface="+mn-ea"/>
                        <a:cs typeface="+mn-cs"/>
                      </a:endParaRPr>
                    </a:p>
                  </a:txBody>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36" name="Title 1"/>
          <p:cNvSpPr>
            <a:spLocks noGrp="1"/>
          </p:cNvSpPr>
          <p:nvPr>
            <p:ph type="title"/>
          </p:nvPr>
        </p:nvSpPr>
        <p:spPr>
          <a:xfrm>
            <a:off x="628650" y="365127"/>
            <a:ext cx="7886700" cy="687610"/>
          </a:xfrm>
        </p:spPr>
        <p:txBody>
          <a:bodyPr/>
          <a:p>
            <a:pPr algn="ctr"/>
            <a:r>
              <a:rPr b="1" dirty="0" lang="en-US"/>
              <a:t>SCREENSHOTS</a:t>
            </a:r>
          </a:p>
        </p:txBody>
      </p:sp>
      <p:sp>
        <p:nvSpPr>
          <p:cNvPr id="1048637" name="Content Placeholder 2"/>
          <p:cNvSpPr>
            <a:spLocks noGrp="1"/>
          </p:cNvSpPr>
          <p:nvPr>
            <p:ph idx="1"/>
          </p:nvPr>
        </p:nvSpPr>
        <p:spPr/>
        <p:txBody>
          <a:bodyPr/>
          <a:p>
            <a:r>
              <a:rPr b="1" dirty="0" lang="en-US"/>
              <a:t>View Districts and properties</a:t>
            </a:r>
          </a:p>
          <a:p>
            <a:endParaRPr dirty="0" lang="en-US"/>
          </a:p>
        </p:txBody>
      </p:sp>
      <p:pic>
        <p:nvPicPr>
          <p:cNvPr id="2097160" name="Picture 6"/>
          <p:cNvPicPr>
            <a:picLocks/>
          </p:cNvPicPr>
          <p:nvPr/>
        </p:nvPicPr>
        <p:blipFill>
          <a:blip xmlns:r="http://schemas.openxmlformats.org/officeDocument/2006/relationships" r:embed="rId1"/>
          <a:stretch>
            <a:fillRect/>
          </a:stretch>
        </p:blipFill>
        <p:spPr>
          <a:xfrm>
            <a:off x="1763688" y="2636912"/>
            <a:ext cx="5731510" cy="3096344"/>
          </a:xfrm>
          <a:prstGeom prst="rec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38" name="Title 1"/>
          <p:cNvSpPr>
            <a:spLocks noGrp="1"/>
          </p:cNvSpPr>
          <p:nvPr>
            <p:ph type="title"/>
          </p:nvPr>
        </p:nvSpPr>
        <p:spPr>
          <a:xfrm>
            <a:off x="628650" y="620687"/>
            <a:ext cx="7886700" cy="504057"/>
          </a:xfrm>
        </p:spPr>
        <p:txBody>
          <a:bodyPr>
            <a:normAutofit fontScale="90000"/>
          </a:bodyPr>
          <a:p>
            <a:pPr algn="ctr"/>
            <a:r>
              <a:rPr b="1" dirty="0" sz="3200" lang="en-US"/>
              <a:t>CONCLUSION</a:t>
            </a:r>
            <a:br>
              <a:rPr dirty="0" sz="3600" lang="en-US"/>
            </a:br>
            <a:br>
              <a:rPr dirty="0" sz="3600" lang="en-US"/>
            </a:br>
            <a:endParaRPr dirty="0" lang="en-US"/>
          </a:p>
        </p:txBody>
      </p:sp>
      <p:sp>
        <p:nvSpPr>
          <p:cNvPr id="1048639" name="Content Placeholder 2"/>
          <p:cNvSpPr>
            <a:spLocks noGrp="1"/>
          </p:cNvSpPr>
          <p:nvPr>
            <p:ph idx="1"/>
          </p:nvPr>
        </p:nvSpPr>
        <p:spPr>
          <a:xfrm>
            <a:off x="450453" y="1124744"/>
            <a:ext cx="8064896" cy="5328592"/>
          </a:xfrm>
        </p:spPr>
        <p:txBody>
          <a:bodyPr>
            <a:normAutofit/>
          </a:bodyPr>
          <a:p>
            <a:pPr indent="0" marL="0">
              <a:buNone/>
            </a:pPr>
            <a:endParaRPr b="1" dirty="0" lang="en-US"/>
          </a:p>
          <a:p>
            <a:pPr indent="0" marL="0">
              <a:buNone/>
            </a:pPr>
            <a:endParaRPr b="1" dirty="0" lang="en-US"/>
          </a:p>
          <a:p>
            <a:pPr indent="0" marL="0">
              <a:buNone/>
            </a:pPr>
            <a:endParaRPr b="1" dirty="0" lang="en-US"/>
          </a:p>
          <a:p>
            <a:pPr indent="0" marL="0">
              <a:buNone/>
            </a:pPr>
            <a:endParaRPr b="1" dirty="0" lang="en-US"/>
          </a:p>
          <a:p>
            <a:pPr indent="0" marL="0">
              <a:buNone/>
            </a:pPr>
            <a:endParaRPr b="1" dirty="0" lang="en-US"/>
          </a:p>
          <a:p>
            <a:pPr indent="0" marL="0">
              <a:buNone/>
            </a:pPr>
            <a:endParaRPr b="1" dirty="0" lang="en-US"/>
          </a:p>
          <a:p>
            <a:pPr indent="0" marL="0">
              <a:buNone/>
            </a:pPr>
            <a:endParaRPr b="1" dirty="0" lang="en-US"/>
          </a:p>
          <a:p>
            <a:pPr indent="0" marL="0">
              <a:buNone/>
            </a:pP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 </a:t>
            </a:r>
            <a:r>
              <a:rPr b="0" dirty="0" lang="en-US"/>
              <a:t>T</a:t>
            </a:r>
            <a:r>
              <a:rPr b="0" dirty="0" lang="en-US"/>
              <a:t>H</a:t>
            </a:r>
            <a:r>
              <a:rPr b="0" dirty="0" lang="en-US"/>
              <a:t>A</a:t>
            </a:r>
            <a:r>
              <a:rPr b="0" dirty="0" lang="en-US"/>
              <a:t>N</a:t>
            </a:r>
            <a:r>
              <a:rPr b="0" dirty="0" lang="en-US"/>
              <a:t>K</a:t>
            </a:r>
            <a:r>
              <a:rPr b="0" dirty="0" lang="en-US"/>
              <a:t> </a:t>
            </a:r>
            <a:r>
              <a:rPr b="0" dirty="0" lang="en-US"/>
              <a:t>YOU</a:t>
            </a:r>
            <a:endParaRPr b="1" dirty="0"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40" name="Title 1"/>
          <p:cNvSpPr>
            <a:spLocks noGrp="1"/>
          </p:cNvSpPr>
          <p:nvPr>
            <p:ph type="title"/>
          </p:nvPr>
        </p:nvSpPr>
        <p:spPr>
          <a:xfrm>
            <a:off x="628650" y="620687"/>
            <a:ext cx="7886700" cy="504057"/>
          </a:xfrm>
        </p:spPr>
        <p:txBody>
          <a:bodyPr>
            <a:normAutofit fontScale="90000"/>
          </a:bodyPr>
          <a:p>
            <a:pPr algn="ctr"/>
            <a:r>
              <a:rPr b="1" dirty="0" sz="2800" lang="en-US"/>
              <a:t>REFERENCES</a:t>
            </a:r>
            <a:br>
              <a:rPr dirty="0" sz="2800" lang="en-US"/>
            </a:br>
            <a:br>
              <a:rPr dirty="0" sz="3600" lang="en-US"/>
            </a:br>
            <a:endParaRPr dirty="0" lang="en-US"/>
          </a:p>
        </p:txBody>
      </p:sp>
      <p:sp>
        <p:nvSpPr>
          <p:cNvPr id="1048641" name="Content Placeholder 2"/>
          <p:cNvSpPr>
            <a:spLocks noGrp="1"/>
          </p:cNvSpPr>
          <p:nvPr>
            <p:ph idx="1"/>
          </p:nvPr>
        </p:nvSpPr>
        <p:spPr>
          <a:xfrm>
            <a:off x="611560" y="908720"/>
            <a:ext cx="8064896" cy="5328592"/>
          </a:xfrm>
        </p:spPr>
        <p:txBody>
          <a:bodyPr>
            <a:noAutofit/>
          </a:bodyPr>
          <a:p>
            <a:pPr algn="just">
              <a:lnSpc>
                <a:spcPct val="100000"/>
              </a:lnSpc>
            </a:pPr>
            <a:r>
              <a:rPr dirty="0" sz="1800" lang="en-US"/>
              <a:t>[1] </a:t>
            </a:r>
            <a:r>
              <a:rPr dirty="0" sz="1800" lang="en-US" err="1"/>
              <a:t>Sobhan</a:t>
            </a:r>
            <a:r>
              <a:rPr dirty="0" sz="1800" lang="en-US"/>
              <a:t> </a:t>
            </a:r>
            <a:r>
              <a:rPr dirty="0" sz="1800" lang="en-US" err="1"/>
              <a:t>Latifi</a:t>
            </a:r>
            <a:r>
              <a:rPr dirty="0" sz="1800" lang="en-US"/>
              <a:t>, </a:t>
            </a:r>
            <a:r>
              <a:rPr dirty="0" sz="1800" lang="en-US" err="1"/>
              <a:t>Yunpeng</a:t>
            </a:r>
            <a:r>
              <a:rPr dirty="0" sz="1800" lang="en-US"/>
              <a:t> Zhang, Liang-</a:t>
            </a:r>
            <a:r>
              <a:rPr dirty="0" sz="1800" lang="en-US" err="1"/>
              <a:t>Chieh</a:t>
            </a:r>
            <a:r>
              <a:rPr dirty="0" sz="1800" lang="en-US"/>
              <a:t> Cheng, et al. "</a:t>
            </a:r>
            <a:r>
              <a:rPr dirty="0" sz="1800" lang="en-US" err="1"/>
              <a:t>Blockchain</a:t>
            </a:r>
            <a:r>
              <a:rPr dirty="0" sz="1800" lang="en-US"/>
              <a:t>-Based Real Estate Market: One Method for Applying </a:t>
            </a:r>
            <a:r>
              <a:rPr dirty="0" sz="1800" lang="en-US" err="1"/>
              <a:t>Blockchain</a:t>
            </a:r>
            <a:r>
              <a:rPr dirty="0" sz="1800" lang="en-US"/>
              <a:t> Technology in Commercial Real Estate Market." </a:t>
            </a:r>
            <a:r>
              <a:rPr dirty="0" sz="1800" lang="en-US">
                <a:hlinkClick r:id="rId1"/>
              </a:rPr>
              <a:t>2019 IEEE International Conference on </a:t>
            </a:r>
            <a:r>
              <a:rPr dirty="0" sz="1800" lang="en-US" err="1">
                <a:hlinkClick r:id="rId1"/>
              </a:rPr>
              <a:t>Blockchain</a:t>
            </a:r>
            <a:r>
              <a:rPr dirty="0" sz="1800" lang="en-US">
                <a:hlinkClick r:id="rId1"/>
              </a:rPr>
              <a:t> (</a:t>
            </a:r>
            <a:r>
              <a:rPr dirty="0" sz="1800" lang="en-US" err="1">
                <a:hlinkClick r:id="rId1"/>
              </a:rPr>
              <a:t>Blockchain</a:t>
            </a:r>
            <a:r>
              <a:rPr dirty="0" sz="1800" lang="en-US">
                <a:hlinkClick r:id="rId1"/>
              </a:rPr>
              <a:t>)</a:t>
            </a:r>
            <a:r>
              <a:rPr dirty="0" sz="1800" lang="en-US"/>
              <a:t>.</a:t>
            </a:r>
          </a:p>
          <a:p>
            <a:pPr algn="just">
              <a:lnSpc>
                <a:spcPct val="100000"/>
              </a:lnSpc>
            </a:pPr>
            <a:r>
              <a:rPr dirty="0" sz="1800" lang="en-US"/>
              <a:t>[2] </a:t>
            </a:r>
            <a:r>
              <a:rPr dirty="0" sz="1800" lang="en-US" err="1"/>
              <a:t>Ankit</a:t>
            </a:r>
            <a:r>
              <a:rPr dirty="0" sz="1800" lang="en-US"/>
              <a:t> </a:t>
            </a:r>
            <a:r>
              <a:rPr dirty="0" sz="1800" lang="en-US" err="1"/>
              <a:t>Mittal,Bhavyansh</a:t>
            </a:r>
            <a:r>
              <a:rPr dirty="0" sz="1800" lang="en-US"/>
              <a:t> </a:t>
            </a:r>
            <a:r>
              <a:rPr dirty="0" sz="1800" lang="en-US" err="1"/>
              <a:t>Sharma,Pinku</a:t>
            </a:r>
            <a:r>
              <a:rPr dirty="0" sz="1800" lang="en-US"/>
              <a:t> </a:t>
            </a:r>
            <a:r>
              <a:rPr dirty="0" sz="1800" lang="en-US" err="1"/>
              <a:t>Ranjan</a:t>
            </a:r>
            <a:r>
              <a:rPr dirty="0" sz="1800" lang="en-US"/>
              <a:t> et </a:t>
            </a:r>
            <a:r>
              <a:rPr dirty="0" sz="1800" lang="en-US" err="1"/>
              <a:t>al."Real</a:t>
            </a:r>
            <a:r>
              <a:rPr dirty="0" sz="1800" lang="en-US"/>
              <a:t> Estate Management System based on </a:t>
            </a:r>
            <a:r>
              <a:rPr dirty="0" sz="1800" lang="en-US" err="1"/>
              <a:t>Blockchain</a:t>
            </a:r>
            <a:r>
              <a:rPr dirty="0" sz="1800" lang="en-US"/>
              <a:t>." 2020 IEEE 7th Uttar Pradesh Section International Conference on Electrical, Electronics and Computer Engineering (UPCON).</a:t>
            </a:r>
          </a:p>
          <a:p>
            <a:pPr algn="just">
              <a:lnSpc>
                <a:spcPct val="100000"/>
              </a:lnSpc>
            </a:pPr>
            <a:r>
              <a:rPr dirty="0" sz="1800" lang="en-US"/>
              <a:t>[3] </a:t>
            </a:r>
            <a:r>
              <a:rPr dirty="0" sz="1800" lang="en-US" err="1"/>
              <a:t>Dipika</a:t>
            </a:r>
            <a:r>
              <a:rPr dirty="0" sz="1800" lang="en-US"/>
              <a:t> </a:t>
            </a:r>
            <a:r>
              <a:rPr dirty="0" sz="1800" lang="en-US" err="1"/>
              <a:t>Bhanushali</a:t>
            </a:r>
            <a:r>
              <a:rPr dirty="0" sz="1800" lang="en-US"/>
              <a:t>, </a:t>
            </a:r>
            <a:r>
              <a:rPr dirty="0" sz="1800" lang="en-US" err="1"/>
              <a:t>Akshara</a:t>
            </a:r>
            <a:r>
              <a:rPr dirty="0" sz="1800" lang="en-US"/>
              <a:t> </a:t>
            </a:r>
            <a:r>
              <a:rPr dirty="0" sz="1800" lang="en-US" err="1"/>
              <a:t>Koul</a:t>
            </a:r>
            <a:r>
              <a:rPr dirty="0" sz="1800" lang="en-US"/>
              <a:t>, </a:t>
            </a:r>
            <a:r>
              <a:rPr dirty="0" sz="1800" lang="en-US" err="1"/>
              <a:t>Sainiranjan</a:t>
            </a:r>
            <a:r>
              <a:rPr dirty="0" sz="1800" lang="en-US"/>
              <a:t> </a:t>
            </a:r>
            <a:r>
              <a:rPr dirty="0" sz="1800" lang="en-US" err="1"/>
              <a:t>Sharma,Bushra</a:t>
            </a:r>
            <a:r>
              <a:rPr dirty="0" sz="1800" lang="en-US"/>
              <a:t> </a:t>
            </a:r>
            <a:r>
              <a:rPr dirty="0" sz="1800" lang="en-US" err="1"/>
              <a:t>Shaikh</a:t>
            </a:r>
            <a:r>
              <a:rPr dirty="0" sz="1800" lang="en-US"/>
              <a:t>. "</a:t>
            </a:r>
            <a:r>
              <a:rPr dirty="0" sz="1800" lang="en-US" err="1"/>
              <a:t>BlockChain</a:t>
            </a:r>
            <a:r>
              <a:rPr dirty="0" sz="1800" lang="en-US"/>
              <a:t> to Prevent Fraudulent Activities: Buying and Selling Property Using </a:t>
            </a:r>
            <a:r>
              <a:rPr dirty="0" sz="1800" lang="en-US" err="1"/>
              <a:t>BlockChain</a:t>
            </a:r>
            <a:r>
              <a:rPr dirty="0" sz="1800" lang="en-US"/>
              <a:t>." 2020 International Conference on Inventive Computation Technologies (ICICT).</a:t>
            </a:r>
          </a:p>
          <a:p>
            <a:pPr algn="just">
              <a:lnSpc>
                <a:spcPct val="100000"/>
              </a:lnSpc>
            </a:pPr>
            <a:r>
              <a:rPr dirty="0" sz="1800" lang="en-US"/>
              <a:t>[4] </a:t>
            </a:r>
            <a:r>
              <a:rPr dirty="0" sz="1800" lang="en-US" err="1"/>
              <a:t>Mirko</a:t>
            </a:r>
            <a:r>
              <a:rPr dirty="0" sz="1800" lang="en-US"/>
              <a:t> </a:t>
            </a:r>
            <a:r>
              <a:rPr dirty="0" sz="1800" lang="en-US" err="1"/>
              <a:t>Avantaggiato</a:t>
            </a:r>
            <a:r>
              <a:rPr dirty="0" sz="1800" lang="en-US"/>
              <a:t>, </a:t>
            </a:r>
            <a:r>
              <a:rPr dirty="0" sz="1800" lang="en-US" err="1"/>
              <a:t>Pierluigi</a:t>
            </a:r>
            <a:r>
              <a:rPr dirty="0" sz="1800" lang="en-US"/>
              <a:t> Gallo. "Challenges and Opportunities using </a:t>
            </a:r>
            <a:r>
              <a:rPr dirty="0" sz="1800" lang="en-US" err="1"/>
              <a:t>MultiChain</a:t>
            </a:r>
            <a:r>
              <a:rPr dirty="0" sz="1800" lang="en-US"/>
              <a:t> for Real Estate" 2019 IEEE International Black Sea Conference on Communications and Networking (</a:t>
            </a:r>
            <a:r>
              <a:rPr dirty="0" sz="1800" lang="en-US" err="1"/>
              <a:t>BlackSeaCom</a:t>
            </a:r>
            <a:r>
              <a:rPr dirty="0" sz="1800" lang="en-US"/>
              <a:t>).</a:t>
            </a:r>
          </a:p>
          <a:p>
            <a:pPr algn="just">
              <a:lnSpc>
                <a:spcPct val="100000"/>
              </a:lnSpc>
            </a:pPr>
            <a:r>
              <a:rPr dirty="0" sz="1800" lang="en-US"/>
              <a:t>[5] K </a:t>
            </a:r>
            <a:r>
              <a:rPr dirty="0" sz="1800" lang="en-US" err="1"/>
              <a:t>Madhura</a:t>
            </a:r>
            <a:r>
              <a:rPr dirty="0" sz="1800" lang="en-US"/>
              <a:t>, R </a:t>
            </a:r>
            <a:r>
              <a:rPr dirty="0" sz="1800" lang="en-US" err="1"/>
              <a:t>Mahalakshmi</a:t>
            </a:r>
            <a:r>
              <a:rPr dirty="0" sz="1800" lang="en-US"/>
              <a:t>. "Usage of block chain in real estate business for transparency and improved security" 2022 International Conference on Advances in Computing, Communication and Applied Informatics (ACCAI)</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42" name="Title 1"/>
          <p:cNvSpPr>
            <a:spLocks noGrp="1"/>
          </p:cNvSpPr>
          <p:nvPr>
            <p:ph type="title"/>
          </p:nvPr>
        </p:nvSpPr>
        <p:spPr>
          <a:xfrm>
            <a:off x="628650" y="620687"/>
            <a:ext cx="7886700" cy="504057"/>
          </a:xfrm>
        </p:spPr>
        <p:txBody>
          <a:bodyPr>
            <a:normAutofit fontScale="90000"/>
          </a:bodyPr>
          <a:p>
            <a:pPr algn="ctr"/>
            <a:r>
              <a:rPr b="1" dirty="0" sz="2800" lang="en-US"/>
              <a:t>REFERENCES</a:t>
            </a:r>
            <a:br>
              <a:rPr dirty="0" sz="2800" lang="en-US"/>
            </a:br>
            <a:br>
              <a:rPr dirty="0" sz="3600" lang="en-US"/>
            </a:br>
            <a:endParaRPr dirty="0" lang="en-US"/>
          </a:p>
        </p:txBody>
      </p:sp>
      <p:sp>
        <p:nvSpPr>
          <p:cNvPr id="1048643" name="Content Placeholder 2"/>
          <p:cNvSpPr>
            <a:spLocks noGrp="1"/>
          </p:cNvSpPr>
          <p:nvPr>
            <p:ph idx="1"/>
          </p:nvPr>
        </p:nvSpPr>
        <p:spPr>
          <a:xfrm>
            <a:off x="611560" y="908720"/>
            <a:ext cx="8064896" cy="5328592"/>
          </a:xfrm>
        </p:spPr>
        <p:txBody>
          <a:bodyPr>
            <a:noAutofit/>
          </a:bodyPr>
          <a:p>
            <a:pPr algn="just" indent="0" marL="0">
              <a:lnSpc>
                <a:spcPct val="100000"/>
              </a:lnSpc>
              <a:buNone/>
            </a:pPr>
            <a:r>
              <a:rPr dirty="0" sz="1800" lang="en-US"/>
              <a:t>[6] </a:t>
            </a:r>
            <a:r>
              <a:rPr dirty="0" sz="1800" lang="en-US" err="1"/>
              <a:t>Ankit</a:t>
            </a:r>
            <a:r>
              <a:rPr dirty="0" sz="1800" lang="en-US"/>
              <a:t> </a:t>
            </a:r>
            <a:r>
              <a:rPr dirty="0" sz="1800" lang="en-US" err="1"/>
              <a:t>Mittal,Bhavyansh</a:t>
            </a:r>
            <a:r>
              <a:rPr dirty="0" sz="1800" lang="en-US"/>
              <a:t> </a:t>
            </a:r>
            <a:r>
              <a:rPr dirty="0" sz="1800" lang="en-US" err="1"/>
              <a:t>Sharma,Pinku</a:t>
            </a:r>
            <a:r>
              <a:rPr dirty="0" sz="1800" lang="en-US"/>
              <a:t> </a:t>
            </a:r>
            <a:r>
              <a:rPr dirty="0" sz="1800" lang="en-US" err="1"/>
              <a:t>Ranjan</a:t>
            </a:r>
            <a:r>
              <a:rPr dirty="0" sz="1800" lang="en-US"/>
              <a:t>. "Real Estate Management System based on </a:t>
            </a:r>
            <a:r>
              <a:rPr dirty="0" sz="1800" lang="en-US" err="1"/>
              <a:t>Blockchain</a:t>
            </a:r>
            <a:r>
              <a:rPr dirty="0" sz="1800" lang="en-US"/>
              <a:t>." 2020 IEEE 7th Uttar Pradesh Section International Conference on Electrical, Electronics and Computer Engineering (UPCON)</a:t>
            </a:r>
          </a:p>
          <a:p>
            <a:pPr algn="just" indent="0" marL="0">
              <a:lnSpc>
                <a:spcPct val="100000"/>
              </a:lnSpc>
              <a:buNone/>
            </a:pPr>
            <a:r>
              <a:rPr dirty="0" sz="1800" lang="en-US"/>
              <a:t>[7] </a:t>
            </a:r>
            <a:r>
              <a:rPr dirty="0" sz="1800" lang="en-US" err="1"/>
              <a:t>Aleksandr</a:t>
            </a:r>
            <a:r>
              <a:rPr dirty="0" sz="1800" lang="en-US"/>
              <a:t> </a:t>
            </a:r>
            <a:r>
              <a:rPr dirty="0" sz="1800" lang="en-US" err="1"/>
              <a:t>Belov</a:t>
            </a:r>
            <a:r>
              <a:rPr dirty="0" sz="1800" lang="en-US"/>
              <a:t>, Sergey </a:t>
            </a:r>
            <a:r>
              <a:rPr dirty="0" sz="1800" lang="en-US" err="1"/>
              <a:t>Slastnikov</a:t>
            </a:r>
            <a:r>
              <a:rPr dirty="0" sz="1800" lang="en-US"/>
              <a:t>. "</a:t>
            </a:r>
            <a:r>
              <a:rPr dirty="0" sz="1800" lang="en-US" err="1"/>
              <a:t>Blockchain</a:t>
            </a:r>
            <a:r>
              <a:rPr dirty="0" sz="1800" lang="en-US"/>
              <a:t> Technology to Manage the Energy Supply of Real Estate."  2021 IEEE International IOT, Electronics and Mechatronics Conference (IEMTRONICS).</a:t>
            </a:r>
          </a:p>
          <a:p>
            <a:pPr algn="just" indent="0" marL="0">
              <a:lnSpc>
                <a:spcPct val="100000"/>
              </a:lnSpc>
              <a:buNone/>
            </a:pPr>
            <a:r>
              <a:rPr dirty="0" sz="1800" lang="en-US"/>
              <a:t>[8] VO </a:t>
            </a:r>
            <a:r>
              <a:rPr dirty="0" sz="1800" lang="en-US" err="1"/>
              <a:t>Khoa</a:t>
            </a:r>
            <a:r>
              <a:rPr dirty="0" sz="1800" lang="en-US"/>
              <a:t> Tan, Thu Nguyen. "The Real Estate Transaction Trace System Model Based on </a:t>
            </a:r>
            <a:r>
              <a:rPr dirty="0" sz="1800" lang="en-US" err="1"/>
              <a:t>Ethereum</a:t>
            </a:r>
            <a:r>
              <a:rPr dirty="0" sz="1800" lang="en-US"/>
              <a:t> </a:t>
            </a:r>
            <a:r>
              <a:rPr dirty="0" sz="1800" lang="en-US" err="1"/>
              <a:t>Blockchain</a:t>
            </a:r>
            <a:r>
              <a:rPr dirty="0" sz="1800" lang="en-US"/>
              <a:t> Platform." 2022 14th International Conference on Computer and Automation Engineering (ICCAE).</a:t>
            </a:r>
          </a:p>
          <a:p>
            <a:pPr algn="just" indent="0" marL="0">
              <a:lnSpc>
                <a:spcPct val="100000"/>
              </a:lnSpc>
              <a:buNone/>
            </a:pPr>
            <a:r>
              <a:rPr dirty="0" sz="1800" lang="en-US"/>
              <a:t>[9] Jack Laurie </a:t>
            </a:r>
            <a:r>
              <a:rPr dirty="0" sz="1800" lang="en-US" err="1"/>
              <a:t>Tilbury</a:t>
            </a:r>
            <a:r>
              <a:rPr dirty="0" sz="1800" lang="en-US"/>
              <a:t>, Ed de la Rey, Karl van der </a:t>
            </a:r>
            <a:r>
              <a:rPr dirty="0" sz="1800" lang="en-US" err="1"/>
              <a:t>Schyff</a:t>
            </a:r>
            <a:r>
              <a:rPr dirty="0" sz="1800" lang="en-US"/>
              <a:t> "Business Process Models of </a:t>
            </a:r>
            <a:r>
              <a:rPr dirty="0" sz="1800" lang="en-US" err="1"/>
              <a:t>Blockchain</a:t>
            </a:r>
            <a:r>
              <a:rPr dirty="0" sz="1800" lang="en-US"/>
              <a:t> and South African Real Estate Transactions."  2019 International Conference on Advances in Big Data, Computing and Data Communication Systems (</a:t>
            </a:r>
            <a:r>
              <a:rPr dirty="0" sz="1800" lang="en-US" err="1"/>
              <a:t>icABCD</a:t>
            </a:r>
            <a:r>
              <a:rPr dirty="0" sz="1800" lang="en-US"/>
              <a:t>)</a:t>
            </a:r>
          </a:p>
          <a:p>
            <a:pPr algn="just" indent="0" marL="0">
              <a:lnSpc>
                <a:spcPct val="100000"/>
              </a:lnSpc>
              <a:buNone/>
            </a:pPr>
            <a:r>
              <a:rPr dirty="0" sz="1800" lang="en-US"/>
              <a:t>[10] Jun Yan, et al. "Multilateral Game in Chinese Real Estate Price: A Game Analysis of Real Estate Tax and Land Tightening" 2013 Sixth International Conference on Business Intelligence and Financial Engineering (BIFE).</a:t>
            </a:r>
          </a:p>
          <a:p>
            <a:pPr algn="just" indent="0" marL="0">
              <a:lnSpc>
                <a:spcPct val="100000"/>
              </a:lnSpc>
              <a:buNone/>
            </a:pPr>
            <a:r>
              <a:rPr dirty="0" sz="1700" lang="en-US"/>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44" name="Title 1"/>
          <p:cNvSpPr>
            <a:spLocks noGrp="1"/>
          </p:cNvSpPr>
          <p:nvPr>
            <p:ph type="title"/>
          </p:nvPr>
        </p:nvSpPr>
        <p:spPr>
          <a:xfrm>
            <a:off x="628650" y="620687"/>
            <a:ext cx="7886700" cy="504057"/>
          </a:xfrm>
        </p:spPr>
        <p:txBody>
          <a:bodyPr>
            <a:normAutofit fontScale="90000"/>
          </a:bodyPr>
          <a:p>
            <a:pPr algn="ctr"/>
            <a:r>
              <a:rPr b="1" dirty="0" sz="2800" lang="en-US"/>
              <a:t>PLAGIARISM REPORT</a:t>
            </a:r>
            <a:br>
              <a:rPr dirty="0" sz="2800" lang="en-US"/>
            </a:br>
            <a:br>
              <a:rPr dirty="0" sz="3600" lang="en-US"/>
            </a:br>
            <a:endParaRPr dirty="0" lang="en-US"/>
          </a:p>
        </p:txBody>
      </p:sp>
      <p:sp>
        <p:nvSpPr>
          <p:cNvPr id="1048645" name="Content Placeholder 2"/>
          <p:cNvSpPr>
            <a:spLocks noGrp="1"/>
          </p:cNvSpPr>
          <p:nvPr>
            <p:ph idx="1"/>
          </p:nvPr>
        </p:nvSpPr>
        <p:spPr>
          <a:xfrm>
            <a:off x="611560" y="908720"/>
            <a:ext cx="8064896" cy="5328592"/>
          </a:xfrm>
        </p:spPr>
        <p:txBody>
          <a:bodyPr>
            <a:noAutofit/>
          </a:bodyPr>
          <a:p>
            <a:pPr algn="just" indent="0" marL="0">
              <a:lnSpc>
                <a:spcPct val="100000"/>
              </a:lnSpc>
              <a:buNone/>
            </a:pPr>
            <a:r>
              <a:rPr dirty="0" sz="1700" lang="en-US"/>
              <a:t> </a:t>
            </a:r>
          </a:p>
        </p:txBody>
      </p:sp>
      <p:pic>
        <p:nvPicPr>
          <p:cNvPr id="2097161" name=""/>
          <p:cNvPicPr>
            <a:picLocks/>
          </p:cNvPicPr>
          <p:nvPr/>
        </p:nvPicPr>
        <p:blipFill>
          <a:blip xmlns:r="http://schemas.openxmlformats.org/officeDocument/2006/relationships" r:embed="rId1"/>
          <a:srcRect l="3283" t="3252" r="1313" b="27046"/>
          <a:stretch>
            <a:fillRect/>
          </a:stretch>
        </p:blipFill>
        <p:spPr>
          <a:xfrm rot="0">
            <a:off x="37352" y="1008208"/>
            <a:ext cx="9135946" cy="5717689"/>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593" name="Title 1"/>
          <p:cNvSpPr>
            <a:spLocks noGrp="1"/>
          </p:cNvSpPr>
          <p:nvPr>
            <p:ph type="title"/>
          </p:nvPr>
        </p:nvSpPr>
        <p:spPr/>
        <p:txBody>
          <a:bodyPr/>
          <a:p>
            <a:pPr algn="ctr"/>
            <a:r>
              <a:rPr b="1" dirty="0" lang="en-US"/>
              <a:t>Literature survey</a:t>
            </a:r>
          </a:p>
        </p:txBody>
      </p:sp>
      <p:graphicFrame>
        <p:nvGraphicFramePr>
          <p:cNvPr id="4194305" name="Content Placeholder 3"/>
          <p:cNvGraphicFramePr>
            <a:graphicFrameLocks noGrp="1"/>
          </p:cNvGraphicFramePr>
          <p:nvPr>
            <p:ph idx="1"/>
          </p:nvPr>
        </p:nvGraphicFramePr>
        <p:xfrm>
          <a:off x="539552" y="1484784"/>
          <a:ext cx="8075240" cy="4161452"/>
        </p:xfrm>
        <a:graphic>
          <a:graphicData uri="http://schemas.openxmlformats.org/drawingml/2006/table">
            <a:tbl>
              <a:tblPr firstRow="1" bandRow="1">
                <a:tableStyleId>{5C22544A-7EE6-4342-B048-85BDC9FD1C3A}</a:tableStyleId>
              </a:tblPr>
              <a:tblGrid>
                <a:gridCol w="1162472"/>
                <a:gridCol w="2448272"/>
                <a:gridCol w="1512168"/>
                <a:gridCol w="2952328"/>
              </a:tblGrid>
              <a:tr h="1189652">
                <a:tc>
                  <a:txBody>
                    <a:bodyPr/>
                    <a:p>
                      <a:r>
                        <a:rPr dirty="0" lang="en-US"/>
                        <a:t>S.NO</a:t>
                      </a:r>
                    </a:p>
                  </a:txBody>
                </a:tc>
                <a:tc>
                  <a:txBody>
                    <a:bodyPr/>
                    <a:p>
                      <a:r>
                        <a:rPr b="0" dirty="0" lang="en-US"/>
                        <a:t>TITLE</a:t>
                      </a:r>
                    </a:p>
                  </a:txBody>
                </a:tc>
                <a:tc>
                  <a:txBody>
                    <a:bodyPr/>
                    <a:p>
                      <a:r>
                        <a:rPr dirty="0" lang="en-US"/>
                        <a:t>AUTHORS</a:t>
                      </a:r>
                    </a:p>
                  </a:txBody>
                </a:tc>
                <a:tc>
                  <a:txBody>
                    <a:bodyPr/>
                    <a:p>
                      <a:r>
                        <a:rPr dirty="0" lang="en-US"/>
                        <a:t>DESCRIPTION</a:t>
                      </a:r>
                    </a:p>
                  </a:txBody>
                </a:tc>
              </a:tr>
              <a:tr h="2943404">
                <a:tc>
                  <a:txBody>
                    <a:bodyPr/>
                    <a:p>
                      <a:r>
                        <a:rPr dirty="0" sz="1200" lang="en-US"/>
                        <a:t>2.</a:t>
                      </a:r>
                    </a:p>
                  </a:txBody>
                </a:tc>
                <a:tc>
                  <a:txBody>
                    <a:bodyPr/>
                    <a:p>
                      <a:r>
                        <a:rPr dirty="0" sz="1350" kern="1200" lang="en-US">
                          <a:solidFill>
                            <a:schemeClr val="dk1"/>
                          </a:solidFill>
                          <a:effectLst/>
                          <a:latin typeface="+mn-lt"/>
                          <a:ea typeface="+mn-ea"/>
                          <a:cs typeface="+mn-cs"/>
                        </a:rPr>
                        <a:t>Real Estate Management System based on </a:t>
                      </a:r>
                      <a:r>
                        <a:rPr dirty="0" sz="1350" kern="1200" lang="en-US" err="1">
                          <a:solidFill>
                            <a:schemeClr val="dk1"/>
                          </a:solidFill>
                          <a:effectLst/>
                          <a:latin typeface="+mn-lt"/>
                          <a:ea typeface="+mn-ea"/>
                          <a:cs typeface="+mn-cs"/>
                        </a:rPr>
                        <a:t>Blockchain</a:t>
                      </a:r>
                      <a:endParaRPr dirty="0" sz="1350" kern="1200" lang="en-US">
                        <a:solidFill>
                          <a:schemeClr val="dk1"/>
                        </a:solidFill>
                        <a:effectLst/>
                        <a:latin typeface="+mn-lt"/>
                        <a:ea typeface="+mn-ea"/>
                        <a:cs typeface="+mn-cs"/>
                      </a:endParaRPr>
                    </a:p>
                  </a:txBody>
                </a:tc>
                <a:tc>
                  <a:txBody>
                    <a:bodyPr/>
                    <a:p>
                      <a:r>
                        <a:rPr dirty="0" sz="1350" kern="1200" lang="en-US" err="1">
                          <a:solidFill>
                            <a:schemeClr val="dk1"/>
                          </a:solidFill>
                          <a:effectLst/>
                          <a:latin typeface="+mn-lt"/>
                          <a:ea typeface="+mn-ea"/>
                          <a:cs typeface="+mn-cs"/>
                        </a:rPr>
                        <a:t>Ankit</a:t>
                      </a:r>
                      <a:r>
                        <a:rPr dirty="0" sz="1350" kern="1200" lang="en-US">
                          <a:solidFill>
                            <a:schemeClr val="dk1"/>
                          </a:solidFill>
                          <a:effectLst/>
                          <a:latin typeface="+mn-lt"/>
                          <a:ea typeface="+mn-ea"/>
                          <a:cs typeface="+mn-cs"/>
                        </a:rPr>
                        <a:t> </a:t>
                      </a:r>
                      <a:r>
                        <a:rPr dirty="0" sz="1350" kern="1200" lang="en-US" err="1">
                          <a:solidFill>
                            <a:schemeClr val="dk1"/>
                          </a:solidFill>
                          <a:effectLst/>
                          <a:latin typeface="+mn-lt"/>
                          <a:ea typeface="+mn-ea"/>
                          <a:cs typeface="+mn-cs"/>
                        </a:rPr>
                        <a:t>Mittal,Bhavyansh</a:t>
                      </a:r>
                      <a:r>
                        <a:rPr dirty="0" sz="1350" kern="1200" lang="en-US">
                          <a:solidFill>
                            <a:schemeClr val="dk1"/>
                          </a:solidFill>
                          <a:effectLst/>
                          <a:latin typeface="+mn-lt"/>
                          <a:ea typeface="+mn-ea"/>
                          <a:cs typeface="+mn-cs"/>
                        </a:rPr>
                        <a:t> </a:t>
                      </a:r>
                      <a:r>
                        <a:rPr dirty="0" sz="1350" kern="1200" lang="en-US" err="1">
                          <a:solidFill>
                            <a:schemeClr val="dk1"/>
                          </a:solidFill>
                          <a:effectLst/>
                          <a:latin typeface="+mn-lt"/>
                          <a:ea typeface="+mn-ea"/>
                          <a:cs typeface="+mn-cs"/>
                        </a:rPr>
                        <a:t>Sharma,Pinku</a:t>
                      </a:r>
                      <a:r>
                        <a:rPr dirty="0" sz="1350" kern="1200" lang="en-US">
                          <a:solidFill>
                            <a:schemeClr val="dk1"/>
                          </a:solidFill>
                          <a:effectLst/>
                          <a:latin typeface="+mn-lt"/>
                          <a:ea typeface="+mn-ea"/>
                          <a:cs typeface="+mn-cs"/>
                        </a:rPr>
                        <a:t> </a:t>
                      </a:r>
                      <a:r>
                        <a:rPr dirty="0" sz="1350" kern="1200" lang="en-US" err="1">
                          <a:solidFill>
                            <a:schemeClr val="dk1"/>
                          </a:solidFill>
                          <a:effectLst/>
                          <a:latin typeface="+mn-lt"/>
                          <a:ea typeface="+mn-ea"/>
                          <a:cs typeface="+mn-cs"/>
                        </a:rPr>
                        <a:t>Ranjan</a:t>
                      </a:r>
                      <a:r>
                        <a:rPr dirty="0" sz="1350" kern="1200" lang="en-US">
                          <a:solidFill>
                            <a:schemeClr val="dk1"/>
                          </a:solidFill>
                          <a:effectLst/>
                          <a:latin typeface="+mn-lt"/>
                          <a:ea typeface="+mn-ea"/>
                          <a:cs typeface="+mn-cs"/>
                        </a:rPr>
                        <a:t> et al</a:t>
                      </a:r>
                    </a:p>
                  </a:txBody>
                </a:tc>
                <a:tc>
                  <a:txBody>
                    <a:bodyPr/>
                    <a:p>
                      <a:r>
                        <a:rPr b="0" dirty="0" sz="1350" i="0" kern="1200" lang="en-US">
                          <a:solidFill>
                            <a:schemeClr val="dk1"/>
                          </a:solidFill>
                          <a:effectLst/>
                          <a:latin typeface="+mn-lt"/>
                          <a:ea typeface="+mn-ea"/>
                          <a:cs typeface="+mn-cs"/>
                        </a:rPr>
                        <a:t>Real Estate management in India as well as in many parts of the world is a very inefficient process. Developing a secure central system that not only accelerates the process of land registration but also makes it efficient will be effective. This paper presents a </a:t>
                      </a:r>
                      <a:r>
                        <a:rPr b="0" dirty="0" sz="1350" i="0" kern="1200" lang="en-US" err="1">
                          <a:solidFill>
                            <a:schemeClr val="dk1"/>
                          </a:solidFill>
                          <a:effectLst/>
                          <a:latin typeface="+mn-lt"/>
                          <a:ea typeface="+mn-ea"/>
                          <a:cs typeface="+mn-cs"/>
                        </a:rPr>
                        <a:t>blockchain</a:t>
                      </a:r>
                      <a:r>
                        <a:rPr b="0" dirty="0" sz="1350" i="0" kern="1200" lang="en-US">
                          <a:solidFill>
                            <a:schemeClr val="dk1"/>
                          </a:solidFill>
                          <a:effectLst/>
                          <a:latin typeface="+mn-lt"/>
                          <a:ea typeface="+mn-ea"/>
                          <a:cs typeface="+mn-cs"/>
                        </a:rPr>
                        <a:t>-powered real estate management system that will provide a transparent, secure, and efficient system for real estate management. This system will include all the departments related to real estate management.</a:t>
                      </a:r>
                      <a:endParaRPr dirty="0" sz="1350" kern="1200" lang="en-US">
                        <a:solidFill>
                          <a:schemeClr val="dk1"/>
                        </a:solidFill>
                        <a:effectLst/>
                        <a:latin typeface="+mn-lt"/>
                        <a:ea typeface="+mn-ea"/>
                        <a:cs typeface="+mn-cs"/>
                      </a:endParaRPr>
                    </a:p>
                  </a:txBody>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594" name="Title 1"/>
          <p:cNvSpPr>
            <a:spLocks noGrp="1"/>
          </p:cNvSpPr>
          <p:nvPr>
            <p:ph type="title"/>
          </p:nvPr>
        </p:nvSpPr>
        <p:spPr/>
        <p:txBody>
          <a:bodyPr/>
          <a:p>
            <a:pPr algn="ctr"/>
            <a:r>
              <a:rPr b="1" dirty="0" lang="en-US"/>
              <a:t>Literature survey</a:t>
            </a:r>
          </a:p>
        </p:txBody>
      </p:sp>
      <p:graphicFrame>
        <p:nvGraphicFramePr>
          <p:cNvPr id="4194306" name="Content Placeholder 3"/>
          <p:cNvGraphicFramePr>
            <a:graphicFrameLocks noGrp="1"/>
          </p:cNvGraphicFramePr>
          <p:nvPr>
            <p:ph idx="1"/>
          </p:nvPr>
        </p:nvGraphicFramePr>
        <p:xfrm>
          <a:off x="539552" y="1484784"/>
          <a:ext cx="8075240" cy="4133056"/>
        </p:xfrm>
        <a:graphic>
          <a:graphicData uri="http://schemas.openxmlformats.org/drawingml/2006/table">
            <a:tbl>
              <a:tblPr firstRow="1" bandRow="1">
                <a:tableStyleId>{5C22544A-7EE6-4342-B048-85BDC9FD1C3A}</a:tableStyleId>
              </a:tblPr>
              <a:tblGrid>
                <a:gridCol w="1162472"/>
                <a:gridCol w="2448272"/>
                <a:gridCol w="1512168"/>
                <a:gridCol w="2952328"/>
              </a:tblGrid>
              <a:tr h="1189652">
                <a:tc>
                  <a:txBody>
                    <a:bodyPr/>
                    <a:p>
                      <a:r>
                        <a:rPr dirty="0" lang="en-US"/>
                        <a:t>S.NO</a:t>
                      </a:r>
                    </a:p>
                  </a:txBody>
                </a:tc>
                <a:tc>
                  <a:txBody>
                    <a:bodyPr/>
                    <a:p>
                      <a:r>
                        <a:rPr b="0" dirty="0" lang="en-US"/>
                        <a:t>TITLE</a:t>
                      </a:r>
                    </a:p>
                  </a:txBody>
                </a:tc>
                <a:tc>
                  <a:txBody>
                    <a:bodyPr/>
                    <a:p>
                      <a:r>
                        <a:rPr dirty="0" lang="en-US"/>
                        <a:t>AUTHORS</a:t>
                      </a:r>
                    </a:p>
                  </a:txBody>
                </a:tc>
                <a:tc>
                  <a:txBody>
                    <a:bodyPr/>
                    <a:p>
                      <a:r>
                        <a:rPr dirty="0" lang="en-US"/>
                        <a:t>DESCRIPTION</a:t>
                      </a:r>
                    </a:p>
                  </a:txBody>
                </a:tc>
              </a:tr>
              <a:tr h="2943404">
                <a:tc>
                  <a:txBody>
                    <a:bodyPr/>
                    <a:p>
                      <a:r>
                        <a:rPr dirty="0" sz="1200" lang="en-US"/>
                        <a:t>3.</a:t>
                      </a:r>
                    </a:p>
                  </a:txBody>
                </a:tc>
                <a:tc>
                  <a:txBody>
                    <a:bodyPr/>
                    <a:p>
                      <a:r>
                        <a:rPr dirty="0" sz="1350" kern="1200" lang="en-US" err="1">
                          <a:solidFill>
                            <a:schemeClr val="dk1"/>
                          </a:solidFill>
                          <a:effectLst/>
                          <a:latin typeface="+mn-lt"/>
                          <a:ea typeface="+mn-ea"/>
                          <a:cs typeface="+mn-cs"/>
                        </a:rPr>
                        <a:t>BlockChain</a:t>
                      </a:r>
                      <a:r>
                        <a:rPr dirty="0" sz="1350" kern="1200" lang="en-US">
                          <a:solidFill>
                            <a:schemeClr val="dk1"/>
                          </a:solidFill>
                          <a:effectLst/>
                          <a:latin typeface="+mn-lt"/>
                          <a:ea typeface="+mn-ea"/>
                          <a:cs typeface="+mn-cs"/>
                        </a:rPr>
                        <a:t> to Prevent Fraudulent Activities: Buying and Selling Property Using </a:t>
                      </a:r>
                      <a:r>
                        <a:rPr dirty="0" sz="1350" kern="1200" lang="en-US" err="1">
                          <a:solidFill>
                            <a:schemeClr val="dk1"/>
                          </a:solidFill>
                          <a:effectLst/>
                          <a:latin typeface="+mn-lt"/>
                          <a:ea typeface="+mn-ea"/>
                          <a:cs typeface="+mn-cs"/>
                        </a:rPr>
                        <a:t>BlockChain</a:t>
                      </a:r>
                      <a:endParaRPr dirty="0" sz="1350" kern="1200" lang="en-US">
                        <a:solidFill>
                          <a:schemeClr val="dk1"/>
                        </a:solidFill>
                        <a:effectLst/>
                        <a:latin typeface="+mn-lt"/>
                        <a:ea typeface="+mn-ea"/>
                        <a:cs typeface="+mn-cs"/>
                      </a:endParaRPr>
                    </a:p>
                  </a:txBody>
                </a:tc>
                <a:tc>
                  <a:txBody>
                    <a:bodyPr/>
                    <a:p>
                      <a:r>
                        <a:rPr dirty="0" sz="1350" kern="1200" lang="en-US" err="1">
                          <a:solidFill>
                            <a:schemeClr val="dk1"/>
                          </a:solidFill>
                          <a:effectLst/>
                          <a:latin typeface="+mn-lt"/>
                          <a:ea typeface="+mn-ea"/>
                          <a:cs typeface="+mn-cs"/>
                        </a:rPr>
                        <a:t>Dipika</a:t>
                      </a:r>
                      <a:r>
                        <a:rPr dirty="0" sz="1350" kern="1200" lang="en-US">
                          <a:solidFill>
                            <a:schemeClr val="dk1"/>
                          </a:solidFill>
                          <a:effectLst/>
                          <a:latin typeface="+mn-lt"/>
                          <a:ea typeface="+mn-ea"/>
                          <a:cs typeface="+mn-cs"/>
                        </a:rPr>
                        <a:t> </a:t>
                      </a:r>
                      <a:r>
                        <a:rPr dirty="0" sz="1350" kern="1200" lang="en-US" err="1">
                          <a:solidFill>
                            <a:schemeClr val="dk1"/>
                          </a:solidFill>
                          <a:effectLst/>
                          <a:latin typeface="+mn-lt"/>
                          <a:ea typeface="+mn-ea"/>
                          <a:cs typeface="+mn-cs"/>
                        </a:rPr>
                        <a:t>Bhanushali</a:t>
                      </a:r>
                      <a:r>
                        <a:rPr dirty="0" sz="1350" kern="1200" lang="en-US">
                          <a:solidFill>
                            <a:schemeClr val="dk1"/>
                          </a:solidFill>
                          <a:effectLst/>
                          <a:latin typeface="+mn-lt"/>
                          <a:ea typeface="+mn-ea"/>
                          <a:cs typeface="+mn-cs"/>
                        </a:rPr>
                        <a:t>, </a:t>
                      </a:r>
                      <a:r>
                        <a:rPr dirty="0" sz="1350" kern="1200" lang="en-US" err="1">
                          <a:solidFill>
                            <a:schemeClr val="dk1"/>
                          </a:solidFill>
                          <a:effectLst/>
                          <a:latin typeface="+mn-lt"/>
                          <a:ea typeface="+mn-ea"/>
                          <a:cs typeface="+mn-cs"/>
                        </a:rPr>
                        <a:t>Akshara</a:t>
                      </a:r>
                      <a:r>
                        <a:rPr dirty="0" sz="1350" kern="1200" lang="en-US">
                          <a:solidFill>
                            <a:schemeClr val="dk1"/>
                          </a:solidFill>
                          <a:effectLst/>
                          <a:latin typeface="+mn-lt"/>
                          <a:ea typeface="+mn-ea"/>
                          <a:cs typeface="+mn-cs"/>
                        </a:rPr>
                        <a:t> </a:t>
                      </a:r>
                      <a:r>
                        <a:rPr dirty="0" sz="1350" kern="1200" lang="en-US" err="1">
                          <a:solidFill>
                            <a:schemeClr val="dk1"/>
                          </a:solidFill>
                          <a:effectLst/>
                          <a:latin typeface="+mn-lt"/>
                          <a:ea typeface="+mn-ea"/>
                          <a:cs typeface="+mn-cs"/>
                        </a:rPr>
                        <a:t>Koul</a:t>
                      </a:r>
                      <a:r>
                        <a:rPr dirty="0" sz="1350" kern="1200" lang="en-US">
                          <a:solidFill>
                            <a:schemeClr val="dk1"/>
                          </a:solidFill>
                          <a:effectLst/>
                          <a:latin typeface="+mn-lt"/>
                          <a:ea typeface="+mn-ea"/>
                          <a:cs typeface="+mn-cs"/>
                        </a:rPr>
                        <a:t>, </a:t>
                      </a:r>
                      <a:r>
                        <a:rPr dirty="0" sz="1350" kern="1200" lang="en-US" err="1">
                          <a:solidFill>
                            <a:schemeClr val="dk1"/>
                          </a:solidFill>
                          <a:effectLst/>
                          <a:latin typeface="+mn-lt"/>
                          <a:ea typeface="+mn-ea"/>
                          <a:cs typeface="+mn-cs"/>
                        </a:rPr>
                        <a:t>Sainiranjan</a:t>
                      </a:r>
                      <a:r>
                        <a:rPr dirty="0" sz="1350" kern="1200" lang="en-US">
                          <a:solidFill>
                            <a:schemeClr val="dk1"/>
                          </a:solidFill>
                          <a:effectLst/>
                          <a:latin typeface="+mn-lt"/>
                          <a:ea typeface="+mn-ea"/>
                          <a:cs typeface="+mn-cs"/>
                        </a:rPr>
                        <a:t> </a:t>
                      </a:r>
                      <a:r>
                        <a:rPr dirty="0" sz="1350" kern="1200" lang="en-US" err="1">
                          <a:solidFill>
                            <a:schemeClr val="dk1"/>
                          </a:solidFill>
                          <a:effectLst/>
                          <a:latin typeface="+mn-lt"/>
                          <a:ea typeface="+mn-ea"/>
                          <a:cs typeface="+mn-cs"/>
                        </a:rPr>
                        <a:t>Sharma,Bushra</a:t>
                      </a:r>
                      <a:r>
                        <a:rPr dirty="0" sz="1350" kern="1200" lang="en-US">
                          <a:solidFill>
                            <a:schemeClr val="dk1"/>
                          </a:solidFill>
                          <a:effectLst/>
                          <a:latin typeface="+mn-lt"/>
                          <a:ea typeface="+mn-ea"/>
                          <a:cs typeface="+mn-cs"/>
                        </a:rPr>
                        <a:t> </a:t>
                      </a:r>
                      <a:r>
                        <a:rPr dirty="0" sz="1350" kern="1200" lang="en-US" err="1">
                          <a:solidFill>
                            <a:schemeClr val="dk1"/>
                          </a:solidFill>
                          <a:effectLst/>
                          <a:latin typeface="+mn-lt"/>
                          <a:ea typeface="+mn-ea"/>
                          <a:cs typeface="+mn-cs"/>
                        </a:rPr>
                        <a:t>Shaikh</a:t>
                      </a:r>
                      <a:endParaRPr dirty="0" sz="1350" kern="1200" lang="en-US">
                        <a:solidFill>
                          <a:schemeClr val="dk1"/>
                        </a:solidFill>
                        <a:effectLst/>
                        <a:latin typeface="+mn-lt"/>
                        <a:ea typeface="+mn-ea"/>
                        <a:cs typeface="+mn-cs"/>
                      </a:endParaRPr>
                    </a:p>
                  </a:txBody>
                </a:tc>
                <a:tc>
                  <a:txBody>
                    <a:bodyPr/>
                    <a:p>
                      <a:r>
                        <a:rPr b="0" dirty="0" sz="1350" i="0" kern="1200" lang="en-US" err="1">
                          <a:solidFill>
                            <a:schemeClr val="dk1"/>
                          </a:solidFill>
                          <a:effectLst/>
                          <a:latin typeface="+mn-lt"/>
                          <a:ea typeface="+mn-ea"/>
                          <a:cs typeface="+mn-cs"/>
                        </a:rPr>
                        <a:t>Blockchain</a:t>
                      </a:r>
                      <a:r>
                        <a:rPr b="0" dirty="0" sz="1350" i="0" kern="1200" lang="en-US">
                          <a:solidFill>
                            <a:schemeClr val="dk1"/>
                          </a:solidFill>
                          <a:effectLst/>
                          <a:latin typeface="+mn-lt"/>
                          <a:ea typeface="+mn-ea"/>
                          <a:cs typeface="+mn-cs"/>
                        </a:rPr>
                        <a:t> can have umpteen number of uses, one of them being its use in Real Estate. </a:t>
                      </a:r>
                      <a:r>
                        <a:rPr b="0" dirty="0" sz="1350" i="0" kern="1200" lang="en-US" err="1">
                          <a:solidFill>
                            <a:schemeClr val="dk1"/>
                          </a:solidFill>
                          <a:effectLst/>
                          <a:latin typeface="+mn-lt"/>
                          <a:ea typeface="+mn-ea"/>
                          <a:cs typeface="+mn-cs"/>
                        </a:rPr>
                        <a:t>Blockchain</a:t>
                      </a:r>
                      <a:r>
                        <a:rPr b="0" dirty="0" sz="1350" i="0" kern="1200" lang="en-US">
                          <a:solidFill>
                            <a:schemeClr val="dk1"/>
                          </a:solidFill>
                          <a:effectLst/>
                          <a:latin typeface="+mn-lt"/>
                          <a:ea typeface="+mn-ea"/>
                          <a:cs typeface="+mn-cs"/>
                        </a:rPr>
                        <a:t> and Real Estate go hand in hand. The kind of security and transparency needed in Real Estate is exceptionally provided by </a:t>
                      </a:r>
                      <a:r>
                        <a:rPr b="0" dirty="0" sz="1350" i="0" kern="1200" lang="en-US" err="1">
                          <a:solidFill>
                            <a:schemeClr val="dk1"/>
                          </a:solidFill>
                          <a:effectLst/>
                          <a:latin typeface="+mn-lt"/>
                          <a:ea typeface="+mn-ea"/>
                          <a:cs typeface="+mn-cs"/>
                        </a:rPr>
                        <a:t>Blockchain</a:t>
                      </a:r>
                      <a:r>
                        <a:rPr b="0" dirty="0" sz="1350" i="0" kern="1200" lang="en-US">
                          <a:solidFill>
                            <a:schemeClr val="dk1"/>
                          </a:solidFill>
                          <a:effectLst/>
                          <a:latin typeface="+mn-lt"/>
                          <a:ea typeface="+mn-ea"/>
                          <a:cs typeface="+mn-cs"/>
                        </a:rPr>
                        <a:t>. Consider a scenario where you buy a house. The proof that the property is owned by you is the deed or an agreement signed by the government which is physically present on a piece of paper and the records maintained by the government in the ledger.</a:t>
                      </a:r>
                      <a:endParaRPr dirty="0" sz="1350" kern="1200" lang="en-US">
                        <a:solidFill>
                          <a:schemeClr val="dk1"/>
                        </a:solidFill>
                        <a:effectLst/>
                        <a:latin typeface="+mn-lt"/>
                        <a:ea typeface="+mn-ea"/>
                        <a:cs typeface="+mn-cs"/>
                      </a:endParaRPr>
                    </a:p>
                  </a:txBody>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595" name="Title 1"/>
          <p:cNvSpPr>
            <a:spLocks noGrp="1"/>
          </p:cNvSpPr>
          <p:nvPr>
            <p:ph type="title"/>
          </p:nvPr>
        </p:nvSpPr>
        <p:spPr/>
        <p:txBody>
          <a:bodyPr/>
          <a:p>
            <a:pPr algn="ctr"/>
            <a:r>
              <a:rPr b="1" dirty="0" lang="en-US"/>
              <a:t>Literature survey</a:t>
            </a:r>
          </a:p>
        </p:txBody>
      </p:sp>
      <p:graphicFrame>
        <p:nvGraphicFramePr>
          <p:cNvPr id="4194307" name="Content Placeholder 3"/>
          <p:cNvGraphicFramePr>
            <a:graphicFrameLocks noGrp="1"/>
          </p:cNvGraphicFramePr>
          <p:nvPr>
            <p:ph idx="1"/>
          </p:nvPr>
        </p:nvGraphicFramePr>
        <p:xfrm>
          <a:off x="539552" y="1484784"/>
          <a:ext cx="8075240" cy="4367192"/>
        </p:xfrm>
        <a:graphic>
          <a:graphicData uri="http://schemas.openxmlformats.org/drawingml/2006/table">
            <a:tbl>
              <a:tblPr firstRow="1" bandRow="1">
                <a:tableStyleId>{5C22544A-7EE6-4342-B048-85BDC9FD1C3A}</a:tableStyleId>
              </a:tblPr>
              <a:tblGrid>
                <a:gridCol w="1162472"/>
                <a:gridCol w="2448272"/>
                <a:gridCol w="1512168"/>
                <a:gridCol w="2952328"/>
              </a:tblGrid>
              <a:tr h="1189652">
                <a:tc>
                  <a:txBody>
                    <a:bodyPr/>
                    <a:p>
                      <a:r>
                        <a:rPr dirty="0" lang="en-US"/>
                        <a:t>S.NO</a:t>
                      </a:r>
                    </a:p>
                  </a:txBody>
                </a:tc>
                <a:tc>
                  <a:txBody>
                    <a:bodyPr/>
                    <a:p>
                      <a:r>
                        <a:rPr b="0" dirty="0" lang="en-US"/>
                        <a:t>TITLE</a:t>
                      </a:r>
                    </a:p>
                  </a:txBody>
                </a:tc>
                <a:tc>
                  <a:txBody>
                    <a:bodyPr/>
                    <a:p>
                      <a:r>
                        <a:rPr dirty="0" lang="en-US"/>
                        <a:t>AUTHORS</a:t>
                      </a:r>
                    </a:p>
                  </a:txBody>
                </a:tc>
                <a:tc>
                  <a:txBody>
                    <a:bodyPr/>
                    <a:p>
                      <a:r>
                        <a:rPr dirty="0" lang="en-US"/>
                        <a:t>DESCRIPTION</a:t>
                      </a:r>
                    </a:p>
                  </a:txBody>
                </a:tc>
              </a:tr>
              <a:tr h="2943404">
                <a:tc>
                  <a:txBody>
                    <a:bodyPr/>
                    <a:p>
                      <a:r>
                        <a:rPr dirty="0" sz="1200" lang="en-US"/>
                        <a:t>4.</a:t>
                      </a:r>
                    </a:p>
                  </a:txBody>
                </a:tc>
                <a:tc>
                  <a:txBody>
                    <a:bodyPr/>
                    <a:p>
                      <a:r>
                        <a:rPr dirty="0" sz="1350" kern="1200" lang="en-US">
                          <a:solidFill>
                            <a:schemeClr val="dk1"/>
                          </a:solidFill>
                          <a:effectLst/>
                          <a:latin typeface="+mn-lt"/>
                          <a:ea typeface="+mn-ea"/>
                          <a:cs typeface="+mn-cs"/>
                        </a:rPr>
                        <a:t>Challenges and Opportunities using </a:t>
                      </a:r>
                      <a:r>
                        <a:rPr dirty="0" sz="1350" kern="1200" lang="en-US" err="1">
                          <a:solidFill>
                            <a:schemeClr val="dk1"/>
                          </a:solidFill>
                          <a:effectLst/>
                          <a:latin typeface="+mn-lt"/>
                          <a:ea typeface="+mn-ea"/>
                          <a:cs typeface="+mn-cs"/>
                        </a:rPr>
                        <a:t>MultiChain</a:t>
                      </a:r>
                      <a:r>
                        <a:rPr dirty="0" sz="1350" kern="1200" lang="en-US">
                          <a:solidFill>
                            <a:schemeClr val="dk1"/>
                          </a:solidFill>
                          <a:effectLst/>
                          <a:latin typeface="+mn-lt"/>
                          <a:ea typeface="+mn-ea"/>
                          <a:cs typeface="+mn-cs"/>
                        </a:rPr>
                        <a:t> for Real Estate</a:t>
                      </a:r>
                    </a:p>
                  </a:txBody>
                </a:tc>
                <a:tc>
                  <a:txBody>
                    <a:bodyPr/>
                    <a:p>
                      <a:r>
                        <a:rPr dirty="0" sz="1350" kern="1200" lang="en-US" err="1">
                          <a:solidFill>
                            <a:schemeClr val="dk1"/>
                          </a:solidFill>
                          <a:effectLst/>
                          <a:latin typeface="+mn-lt"/>
                          <a:ea typeface="+mn-ea"/>
                          <a:cs typeface="+mn-cs"/>
                        </a:rPr>
                        <a:t>Mirko</a:t>
                      </a:r>
                      <a:r>
                        <a:rPr dirty="0" sz="1350" kern="1200" lang="en-US">
                          <a:solidFill>
                            <a:schemeClr val="dk1"/>
                          </a:solidFill>
                          <a:effectLst/>
                          <a:latin typeface="+mn-lt"/>
                          <a:ea typeface="+mn-ea"/>
                          <a:cs typeface="+mn-cs"/>
                        </a:rPr>
                        <a:t> </a:t>
                      </a:r>
                      <a:r>
                        <a:rPr dirty="0" sz="1350" kern="1200" lang="en-US" err="1">
                          <a:solidFill>
                            <a:schemeClr val="dk1"/>
                          </a:solidFill>
                          <a:effectLst/>
                          <a:latin typeface="+mn-lt"/>
                          <a:ea typeface="+mn-ea"/>
                          <a:cs typeface="+mn-cs"/>
                        </a:rPr>
                        <a:t>Avantaggiato</a:t>
                      </a:r>
                      <a:r>
                        <a:rPr dirty="0" sz="1350" kern="1200" lang="en-US">
                          <a:solidFill>
                            <a:schemeClr val="dk1"/>
                          </a:solidFill>
                          <a:effectLst/>
                          <a:latin typeface="+mn-lt"/>
                          <a:ea typeface="+mn-ea"/>
                          <a:cs typeface="+mn-cs"/>
                        </a:rPr>
                        <a:t>, </a:t>
                      </a:r>
                      <a:r>
                        <a:rPr dirty="0" sz="1350" kern="1200" lang="en-US" err="1">
                          <a:solidFill>
                            <a:schemeClr val="dk1"/>
                          </a:solidFill>
                          <a:effectLst/>
                          <a:latin typeface="+mn-lt"/>
                          <a:ea typeface="+mn-ea"/>
                          <a:cs typeface="+mn-cs"/>
                        </a:rPr>
                        <a:t>Pierluigi</a:t>
                      </a:r>
                      <a:r>
                        <a:rPr dirty="0" sz="1350" kern="1200" lang="en-US">
                          <a:solidFill>
                            <a:schemeClr val="dk1"/>
                          </a:solidFill>
                          <a:effectLst/>
                          <a:latin typeface="+mn-lt"/>
                          <a:ea typeface="+mn-ea"/>
                          <a:cs typeface="+mn-cs"/>
                        </a:rPr>
                        <a:t> Gallo</a:t>
                      </a:r>
                    </a:p>
                  </a:txBody>
                </a:tc>
                <a:tc>
                  <a:txBody>
                    <a:bodyPr/>
                    <a:p>
                      <a:pPr algn="l" defTabSz="685800" eaLnBrk="1" fontAlgn="auto" hangingPunct="1" indent="0" latinLnBrk="0" marL="0" marR="0" rtl="0">
                        <a:lnSpc>
                          <a:spcPct val="100000"/>
                        </a:lnSpc>
                        <a:spcBef>
                          <a:spcPts val="0"/>
                        </a:spcBef>
                        <a:spcAft>
                          <a:spcPts val="0"/>
                        </a:spcAft>
                        <a:buClrTx/>
                        <a:buSzTx/>
                        <a:buFontTx/>
                        <a:buNone/>
                      </a:pPr>
                      <a:r>
                        <a:rPr b="0" dirty="0" sz="1350" i="0" kern="1200" lang="en-US">
                          <a:solidFill>
                            <a:schemeClr val="dk1"/>
                          </a:solidFill>
                          <a:effectLst/>
                          <a:latin typeface="+mn-lt"/>
                          <a:ea typeface="+mn-ea"/>
                          <a:cs typeface="+mn-cs"/>
                        </a:rPr>
                        <a:t>he real estate market involves multiple untrusted actors with contrasting objectives. We propose </a:t>
                      </a:r>
                      <a:r>
                        <a:rPr b="0" dirty="0" sz="1350" i="0" kern="1200" lang="en-US" err="1">
                          <a:solidFill>
                            <a:schemeClr val="dk1"/>
                          </a:solidFill>
                          <a:effectLst/>
                          <a:latin typeface="+mn-lt"/>
                          <a:ea typeface="+mn-ea"/>
                          <a:cs typeface="+mn-cs"/>
                        </a:rPr>
                        <a:t>REchain</a:t>
                      </a:r>
                      <a:r>
                        <a:rPr b="0" dirty="0" sz="1350" i="0" kern="1200" lang="en-US">
                          <a:solidFill>
                            <a:schemeClr val="dk1"/>
                          </a:solidFill>
                          <a:effectLst/>
                          <a:latin typeface="+mn-lt"/>
                          <a:ea typeface="+mn-ea"/>
                          <a:cs typeface="+mn-cs"/>
                        </a:rPr>
                        <a:t>, a </a:t>
                      </a:r>
                      <a:r>
                        <a:rPr b="0" dirty="0" sz="1350" i="0" kern="1200" lang="en-US" err="1">
                          <a:solidFill>
                            <a:schemeClr val="dk1"/>
                          </a:solidFill>
                          <a:effectLst/>
                          <a:latin typeface="+mn-lt"/>
                          <a:ea typeface="+mn-ea"/>
                          <a:cs typeface="+mn-cs"/>
                        </a:rPr>
                        <a:t>blockchain</a:t>
                      </a:r>
                      <a:r>
                        <a:rPr b="0" dirty="0" sz="1350" i="0" kern="1200" lang="en-US">
                          <a:solidFill>
                            <a:schemeClr val="dk1"/>
                          </a:solidFill>
                          <a:effectLst/>
                          <a:latin typeface="+mn-lt"/>
                          <a:ea typeface="+mn-ea"/>
                          <a:cs typeface="+mn-cs"/>
                        </a:rPr>
                        <a:t>-based platform for real estate, which provides benefits to all actors in terms of transparency, trust, immutability, and traceability. </a:t>
                      </a:r>
                      <a:r>
                        <a:rPr b="0" dirty="0" sz="1350" i="0" kern="1200" lang="en-US" err="1">
                          <a:solidFill>
                            <a:schemeClr val="dk1"/>
                          </a:solidFill>
                          <a:effectLst/>
                          <a:latin typeface="+mn-lt"/>
                          <a:ea typeface="+mn-ea"/>
                          <a:cs typeface="+mn-cs"/>
                        </a:rPr>
                        <a:t>REchain</a:t>
                      </a:r>
                      <a:r>
                        <a:rPr b="0" dirty="0" sz="1350" i="0" kern="1200" lang="en-US">
                          <a:solidFill>
                            <a:schemeClr val="dk1"/>
                          </a:solidFill>
                          <a:effectLst/>
                          <a:latin typeface="+mn-lt"/>
                          <a:ea typeface="+mn-ea"/>
                          <a:cs typeface="+mn-cs"/>
                        </a:rPr>
                        <a:t> architecture handles real estate data through well-defined workflows that leverage the </a:t>
                      </a:r>
                      <a:r>
                        <a:rPr b="0" dirty="0" sz="1350" i="0" kern="1200" lang="en-US" err="1">
                          <a:solidFill>
                            <a:schemeClr val="dk1"/>
                          </a:solidFill>
                          <a:effectLst/>
                          <a:latin typeface="+mn-lt"/>
                          <a:ea typeface="+mn-ea"/>
                          <a:cs typeface="+mn-cs"/>
                        </a:rPr>
                        <a:t>MultiChain</a:t>
                      </a:r>
                      <a:r>
                        <a:rPr b="0" dirty="0" sz="1350" i="0" kern="1200" lang="en-US">
                          <a:solidFill>
                            <a:schemeClr val="dk1"/>
                          </a:solidFill>
                          <a:effectLst/>
                          <a:latin typeface="+mn-lt"/>
                          <a:ea typeface="+mn-ea"/>
                          <a:cs typeface="+mn-cs"/>
                        </a:rPr>
                        <a:t> platform. </a:t>
                      </a:r>
                      <a:r>
                        <a:rPr b="0" dirty="0" sz="1350" i="0" kern="1200" lang="en-US" err="1">
                          <a:solidFill>
                            <a:schemeClr val="dk1"/>
                          </a:solidFill>
                          <a:effectLst/>
                          <a:latin typeface="+mn-lt"/>
                          <a:ea typeface="+mn-ea"/>
                          <a:cs typeface="+mn-cs"/>
                        </a:rPr>
                        <a:t>REchain</a:t>
                      </a:r>
                      <a:r>
                        <a:rPr b="0" dirty="0" sz="1350" i="0" kern="1200" lang="en-US">
                          <a:solidFill>
                            <a:schemeClr val="dk1"/>
                          </a:solidFill>
                          <a:effectLst/>
                          <a:latin typeface="+mn-lt"/>
                          <a:ea typeface="+mn-ea"/>
                          <a:cs typeface="+mn-cs"/>
                        </a:rPr>
                        <a:t> changes the real estate market enabling direct transactions without intermediaries, and providing new mechanisms for negotiating the purchase conditions.</a:t>
                      </a:r>
                      <a:endParaRPr dirty="0" sz="1350" kern="1200" lang="en-US">
                        <a:solidFill>
                          <a:schemeClr val="dk1"/>
                        </a:solidFill>
                        <a:effectLst/>
                        <a:latin typeface="+mn-lt"/>
                        <a:ea typeface="+mn-ea"/>
                        <a:cs typeface="+mn-cs"/>
                      </a:endParaRPr>
                    </a:p>
                  </a:txBody>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596" name="Title 1"/>
          <p:cNvSpPr>
            <a:spLocks noGrp="1"/>
          </p:cNvSpPr>
          <p:nvPr>
            <p:ph type="title"/>
          </p:nvPr>
        </p:nvSpPr>
        <p:spPr/>
        <p:txBody>
          <a:bodyPr/>
          <a:p>
            <a:pPr algn="ctr"/>
            <a:r>
              <a:rPr b="1" dirty="0" lang="en-US"/>
              <a:t>Literature survey</a:t>
            </a:r>
          </a:p>
        </p:txBody>
      </p:sp>
      <p:graphicFrame>
        <p:nvGraphicFramePr>
          <p:cNvPr id="4194308" name="Content Placeholder 3"/>
          <p:cNvGraphicFramePr>
            <a:graphicFrameLocks noGrp="1"/>
          </p:cNvGraphicFramePr>
          <p:nvPr>
            <p:ph idx="1"/>
          </p:nvPr>
        </p:nvGraphicFramePr>
        <p:xfrm>
          <a:off x="539552" y="1484784"/>
          <a:ext cx="8075240" cy="4572932"/>
        </p:xfrm>
        <a:graphic>
          <a:graphicData uri="http://schemas.openxmlformats.org/drawingml/2006/table">
            <a:tbl>
              <a:tblPr firstRow="1" bandRow="1">
                <a:tableStyleId>{5C22544A-7EE6-4342-B048-85BDC9FD1C3A}</a:tableStyleId>
              </a:tblPr>
              <a:tblGrid>
                <a:gridCol w="1162472"/>
                <a:gridCol w="2448272"/>
                <a:gridCol w="1512168"/>
                <a:gridCol w="2952328"/>
              </a:tblGrid>
              <a:tr h="1189652">
                <a:tc>
                  <a:txBody>
                    <a:bodyPr/>
                    <a:p>
                      <a:r>
                        <a:rPr dirty="0" lang="en-US"/>
                        <a:t>S.NO</a:t>
                      </a:r>
                    </a:p>
                  </a:txBody>
                </a:tc>
                <a:tc>
                  <a:txBody>
                    <a:bodyPr/>
                    <a:p>
                      <a:r>
                        <a:rPr b="0" dirty="0" lang="en-US"/>
                        <a:t>TITLE</a:t>
                      </a:r>
                    </a:p>
                  </a:txBody>
                </a:tc>
                <a:tc>
                  <a:txBody>
                    <a:bodyPr/>
                    <a:p>
                      <a:r>
                        <a:rPr dirty="0" lang="en-US"/>
                        <a:t>AUTHORS</a:t>
                      </a:r>
                    </a:p>
                  </a:txBody>
                </a:tc>
                <a:tc>
                  <a:txBody>
                    <a:bodyPr/>
                    <a:p>
                      <a:r>
                        <a:rPr dirty="0" lang="en-US"/>
                        <a:t>DESCRIPTION</a:t>
                      </a:r>
                    </a:p>
                  </a:txBody>
                </a:tc>
              </a:tr>
              <a:tr h="2943404">
                <a:tc>
                  <a:txBody>
                    <a:bodyPr/>
                    <a:p>
                      <a:r>
                        <a:rPr dirty="0" sz="1200" lang="en-US"/>
                        <a:t>5.</a:t>
                      </a:r>
                    </a:p>
                  </a:txBody>
                </a:tc>
                <a:tc>
                  <a:txBody>
                    <a:bodyPr/>
                    <a:p>
                      <a:r>
                        <a:rPr dirty="0" sz="1350" kern="1200" lang="en-US">
                          <a:solidFill>
                            <a:schemeClr val="dk1"/>
                          </a:solidFill>
                          <a:effectLst/>
                          <a:latin typeface="+mn-lt"/>
                          <a:ea typeface="+mn-ea"/>
                          <a:cs typeface="+mn-cs"/>
                        </a:rPr>
                        <a:t>Usage of block chain in real estate business for transparency and improved security</a:t>
                      </a:r>
                    </a:p>
                  </a:txBody>
                </a:tc>
                <a:tc>
                  <a:txBody>
                    <a:bodyPr/>
                    <a:p>
                      <a:r>
                        <a:rPr dirty="0" sz="1350" kern="1200" lang="en-US">
                          <a:solidFill>
                            <a:schemeClr val="dk1"/>
                          </a:solidFill>
                          <a:effectLst/>
                          <a:latin typeface="+mn-lt"/>
                          <a:ea typeface="+mn-ea"/>
                          <a:cs typeface="+mn-cs"/>
                        </a:rPr>
                        <a:t>K </a:t>
                      </a:r>
                      <a:r>
                        <a:rPr dirty="0" sz="1350" kern="1200" lang="en-US" err="1">
                          <a:solidFill>
                            <a:schemeClr val="dk1"/>
                          </a:solidFill>
                          <a:effectLst/>
                          <a:latin typeface="+mn-lt"/>
                          <a:ea typeface="+mn-ea"/>
                          <a:cs typeface="+mn-cs"/>
                        </a:rPr>
                        <a:t>Madhura</a:t>
                      </a:r>
                      <a:r>
                        <a:rPr dirty="0" sz="1350" kern="1200" lang="en-US">
                          <a:solidFill>
                            <a:schemeClr val="dk1"/>
                          </a:solidFill>
                          <a:effectLst/>
                          <a:latin typeface="+mn-lt"/>
                          <a:ea typeface="+mn-ea"/>
                          <a:cs typeface="+mn-cs"/>
                        </a:rPr>
                        <a:t>, R </a:t>
                      </a:r>
                      <a:r>
                        <a:rPr dirty="0" sz="1350" kern="1200" lang="en-US" err="1">
                          <a:solidFill>
                            <a:schemeClr val="dk1"/>
                          </a:solidFill>
                          <a:effectLst/>
                          <a:latin typeface="+mn-lt"/>
                          <a:ea typeface="+mn-ea"/>
                          <a:cs typeface="+mn-cs"/>
                        </a:rPr>
                        <a:t>Mahalakshmi</a:t>
                      </a:r>
                      <a:endParaRPr dirty="0" sz="1350" kern="1200" lang="en-US">
                        <a:solidFill>
                          <a:schemeClr val="dk1"/>
                        </a:solidFill>
                        <a:effectLst/>
                        <a:latin typeface="+mn-lt"/>
                        <a:ea typeface="+mn-ea"/>
                        <a:cs typeface="+mn-cs"/>
                      </a:endParaRPr>
                    </a:p>
                  </a:txBody>
                </a:tc>
                <a:tc>
                  <a:txBody>
                    <a:bodyPr/>
                    <a:p>
                      <a:r>
                        <a:rPr b="0" dirty="0" sz="1350" i="0" kern="1200" lang="en-US">
                          <a:solidFill>
                            <a:schemeClr val="dk1"/>
                          </a:solidFill>
                          <a:effectLst/>
                          <a:latin typeface="+mn-lt"/>
                          <a:ea typeface="+mn-ea"/>
                          <a:cs typeface="+mn-cs"/>
                        </a:rPr>
                        <a:t>In recent years, block chain technology is gaining more popularity due to its unique properties like immutability and fairness. Medical, education and IT industry are the some of the fields where block chain is intensively used for the purpose of digital transformation and security. Similar way, real estate industry is moving towards digitization by replacing the pen and pencil business. For this purpose, real estate industry is embedding block chain technology for keeping records and transactions securely and provide transparency to the customers.</a:t>
                      </a:r>
                      <a:endParaRPr dirty="0" sz="1350" kern="1200" lang="en-US">
                        <a:solidFill>
                          <a:schemeClr val="dk1"/>
                        </a:solidFill>
                        <a:effectLst/>
                        <a:latin typeface="+mn-lt"/>
                        <a:ea typeface="+mn-ea"/>
                        <a:cs typeface="+mn-cs"/>
                      </a:endParaRPr>
                    </a:p>
                  </a:txBody>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597" name="Title 1"/>
          <p:cNvSpPr>
            <a:spLocks noGrp="1"/>
          </p:cNvSpPr>
          <p:nvPr>
            <p:ph type="title"/>
          </p:nvPr>
        </p:nvSpPr>
        <p:spPr/>
        <p:txBody>
          <a:bodyPr/>
          <a:p>
            <a:pPr algn="ctr"/>
            <a:r>
              <a:rPr b="1" dirty="0" lang="en-US"/>
              <a:t>Literature survey</a:t>
            </a:r>
          </a:p>
        </p:txBody>
      </p:sp>
      <p:graphicFrame>
        <p:nvGraphicFramePr>
          <p:cNvPr id="4194309" name="Content Placeholder 3"/>
          <p:cNvGraphicFramePr>
            <a:graphicFrameLocks noGrp="1"/>
          </p:cNvGraphicFramePr>
          <p:nvPr>
            <p:ph idx="1"/>
          </p:nvPr>
        </p:nvGraphicFramePr>
        <p:xfrm>
          <a:off x="539552" y="1484784"/>
          <a:ext cx="8075240" cy="4161452"/>
        </p:xfrm>
        <a:graphic>
          <a:graphicData uri="http://schemas.openxmlformats.org/drawingml/2006/table">
            <a:tbl>
              <a:tblPr firstRow="1" bandRow="1">
                <a:tableStyleId>{5C22544A-7EE6-4342-B048-85BDC9FD1C3A}</a:tableStyleId>
              </a:tblPr>
              <a:tblGrid>
                <a:gridCol w="1162472"/>
                <a:gridCol w="2448272"/>
                <a:gridCol w="1512168"/>
                <a:gridCol w="2952328"/>
              </a:tblGrid>
              <a:tr h="1189652">
                <a:tc>
                  <a:txBody>
                    <a:bodyPr/>
                    <a:p>
                      <a:r>
                        <a:rPr dirty="0" lang="en-US"/>
                        <a:t>S.NO</a:t>
                      </a:r>
                    </a:p>
                  </a:txBody>
                </a:tc>
                <a:tc>
                  <a:txBody>
                    <a:bodyPr/>
                    <a:p>
                      <a:r>
                        <a:rPr b="0" dirty="0" lang="en-US"/>
                        <a:t>TITLE</a:t>
                      </a:r>
                    </a:p>
                  </a:txBody>
                </a:tc>
                <a:tc>
                  <a:txBody>
                    <a:bodyPr/>
                    <a:p>
                      <a:r>
                        <a:rPr dirty="0" lang="en-US"/>
                        <a:t>AUTHORS</a:t>
                      </a:r>
                    </a:p>
                  </a:txBody>
                </a:tc>
                <a:tc>
                  <a:txBody>
                    <a:bodyPr/>
                    <a:p>
                      <a:r>
                        <a:rPr dirty="0" lang="en-US"/>
                        <a:t>DESCRIPTION</a:t>
                      </a:r>
                    </a:p>
                  </a:txBody>
                </a:tc>
              </a:tr>
              <a:tr h="2943404">
                <a:tc>
                  <a:txBody>
                    <a:bodyPr/>
                    <a:p>
                      <a:r>
                        <a:rPr dirty="0" sz="1200" lang="en-US"/>
                        <a:t>6.</a:t>
                      </a:r>
                    </a:p>
                  </a:txBody>
                </a:tc>
                <a:tc>
                  <a:txBody>
                    <a:bodyPr/>
                    <a:p>
                      <a:r>
                        <a:rPr dirty="0" sz="1350" kern="1200" lang="en-US">
                          <a:solidFill>
                            <a:schemeClr val="dk1"/>
                          </a:solidFill>
                          <a:effectLst/>
                          <a:latin typeface="+mn-lt"/>
                          <a:ea typeface="+mn-ea"/>
                          <a:cs typeface="+mn-cs"/>
                        </a:rPr>
                        <a:t>Real Estate Management System based on </a:t>
                      </a:r>
                      <a:r>
                        <a:rPr dirty="0" sz="1350" kern="1200" lang="en-US" err="1">
                          <a:solidFill>
                            <a:schemeClr val="dk1"/>
                          </a:solidFill>
                          <a:effectLst/>
                          <a:latin typeface="+mn-lt"/>
                          <a:ea typeface="+mn-ea"/>
                          <a:cs typeface="+mn-cs"/>
                        </a:rPr>
                        <a:t>Blockchain</a:t>
                      </a:r>
                      <a:endParaRPr dirty="0" sz="1350" kern="1200" lang="en-US">
                        <a:solidFill>
                          <a:schemeClr val="dk1"/>
                        </a:solidFill>
                        <a:effectLst/>
                        <a:latin typeface="+mn-lt"/>
                        <a:ea typeface="+mn-ea"/>
                        <a:cs typeface="+mn-cs"/>
                      </a:endParaRPr>
                    </a:p>
                  </a:txBody>
                </a:tc>
                <a:tc>
                  <a:txBody>
                    <a:bodyPr/>
                    <a:p>
                      <a:r>
                        <a:rPr dirty="0" sz="1350" kern="1200" lang="en-US" err="1">
                          <a:solidFill>
                            <a:schemeClr val="dk1"/>
                          </a:solidFill>
                          <a:effectLst/>
                          <a:latin typeface="+mn-lt"/>
                          <a:ea typeface="+mn-ea"/>
                          <a:cs typeface="+mn-cs"/>
                        </a:rPr>
                        <a:t>Ankit</a:t>
                      </a:r>
                      <a:r>
                        <a:rPr dirty="0" sz="1350" kern="1200" lang="en-US">
                          <a:solidFill>
                            <a:schemeClr val="dk1"/>
                          </a:solidFill>
                          <a:effectLst/>
                          <a:latin typeface="+mn-lt"/>
                          <a:ea typeface="+mn-ea"/>
                          <a:cs typeface="+mn-cs"/>
                        </a:rPr>
                        <a:t> </a:t>
                      </a:r>
                      <a:r>
                        <a:rPr dirty="0" sz="1350" kern="1200" lang="en-US" err="1">
                          <a:solidFill>
                            <a:schemeClr val="dk1"/>
                          </a:solidFill>
                          <a:effectLst/>
                          <a:latin typeface="+mn-lt"/>
                          <a:ea typeface="+mn-ea"/>
                          <a:cs typeface="+mn-cs"/>
                        </a:rPr>
                        <a:t>Mittal,Bhavyansh</a:t>
                      </a:r>
                      <a:r>
                        <a:rPr dirty="0" sz="1350" kern="1200" lang="en-US">
                          <a:solidFill>
                            <a:schemeClr val="dk1"/>
                          </a:solidFill>
                          <a:effectLst/>
                          <a:latin typeface="+mn-lt"/>
                          <a:ea typeface="+mn-ea"/>
                          <a:cs typeface="+mn-cs"/>
                        </a:rPr>
                        <a:t> </a:t>
                      </a:r>
                      <a:r>
                        <a:rPr dirty="0" sz="1350" kern="1200" lang="en-US" err="1">
                          <a:solidFill>
                            <a:schemeClr val="dk1"/>
                          </a:solidFill>
                          <a:effectLst/>
                          <a:latin typeface="+mn-lt"/>
                          <a:ea typeface="+mn-ea"/>
                          <a:cs typeface="+mn-cs"/>
                        </a:rPr>
                        <a:t>Sharma,Pinku</a:t>
                      </a:r>
                      <a:r>
                        <a:rPr dirty="0" sz="1350" kern="1200" lang="en-US">
                          <a:solidFill>
                            <a:schemeClr val="dk1"/>
                          </a:solidFill>
                          <a:effectLst/>
                          <a:latin typeface="+mn-lt"/>
                          <a:ea typeface="+mn-ea"/>
                          <a:cs typeface="+mn-cs"/>
                        </a:rPr>
                        <a:t> </a:t>
                      </a:r>
                      <a:r>
                        <a:rPr dirty="0" sz="1350" kern="1200" lang="en-US" err="1">
                          <a:solidFill>
                            <a:schemeClr val="dk1"/>
                          </a:solidFill>
                          <a:effectLst/>
                          <a:latin typeface="+mn-lt"/>
                          <a:ea typeface="+mn-ea"/>
                          <a:cs typeface="+mn-cs"/>
                        </a:rPr>
                        <a:t>Ranjan</a:t>
                      </a:r>
                      <a:endParaRPr dirty="0" sz="1350" kern="1200" lang="en-US">
                        <a:solidFill>
                          <a:schemeClr val="dk1"/>
                        </a:solidFill>
                        <a:effectLst/>
                        <a:latin typeface="+mn-lt"/>
                        <a:ea typeface="+mn-ea"/>
                        <a:cs typeface="+mn-cs"/>
                      </a:endParaRPr>
                    </a:p>
                  </a:txBody>
                </a:tc>
                <a:tc>
                  <a:txBody>
                    <a:bodyPr/>
                    <a:p>
                      <a:r>
                        <a:rPr b="0" dirty="0" sz="1350" i="0" kern="1200" lang="en-US">
                          <a:solidFill>
                            <a:schemeClr val="dk1"/>
                          </a:solidFill>
                          <a:effectLst/>
                          <a:latin typeface="+mn-lt"/>
                          <a:ea typeface="+mn-ea"/>
                          <a:cs typeface="+mn-cs"/>
                        </a:rPr>
                        <a:t>Real Estate management in India as well as in many parts of the world is a very inefficient process. Developing a secure central system that not only accelerates the process of land registration but also makes it efficient will be effective. This paper presents a </a:t>
                      </a:r>
                      <a:r>
                        <a:rPr b="0" dirty="0" sz="1350" i="0" kern="1200" lang="en-US" err="1">
                          <a:solidFill>
                            <a:schemeClr val="dk1"/>
                          </a:solidFill>
                          <a:effectLst/>
                          <a:latin typeface="+mn-lt"/>
                          <a:ea typeface="+mn-ea"/>
                          <a:cs typeface="+mn-cs"/>
                        </a:rPr>
                        <a:t>blockchain</a:t>
                      </a:r>
                      <a:r>
                        <a:rPr b="0" dirty="0" sz="1350" i="0" kern="1200" lang="en-US">
                          <a:solidFill>
                            <a:schemeClr val="dk1"/>
                          </a:solidFill>
                          <a:effectLst/>
                          <a:latin typeface="+mn-lt"/>
                          <a:ea typeface="+mn-ea"/>
                          <a:cs typeface="+mn-cs"/>
                        </a:rPr>
                        <a:t>-powered real estate management system that will provide a transparent, secure, and efficient system for real estate management. This system will include all the departments related to real estate management.</a:t>
                      </a:r>
                      <a:endParaRPr dirty="0" sz="1350" kern="1200" lang="en-US">
                        <a:solidFill>
                          <a:schemeClr val="dk1"/>
                        </a:solidFill>
                        <a:effectLst/>
                        <a:latin typeface="+mn-lt"/>
                        <a:ea typeface="+mn-ea"/>
                        <a:cs typeface="+mn-cs"/>
                      </a:endParaRPr>
                    </a:p>
                  </a:txBody>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598" name="Title 1"/>
          <p:cNvSpPr>
            <a:spLocks noGrp="1"/>
          </p:cNvSpPr>
          <p:nvPr>
            <p:ph type="title"/>
          </p:nvPr>
        </p:nvSpPr>
        <p:spPr/>
        <p:txBody>
          <a:bodyPr/>
          <a:p>
            <a:pPr algn="ctr"/>
            <a:r>
              <a:rPr b="1" dirty="0" lang="en-US"/>
              <a:t>Literature survey</a:t>
            </a:r>
          </a:p>
        </p:txBody>
      </p:sp>
      <p:graphicFrame>
        <p:nvGraphicFramePr>
          <p:cNvPr id="4194310" name="Content Placeholder 3"/>
          <p:cNvGraphicFramePr>
            <a:graphicFrameLocks noGrp="1"/>
          </p:cNvGraphicFramePr>
          <p:nvPr>
            <p:ph idx="1"/>
          </p:nvPr>
        </p:nvGraphicFramePr>
        <p:xfrm>
          <a:off x="539552" y="1484784"/>
          <a:ext cx="8075240" cy="4367192"/>
        </p:xfrm>
        <a:graphic>
          <a:graphicData uri="http://schemas.openxmlformats.org/drawingml/2006/table">
            <a:tbl>
              <a:tblPr firstRow="1" bandRow="1">
                <a:tableStyleId>{5C22544A-7EE6-4342-B048-85BDC9FD1C3A}</a:tableStyleId>
              </a:tblPr>
              <a:tblGrid>
                <a:gridCol w="1162472"/>
                <a:gridCol w="2448272"/>
                <a:gridCol w="1512168"/>
                <a:gridCol w="2952328"/>
              </a:tblGrid>
              <a:tr h="1189652">
                <a:tc>
                  <a:txBody>
                    <a:bodyPr/>
                    <a:p>
                      <a:r>
                        <a:rPr dirty="0" lang="en-US"/>
                        <a:t>S.NO</a:t>
                      </a:r>
                    </a:p>
                  </a:txBody>
                </a:tc>
                <a:tc>
                  <a:txBody>
                    <a:bodyPr/>
                    <a:p>
                      <a:r>
                        <a:rPr b="0" dirty="0" lang="en-US"/>
                        <a:t>TITLE</a:t>
                      </a:r>
                    </a:p>
                  </a:txBody>
                </a:tc>
                <a:tc>
                  <a:txBody>
                    <a:bodyPr/>
                    <a:p>
                      <a:r>
                        <a:rPr dirty="0" lang="en-US"/>
                        <a:t>AUTHORS</a:t>
                      </a:r>
                    </a:p>
                  </a:txBody>
                </a:tc>
                <a:tc>
                  <a:txBody>
                    <a:bodyPr/>
                    <a:p>
                      <a:r>
                        <a:rPr dirty="0" lang="en-US"/>
                        <a:t>DESCRIPTION</a:t>
                      </a:r>
                    </a:p>
                  </a:txBody>
                </a:tc>
              </a:tr>
              <a:tr h="2943404">
                <a:tc>
                  <a:txBody>
                    <a:bodyPr/>
                    <a:p>
                      <a:r>
                        <a:rPr dirty="0" sz="1200" lang="en-US"/>
                        <a:t>7.</a:t>
                      </a:r>
                    </a:p>
                  </a:txBody>
                </a:tc>
                <a:tc>
                  <a:txBody>
                    <a:bodyPr/>
                    <a:p>
                      <a:r>
                        <a:rPr dirty="0" sz="1350" kern="1200" lang="en-US" err="1">
                          <a:solidFill>
                            <a:schemeClr val="dk1"/>
                          </a:solidFill>
                          <a:effectLst/>
                          <a:latin typeface="+mn-lt"/>
                          <a:ea typeface="+mn-ea"/>
                          <a:cs typeface="+mn-cs"/>
                        </a:rPr>
                        <a:t>Blockchain</a:t>
                      </a:r>
                      <a:r>
                        <a:rPr dirty="0" sz="1350" kern="1200" lang="en-US">
                          <a:solidFill>
                            <a:schemeClr val="dk1"/>
                          </a:solidFill>
                          <a:effectLst/>
                          <a:latin typeface="+mn-lt"/>
                          <a:ea typeface="+mn-ea"/>
                          <a:cs typeface="+mn-cs"/>
                        </a:rPr>
                        <a:t> Technology to Manage the Energy Supply of Real Estate</a:t>
                      </a:r>
                    </a:p>
                  </a:txBody>
                </a:tc>
                <a:tc>
                  <a:txBody>
                    <a:bodyPr/>
                    <a:p>
                      <a:r>
                        <a:rPr dirty="0" sz="1350" kern="1200" lang="en-US" err="1">
                          <a:solidFill>
                            <a:schemeClr val="dk1"/>
                          </a:solidFill>
                          <a:effectLst/>
                          <a:latin typeface="+mn-lt"/>
                          <a:ea typeface="+mn-ea"/>
                          <a:cs typeface="+mn-cs"/>
                        </a:rPr>
                        <a:t>Aleksandr</a:t>
                      </a:r>
                      <a:r>
                        <a:rPr dirty="0" sz="1350" kern="1200" lang="en-US">
                          <a:solidFill>
                            <a:schemeClr val="dk1"/>
                          </a:solidFill>
                          <a:effectLst/>
                          <a:latin typeface="+mn-lt"/>
                          <a:ea typeface="+mn-ea"/>
                          <a:cs typeface="+mn-cs"/>
                        </a:rPr>
                        <a:t> </a:t>
                      </a:r>
                      <a:r>
                        <a:rPr dirty="0" sz="1350" kern="1200" lang="en-US" err="1">
                          <a:solidFill>
                            <a:schemeClr val="dk1"/>
                          </a:solidFill>
                          <a:effectLst/>
                          <a:latin typeface="+mn-lt"/>
                          <a:ea typeface="+mn-ea"/>
                          <a:cs typeface="+mn-cs"/>
                        </a:rPr>
                        <a:t>Belov</a:t>
                      </a:r>
                      <a:r>
                        <a:rPr dirty="0" sz="1350" kern="1200" lang="en-US">
                          <a:solidFill>
                            <a:schemeClr val="dk1"/>
                          </a:solidFill>
                          <a:effectLst/>
                          <a:latin typeface="+mn-lt"/>
                          <a:ea typeface="+mn-ea"/>
                          <a:cs typeface="+mn-cs"/>
                        </a:rPr>
                        <a:t>, Sergey </a:t>
                      </a:r>
                      <a:r>
                        <a:rPr dirty="0" sz="1350" kern="1200" lang="en-US" err="1">
                          <a:solidFill>
                            <a:schemeClr val="dk1"/>
                          </a:solidFill>
                          <a:effectLst/>
                          <a:latin typeface="+mn-lt"/>
                          <a:ea typeface="+mn-ea"/>
                          <a:cs typeface="+mn-cs"/>
                        </a:rPr>
                        <a:t>Slastnikov</a:t>
                      </a:r>
                      <a:endParaRPr dirty="0" sz="1350" kern="1200" lang="en-US">
                        <a:solidFill>
                          <a:schemeClr val="dk1"/>
                        </a:solidFill>
                        <a:effectLst/>
                        <a:latin typeface="+mn-lt"/>
                        <a:ea typeface="+mn-ea"/>
                        <a:cs typeface="+mn-cs"/>
                      </a:endParaRPr>
                    </a:p>
                  </a:txBody>
                </a:tc>
                <a:tc>
                  <a:txBody>
                    <a:bodyPr/>
                    <a:p>
                      <a:r>
                        <a:rPr b="0" dirty="0" sz="1350" i="0" kern="1200" lang="en-US">
                          <a:solidFill>
                            <a:schemeClr val="dk1"/>
                          </a:solidFill>
                          <a:effectLst/>
                          <a:latin typeface="+mn-lt"/>
                          <a:ea typeface="+mn-ea"/>
                          <a:cs typeface="+mn-cs"/>
                        </a:rPr>
                        <a:t>In the framework of creating a digital ecosystem of commercial real estate objects, the main problem is the formation of a digital environment for managing all components of engineering systems that ensure the vital activity of the real estate object. The aim of this work is to develop a system for accounting for mutual settlements for electricity consumed on the basis of a distributed ledger using </a:t>
                      </a:r>
                      <a:r>
                        <a:rPr b="0" dirty="0" sz="1350" i="0" kern="1200" lang="en-US" err="1">
                          <a:solidFill>
                            <a:schemeClr val="dk1"/>
                          </a:solidFill>
                          <a:effectLst/>
                          <a:latin typeface="+mn-lt"/>
                          <a:ea typeface="+mn-ea"/>
                          <a:cs typeface="+mn-cs"/>
                        </a:rPr>
                        <a:t>blockchain</a:t>
                      </a:r>
                      <a:r>
                        <a:rPr b="0" dirty="0" sz="1350" i="0" kern="1200" lang="en-US">
                          <a:solidFill>
                            <a:schemeClr val="dk1"/>
                          </a:solidFill>
                          <a:effectLst/>
                          <a:latin typeface="+mn-lt"/>
                          <a:ea typeface="+mn-ea"/>
                          <a:cs typeface="+mn-cs"/>
                        </a:rPr>
                        <a:t> technology. To assess the effectiveness of the system a simulation model was built using </a:t>
                      </a:r>
                      <a:r>
                        <a:rPr b="0" dirty="0" sz="1350" i="0" kern="1200" lang="en-US" err="1">
                          <a:solidFill>
                            <a:schemeClr val="dk1"/>
                          </a:solidFill>
                          <a:effectLst/>
                          <a:latin typeface="+mn-lt"/>
                          <a:ea typeface="+mn-ea"/>
                          <a:cs typeface="+mn-cs"/>
                        </a:rPr>
                        <a:t>AnyLogic</a:t>
                      </a:r>
                      <a:r>
                        <a:rPr b="0" dirty="0" sz="1350" i="0" kern="1200" lang="en-US">
                          <a:solidFill>
                            <a:schemeClr val="dk1"/>
                          </a:solidFill>
                          <a:effectLst/>
                          <a:latin typeface="+mn-lt"/>
                          <a:ea typeface="+mn-ea"/>
                          <a:cs typeface="+mn-cs"/>
                        </a:rPr>
                        <a:t> system.</a:t>
                      </a:r>
                      <a:endParaRPr dirty="0" sz="1350" kern="1200" lang="en-US">
                        <a:solidFill>
                          <a:schemeClr val="dk1"/>
                        </a:solidFill>
                        <a:effectLst/>
                        <a:latin typeface="+mn-lt"/>
                        <a:ea typeface="+mn-ea"/>
                        <a:cs typeface="+mn-cs"/>
                      </a:endParaRPr>
                    </a:p>
                  </a:txBody>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B. Tech Final Year Project – First Review</dc:title>
  <dc:creator>Sharmila N</dc:creator>
  <cp:lastModifiedBy>Windows User</cp:lastModifiedBy>
  <dcterms:created xsi:type="dcterms:W3CDTF">2017-12-03T12:33:27Z</dcterms:created>
  <dcterms:modified xsi:type="dcterms:W3CDTF">2022-05-24T15:52:59Z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ab3ddc5d25884d8ab92b9b145d993eb9</vt:lpwstr>
  </property>
</Properties>
</file>