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DDCBC-6A4C-4A4F-BBD2-4153EC7699CF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C715-41D2-4D72-82D7-15338CCC8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12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DDCBC-6A4C-4A4F-BBD2-4153EC7699CF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C715-41D2-4D72-82D7-15338CCC8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404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DDCBC-6A4C-4A4F-BBD2-4153EC7699CF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C715-41D2-4D72-82D7-15338CCC8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602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DDCBC-6A4C-4A4F-BBD2-4153EC7699CF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C715-41D2-4D72-82D7-15338CCC8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85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DDCBC-6A4C-4A4F-BBD2-4153EC7699CF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C715-41D2-4D72-82D7-15338CCC8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97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DDCBC-6A4C-4A4F-BBD2-4153EC7699CF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C715-41D2-4D72-82D7-15338CCC8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573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DDCBC-6A4C-4A4F-BBD2-4153EC7699CF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C715-41D2-4D72-82D7-15338CCC8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677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DDCBC-6A4C-4A4F-BBD2-4153EC7699CF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C715-41D2-4D72-82D7-15338CCC8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84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DDCBC-6A4C-4A4F-BBD2-4153EC7699CF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C715-41D2-4D72-82D7-15338CCC8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934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DDCBC-6A4C-4A4F-BBD2-4153EC7699CF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C715-41D2-4D72-82D7-15338CCC8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148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DDCBC-6A4C-4A4F-BBD2-4153EC7699CF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C715-41D2-4D72-82D7-15338CCC8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16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DDCBC-6A4C-4A4F-BBD2-4153EC7699CF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1C715-41D2-4D72-82D7-15338CCC8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745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04309" y="691289"/>
            <a:ext cx="9144000" cy="2387600"/>
          </a:xfrm>
        </p:spPr>
        <p:txBody>
          <a:bodyPr>
            <a:normAutofit/>
          </a:bodyPr>
          <a:lstStyle/>
          <a:p>
            <a:r>
              <a:rPr lang="en-IN" sz="6500" b="1" dirty="0" smtClean="0">
                <a:solidFill>
                  <a:schemeClr val="accent1">
                    <a:lumMod val="50000"/>
                  </a:schemeClr>
                </a:solidFill>
              </a:rPr>
              <a:t>Heart Disease UCI</a:t>
            </a:r>
            <a:endParaRPr lang="en-IN" sz="6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53098" y="3321617"/>
            <a:ext cx="8678092" cy="1655762"/>
          </a:xfrm>
        </p:spPr>
        <p:txBody>
          <a:bodyPr>
            <a:normAutofit/>
          </a:bodyPr>
          <a:lstStyle/>
          <a:p>
            <a:r>
              <a:rPr lang="en-IN" sz="1800" dirty="0" smtClean="0"/>
              <a:t>Finding the Important Variables to find the Heart Disease and Predicting the Heart Disease</a:t>
            </a:r>
            <a:endParaRPr lang="en-IN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4208"/>
            <a:ext cx="3420291" cy="36031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flipH="1">
            <a:off x="9673044" y="5747657"/>
            <a:ext cx="1587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By,</a:t>
            </a:r>
          </a:p>
          <a:p>
            <a:r>
              <a:rPr lang="en-IN" dirty="0" smtClean="0"/>
              <a:t> Surya Das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8909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76103" y="336510"/>
            <a:ext cx="102282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C</a:t>
            </a:r>
            <a:r>
              <a:rPr lang="en-IN" sz="24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hecking the AUC,GINI,CONFUSION MATRIX,ACCURACY on training dataset</a:t>
            </a:r>
            <a:endParaRPr lang="en-IN" sz="2400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" t="16602" r="33247" b="14793"/>
          <a:stretch/>
        </p:blipFill>
        <p:spPr>
          <a:xfrm>
            <a:off x="562099" y="798175"/>
            <a:ext cx="10391509" cy="605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054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10084" y="266003"/>
            <a:ext cx="32884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Plotting ROC </a:t>
            </a: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C</a:t>
            </a:r>
            <a:r>
              <a:rPr lang="en-IN" sz="24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urve:</a:t>
            </a:r>
            <a:endParaRPr lang="en-IN" sz="2400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2" t="15216" r="2208" b="13870"/>
          <a:stretch/>
        </p:blipFill>
        <p:spPr>
          <a:xfrm>
            <a:off x="2272936" y="845232"/>
            <a:ext cx="7006249" cy="488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561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61469" y="952770"/>
            <a:ext cx="772014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Since it is heart disease dataset so the error rate of heart disease patient shouldn't be ignored:</a:t>
            </a:r>
          </a:p>
          <a:p>
            <a:r>
              <a:rPr lang="en-IN" sz="2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so the </a:t>
            </a:r>
            <a:r>
              <a:rPr lang="en-IN" sz="24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false positive </a:t>
            </a:r>
            <a:r>
              <a:rPr lang="en-IN" sz="2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rate should be minimum as possible:</a:t>
            </a:r>
          </a:p>
          <a:p>
            <a:r>
              <a:rPr lang="en-IN" sz="2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we need to change the threshold value to low:</a:t>
            </a:r>
            <a:endParaRPr lang="en-IN" sz="24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1596" r="59287" b="59560"/>
          <a:stretch/>
        </p:blipFill>
        <p:spPr>
          <a:xfrm>
            <a:off x="162709" y="3502946"/>
            <a:ext cx="11917669" cy="305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049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71406" y="320436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KS statistics calculation</a:t>
            </a:r>
          </a:p>
          <a:p>
            <a:endParaRPr lang="en-IN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" t="62339" r="48052" b="12713"/>
          <a:stretch/>
        </p:blipFill>
        <p:spPr>
          <a:xfrm>
            <a:off x="1698172" y="797843"/>
            <a:ext cx="7929153" cy="21190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03" t="17064" r="2468" b="12945"/>
          <a:stretch/>
        </p:blipFill>
        <p:spPr>
          <a:xfrm>
            <a:off x="1841863" y="2916901"/>
            <a:ext cx="8072845" cy="395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09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67988" y="273707"/>
            <a:ext cx="93530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Checking the model on testing dataset:</a:t>
            </a:r>
          </a:p>
          <a:p>
            <a:endParaRPr lang="en-IN" sz="2400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r>
              <a:rPr lang="en-IN" sz="24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Checking the AUC, GINI, Confusion Matrix, Accuracy of Testing Dataset:</a:t>
            </a:r>
            <a:endParaRPr lang="en-IN" sz="2400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" t="24225" r="52467" b="16179"/>
          <a:stretch/>
        </p:blipFill>
        <p:spPr>
          <a:xfrm>
            <a:off x="1410788" y="1535122"/>
            <a:ext cx="8595360" cy="532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936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76732" y="370506"/>
            <a:ext cx="64596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Lowering the False Positive Rate of Testing Dataset:</a:t>
            </a:r>
            <a:endParaRPr lang="en-IN" sz="2400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" t="17064" r="58572" b="23571"/>
          <a:stretch/>
        </p:blipFill>
        <p:spPr>
          <a:xfrm>
            <a:off x="2766523" y="966650"/>
            <a:ext cx="7080069" cy="572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820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79617" y="370505"/>
            <a:ext cx="37887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KS Stat for Testing Dataset:</a:t>
            </a:r>
            <a:endParaRPr lang="en-IN" sz="2400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" t="62800" r="33117" b="15948"/>
          <a:stretch/>
        </p:blipFill>
        <p:spPr>
          <a:xfrm>
            <a:off x="1136468" y="940525"/>
            <a:ext cx="11318684" cy="20378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12" t="14523" r="1948" b="13870"/>
          <a:stretch/>
        </p:blipFill>
        <p:spPr>
          <a:xfrm>
            <a:off x="5172892" y="2704011"/>
            <a:ext cx="5839096" cy="404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137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261" y="117693"/>
            <a:ext cx="692331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These packages Required</a:t>
            </a:r>
          </a:p>
          <a:p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dirty="0" smtClean="0"/>
              <a:t>library(caret)</a:t>
            </a:r>
          </a:p>
          <a:p>
            <a:r>
              <a:rPr lang="en-IN" dirty="0" smtClean="0"/>
              <a:t>library(ggplot2)</a:t>
            </a:r>
          </a:p>
          <a:p>
            <a:r>
              <a:rPr lang="en-IN" dirty="0" smtClean="0"/>
              <a:t>library(MASS)</a:t>
            </a:r>
          </a:p>
          <a:p>
            <a:r>
              <a:rPr lang="en-IN" dirty="0" smtClean="0"/>
              <a:t>library(car)</a:t>
            </a:r>
          </a:p>
          <a:p>
            <a:r>
              <a:rPr lang="en-IN" dirty="0" smtClean="0"/>
              <a:t>library(</a:t>
            </a:r>
            <a:r>
              <a:rPr lang="en-IN" dirty="0" err="1" smtClean="0"/>
              <a:t>mlogit</a:t>
            </a:r>
            <a:r>
              <a:rPr lang="en-IN" dirty="0" smtClean="0"/>
              <a:t>)</a:t>
            </a:r>
          </a:p>
          <a:p>
            <a:r>
              <a:rPr lang="en-IN" dirty="0" smtClean="0"/>
              <a:t>library(</a:t>
            </a:r>
            <a:r>
              <a:rPr lang="en-IN" dirty="0" err="1" smtClean="0"/>
              <a:t>sqldf</a:t>
            </a:r>
            <a:r>
              <a:rPr lang="en-IN" dirty="0" smtClean="0"/>
              <a:t>)</a:t>
            </a:r>
          </a:p>
          <a:p>
            <a:r>
              <a:rPr lang="en-IN" dirty="0" smtClean="0"/>
              <a:t>library(</a:t>
            </a:r>
            <a:r>
              <a:rPr lang="en-IN" dirty="0" err="1" smtClean="0"/>
              <a:t>Hmisc</a:t>
            </a:r>
            <a:r>
              <a:rPr lang="en-IN" dirty="0" smtClean="0"/>
              <a:t>)</a:t>
            </a:r>
          </a:p>
          <a:p>
            <a:r>
              <a:rPr lang="en-IN" dirty="0" smtClean="0"/>
              <a:t>library(</a:t>
            </a:r>
            <a:r>
              <a:rPr lang="en-IN" dirty="0" err="1" smtClean="0"/>
              <a:t>aod</a:t>
            </a:r>
            <a:r>
              <a:rPr lang="en-IN" dirty="0" smtClean="0"/>
              <a:t>)</a:t>
            </a:r>
          </a:p>
          <a:p>
            <a:r>
              <a:rPr lang="en-IN" dirty="0" smtClean="0"/>
              <a:t>library(</a:t>
            </a:r>
            <a:r>
              <a:rPr lang="en-IN" dirty="0" err="1" smtClean="0"/>
              <a:t>BaylorEdPsych</a:t>
            </a:r>
            <a:r>
              <a:rPr lang="en-IN" dirty="0" smtClean="0"/>
              <a:t>)</a:t>
            </a:r>
          </a:p>
          <a:p>
            <a:r>
              <a:rPr lang="en-IN" dirty="0" smtClean="0"/>
              <a:t>library(</a:t>
            </a:r>
            <a:r>
              <a:rPr lang="en-IN" dirty="0" err="1" smtClean="0"/>
              <a:t>ResourceSelection</a:t>
            </a:r>
            <a:r>
              <a:rPr lang="en-IN" dirty="0" smtClean="0"/>
              <a:t>)</a:t>
            </a:r>
          </a:p>
          <a:p>
            <a:r>
              <a:rPr lang="en-IN" dirty="0" smtClean="0"/>
              <a:t>library(</a:t>
            </a:r>
            <a:r>
              <a:rPr lang="en-IN" dirty="0" err="1" smtClean="0"/>
              <a:t>pROC</a:t>
            </a:r>
            <a:r>
              <a:rPr lang="en-IN" dirty="0" smtClean="0"/>
              <a:t>)</a:t>
            </a:r>
          </a:p>
          <a:p>
            <a:r>
              <a:rPr lang="en-IN" dirty="0" smtClean="0"/>
              <a:t>library(ROCR)</a:t>
            </a:r>
          </a:p>
          <a:p>
            <a:r>
              <a:rPr lang="en-IN" dirty="0" smtClean="0"/>
              <a:t>library(</a:t>
            </a:r>
            <a:r>
              <a:rPr lang="en-IN" dirty="0" err="1" smtClean="0"/>
              <a:t>caTools</a:t>
            </a:r>
            <a:r>
              <a:rPr lang="en-IN" dirty="0" smtClean="0"/>
              <a:t>)</a:t>
            </a:r>
          </a:p>
          <a:p>
            <a:endParaRPr lang="en-IN" dirty="0" smtClean="0"/>
          </a:p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etting the working directory</a:t>
            </a:r>
            <a:endParaRPr lang="en-IN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dirty="0" smtClean="0"/>
          </a:p>
          <a:p>
            <a:r>
              <a:rPr lang="en-IN" dirty="0" err="1" smtClean="0"/>
              <a:t>setwd</a:t>
            </a:r>
            <a:r>
              <a:rPr lang="en-IN" dirty="0" smtClean="0"/>
              <a:t>("E:\\Assignment\\semester2\\machine learning\\linear")</a:t>
            </a:r>
          </a:p>
          <a:p>
            <a:endParaRPr lang="en-IN" dirty="0" smtClean="0"/>
          </a:p>
          <a:p>
            <a:r>
              <a:rPr lang="en-IN" dirty="0" smtClean="0"/>
              <a:t># Reading data; just change the file path to fetch the data.</a:t>
            </a:r>
          </a:p>
          <a:p>
            <a:endParaRPr lang="en-IN" dirty="0" smtClean="0"/>
          </a:p>
          <a:p>
            <a:r>
              <a:rPr lang="en-IN" dirty="0" smtClean="0"/>
              <a:t>data &lt;- read.csv("heart.csv")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4057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12080" y="840699"/>
            <a:ext cx="282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head(data)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4061" r="45714" b="14331"/>
          <a:stretch/>
        </p:blipFill>
        <p:spPr>
          <a:xfrm>
            <a:off x="1143000" y="1210031"/>
            <a:ext cx="7615646" cy="56479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09404" y="290273"/>
            <a:ext cx="5682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See the Dataset in R (first 6 rows</a:t>
            </a:r>
            <a:r>
              <a:rPr lang="en-IN" b="1" dirty="0" smtClean="0">
                <a:latin typeface="+mj-lt"/>
              </a:rPr>
              <a:t>)</a:t>
            </a:r>
            <a:endParaRPr lang="en-IN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42214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35756" y="331317"/>
            <a:ext cx="26237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Structure of Dataset</a:t>
            </a:r>
            <a:endParaRPr lang="en-IN" sz="2400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" t="46814" r="37662" b="12705"/>
          <a:stretch/>
        </p:blipFill>
        <p:spPr>
          <a:xfrm>
            <a:off x="615105" y="1512602"/>
            <a:ext cx="11481101" cy="431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732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92183" y="3422066"/>
            <a:ext cx="977972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 smtClean="0"/>
          </a:p>
          <a:p>
            <a:r>
              <a:rPr lang="en-IN" dirty="0" smtClean="0"/>
              <a:t>                                  </a:t>
            </a:r>
            <a:r>
              <a:rPr lang="en-IN" b="1" dirty="0" smtClean="0"/>
              <a:t> </a:t>
            </a:r>
            <a:r>
              <a:rPr lang="en-IN" sz="28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Converting necessary variables into factor</a:t>
            </a:r>
          </a:p>
          <a:p>
            <a:endParaRPr lang="en-IN" dirty="0"/>
          </a:p>
          <a:p>
            <a:r>
              <a:rPr lang="en-IN" dirty="0" err="1"/>
              <a:t>data$cp</a:t>
            </a:r>
            <a:r>
              <a:rPr lang="en-IN" dirty="0"/>
              <a:t> &lt;- </a:t>
            </a:r>
            <a:r>
              <a:rPr lang="en-IN" dirty="0" err="1"/>
              <a:t>as.factor</a:t>
            </a:r>
            <a:r>
              <a:rPr lang="en-IN" dirty="0"/>
              <a:t>(</a:t>
            </a:r>
            <a:r>
              <a:rPr lang="en-IN" dirty="0" err="1"/>
              <a:t>data$cp</a:t>
            </a:r>
            <a:r>
              <a:rPr lang="en-IN" dirty="0"/>
              <a:t>)</a:t>
            </a:r>
          </a:p>
          <a:p>
            <a:r>
              <a:rPr lang="en-IN" dirty="0" err="1"/>
              <a:t>data$thal</a:t>
            </a:r>
            <a:r>
              <a:rPr lang="en-IN" dirty="0"/>
              <a:t> &lt;- </a:t>
            </a:r>
            <a:r>
              <a:rPr lang="en-IN" dirty="0" err="1"/>
              <a:t>as.factor</a:t>
            </a:r>
            <a:r>
              <a:rPr lang="en-IN" dirty="0"/>
              <a:t>(</a:t>
            </a:r>
            <a:r>
              <a:rPr lang="en-IN" dirty="0" err="1"/>
              <a:t>data$thal</a:t>
            </a:r>
            <a:r>
              <a:rPr lang="en-IN" dirty="0"/>
              <a:t>)</a:t>
            </a:r>
          </a:p>
          <a:p>
            <a:r>
              <a:rPr lang="en-IN" dirty="0" err="1"/>
              <a:t>data$slope</a:t>
            </a:r>
            <a:r>
              <a:rPr lang="en-IN" dirty="0"/>
              <a:t> &lt;- </a:t>
            </a:r>
            <a:r>
              <a:rPr lang="en-IN" dirty="0" err="1"/>
              <a:t>as.factor</a:t>
            </a:r>
            <a:r>
              <a:rPr lang="en-IN" dirty="0"/>
              <a:t>(</a:t>
            </a:r>
            <a:r>
              <a:rPr lang="en-IN" dirty="0" err="1"/>
              <a:t>data$slope</a:t>
            </a:r>
            <a:r>
              <a:rPr lang="en-IN" dirty="0"/>
              <a:t>)</a:t>
            </a:r>
          </a:p>
          <a:p>
            <a:r>
              <a:rPr lang="en-IN" dirty="0" err="1"/>
              <a:t>data$sex</a:t>
            </a:r>
            <a:r>
              <a:rPr lang="en-IN" dirty="0"/>
              <a:t>&lt;-</a:t>
            </a:r>
            <a:r>
              <a:rPr lang="en-IN" dirty="0" err="1"/>
              <a:t>as.factor</a:t>
            </a:r>
            <a:r>
              <a:rPr lang="en-IN" dirty="0"/>
              <a:t>(</a:t>
            </a:r>
            <a:r>
              <a:rPr lang="en-IN" dirty="0" err="1"/>
              <a:t>data$sex</a:t>
            </a:r>
            <a:r>
              <a:rPr lang="en-IN" dirty="0"/>
              <a:t>)</a:t>
            </a:r>
          </a:p>
          <a:p>
            <a:r>
              <a:rPr lang="en-IN" dirty="0" err="1"/>
              <a:t>data$fbs</a:t>
            </a:r>
            <a:r>
              <a:rPr lang="en-IN" dirty="0"/>
              <a:t>&lt;-</a:t>
            </a:r>
            <a:r>
              <a:rPr lang="en-IN" dirty="0" err="1"/>
              <a:t>as.factor</a:t>
            </a:r>
            <a:r>
              <a:rPr lang="en-IN" dirty="0"/>
              <a:t>(</a:t>
            </a:r>
            <a:r>
              <a:rPr lang="en-IN" dirty="0" err="1"/>
              <a:t>data$fbs</a:t>
            </a:r>
            <a:r>
              <a:rPr lang="en-IN" dirty="0"/>
              <a:t>)</a:t>
            </a:r>
          </a:p>
          <a:p>
            <a:r>
              <a:rPr lang="en-IN" dirty="0" err="1"/>
              <a:t>data$restecg</a:t>
            </a:r>
            <a:r>
              <a:rPr lang="en-IN" dirty="0"/>
              <a:t>&lt;-</a:t>
            </a:r>
            <a:r>
              <a:rPr lang="en-IN" dirty="0" err="1"/>
              <a:t>as.factor</a:t>
            </a:r>
            <a:r>
              <a:rPr lang="en-IN" dirty="0"/>
              <a:t>(</a:t>
            </a:r>
            <a:r>
              <a:rPr lang="en-IN" dirty="0" err="1"/>
              <a:t>data$restecg</a:t>
            </a:r>
            <a:r>
              <a:rPr lang="en-IN" dirty="0"/>
              <a:t>)</a:t>
            </a:r>
          </a:p>
          <a:p>
            <a:r>
              <a:rPr lang="en-IN" dirty="0" err="1"/>
              <a:t>data$exang</a:t>
            </a:r>
            <a:r>
              <a:rPr lang="en-IN" dirty="0"/>
              <a:t>&lt;-</a:t>
            </a:r>
            <a:r>
              <a:rPr lang="en-IN" dirty="0" err="1"/>
              <a:t>as.factor</a:t>
            </a:r>
            <a:r>
              <a:rPr lang="en-IN" dirty="0"/>
              <a:t>(</a:t>
            </a:r>
            <a:r>
              <a:rPr lang="en-IN" dirty="0" err="1"/>
              <a:t>data$exang</a:t>
            </a:r>
            <a:r>
              <a:rPr lang="en-IN" dirty="0"/>
              <a:t>)</a:t>
            </a:r>
          </a:p>
          <a:p>
            <a:r>
              <a:rPr lang="en-IN" dirty="0" err="1"/>
              <a:t>data$slope</a:t>
            </a:r>
            <a:r>
              <a:rPr lang="en-IN" dirty="0"/>
              <a:t>&lt;-</a:t>
            </a:r>
            <a:r>
              <a:rPr lang="en-IN" dirty="0" err="1"/>
              <a:t>as.factor</a:t>
            </a:r>
            <a:r>
              <a:rPr lang="en-IN" dirty="0"/>
              <a:t>(</a:t>
            </a:r>
            <a:r>
              <a:rPr lang="en-IN" dirty="0" err="1"/>
              <a:t>data$slope</a:t>
            </a:r>
            <a:r>
              <a:rPr lang="en-IN" dirty="0"/>
              <a:t>)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193074" y="485393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Names of the Columns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:</a:t>
            </a:r>
          </a:p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86" t="75967" r="22727" b="13869"/>
          <a:stretch/>
        </p:blipFill>
        <p:spPr>
          <a:xfrm>
            <a:off x="-45174" y="1131724"/>
            <a:ext cx="12237174" cy="165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15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27268" y="341701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dirty="0" smtClean="0">
                <a:solidFill>
                  <a:schemeClr val="accent1">
                    <a:lumMod val="50000"/>
                  </a:schemeClr>
                </a:solidFill>
              </a:rPr>
              <a:t> Descriptive Analysis</a:t>
            </a:r>
          </a:p>
          <a:p>
            <a:endParaRPr lang="en-IN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48" t="51483" r="22726" b="14099"/>
          <a:stretch/>
        </p:blipFill>
        <p:spPr>
          <a:xfrm>
            <a:off x="849085" y="966651"/>
            <a:ext cx="10907486" cy="322652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492137" y="4310129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 smtClean="0"/>
          </a:p>
          <a:p>
            <a:r>
              <a:rPr lang="en-IN" sz="2400" dirty="0" smtClean="0">
                <a:solidFill>
                  <a:schemeClr val="accent1">
                    <a:lumMod val="50000"/>
                  </a:schemeClr>
                </a:solidFill>
              </a:rPr>
              <a:t> Check the missing value (if any)</a:t>
            </a:r>
          </a:p>
          <a:p>
            <a:endParaRPr lang="en-IN" dirty="0" smtClean="0"/>
          </a:p>
          <a:p>
            <a:r>
              <a:rPr lang="en-IN" dirty="0" err="1" smtClean="0"/>
              <a:t>sapply</a:t>
            </a:r>
            <a:r>
              <a:rPr lang="en-IN" dirty="0" smtClean="0"/>
              <a:t>(data, function(x) sum(is.na(x)))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1019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32411" y="535577"/>
            <a:ext cx="10859589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solidFill>
                  <a:schemeClr val="accent1">
                    <a:lumMod val="50000"/>
                  </a:schemeClr>
                </a:solidFill>
              </a:rPr>
              <a:t>                        </a:t>
            </a:r>
            <a:r>
              <a:rPr lang="en-IN" sz="24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S</a:t>
            </a:r>
            <a:r>
              <a:rPr lang="en-IN" sz="24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plitting the Data into 80:20 ratio</a:t>
            </a:r>
          </a:p>
          <a:p>
            <a:endParaRPr lang="en-IN" dirty="0" smtClean="0"/>
          </a:p>
          <a:p>
            <a:r>
              <a:rPr lang="en-IN" dirty="0" err="1" smtClean="0"/>
              <a:t>set.seed</a:t>
            </a:r>
            <a:r>
              <a:rPr lang="en-IN" dirty="0" smtClean="0"/>
              <a:t>(122) </a:t>
            </a:r>
          </a:p>
          <a:p>
            <a:r>
              <a:rPr lang="en-IN" dirty="0" err="1" smtClean="0"/>
              <a:t>spl</a:t>
            </a:r>
            <a:r>
              <a:rPr lang="en-IN" dirty="0" smtClean="0"/>
              <a:t> = </a:t>
            </a:r>
            <a:r>
              <a:rPr lang="en-IN" dirty="0" err="1" smtClean="0"/>
              <a:t>sample.split</a:t>
            </a:r>
            <a:r>
              <a:rPr lang="en-IN" dirty="0" smtClean="0"/>
              <a:t>(</a:t>
            </a:r>
            <a:r>
              <a:rPr lang="en-IN" dirty="0" err="1" smtClean="0"/>
              <a:t>data$target</a:t>
            </a:r>
            <a:r>
              <a:rPr lang="en-IN" dirty="0" smtClean="0"/>
              <a:t>, 0.8)</a:t>
            </a:r>
          </a:p>
          <a:p>
            <a:r>
              <a:rPr lang="en-IN" dirty="0" err="1" smtClean="0"/>
              <a:t>data.train</a:t>
            </a:r>
            <a:r>
              <a:rPr lang="en-IN" dirty="0" smtClean="0"/>
              <a:t> = subset(data, </a:t>
            </a:r>
            <a:r>
              <a:rPr lang="en-IN" dirty="0" err="1" smtClean="0"/>
              <a:t>spl</a:t>
            </a:r>
            <a:r>
              <a:rPr lang="en-IN" dirty="0" smtClean="0"/>
              <a:t> == TRUE)</a:t>
            </a:r>
          </a:p>
          <a:p>
            <a:r>
              <a:rPr lang="en-IN" dirty="0" err="1" smtClean="0"/>
              <a:t>data.test</a:t>
            </a:r>
            <a:r>
              <a:rPr lang="en-IN" dirty="0" smtClean="0"/>
              <a:t> = subset(data, </a:t>
            </a:r>
            <a:r>
              <a:rPr lang="en-IN" dirty="0" err="1" smtClean="0"/>
              <a:t>spl</a:t>
            </a:r>
            <a:r>
              <a:rPr lang="en-IN" dirty="0" smtClean="0"/>
              <a:t> == FALSE)</a:t>
            </a:r>
          </a:p>
          <a:p>
            <a:r>
              <a:rPr lang="en-IN" dirty="0" smtClean="0"/>
              <a:t>dim(</a:t>
            </a:r>
            <a:r>
              <a:rPr lang="en-IN" dirty="0" err="1" smtClean="0"/>
              <a:t>data.train</a:t>
            </a:r>
            <a:r>
              <a:rPr lang="en-IN" dirty="0" smtClean="0"/>
              <a:t>)</a:t>
            </a:r>
          </a:p>
          <a:p>
            <a:r>
              <a:rPr lang="en-IN" dirty="0" smtClean="0"/>
              <a:t>Dim(</a:t>
            </a:r>
            <a:r>
              <a:rPr lang="en-IN" dirty="0" err="1" smtClean="0"/>
              <a:t>data.test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492137" y="3613659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Logistic Model on Training Dataset</a:t>
            </a:r>
            <a:r>
              <a:rPr lang="en-IN" sz="2400" b="1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754777" y="4788265"/>
            <a:ext cx="93225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model &lt;- </a:t>
            </a:r>
            <a:r>
              <a:rPr lang="en-IN" dirty="0" err="1" smtClean="0"/>
              <a:t>glm</a:t>
            </a:r>
            <a:r>
              <a:rPr lang="en-IN" dirty="0" smtClean="0"/>
              <a:t>(</a:t>
            </a:r>
            <a:r>
              <a:rPr lang="en-IN" dirty="0" err="1" smtClean="0"/>
              <a:t>target~sex+cp+trestbps+I</a:t>
            </a:r>
            <a:r>
              <a:rPr lang="en-IN" dirty="0" smtClean="0"/>
              <a:t>(</a:t>
            </a:r>
            <a:r>
              <a:rPr lang="en-IN" dirty="0" err="1" smtClean="0"/>
              <a:t>restecg</a:t>
            </a:r>
            <a:r>
              <a:rPr lang="en-IN" dirty="0" smtClean="0"/>
              <a:t>=="1")+</a:t>
            </a:r>
            <a:r>
              <a:rPr lang="en-IN" dirty="0" err="1" smtClean="0"/>
              <a:t>thalach+exang+oldpeak</a:t>
            </a:r>
            <a:r>
              <a:rPr lang="en-IN" dirty="0" smtClean="0"/>
              <a:t>, data=</a:t>
            </a:r>
            <a:r>
              <a:rPr lang="en-IN" dirty="0" err="1" smtClean="0"/>
              <a:t>data.train</a:t>
            </a:r>
            <a:r>
              <a:rPr lang="en-IN" dirty="0" smtClean="0"/>
              <a:t>, family=binomial())</a:t>
            </a:r>
          </a:p>
          <a:p>
            <a:endParaRPr lang="en-IN" dirty="0" smtClean="0"/>
          </a:p>
          <a:p>
            <a:r>
              <a:rPr lang="en-IN" dirty="0" smtClean="0"/>
              <a:t>summary(model)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9756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0" t="26304" r="54026" b="17103"/>
          <a:stretch/>
        </p:blipFill>
        <p:spPr>
          <a:xfrm>
            <a:off x="1018903" y="339634"/>
            <a:ext cx="8830491" cy="609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14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7051" y="537643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Checking the </a:t>
            </a:r>
            <a:r>
              <a:rPr lang="en-IN" sz="2400" b="1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multicollinearity</a:t>
            </a:r>
            <a:r>
              <a:rPr lang="en-IN" sz="24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:</a:t>
            </a:r>
          </a:p>
          <a:p>
            <a:endParaRPr lang="en-IN" dirty="0" smtClean="0"/>
          </a:p>
          <a:p>
            <a:r>
              <a:rPr lang="en-IN" dirty="0" err="1" smtClean="0"/>
              <a:t>vif</a:t>
            </a:r>
            <a:r>
              <a:rPr lang="en-IN" dirty="0" smtClean="0"/>
              <a:t>(model)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57052" y="1710291"/>
            <a:ext cx="5756366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R square checking for the model (</a:t>
            </a:r>
            <a:r>
              <a:rPr lang="en-IN" sz="2400" b="1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nagekarke</a:t>
            </a:r>
            <a:r>
              <a:rPr lang="en-IN" sz="24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)</a:t>
            </a:r>
          </a:p>
          <a:p>
            <a:endParaRPr lang="en-IN" dirty="0" smtClean="0"/>
          </a:p>
          <a:p>
            <a:r>
              <a:rPr lang="en-IN" dirty="0" smtClean="0"/>
              <a:t># R square (</a:t>
            </a:r>
            <a:r>
              <a:rPr lang="en-IN" dirty="0" err="1" smtClean="0"/>
              <a:t>nagelkarke</a:t>
            </a:r>
            <a:r>
              <a:rPr lang="en-IN" dirty="0" smtClean="0"/>
              <a:t>)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err="1" smtClean="0"/>
              <a:t>modelChi</a:t>
            </a:r>
            <a:r>
              <a:rPr lang="en-IN" dirty="0" smtClean="0"/>
              <a:t> &lt;- </a:t>
            </a:r>
            <a:r>
              <a:rPr lang="en-IN" dirty="0" err="1" smtClean="0"/>
              <a:t>model$null.deviance</a:t>
            </a:r>
            <a:r>
              <a:rPr lang="en-IN" dirty="0" smtClean="0"/>
              <a:t> - </a:t>
            </a:r>
            <a:r>
              <a:rPr lang="en-IN" dirty="0" err="1" smtClean="0"/>
              <a:t>model$deviance</a:t>
            </a:r>
            <a:endParaRPr lang="en-IN" dirty="0" smtClean="0"/>
          </a:p>
          <a:p>
            <a:r>
              <a:rPr lang="en-IN" dirty="0" smtClean="0"/>
              <a:t>#Finding the degree of freedom for Null model and model </a:t>
            </a:r>
          </a:p>
          <a:p>
            <a:r>
              <a:rPr lang="en-IN" dirty="0" smtClean="0"/>
              <a:t>with variables</a:t>
            </a:r>
          </a:p>
          <a:p>
            <a:r>
              <a:rPr lang="en-IN" dirty="0" err="1" smtClean="0"/>
              <a:t>chidf</a:t>
            </a:r>
            <a:r>
              <a:rPr lang="en-IN" dirty="0" smtClean="0"/>
              <a:t> &lt;- </a:t>
            </a:r>
            <a:r>
              <a:rPr lang="en-IN" dirty="0" err="1" smtClean="0"/>
              <a:t>model$df.null</a:t>
            </a:r>
            <a:r>
              <a:rPr lang="en-IN" dirty="0" smtClean="0"/>
              <a:t> - </a:t>
            </a:r>
            <a:r>
              <a:rPr lang="en-IN" dirty="0" err="1" smtClean="0"/>
              <a:t>model$df.residual</a:t>
            </a:r>
            <a:endParaRPr lang="en-IN" dirty="0" smtClean="0"/>
          </a:p>
          <a:p>
            <a:r>
              <a:rPr lang="en-IN" dirty="0" err="1" smtClean="0"/>
              <a:t>chisq.prob</a:t>
            </a:r>
            <a:r>
              <a:rPr lang="en-IN" dirty="0" smtClean="0"/>
              <a:t> &lt;- 1 - </a:t>
            </a:r>
            <a:r>
              <a:rPr lang="en-IN" dirty="0" err="1" smtClean="0"/>
              <a:t>pchisq</a:t>
            </a:r>
            <a:r>
              <a:rPr lang="en-IN" dirty="0" smtClean="0"/>
              <a:t>(</a:t>
            </a:r>
            <a:r>
              <a:rPr lang="en-IN" dirty="0" err="1" smtClean="0"/>
              <a:t>modelChi</a:t>
            </a:r>
            <a:r>
              <a:rPr lang="en-IN" dirty="0" smtClean="0"/>
              <a:t>, </a:t>
            </a:r>
            <a:r>
              <a:rPr lang="en-IN" dirty="0" err="1" smtClean="0"/>
              <a:t>chidf</a:t>
            </a:r>
            <a:r>
              <a:rPr lang="en-IN" dirty="0" smtClean="0"/>
              <a:t>)</a:t>
            </a:r>
          </a:p>
          <a:p>
            <a:r>
              <a:rPr lang="en-IN" dirty="0" smtClean="0"/>
              <a:t>R2.hl&lt;-</a:t>
            </a:r>
            <a:r>
              <a:rPr lang="en-IN" dirty="0" err="1" smtClean="0"/>
              <a:t>modelChi</a:t>
            </a:r>
            <a:r>
              <a:rPr lang="en-IN" dirty="0" smtClean="0"/>
              <a:t>/</a:t>
            </a:r>
            <a:r>
              <a:rPr lang="en-IN" dirty="0" err="1" smtClean="0"/>
              <a:t>model$null.deviance</a:t>
            </a:r>
            <a:endParaRPr lang="en-IN" dirty="0" smtClean="0"/>
          </a:p>
          <a:p>
            <a:r>
              <a:rPr lang="en-IN" dirty="0" err="1" smtClean="0"/>
              <a:t>R.cs</a:t>
            </a:r>
            <a:r>
              <a:rPr lang="en-IN" dirty="0" smtClean="0"/>
              <a:t> &lt;- 1 - </a:t>
            </a:r>
            <a:r>
              <a:rPr lang="en-IN" dirty="0" err="1" smtClean="0"/>
              <a:t>exp</a:t>
            </a:r>
            <a:r>
              <a:rPr lang="en-IN" dirty="0" smtClean="0"/>
              <a:t> ((</a:t>
            </a:r>
            <a:r>
              <a:rPr lang="en-IN" dirty="0" err="1" smtClean="0"/>
              <a:t>model$deviance</a:t>
            </a:r>
            <a:r>
              <a:rPr lang="en-IN" dirty="0" smtClean="0"/>
              <a:t> - </a:t>
            </a:r>
            <a:r>
              <a:rPr lang="en-IN" dirty="0" err="1" smtClean="0"/>
              <a:t>model$null.deviance</a:t>
            </a:r>
            <a:r>
              <a:rPr lang="en-IN" dirty="0" smtClean="0"/>
              <a:t>) /</a:t>
            </a:r>
            <a:r>
              <a:rPr lang="en-IN" dirty="0" err="1" smtClean="0"/>
              <a:t>nrow</a:t>
            </a:r>
            <a:r>
              <a:rPr lang="en-IN" dirty="0" smtClean="0"/>
              <a:t>(data))</a:t>
            </a:r>
          </a:p>
          <a:p>
            <a:r>
              <a:rPr lang="en-IN" dirty="0" err="1" smtClean="0"/>
              <a:t>R.n</a:t>
            </a:r>
            <a:r>
              <a:rPr lang="en-IN" dirty="0" smtClean="0"/>
              <a:t> &lt;- </a:t>
            </a:r>
            <a:r>
              <a:rPr lang="en-IN" dirty="0" err="1" smtClean="0"/>
              <a:t>R.cs</a:t>
            </a:r>
            <a:r>
              <a:rPr lang="en-IN" dirty="0" smtClean="0"/>
              <a:t> /(1-(</a:t>
            </a:r>
            <a:r>
              <a:rPr lang="en-IN" dirty="0" err="1" smtClean="0"/>
              <a:t>exp</a:t>
            </a:r>
            <a:r>
              <a:rPr lang="en-IN" dirty="0" smtClean="0"/>
              <a:t>(-(</a:t>
            </a:r>
            <a:r>
              <a:rPr lang="en-IN" dirty="0" err="1" smtClean="0"/>
              <a:t>model$null.deviance</a:t>
            </a:r>
            <a:r>
              <a:rPr lang="en-IN" dirty="0" smtClean="0"/>
              <a:t>/(</a:t>
            </a:r>
            <a:r>
              <a:rPr lang="en-IN" dirty="0" err="1" smtClean="0"/>
              <a:t>nrow</a:t>
            </a:r>
            <a:r>
              <a:rPr lang="en-IN" dirty="0" smtClean="0"/>
              <a:t>(data))))))</a:t>
            </a:r>
          </a:p>
          <a:p>
            <a:r>
              <a:rPr lang="en-IN" dirty="0" err="1" smtClean="0"/>
              <a:t>R.n</a:t>
            </a:r>
            <a:r>
              <a:rPr lang="en-IN" dirty="0" smtClean="0"/>
              <a:t> ## ranges from 0 to 1; closer to 1 better the model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49" r="51559" b="18488"/>
          <a:stretch/>
        </p:blipFill>
        <p:spPr>
          <a:xfrm>
            <a:off x="6113419" y="1045474"/>
            <a:ext cx="5974080" cy="474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683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404</Words>
  <Application>Microsoft Office PowerPoint</Application>
  <PresentationFormat>Widescreen</PresentationFormat>
  <Paragraphs>87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Heart Disease UCI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UCI</dc:title>
  <dc:creator>suryadas218@gmail.com</dc:creator>
  <cp:lastModifiedBy>suryadas218@gmail.com</cp:lastModifiedBy>
  <cp:revision>9</cp:revision>
  <dcterms:created xsi:type="dcterms:W3CDTF">2019-07-02T18:08:09Z</dcterms:created>
  <dcterms:modified xsi:type="dcterms:W3CDTF">2019-07-02T19:28:20Z</dcterms:modified>
</cp:coreProperties>
</file>