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7" r:id="rId4"/>
    <p:sldId id="262" r:id="rId5"/>
    <p:sldId id="258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yadas218@gmail.com" initials="s" lastIdx="3" clrIdx="0">
    <p:extLst>
      <p:ext uri="{19B8F6BF-5375-455C-9EA6-DF929625EA0E}">
        <p15:presenceInfo xmlns:p15="http://schemas.microsoft.com/office/powerpoint/2012/main" userId="a13bad81665b43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F8712D-EC4C-4BBB-8362-38EA8C59723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95CED3-B452-410E-BA85-F9A818F7B486}">
      <dgm:prSet phldrT="[Text]" custT="1"/>
      <dgm:spPr/>
      <dgm:t>
        <a:bodyPr/>
        <a:lstStyle/>
        <a:p>
          <a:r>
            <a:rPr lang="en-US" sz="2000" dirty="0" smtClean="0"/>
            <a:t>Region</a:t>
          </a:r>
          <a:endParaRPr lang="en-US" sz="1200" dirty="0"/>
        </a:p>
      </dgm:t>
    </dgm:pt>
    <dgm:pt modelId="{29026EA6-02D5-443C-9A54-C9EDEBABE50E}" type="parTrans" cxnId="{16288863-F6AD-4265-9FF6-CCFA59D0CF29}">
      <dgm:prSet/>
      <dgm:spPr/>
      <dgm:t>
        <a:bodyPr/>
        <a:lstStyle/>
        <a:p>
          <a:endParaRPr lang="en-US"/>
        </a:p>
      </dgm:t>
    </dgm:pt>
    <dgm:pt modelId="{A0D1F15F-205D-49D6-B754-9DAB00CAAB3A}" type="sibTrans" cxnId="{16288863-F6AD-4265-9FF6-CCFA59D0CF29}">
      <dgm:prSet/>
      <dgm:spPr/>
      <dgm:t>
        <a:bodyPr/>
        <a:lstStyle/>
        <a:p>
          <a:endParaRPr lang="en-US"/>
        </a:p>
      </dgm:t>
    </dgm:pt>
    <dgm:pt modelId="{CCD34659-59CD-49B6-A93B-2C9F9BB21252}">
      <dgm:prSet phldrT="[Text]" custT="1"/>
      <dgm:spPr/>
      <dgm:t>
        <a:bodyPr/>
        <a:lstStyle/>
        <a:p>
          <a:r>
            <a:rPr lang="en-US" sz="2000" dirty="0" smtClean="0"/>
            <a:t>Gender</a:t>
          </a:r>
          <a:endParaRPr lang="en-US" sz="1200" dirty="0"/>
        </a:p>
      </dgm:t>
    </dgm:pt>
    <dgm:pt modelId="{44559817-4787-4902-9AF1-8EE7CB4837A4}" type="parTrans" cxnId="{29B6829C-5037-412B-A9C8-BF05D5CD6159}">
      <dgm:prSet/>
      <dgm:spPr/>
      <dgm:t>
        <a:bodyPr/>
        <a:lstStyle/>
        <a:p>
          <a:endParaRPr lang="en-US"/>
        </a:p>
      </dgm:t>
    </dgm:pt>
    <dgm:pt modelId="{B5D84577-BAAE-4D46-991A-AC9616B8D4FE}" type="sibTrans" cxnId="{29B6829C-5037-412B-A9C8-BF05D5CD6159}">
      <dgm:prSet/>
      <dgm:spPr/>
      <dgm:t>
        <a:bodyPr/>
        <a:lstStyle/>
        <a:p>
          <a:endParaRPr lang="en-US"/>
        </a:p>
      </dgm:t>
    </dgm:pt>
    <dgm:pt modelId="{0CC38597-BFF9-4862-881F-D8591FD27F5C}">
      <dgm:prSet phldrT="[Text]" custT="1"/>
      <dgm:spPr/>
      <dgm:t>
        <a:bodyPr/>
        <a:lstStyle/>
        <a:p>
          <a:r>
            <a:rPr lang="en-US" sz="2400" dirty="0" smtClean="0"/>
            <a:t>Age</a:t>
          </a:r>
          <a:endParaRPr lang="en-US" sz="1200" dirty="0"/>
        </a:p>
      </dgm:t>
    </dgm:pt>
    <dgm:pt modelId="{6753104C-19E7-4A5B-ABB8-76562DC04498}" type="parTrans" cxnId="{6766BAA4-7CB3-44EB-BEB2-45F8BC5F15B2}">
      <dgm:prSet/>
      <dgm:spPr/>
      <dgm:t>
        <a:bodyPr/>
        <a:lstStyle/>
        <a:p>
          <a:endParaRPr lang="en-US"/>
        </a:p>
      </dgm:t>
    </dgm:pt>
    <dgm:pt modelId="{45D58FF5-EA8E-4640-98A0-60DD360831EE}" type="sibTrans" cxnId="{6766BAA4-7CB3-44EB-BEB2-45F8BC5F15B2}">
      <dgm:prSet/>
      <dgm:spPr/>
      <dgm:t>
        <a:bodyPr/>
        <a:lstStyle/>
        <a:p>
          <a:endParaRPr lang="en-US"/>
        </a:p>
      </dgm:t>
    </dgm:pt>
    <dgm:pt modelId="{63700D11-FE05-4E70-918B-30CF83F73E66}">
      <dgm:prSet phldrT="[Text]" custT="1"/>
      <dgm:spPr/>
      <dgm:t>
        <a:bodyPr/>
        <a:lstStyle/>
        <a:p>
          <a:r>
            <a:rPr lang="en-US" sz="1600" dirty="0" smtClean="0"/>
            <a:t>Job</a:t>
          </a:r>
          <a:r>
            <a:rPr lang="en-US" sz="1400" dirty="0" smtClean="0"/>
            <a:t> Classification</a:t>
          </a:r>
          <a:endParaRPr lang="en-US" sz="1400" dirty="0"/>
        </a:p>
      </dgm:t>
    </dgm:pt>
    <dgm:pt modelId="{D50D0F10-F015-441B-B6C3-A14477F89DD9}" type="parTrans" cxnId="{D7B984DB-206E-4D6B-BEA8-E21FDE580FB0}">
      <dgm:prSet/>
      <dgm:spPr/>
      <dgm:t>
        <a:bodyPr/>
        <a:lstStyle/>
        <a:p>
          <a:endParaRPr lang="en-US"/>
        </a:p>
      </dgm:t>
    </dgm:pt>
    <dgm:pt modelId="{AEF8D4EC-E454-4405-86EE-E2F2F2945CFC}" type="sibTrans" cxnId="{D7B984DB-206E-4D6B-BEA8-E21FDE580FB0}">
      <dgm:prSet/>
      <dgm:spPr/>
      <dgm:t>
        <a:bodyPr/>
        <a:lstStyle/>
        <a:p>
          <a:endParaRPr lang="en-US"/>
        </a:p>
      </dgm:t>
    </dgm:pt>
    <dgm:pt modelId="{F038B07B-B96D-4A42-B78B-745A34365A96}">
      <dgm:prSet phldrT="[Text]" custT="1"/>
      <dgm:spPr/>
      <dgm:t>
        <a:bodyPr/>
        <a:lstStyle/>
        <a:p>
          <a:r>
            <a:rPr lang="en-US" sz="2000" dirty="0" smtClean="0"/>
            <a:t>Date Joined</a:t>
          </a:r>
          <a:endParaRPr lang="en-US" sz="2000" dirty="0"/>
        </a:p>
      </dgm:t>
    </dgm:pt>
    <dgm:pt modelId="{10565250-9707-490D-91D7-8F34E0248C85}" type="parTrans" cxnId="{9741C0D1-BE02-4A69-9CFD-B1C017960CD5}">
      <dgm:prSet/>
      <dgm:spPr/>
      <dgm:t>
        <a:bodyPr/>
        <a:lstStyle/>
        <a:p>
          <a:endParaRPr lang="en-US"/>
        </a:p>
      </dgm:t>
    </dgm:pt>
    <dgm:pt modelId="{A84C6CF7-1EB0-4130-9856-C4FA8DB74C5A}" type="sibTrans" cxnId="{9741C0D1-BE02-4A69-9CFD-B1C017960CD5}">
      <dgm:prSet/>
      <dgm:spPr/>
      <dgm:t>
        <a:bodyPr/>
        <a:lstStyle/>
        <a:p>
          <a:endParaRPr lang="en-US"/>
        </a:p>
      </dgm:t>
    </dgm:pt>
    <dgm:pt modelId="{CC30E817-B3F5-4CA5-8707-940748552122}" type="pres">
      <dgm:prSet presAssocID="{26F8712D-EC4C-4BBB-8362-38EA8C59723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B4247D-908F-48F7-A2B6-3D686112D769}" type="pres">
      <dgm:prSet presAssocID="{7C95CED3-B452-410E-BA85-F9A818F7B48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AFCFD0-1DC1-4377-8F67-F0D1D449C20D}" type="pres">
      <dgm:prSet presAssocID="{A0D1F15F-205D-49D6-B754-9DAB00CAAB3A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F1157C5-AEE7-4D0F-B739-94DDED8FE0DD}" type="pres">
      <dgm:prSet presAssocID="{A0D1F15F-205D-49D6-B754-9DAB00CAAB3A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E44830E-D129-4550-94A7-52CEF28293E8}" type="pres">
      <dgm:prSet presAssocID="{CCD34659-59CD-49B6-A93B-2C9F9BB2125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DB24C-5EE5-4E30-8E18-9904B539237D}" type="pres">
      <dgm:prSet presAssocID="{B5D84577-BAAE-4D46-991A-AC9616B8D4FE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3D05899-CF71-494D-9272-B05F41118017}" type="pres">
      <dgm:prSet presAssocID="{B5D84577-BAAE-4D46-991A-AC9616B8D4F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184E3DE-3832-4870-A7C2-4A6DBD7C2ABF}" type="pres">
      <dgm:prSet presAssocID="{0CC38597-BFF9-4862-881F-D8591FD27F5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1371D-3425-4963-B277-58C903B1F3CD}" type="pres">
      <dgm:prSet presAssocID="{45D58FF5-EA8E-4640-98A0-60DD360831EE}" presName="sibTrans" presStyleLbl="sibTrans2D1" presStyleIdx="2" presStyleCnt="5"/>
      <dgm:spPr/>
      <dgm:t>
        <a:bodyPr/>
        <a:lstStyle/>
        <a:p>
          <a:endParaRPr lang="en-US"/>
        </a:p>
      </dgm:t>
    </dgm:pt>
    <dgm:pt modelId="{3517B6A8-329D-4892-BDB0-F59281E6EA92}" type="pres">
      <dgm:prSet presAssocID="{45D58FF5-EA8E-4640-98A0-60DD360831EE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8E1BF51B-B8EB-465D-97B2-5C095B951359}" type="pres">
      <dgm:prSet presAssocID="{63700D11-FE05-4E70-918B-30CF83F73E6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5C725-B14F-412C-8BBF-391B55234DD6}" type="pres">
      <dgm:prSet presAssocID="{AEF8D4EC-E454-4405-86EE-E2F2F2945CFC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21E501F-00FF-490C-99A4-A56F6C7ABCA5}" type="pres">
      <dgm:prSet presAssocID="{AEF8D4EC-E454-4405-86EE-E2F2F2945CFC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F55E1AE-4DAE-4B49-BA6F-03F5C155096D}" type="pres">
      <dgm:prSet presAssocID="{F038B07B-B96D-4A42-B78B-745A34365A9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621580-A571-4DFD-B70B-6487ED0D3C88}" type="pres">
      <dgm:prSet presAssocID="{A84C6CF7-1EB0-4130-9856-C4FA8DB74C5A}" presName="sibTrans" presStyleLbl="sibTrans2D1" presStyleIdx="4" presStyleCnt="5"/>
      <dgm:spPr/>
      <dgm:t>
        <a:bodyPr/>
        <a:lstStyle/>
        <a:p>
          <a:endParaRPr lang="en-US"/>
        </a:p>
      </dgm:t>
    </dgm:pt>
    <dgm:pt modelId="{C9FE6581-322F-435D-842E-2C058EFA37DF}" type="pres">
      <dgm:prSet presAssocID="{A84C6CF7-1EB0-4130-9856-C4FA8DB74C5A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AA92552E-AFF2-4841-9874-FE1D09864B92}" type="presOf" srcId="{45D58FF5-EA8E-4640-98A0-60DD360831EE}" destId="{3517B6A8-329D-4892-BDB0-F59281E6EA92}" srcOrd="1" destOrd="0" presId="urn:microsoft.com/office/officeart/2005/8/layout/cycle2"/>
    <dgm:cxn modelId="{26C8DA9E-0CE0-4850-9B69-D92CBEDA392E}" type="presOf" srcId="{A84C6CF7-1EB0-4130-9856-C4FA8DB74C5A}" destId="{DA621580-A571-4DFD-B70B-6487ED0D3C88}" srcOrd="0" destOrd="0" presId="urn:microsoft.com/office/officeart/2005/8/layout/cycle2"/>
    <dgm:cxn modelId="{9C001C14-97B7-43D2-BF84-8DE559775E3A}" type="presOf" srcId="{F038B07B-B96D-4A42-B78B-745A34365A96}" destId="{1F55E1AE-4DAE-4B49-BA6F-03F5C155096D}" srcOrd="0" destOrd="0" presId="urn:microsoft.com/office/officeart/2005/8/layout/cycle2"/>
    <dgm:cxn modelId="{51FC91C2-BD3C-481E-A9EB-326516A7207B}" type="presOf" srcId="{AEF8D4EC-E454-4405-86EE-E2F2F2945CFC}" destId="{8C35C725-B14F-412C-8BBF-391B55234DD6}" srcOrd="0" destOrd="0" presId="urn:microsoft.com/office/officeart/2005/8/layout/cycle2"/>
    <dgm:cxn modelId="{D7B984DB-206E-4D6B-BEA8-E21FDE580FB0}" srcId="{26F8712D-EC4C-4BBB-8362-38EA8C597238}" destId="{63700D11-FE05-4E70-918B-30CF83F73E66}" srcOrd="3" destOrd="0" parTransId="{D50D0F10-F015-441B-B6C3-A14477F89DD9}" sibTransId="{AEF8D4EC-E454-4405-86EE-E2F2F2945CFC}"/>
    <dgm:cxn modelId="{222BFA31-3883-4626-8373-171B6D2C782E}" type="presOf" srcId="{A84C6CF7-1EB0-4130-9856-C4FA8DB74C5A}" destId="{C9FE6581-322F-435D-842E-2C058EFA37DF}" srcOrd="1" destOrd="0" presId="urn:microsoft.com/office/officeart/2005/8/layout/cycle2"/>
    <dgm:cxn modelId="{6B3A1726-0DED-49D7-B65B-1A793EFA31BF}" type="presOf" srcId="{AEF8D4EC-E454-4405-86EE-E2F2F2945CFC}" destId="{A21E501F-00FF-490C-99A4-A56F6C7ABCA5}" srcOrd="1" destOrd="0" presId="urn:microsoft.com/office/officeart/2005/8/layout/cycle2"/>
    <dgm:cxn modelId="{6766BAA4-7CB3-44EB-BEB2-45F8BC5F15B2}" srcId="{26F8712D-EC4C-4BBB-8362-38EA8C597238}" destId="{0CC38597-BFF9-4862-881F-D8591FD27F5C}" srcOrd="2" destOrd="0" parTransId="{6753104C-19E7-4A5B-ABB8-76562DC04498}" sibTransId="{45D58FF5-EA8E-4640-98A0-60DD360831EE}"/>
    <dgm:cxn modelId="{812653FC-C6CC-4117-AAE7-61A25A086869}" type="presOf" srcId="{26F8712D-EC4C-4BBB-8362-38EA8C597238}" destId="{CC30E817-B3F5-4CA5-8707-940748552122}" srcOrd="0" destOrd="0" presId="urn:microsoft.com/office/officeart/2005/8/layout/cycle2"/>
    <dgm:cxn modelId="{B4BDEF19-7614-4BE8-B539-B96A1ACF738A}" type="presOf" srcId="{A0D1F15F-205D-49D6-B754-9DAB00CAAB3A}" destId="{CF1157C5-AEE7-4D0F-B739-94DDED8FE0DD}" srcOrd="1" destOrd="0" presId="urn:microsoft.com/office/officeart/2005/8/layout/cycle2"/>
    <dgm:cxn modelId="{B74B3ABC-A796-4F15-8B67-A28BB5B37197}" type="presOf" srcId="{45D58FF5-EA8E-4640-98A0-60DD360831EE}" destId="{09B1371D-3425-4963-B277-58C903B1F3CD}" srcOrd="0" destOrd="0" presId="urn:microsoft.com/office/officeart/2005/8/layout/cycle2"/>
    <dgm:cxn modelId="{A3BDF39D-9A07-41DA-B77D-5AB2F8D01432}" type="presOf" srcId="{CCD34659-59CD-49B6-A93B-2C9F9BB21252}" destId="{4E44830E-D129-4550-94A7-52CEF28293E8}" srcOrd="0" destOrd="0" presId="urn:microsoft.com/office/officeart/2005/8/layout/cycle2"/>
    <dgm:cxn modelId="{16288863-F6AD-4265-9FF6-CCFA59D0CF29}" srcId="{26F8712D-EC4C-4BBB-8362-38EA8C597238}" destId="{7C95CED3-B452-410E-BA85-F9A818F7B486}" srcOrd="0" destOrd="0" parTransId="{29026EA6-02D5-443C-9A54-C9EDEBABE50E}" sibTransId="{A0D1F15F-205D-49D6-B754-9DAB00CAAB3A}"/>
    <dgm:cxn modelId="{DBE8B183-E4AB-4839-B5A7-7BCD15C73D39}" type="presOf" srcId="{B5D84577-BAAE-4D46-991A-AC9616B8D4FE}" destId="{453DB24C-5EE5-4E30-8E18-9904B539237D}" srcOrd="0" destOrd="0" presId="urn:microsoft.com/office/officeart/2005/8/layout/cycle2"/>
    <dgm:cxn modelId="{BE6136EE-1382-45B2-B226-7CB44D1B15CE}" type="presOf" srcId="{0CC38597-BFF9-4862-881F-D8591FD27F5C}" destId="{D184E3DE-3832-4870-A7C2-4A6DBD7C2ABF}" srcOrd="0" destOrd="0" presId="urn:microsoft.com/office/officeart/2005/8/layout/cycle2"/>
    <dgm:cxn modelId="{9A9B15A9-A76B-4B00-826F-231CAD5FCE96}" type="presOf" srcId="{A0D1F15F-205D-49D6-B754-9DAB00CAAB3A}" destId="{4CAFCFD0-1DC1-4377-8F67-F0D1D449C20D}" srcOrd="0" destOrd="0" presId="urn:microsoft.com/office/officeart/2005/8/layout/cycle2"/>
    <dgm:cxn modelId="{01EE15FC-4B89-495B-BCD2-7018972EFE61}" type="presOf" srcId="{7C95CED3-B452-410E-BA85-F9A818F7B486}" destId="{1EB4247D-908F-48F7-A2B6-3D686112D769}" srcOrd="0" destOrd="0" presId="urn:microsoft.com/office/officeart/2005/8/layout/cycle2"/>
    <dgm:cxn modelId="{29B6829C-5037-412B-A9C8-BF05D5CD6159}" srcId="{26F8712D-EC4C-4BBB-8362-38EA8C597238}" destId="{CCD34659-59CD-49B6-A93B-2C9F9BB21252}" srcOrd="1" destOrd="0" parTransId="{44559817-4787-4902-9AF1-8EE7CB4837A4}" sibTransId="{B5D84577-BAAE-4D46-991A-AC9616B8D4FE}"/>
    <dgm:cxn modelId="{9741C0D1-BE02-4A69-9CFD-B1C017960CD5}" srcId="{26F8712D-EC4C-4BBB-8362-38EA8C597238}" destId="{F038B07B-B96D-4A42-B78B-745A34365A96}" srcOrd="4" destOrd="0" parTransId="{10565250-9707-490D-91D7-8F34E0248C85}" sibTransId="{A84C6CF7-1EB0-4130-9856-C4FA8DB74C5A}"/>
    <dgm:cxn modelId="{B2B4F3F1-5025-4028-B588-B2CC4771C07D}" type="presOf" srcId="{B5D84577-BAAE-4D46-991A-AC9616B8D4FE}" destId="{E3D05899-CF71-494D-9272-B05F41118017}" srcOrd="1" destOrd="0" presId="urn:microsoft.com/office/officeart/2005/8/layout/cycle2"/>
    <dgm:cxn modelId="{4346F30A-0FA4-49C8-A699-8B386DD89194}" type="presOf" srcId="{63700D11-FE05-4E70-918B-30CF83F73E66}" destId="{8E1BF51B-B8EB-465D-97B2-5C095B951359}" srcOrd="0" destOrd="0" presId="urn:microsoft.com/office/officeart/2005/8/layout/cycle2"/>
    <dgm:cxn modelId="{32F56F00-7848-43B5-B023-0A6D541A3CE7}" type="presParOf" srcId="{CC30E817-B3F5-4CA5-8707-940748552122}" destId="{1EB4247D-908F-48F7-A2B6-3D686112D769}" srcOrd="0" destOrd="0" presId="urn:microsoft.com/office/officeart/2005/8/layout/cycle2"/>
    <dgm:cxn modelId="{0A3D0715-2891-4D98-8F5F-60C336F631A2}" type="presParOf" srcId="{CC30E817-B3F5-4CA5-8707-940748552122}" destId="{4CAFCFD0-1DC1-4377-8F67-F0D1D449C20D}" srcOrd="1" destOrd="0" presId="urn:microsoft.com/office/officeart/2005/8/layout/cycle2"/>
    <dgm:cxn modelId="{2D6A010F-B42B-4EE8-A100-ADF931E68A8A}" type="presParOf" srcId="{4CAFCFD0-1DC1-4377-8F67-F0D1D449C20D}" destId="{CF1157C5-AEE7-4D0F-B739-94DDED8FE0DD}" srcOrd="0" destOrd="0" presId="urn:microsoft.com/office/officeart/2005/8/layout/cycle2"/>
    <dgm:cxn modelId="{2745F43E-7D43-4612-A33C-3BD4A91EAD7F}" type="presParOf" srcId="{CC30E817-B3F5-4CA5-8707-940748552122}" destId="{4E44830E-D129-4550-94A7-52CEF28293E8}" srcOrd="2" destOrd="0" presId="urn:microsoft.com/office/officeart/2005/8/layout/cycle2"/>
    <dgm:cxn modelId="{8894B5D0-E589-40D8-BA3E-2ACE5F4B60AD}" type="presParOf" srcId="{CC30E817-B3F5-4CA5-8707-940748552122}" destId="{453DB24C-5EE5-4E30-8E18-9904B539237D}" srcOrd="3" destOrd="0" presId="urn:microsoft.com/office/officeart/2005/8/layout/cycle2"/>
    <dgm:cxn modelId="{89DDA20B-66A1-4EED-9EBF-ABEA18F6A9F7}" type="presParOf" srcId="{453DB24C-5EE5-4E30-8E18-9904B539237D}" destId="{E3D05899-CF71-494D-9272-B05F41118017}" srcOrd="0" destOrd="0" presId="urn:microsoft.com/office/officeart/2005/8/layout/cycle2"/>
    <dgm:cxn modelId="{A13E7C23-C6CA-435E-9E51-164835772721}" type="presParOf" srcId="{CC30E817-B3F5-4CA5-8707-940748552122}" destId="{D184E3DE-3832-4870-A7C2-4A6DBD7C2ABF}" srcOrd="4" destOrd="0" presId="urn:microsoft.com/office/officeart/2005/8/layout/cycle2"/>
    <dgm:cxn modelId="{71DD8E8A-2C23-43E7-AB21-7AF51064335E}" type="presParOf" srcId="{CC30E817-B3F5-4CA5-8707-940748552122}" destId="{09B1371D-3425-4963-B277-58C903B1F3CD}" srcOrd="5" destOrd="0" presId="urn:microsoft.com/office/officeart/2005/8/layout/cycle2"/>
    <dgm:cxn modelId="{43B612F2-5C35-43C6-8048-4A13992594AF}" type="presParOf" srcId="{09B1371D-3425-4963-B277-58C903B1F3CD}" destId="{3517B6A8-329D-4892-BDB0-F59281E6EA92}" srcOrd="0" destOrd="0" presId="urn:microsoft.com/office/officeart/2005/8/layout/cycle2"/>
    <dgm:cxn modelId="{CB7CEAD9-5163-4F01-906E-325F4DF3E120}" type="presParOf" srcId="{CC30E817-B3F5-4CA5-8707-940748552122}" destId="{8E1BF51B-B8EB-465D-97B2-5C095B951359}" srcOrd="6" destOrd="0" presId="urn:microsoft.com/office/officeart/2005/8/layout/cycle2"/>
    <dgm:cxn modelId="{FA043DC6-5AB5-4F4C-A717-26D94B46B668}" type="presParOf" srcId="{CC30E817-B3F5-4CA5-8707-940748552122}" destId="{8C35C725-B14F-412C-8BBF-391B55234DD6}" srcOrd="7" destOrd="0" presId="urn:microsoft.com/office/officeart/2005/8/layout/cycle2"/>
    <dgm:cxn modelId="{9AB42535-1A9E-4FE7-AE31-D04117EDA008}" type="presParOf" srcId="{8C35C725-B14F-412C-8BBF-391B55234DD6}" destId="{A21E501F-00FF-490C-99A4-A56F6C7ABCA5}" srcOrd="0" destOrd="0" presId="urn:microsoft.com/office/officeart/2005/8/layout/cycle2"/>
    <dgm:cxn modelId="{C91C47BC-5069-4319-AC8B-EC58DC0AC68C}" type="presParOf" srcId="{CC30E817-B3F5-4CA5-8707-940748552122}" destId="{1F55E1AE-4DAE-4B49-BA6F-03F5C155096D}" srcOrd="8" destOrd="0" presId="urn:microsoft.com/office/officeart/2005/8/layout/cycle2"/>
    <dgm:cxn modelId="{5BE29711-97B6-4236-BD06-6299CB4465D9}" type="presParOf" srcId="{CC30E817-B3F5-4CA5-8707-940748552122}" destId="{DA621580-A571-4DFD-B70B-6487ED0D3C88}" srcOrd="9" destOrd="0" presId="urn:microsoft.com/office/officeart/2005/8/layout/cycle2"/>
    <dgm:cxn modelId="{9CFE0794-D8B2-4215-9CE0-A3ABBCA82D16}" type="presParOf" srcId="{DA621580-A571-4DFD-B70B-6487ED0D3C88}" destId="{C9FE6581-322F-435D-842E-2C058EFA37D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4247D-908F-48F7-A2B6-3D686112D769}">
      <dsp:nvSpPr>
        <dsp:cNvPr id="0" name=""/>
        <dsp:cNvSpPr/>
      </dsp:nvSpPr>
      <dsp:spPr>
        <a:xfrm>
          <a:off x="2767922" y="431"/>
          <a:ext cx="1204589" cy="1204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Region</a:t>
          </a:r>
          <a:endParaRPr lang="en-US" sz="1200" kern="1200" dirty="0"/>
        </a:p>
      </dsp:txBody>
      <dsp:txXfrm>
        <a:off x="2944330" y="176839"/>
        <a:ext cx="851773" cy="851773"/>
      </dsp:txXfrm>
    </dsp:sp>
    <dsp:sp modelId="{4CAFCFD0-1DC1-4377-8F67-F0D1D449C20D}">
      <dsp:nvSpPr>
        <dsp:cNvPr id="0" name=""/>
        <dsp:cNvSpPr/>
      </dsp:nvSpPr>
      <dsp:spPr>
        <a:xfrm rot="2160000">
          <a:off x="3934720" y="926336"/>
          <a:ext cx="321382" cy="406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3943927" y="979310"/>
        <a:ext cx="224967" cy="243928"/>
      </dsp:txXfrm>
    </dsp:sp>
    <dsp:sp modelId="{4E44830E-D129-4550-94A7-52CEF28293E8}">
      <dsp:nvSpPr>
        <dsp:cNvPr id="0" name=""/>
        <dsp:cNvSpPr/>
      </dsp:nvSpPr>
      <dsp:spPr>
        <a:xfrm>
          <a:off x="4233028" y="1064893"/>
          <a:ext cx="1204589" cy="1204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Gender</a:t>
          </a:r>
          <a:endParaRPr lang="en-US" sz="1200" kern="1200" dirty="0"/>
        </a:p>
      </dsp:txBody>
      <dsp:txXfrm>
        <a:off x="4409436" y="1241301"/>
        <a:ext cx="851773" cy="851773"/>
      </dsp:txXfrm>
    </dsp:sp>
    <dsp:sp modelId="{453DB24C-5EE5-4E30-8E18-9904B539237D}">
      <dsp:nvSpPr>
        <dsp:cNvPr id="0" name=""/>
        <dsp:cNvSpPr/>
      </dsp:nvSpPr>
      <dsp:spPr>
        <a:xfrm rot="6480000">
          <a:off x="4397632" y="2316431"/>
          <a:ext cx="321382" cy="406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4460736" y="2351893"/>
        <a:ext cx="224967" cy="243928"/>
      </dsp:txXfrm>
    </dsp:sp>
    <dsp:sp modelId="{D184E3DE-3832-4870-A7C2-4A6DBD7C2ABF}">
      <dsp:nvSpPr>
        <dsp:cNvPr id="0" name=""/>
        <dsp:cNvSpPr/>
      </dsp:nvSpPr>
      <dsp:spPr>
        <a:xfrm>
          <a:off x="3673407" y="2787229"/>
          <a:ext cx="1204589" cy="1204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Age</a:t>
          </a:r>
          <a:endParaRPr lang="en-US" sz="1200" kern="1200" dirty="0"/>
        </a:p>
      </dsp:txBody>
      <dsp:txXfrm>
        <a:off x="3849815" y="2963637"/>
        <a:ext cx="851773" cy="851773"/>
      </dsp:txXfrm>
    </dsp:sp>
    <dsp:sp modelId="{09B1371D-3425-4963-B277-58C903B1F3CD}">
      <dsp:nvSpPr>
        <dsp:cNvPr id="0" name=""/>
        <dsp:cNvSpPr/>
      </dsp:nvSpPr>
      <dsp:spPr>
        <a:xfrm rot="10800000">
          <a:off x="3218621" y="3186249"/>
          <a:ext cx="321382" cy="406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3315036" y="3267559"/>
        <a:ext cx="224967" cy="243928"/>
      </dsp:txXfrm>
    </dsp:sp>
    <dsp:sp modelId="{8E1BF51B-B8EB-465D-97B2-5C095B951359}">
      <dsp:nvSpPr>
        <dsp:cNvPr id="0" name=""/>
        <dsp:cNvSpPr/>
      </dsp:nvSpPr>
      <dsp:spPr>
        <a:xfrm>
          <a:off x="1862436" y="2787229"/>
          <a:ext cx="1204589" cy="1204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Job</a:t>
          </a:r>
          <a:r>
            <a:rPr lang="en-US" sz="1400" kern="1200" dirty="0" smtClean="0"/>
            <a:t> Classification</a:t>
          </a:r>
          <a:endParaRPr lang="en-US" sz="1400" kern="1200" dirty="0"/>
        </a:p>
      </dsp:txBody>
      <dsp:txXfrm>
        <a:off x="2038844" y="2963637"/>
        <a:ext cx="851773" cy="851773"/>
      </dsp:txXfrm>
    </dsp:sp>
    <dsp:sp modelId="{8C35C725-B14F-412C-8BBF-391B55234DD6}">
      <dsp:nvSpPr>
        <dsp:cNvPr id="0" name=""/>
        <dsp:cNvSpPr/>
      </dsp:nvSpPr>
      <dsp:spPr>
        <a:xfrm rot="15120000">
          <a:off x="2027040" y="2333732"/>
          <a:ext cx="321382" cy="406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090144" y="2460890"/>
        <a:ext cx="224967" cy="243928"/>
      </dsp:txXfrm>
    </dsp:sp>
    <dsp:sp modelId="{1F55E1AE-4DAE-4B49-BA6F-03F5C155096D}">
      <dsp:nvSpPr>
        <dsp:cNvPr id="0" name=""/>
        <dsp:cNvSpPr/>
      </dsp:nvSpPr>
      <dsp:spPr>
        <a:xfrm>
          <a:off x="1302816" y="1064893"/>
          <a:ext cx="1204589" cy="1204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Date Joined</a:t>
          </a:r>
          <a:endParaRPr lang="en-US" sz="2000" kern="1200" dirty="0"/>
        </a:p>
      </dsp:txBody>
      <dsp:txXfrm>
        <a:off x="1479224" y="1241301"/>
        <a:ext cx="851773" cy="851773"/>
      </dsp:txXfrm>
    </dsp:sp>
    <dsp:sp modelId="{DA621580-A571-4DFD-B70B-6487ED0D3C88}">
      <dsp:nvSpPr>
        <dsp:cNvPr id="0" name=""/>
        <dsp:cNvSpPr/>
      </dsp:nvSpPr>
      <dsp:spPr>
        <a:xfrm rot="19440000">
          <a:off x="2469614" y="937029"/>
          <a:ext cx="321382" cy="406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478821" y="1046675"/>
        <a:ext cx="224967" cy="243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8308E-805A-4FCF-A65D-B19D73980B01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BAD08-097A-4EAD-B83E-6987A8336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963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AB1E-2D38-4211-BF9F-AD579A32D67E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B4FE-3423-492B-AF63-AA6E3022F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05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AB1E-2D38-4211-BF9F-AD579A32D67E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B4FE-3423-492B-AF63-AA6E3022F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12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AB1E-2D38-4211-BF9F-AD579A32D67E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B4FE-3423-492B-AF63-AA6E3022F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5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AB1E-2D38-4211-BF9F-AD579A32D67E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B4FE-3423-492B-AF63-AA6E3022F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73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AB1E-2D38-4211-BF9F-AD579A32D67E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B4FE-3423-492B-AF63-AA6E3022F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76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AB1E-2D38-4211-BF9F-AD579A32D67E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B4FE-3423-492B-AF63-AA6E3022F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45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AB1E-2D38-4211-BF9F-AD579A32D67E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B4FE-3423-492B-AF63-AA6E3022F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3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AB1E-2D38-4211-BF9F-AD579A32D67E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B4FE-3423-492B-AF63-AA6E3022F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51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AB1E-2D38-4211-BF9F-AD579A32D67E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B4FE-3423-492B-AF63-AA6E3022F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45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AB1E-2D38-4211-BF9F-AD579A32D67E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B4FE-3423-492B-AF63-AA6E3022F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69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AB1E-2D38-4211-BF9F-AD579A32D67E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B4FE-3423-492B-AF63-AA6E3022F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63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AB1E-2D38-4211-BF9F-AD579A32D67E}" type="datetimeFigureOut">
              <a:rPr lang="en-IN" smtClean="0"/>
              <a:t>18-04-2019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FB4FE-3423-492B-AF63-AA6E3022F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1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817" y="548640"/>
            <a:ext cx="11769634" cy="2961323"/>
          </a:xfrm>
        </p:spPr>
        <p:txBody>
          <a:bodyPr/>
          <a:lstStyle/>
          <a:p>
            <a:r>
              <a:rPr lang="en-IN" b="1" dirty="0" smtClean="0"/>
              <a:t>Insights of ‘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UK Bank Customer</a:t>
            </a:r>
            <a:r>
              <a:rPr lang="en-IN" b="1" dirty="0" smtClean="0"/>
              <a:t>’ Dataset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2982" y="5496153"/>
            <a:ext cx="9144000" cy="1655762"/>
          </a:xfrm>
        </p:spPr>
        <p:txBody>
          <a:bodyPr/>
          <a:lstStyle/>
          <a:p>
            <a:r>
              <a:rPr lang="en-IN" i="1" dirty="0" smtClean="0">
                <a:latin typeface="Bell MT" panose="02020503060305020303" pitchFamily="18" charset="0"/>
              </a:rPr>
              <a:t>Created by Surya </a:t>
            </a:r>
            <a:endParaRPr lang="en-IN" i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2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8" t="25894" r="1792" b="15028"/>
          <a:stretch/>
        </p:blipFill>
        <p:spPr>
          <a:xfrm>
            <a:off x="177420" y="928048"/>
            <a:ext cx="8707273" cy="5143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6722" y="177421"/>
            <a:ext cx="6760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Wise Age Group’s Activity</a:t>
            </a:r>
            <a:endParaRPr lang="en-I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71128" y="1652951"/>
            <a:ext cx="3220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This Graph shows the same,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the </a:t>
            </a:r>
            <a:r>
              <a:rPr lang="en-IN" b="1" dirty="0" smtClean="0"/>
              <a:t>age group 30 </a:t>
            </a:r>
            <a:r>
              <a:rPr lang="en-IN" dirty="0" smtClean="0"/>
              <a:t>is more Promising compare to other Age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It would be more profitable if we expect from below </a:t>
            </a:r>
            <a:r>
              <a:rPr lang="en-IN" b="1" dirty="0" smtClean="0"/>
              <a:t>age group of 40.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Scotland age group </a:t>
            </a:r>
            <a:r>
              <a:rPr lang="en-IN" b="1" dirty="0" smtClean="0"/>
              <a:t>more than 40 </a:t>
            </a:r>
            <a:r>
              <a:rPr lang="en-IN" dirty="0" smtClean="0"/>
              <a:t>are performing well</a:t>
            </a:r>
            <a:r>
              <a:rPr lang="en-IN" b="1" dirty="0" smtClean="0"/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13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9176" y="383271"/>
            <a:ext cx="746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Key Point 4: </a:t>
            </a:r>
            <a:r>
              <a:rPr lang="en-IN" sz="36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Classification</a:t>
            </a:r>
            <a:endParaRPr lang="en-IN" sz="36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4" t="19760" r="3257" b="42833"/>
          <a:stretch/>
        </p:blipFill>
        <p:spPr>
          <a:xfrm>
            <a:off x="109181" y="1364774"/>
            <a:ext cx="8297839" cy="3289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65178" y="2566445"/>
            <a:ext cx="3043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As we can see, </a:t>
            </a:r>
            <a:r>
              <a:rPr lang="en-IN" b="1" dirty="0" smtClean="0"/>
              <a:t>White Collar </a:t>
            </a:r>
            <a:r>
              <a:rPr lang="en-IN" dirty="0" smtClean="0"/>
              <a:t>along Contributing </a:t>
            </a:r>
            <a:r>
              <a:rPr lang="en-IN" b="1" dirty="0" smtClean="0"/>
              <a:t>49% </a:t>
            </a:r>
            <a:r>
              <a:rPr lang="en-IN" dirty="0" smtClean="0"/>
              <a:t>of Total Balance while </a:t>
            </a:r>
            <a:r>
              <a:rPr lang="en-IN" b="1" dirty="0" smtClean="0"/>
              <a:t>Blue Collar and Other</a:t>
            </a:r>
            <a:r>
              <a:rPr lang="en-IN" dirty="0" smtClean="0"/>
              <a:t> together contributing </a:t>
            </a:r>
            <a:r>
              <a:rPr lang="en-IN" b="1" dirty="0" smtClean="0"/>
              <a:t>51% </a:t>
            </a:r>
            <a:r>
              <a:rPr lang="en-IN" dirty="0" smtClean="0"/>
              <a:t>of Total Balance.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175658" y="4653886"/>
            <a:ext cx="11377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White Collar </a:t>
            </a:r>
            <a:r>
              <a:rPr lang="en-IN" sz="3200" b="1" dirty="0" smtClean="0"/>
              <a:t>Customers should be more preferable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1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024051" y="0"/>
            <a:ext cx="7178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Point 5 : Date of Joining</a:t>
            </a:r>
            <a:endParaRPr lang="en-IN" sz="36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3" t="23763" r="36105" b="13176"/>
          <a:stretch/>
        </p:blipFill>
        <p:spPr>
          <a:xfrm>
            <a:off x="0" y="646332"/>
            <a:ext cx="4524104" cy="36921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24104" y="1453184"/>
            <a:ext cx="6426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Clearly Shows us as the </a:t>
            </a:r>
            <a:r>
              <a:rPr lang="en-IN" b="1" dirty="0" smtClean="0"/>
              <a:t>Quarter Increases Balance is also increases</a:t>
            </a:r>
            <a:r>
              <a:rPr lang="en-IN" dirty="0" smtClean="0"/>
              <a:t>. </a:t>
            </a:r>
          </a:p>
          <a:p>
            <a:endParaRPr lang="en-IN" dirty="0" smtClean="0"/>
          </a:p>
          <a:p>
            <a:r>
              <a:rPr lang="en-IN" b="1" dirty="0" smtClean="0"/>
              <a:t>Q4 </a:t>
            </a:r>
            <a:r>
              <a:rPr lang="en-IN" dirty="0" smtClean="0"/>
              <a:t>is contributing about </a:t>
            </a:r>
            <a:r>
              <a:rPr lang="en-IN" b="1" dirty="0" smtClean="0"/>
              <a:t>40% </a:t>
            </a:r>
            <a:r>
              <a:rPr lang="en-IN" dirty="0" smtClean="0"/>
              <a:t>whereas </a:t>
            </a:r>
            <a:r>
              <a:rPr lang="en-IN" b="1" dirty="0" smtClean="0"/>
              <a:t>Q1</a:t>
            </a:r>
            <a:r>
              <a:rPr lang="en-IN" dirty="0" smtClean="0"/>
              <a:t> is only</a:t>
            </a:r>
            <a:r>
              <a:rPr lang="en-IN" b="1" dirty="0" smtClean="0"/>
              <a:t> 3% </a:t>
            </a:r>
            <a:r>
              <a:rPr lang="en-IN" dirty="0" smtClean="0"/>
              <a:t>of Total Balance.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t="25611" r="43246" b="12945"/>
          <a:stretch/>
        </p:blipFill>
        <p:spPr>
          <a:xfrm>
            <a:off x="7737566" y="3162600"/>
            <a:ext cx="4167052" cy="34747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352696" y="4875463"/>
            <a:ext cx="5342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But why it </a:t>
            </a:r>
            <a:r>
              <a:rPr lang="en-I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</a:p>
          <a:p>
            <a:r>
              <a:rPr lang="en-I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Increasing?</a:t>
            </a:r>
            <a:endParaRPr lang="en-IN" sz="32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24051" y="4974125"/>
            <a:ext cx="500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Number of Customers are increasing in each Quarter.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702237" y="473164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Quarter wise Balance</a:t>
            </a:r>
            <a:endParaRPr lang="en-IN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44245" y="6500076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Quarter </a:t>
            </a:r>
            <a:r>
              <a:rPr lang="en-I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wise no. of Customers</a:t>
            </a:r>
            <a:endParaRPr lang="en-IN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4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1" t="14292" r="38312" b="15486"/>
          <a:stretch/>
        </p:blipFill>
        <p:spPr>
          <a:xfrm>
            <a:off x="169816" y="3148150"/>
            <a:ext cx="4127863" cy="3814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3" t="15678" r="41688" b="16642"/>
          <a:stretch/>
        </p:blipFill>
        <p:spPr>
          <a:xfrm>
            <a:off x="2899954" y="2168277"/>
            <a:ext cx="4153989" cy="38274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2" t="18912" r="41948" b="16410"/>
          <a:stretch/>
        </p:blipFill>
        <p:spPr>
          <a:xfrm>
            <a:off x="5695406" y="1097278"/>
            <a:ext cx="3984171" cy="36576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4" t="19836" r="40130" b="18489"/>
          <a:stretch/>
        </p:blipFill>
        <p:spPr>
          <a:xfrm>
            <a:off x="7815943" y="156674"/>
            <a:ext cx="4376057" cy="34877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54427" y="130627"/>
            <a:ext cx="6701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IN" sz="36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to select</a:t>
            </a:r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5457" y="2741412"/>
            <a:ext cx="50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Q1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4238896" y="1463040"/>
            <a:ext cx="79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Q2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3943" y="74458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Q3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7815943" y="143611"/>
            <a:ext cx="69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Q4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303" y="912808"/>
            <a:ext cx="342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Bell MT" panose="02020503060305020303" pitchFamily="18" charset="0"/>
              </a:rPr>
              <a:t>Can’t be said</a:t>
            </a:r>
            <a:endParaRPr lang="en-IN" sz="2800" b="1" dirty="0">
              <a:latin typeface="Bell MT" panose="02020503060305020303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169815" y="1473434"/>
            <a:ext cx="273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No Such Pattern in Months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71509" y="5277394"/>
            <a:ext cx="43760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wise Balance in different Quarter</a:t>
            </a: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.</a:t>
            </a:r>
            <a:endParaRPr lang="en-IN" sz="32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2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738" y="516323"/>
            <a:ext cx="9679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IN" sz="28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of Joining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actually Significant?</a:t>
            </a:r>
          </a:p>
          <a:p>
            <a:endParaRPr lang="en-IN" sz="2800" b="1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26079" y="1470430"/>
            <a:ext cx="59305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Date of Joining actually adding </a:t>
            </a:r>
            <a:r>
              <a:rPr lang="en-IN" sz="2000" dirty="0" smtClean="0">
                <a:solidFill>
                  <a:srgbClr val="FF0000"/>
                </a:solidFill>
              </a:rPr>
              <a:t>no  value </a:t>
            </a:r>
            <a:r>
              <a:rPr lang="en-IN" sz="2000" dirty="0" smtClean="0"/>
              <a:t>to Balance.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As the time passes more </a:t>
            </a:r>
            <a:r>
              <a:rPr lang="en-IN" sz="2000" dirty="0" smtClean="0">
                <a:solidFill>
                  <a:srgbClr val="FF0000"/>
                </a:solidFill>
              </a:rPr>
              <a:t>Customers are Increasing.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That’s why quarter wise balance is </a:t>
            </a:r>
            <a:r>
              <a:rPr lang="en-IN" sz="2000" dirty="0" smtClean="0">
                <a:solidFill>
                  <a:srgbClr val="FF0000"/>
                </a:solidFill>
              </a:rPr>
              <a:t>increasing.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This can be estimated that next year Balance will increase as more customers will join.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There’s no Pattern in Months. So nothing can be said by predicting one year data.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8379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4584" y="587829"/>
            <a:ext cx="102412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latin typeface="Algerian" panose="04020705040A02060702" pitchFamily="82" charset="0"/>
              </a:rPr>
              <a:t>Still Confusion making a </a:t>
            </a:r>
            <a:r>
              <a:rPr lang="en-IN" sz="36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Good  Decision </a:t>
            </a:r>
            <a:r>
              <a:rPr lang="en-IN" sz="115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?</a:t>
            </a:r>
            <a:endParaRPr lang="en-IN" sz="36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338" y="2449877"/>
            <a:ext cx="5187772" cy="33858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4982" y="5835743"/>
            <a:ext cx="5381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Take a</a:t>
            </a:r>
            <a:r>
              <a:rPr lang="en-IN" sz="3200" b="1" dirty="0" smtClean="0">
                <a:solidFill>
                  <a:srgbClr val="FF0000"/>
                </a:solidFill>
              </a:rPr>
              <a:t> look </a:t>
            </a:r>
            <a:r>
              <a:rPr lang="en-IN" sz="3200" b="1" dirty="0" smtClean="0"/>
              <a:t>Then: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5775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8896" y="581295"/>
            <a:ext cx="1772194" cy="666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Region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238896" y="1476106"/>
            <a:ext cx="1772194" cy="627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Gender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75561" y="2352402"/>
            <a:ext cx="1663335" cy="5344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Male</a:t>
            </a:r>
          </a:p>
          <a:p>
            <a:pPr algn="ctr"/>
            <a:r>
              <a:rPr lang="en-IN" b="1" dirty="0" smtClean="0">
                <a:solidFill>
                  <a:srgbClr val="FF0000"/>
                </a:solidFill>
              </a:rPr>
              <a:t>(54%)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9804" y="2352402"/>
            <a:ext cx="1748241" cy="509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Female</a:t>
            </a:r>
          </a:p>
          <a:p>
            <a:pPr algn="ctr"/>
            <a:r>
              <a:rPr lang="en-IN" dirty="0" smtClean="0"/>
              <a:t>(46%)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304109" y="3455127"/>
            <a:ext cx="1565364" cy="555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Job Classification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407228" y="3455127"/>
            <a:ext cx="1748248" cy="529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Age Group 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590798" y="4260675"/>
            <a:ext cx="1375955" cy="583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&lt;40</a:t>
            </a:r>
          </a:p>
          <a:p>
            <a:pPr algn="ctr"/>
            <a:r>
              <a:rPr lang="en-IN" b="1" dirty="0" smtClean="0">
                <a:solidFill>
                  <a:srgbClr val="FF0000"/>
                </a:solidFill>
              </a:rPr>
              <a:t>43.18%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01888" y="4229101"/>
            <a:ext cx="1375955" cy="583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&gt;40</a:t>
            </a:r>
          </a:p>
          <a:p>
            <a:pPr algn="ctr"/>
            <a:r>
              <a:rPr lang="en-IN" dirty="0" smtClean="0"/>
              <a:t>11.1%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850769" y="4165691"/>
            <a:ext cx="1375955" cy="583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&lt;40</a:t>
            </a:r>
          </a:p>
          <a:p>
            <a:pPr algn="ctr"/>
            <a:r>
              <a:rPr lang="en-IN" b="1" dirty="0" smtClean="0">
                <a:solidFill>
                  <a:srgbClr val="FF0000"/>
                </a:solidFill>
              </a:rPr>
              <a:t>40.96%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35577" y="4165691"/>
            <a:ext cx="1375955" cy="583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&gt;40</a:t>
            </a:r>
          </a:p>
          <a:p>
            <a:pPr algn="ctr"/>
            <a:r>
              <a:rPr lang="en-IN" dirty="0" smtClean="0"/>
              <a:t>4.76%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17563" y="5384081"/>
            <a:ext cx="1375955" cy="583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White Collar</a:t>
            </a:r>
          </a:p>
          <a:p>
            <a:pPr algn="ctr"/>
            <a:r>
              <a:rPr lang="en-IN" dirty="0" smtClean="0"/>
              <a:t>(23.6)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700347" y="5357965"/>
            <a:ext cx="1375955" cy="583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Blue Collar</a:t>
            </a:r>
          </a:p>
          <a:p>
            <a:pPr algn="ctr"/>
            <a:r>
              <a:rPr lang="en-IN" b="1" dirty="0" smtClean="0">
                <a:solidFill>
                  <a:srgbClr val="FF0000"/>
                </a:solidFill>
              </a:rPr>
              <a:t>(19.85)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78775" y="5299176"/>
            <a:ext cx="1375955" cy="583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Other</a:t>
            </a:r>
          </a:p>
          <a:p>
            <a:pPr algn="ctr"/>
            <a:r>
              <a:rPr lang="en-IN" dirty="0" smtClean="0"/>
              <a:t>(10.82)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867394" y="5299176"/>
            <a:ext cx="1375955" cy="583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b="1" dirty="0" smtClean="0">
                <a:solidFill>
                  <a:srgbClr val="FF0000"/>
                </a:solidFill>
              </a:rPr>
              <a:t>White Collar</a:t>
            </a:r>
          </a:p>
          <a:p>
            <a:pPr algn="ctr"/>
            <a:r>
              <a:rPr lang="en-IN" b="1" dirty="0" smtClean="0">
                <a:solidFill>
                  <a:srgbClr val="FF0000"/>
                </a:solidFill>
              </a:rPr>
              <a:t>(25.30)</a:t>
            </a:r>
            <a:endParaRPr lang="en-IN" b="1" dirty="0">
              <a:solidFill>
                <a:srgbClr val="FF0000"/>
              </a:solidFill>
            </a:endParaRPr>
          </a:p>
          <a:p>
            <a:pPr algn="ctr"/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7396838" y="5314415"/>
            <a:ext cx="1375955" cy="583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Blue Collar</a:t>
            </a:r>
          </a:p>
          <a:p>
            <a:pPr algn="ctr"/>
            <a:r>
              <a:rPr lang="en-IN" dirty="0"/>
              <a:t>(</a:t>
            </a:r>
            <a:r>
              <a:rPr lang="en-IN" dirty="0" smtClean="0"/>
              <a:t>6.04)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8975266" y="5314415"/>
            <a:ext cx="1375955" cy="583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Other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IN" b="1" dirty="0" smtClean="0">
                <a:solidFill>
                  <a:srgbClr val="FF0000"/>
                </a:solidFill>
              </a:rPr>
              <a:t>14.38)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46717" y="3288025"/>
            <a:ext cx="1748248" cy="529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Age Group 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818414" y="3358842"/>
            <a:ext cx="1565364" cy="555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Job Classification</a:t>
            </a:r>
            <a:endParaRPr lang="en-IN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55476" y="1270905"/>
            <a:ext cx="4354" cy="206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238896" y="2103123"/>
            <a:ext cx="206831" cy="27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18414" y="2103123"/>
            <a:ext cx="192676" cy="27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379613" y="2969339"/>
            <a:ext cx="381002" cy="43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388324" y="2941311"/>
            <a:ext cx="381002" cy="43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6955" y="2882795"/>
            <a:ext cx="381002" cy="43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79223" y="2922406"/>
            <a:ext cx="383172" cy="46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701643" y="2878385"/>
            <a:ext cx="383172" cy="46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511733" y="3952332"/>
            <a:ext cx="206831" cy="27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084815" y="3874494"/>
            <a:ext cx="206831" cy="27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357348" y="3836271"/>
            <a:ext cx="192676" cy="27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516480" y="4016570"/>
            <a:ext cx="138250" cy="20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493518" y="4885235"/>
            <a:ext cx="341807" cy="48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835325" y="4902521"/>
            <a:ext cx="790302" cy="42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835325" y="4891071"/>
            <a:ext cx="1628507" cy="40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270176" y="4805015"/>
            <a:ext cx="444129" cy="49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714305" y="4844149"/>
            <a:ext cx="900256" cy="41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714305" y="4836194"/>
            <a:ext cx="2643043" cy="42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835325" y="4071490"/>
            <a:ext cx="0" cy="77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6697972" y="3984176"/>
            <a:ext cx="15249" cy="77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634294" y="689652"/>
            <a:ext cx="1216475" cy="7405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England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IN" b="1" dirty="0" smtClean="0">
                <a:solidFill>
                  <a:srgbClr val="FF0000"/>
                </a:solidFill>
              </a:rPr>
              <a:t>53.15%)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918396" y="689652"/>
            <a:ext cx="1240700" cy="7563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Scotland</a:t>
            </a:r>
          </a:p>
          <a:p>
            <a:pPr algn="ctr"/>
            <a:r>
              <a:rPr lang="en-IN" dirty="0"/>
              <a:t>(</a:t>
            </a:r>
            <a:r>
              <a:rPr lang="en-IN" dirty="0" smtClean="0"/>
              <a:t>27.82%)</a:t>
            </a:r>
            <a:endParaRPr lang="en-IN" dirty="0"/>
          </a:p>
        </p:txBody>
      </p:sp>
      <p:sp>
        <p:nvSpPr>
          <p:cNvPr id="73" name="Rectangle 72"/>
          <p:cNvSpPr/>
          <p:nvPr/>
        </p:nvSpPr>
        <p:spPr>
          <a:xfrm>
            <a:off x="9226722" y="689652"/>
            <a:ext cx="1100790" cy="740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Wales</a:t>
            </a:r>
          </a:p>
          <a:p>
            <a:pPr algn="ctr"/>
            <a:r>
              <a:rPr lang="en-IN" dirty="0"/>
              <a:t>(</a:t>
            </a:r>
            <a:r>
              <a:rPr lang="en-IN" dirty="0" smtClean="0"/>
              <a:t>13.81%)</a:t>
            </a:r>
            <a:endParaRPr lang="en-IN" dirty="0"/>
          </a:p>
        </p:txBody>
      </p:sp>
      <p:sp>
        <p:nvSpPr>
          <p:cNvPr id="75" name="Rectangle 74"/>
          <p:cNvSpPr/>
          <p:nvPr/>
        </p:nvSpPr>
        <p:spPr>
          <a:xfrm>
            <a:off x="10395138" y="689651"/>
            <a:ext cx="1256931" cy="740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N. Ireland</a:t>
            </a:r>
          </a:p>
          <a:p>
            <a:pPr algn="ctr"/>
            <a:r>
              <a:rPr lang="en-IN" dirty="0"/>
              <a:t>(</a:t>
            </a:r>
            <a:r>
              <a:rPr lang="en-IN" dirty="0" smtClean="0"/>
              <a:t>5.22%)</a:t>
            </a:r>
            <a:endParaRPr lang="en-IN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6019804" y="581295"/>
            <a:ext cx="5292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230286" y="336954"/>
            <a:ext cx="0" cy="35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401589" y="336954"/>
            <a:ext cx="0" cy="35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9550024" y="352192"/>
            <a:ext cx="0" cy="35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0883532" y="352192"/>
            <a:ext cx="0" cy="35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25069" y="1107528"/>
            <a:ext cx="3694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Note: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Red</a:t>
            </a:r>
            <a:r>
              <a:rPr lang="en-IN" dirty="0" smtClean="0"/>
              <a:t> significant best Profit Possible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25069" y="1753859"/>
            <a:ext cx="3182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All </a:t>
            </a:r>
            <a:r>
              <a:rPr lang="en-IN" dirty="0" smtClean="0">
                <a:solidFill>
                  <a:srgbClr val="FF0000"/>
                </a:solidFill>
              </a:rPr>
              <a:t>percentage</a:t>
            </a:r>
            <a:r>
              <a:rPr lang="en-IN" dirty="0" smtClean="0"/>
              <a:t> are in respect to </a:t>
            </a:r>
            <a:r>
              <a:rPr lang="en-IN" dirty="0">
                <a:solidFill>
                  <a:srgbClr val="FF0000"/>
                </a:solidFill>
              </a:rPr>
              <a:t>T</a:t>
            </a:r>
            <a:r>
              <a:rPr lang="en-IN" dirty="0" smtClean="0">
                <a:solidFill>
                  <a:srgbClr val="FF0000"/>
                </a:solidFill>
              </a:rPr>
              <a:t>otal Balance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2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11" y="248194"/>
            <a:ext cx="6779624" cy="67796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566" y="1045029"/>
            <a:ext cx="66489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So, What would be the </a:t>
            </a:r>
            <a:r>
              <a:rPr lang="en-IN" sz="3200" b="1" dirty="0" smtClean="0"/>
              <a:t>Main Objective</a:t>
            </a:r>
            <a:r>
              <a:rPr lang="en-IN" sz="2800" b="1" dirty="0" smtClean="0"/>
              <a:t>?</a:t>
            </a:r>
          </a:p>
          <a:p>
            <a:r>
              <a:rPr lang="en-IN" sz="2800" b="1" dirty="0" smtClean="0"/>
              <a:t>Simple , </a:t>
            </a:r>
            <a:r>
              <a:rPr lang="en-IN" sz="4400" b="1" dirty="0" smtClean="0">
                <a:solidFill>
                  <a:schemeClr val="accent1">
                    <a:lumMod val="50000"/>
                  </a:schemeClr>
                </a:solidFill>
              </a:rPr>
              <a:t>Profit!.</a:t>
            </a:r>
          </a:p>
          <a:p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“More Balance more profit!”</a:t>
            </a:r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51" y="2865750"/>
            <a:ext cx="5852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What about Insights?</a:t>
            </a:r>
          </a:p>
          <a:p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15519275"/>
              </p:ext>
            </p:extLst>
          </p:nvPr>
        </p:nvGraphicFramePr>
        <p:xfrm>
          <a:off x="1789955" y="2891876"/>
          <a:ext cx="6740434" cy="3992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6585" y="3624943"/>
            <a:ext cx="304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Let’s take a look into 5 key Points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9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4" t="9672" r="38962" b="14562"/>
          <a:stretch/>
        </p:blipFill>
        <p:spPr>
          <a:xfrm>
            <a:off x="222066" y="1484315"/>
            <a:ext cx="6910252" cy="50814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06640" y="1051560"/>
            <a:ext cx="45066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These Graph clearly shows Two Important things:</a:t>
            </a:r>
          </a:p>
          <a:p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As the area of Region  increases Total Number of Customers increases.</a:t>
            </a:r>
          </a:p>
          <a:p>
            <a:endParaRPr lang="en-IN" dirty="0" smtClean="0"/>
          </a:p>
          <a:p>
            <a:pPr marL="342900" indent="-342900">
              <a:buAutoNum type="arabicPeriod" startAt="2"/>
            </a:pPr>
            <a:r>
              <a:rPr lang="en-IN" dirty="0" smtClean="0"/>
              <a:t>As the area of Region  increases Total Balance also increases .</a:t>
            </a:r>
          </a:p>
          <a:p>
            <a:endParaRPr lang="en-IN" dirty="0" smtClean="0"/>
          </a:p>
          <a:p>
            <a:r>
              <a:rPr lang="en-IN" dirty="0" smtClean="0"/>
              <a:t>i.e. Balance is simply dependent on Region.</a:t>
            </a:r>
          </a:p>
          <a:p>
            <a:endParaRPr lang="en-IN" dirty="0"/>
          </a:p>
          <a:p>
            <a:r>
              <a:rPr lang="en-IN" dirty="0" smtClean="0"/>
              <a:t>If we want to make more Profit , we have to choose Region wisely.</a:t>
            </a:r>
          </a:p>
          <a:p>
            <a:endParaRPr lang="en-IN" dirty="0" smtClean="0"/>
          </a:p>
          <a:p>
            <a:r>
              <a:rPr lang="en-IN" dirty="0" smtClean="0"/>
              <a:t>i.e. </a:t>
            </a:r>
            <a:r>
              <a:rPr lang="en-IN" b="1" dirty="0" smtClean="0"/>
              <a:t>England</a:t>
            </a:r>
            <a:r>
              <a:rPr lang="en-IN" dirty="0" smtClean="0"/>
              <a:t> should be </a:t>
            </a:r>
            <a:r>
              <a:rPr lang="en-IN" b="1" dirty="0" smtClean="0"/>
              <a:t>first preference </a:t>
            </a:r>
            <a:r>
              <a:rPr lang="en-IN" dirty="0" smtClean="0"/>
              <a:t>as it is alone generating more than 50% of Total Balance.</a:t>
            </a:r>
          </a:p>
          <a:p>
            <a:endParaRPr lang="en-IN" dirty="0"/>
          </a:p>
          <a:p>
            <a:r>
              <a:rPr lang="en-IN" dirty="0" smtClean="0"/>
              <a:t>As the area of </a:t>
            </a:r>
            <a:r>
              <a:rPr lang="en-IN" b="1" dirty="0" smtClean="0"/>
              <a:t>Northern Ireland </a:t>
            </a:r>
            <a:r>
              <a:rPr lang="en-IN" dirty="0" smtClean="0"/>
              <a:t>is very small</a:t>
            </a:r>
          </a:p>
          <a:p>
            <a:r>
              <a:rPr lang="en-IN" dirty="0" smtClean="0"/>
              <a:t>We can hardly do anything. So N.I should be less </a:t>
            </a:r>
            <a:r>
              <a:rPr lang="en-IN" b="1" dirty="0" smtClean="0"/>
              <a:t>preference. 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7600" y="0"/>
            <a:ext cx="9235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                                                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Key point 1 :</a:t>
            </a:r>
            <a:r>
              <a:rPr lang="en-I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  <a:p>
            <a:r>
              <a:rPr lang="en-IN" sz="2800" b="1" dirty="0" smtClean="0">
                <a:solidFill>
                  <a:schemeClr val="accent1">
                    <a:lumMod val="50000"/>
                  </a:schemeClr>
                </a:solidFill>
              </a:rPr>
              <a:t>Need Profit? </a:t>
            </a:r>
          </a:p>
          <a:p>
            <a:r>
              <a:rPr lang="en-IN" sz="2400" b="1" dirty="0" smtClean="0"/>
              <a:t>“First</a:t>
            </a:r>
            <a:r>
              <a:rPr lang="en-IN" sz="2400" dirty="0" smtClean="0"/>
              <a:t> </a:t>
            </a:r>
            <a:r>
              <a:rPr lang="en-IN" sz="2400" b="1" dirty="0"/>
              <a:t>C</a:t>
            </a:r>
            <a:r>
              <a:rPr lang="en-IN" sz="2400" b="1" dirty="0" smtClean="0"/>
              <a:t>hoose Region Wisely”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23002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3770" y="168308"/>
            <a:ext cx="5732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Key Point 2 :</a:t>
            </a:r>
            <a:r>
              <a:rPr lang="en-IN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endParaRPr lang="en-IN" sz="32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967" y="832513"/>
            <a:ext cx="8843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50000"/>
                  </a:schemeClr>
                </a:solidFill>
              </a:rPr>
              <a:t>Yes.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000" dirty="0" smtClean="0"/>
              <a:t>Gender is making impact on Balance.</a:t>
            </a:r>
          </a:p>
          <a:p>
            <a:r>
              <a:rPr lang="en-IN" sz="2800" b="1" dirty="0">
                <a:solidFill>
                  <a:srgbClr val="FF0000"/>
                </a:solidFill>
              </a:rPr>
              <a:t>  </a:t>
            </a:r>
            <a:r>
              <a:rPr lang="en-IN" sz="2800" b="1" dirty="0" smtClean="0">
                <a:solidFill>
                  <a:srgbClr val="FF0000"/>
                </a:solidFill>
              </a:rPr>
              <a:t>                                         </a:t>
            </a:r>
            <a:r>
              <a:rPr lang="en-IN" sz="4800" b="1" dirty="0" smtClean="0">
                <a:solidFill>
                  <a:schemeClr val="accent1">
                    <a:lumMod val="50000"/>
                  </a:schemeClr>
                </a:solidFill>
              </a:rPr>
              <a:t>But How?</a:t>
            </a:r>
            <a:endParaRPr lang="en-IN" sz="7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43749" y="457915"/>
            <a:ext cx="2577011" cy="1357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99192" y="2217508"/>
            <a:ext cx="5704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First Reason :</a:t>
            </a:r>
            <a:r>
              <a:rPr lang="en-IN" sz="2800" b="1" dirty="0" smtClean="0">
                <a:solidFill>
                  <a:srgbClr val="FF0000"/>
                </a:solidFill>
              </a:rPr>
              <a:t> </a:t>
            </a:r>
            <a:r>
              <a:rPr lang="en-IN" sz="2800" b="1" dirty="0" smtClean="0">
                <a:solidFill>
                  <a:schemeClr val="accent1">
                    <a:lumMod val="50000"/>
                  </a:schemeClr>
                </a:solidFill>
              </a:rPr>
              <a:t>Population</a:t>
            </a:r>
            <a:endParaRPr lang="en-I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3" t="20725" r="51967" b="46454"/>
          <a:stretch/>
        </p:blipFill>
        <p:spPr>
          <a:xfrm>
            <a:off x="232012" y="3812329"/>
            <a:ext cx="3035419" cy="26981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6" t="19277" r="28357" b="12666"/>
          <a:stretch/>
        </p:blipFill>
        <p:spPr>
          <a:xfrm>
            <a:off x="5610984" y="3030335"/>
            <a:ext cx="6127845" cy="38486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2279176" y="4335549"/>
            <a:ext cx="3534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Population Ratio of Male and Female is not same.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Region wise it differs.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Almost every region has more Male Customer than Female.</a:t>
            </a:r>
          </a:p>
          <a:p>
            <a:r>
              <a:rPr lang="en-IN" dirty="0" smtClean="0"/>
              <a:t>i.e. In Scotland the ration increase significantly very high (about 2.5 times)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457899" y="4012383"/>
            <a:ext cx="2498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Region wise Population  </a:t>
            </a:r>
            <a:r>
              <a:rPr lang="en-IN" dirty="0" smtClean="0"/>
              <a:t>: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Male</a:t>
            </a:r>
            <a:r>
              <a:rPr lang="en-IN" dirty="0" smtClean="0"/>
              <a:t> vs </a:t>
            </a:r>
            <a:r>
              <a:rPr lang="en-IN" b="1" dirty="0" smtClean="0">
                <a:solidFill>
                  <a:schemeClr val="accent2"/>
                </a:solidFill>
              </a:rPr>
              <a:t>Female</a:t>
            </a:r>
            <a:endParaRPr lang="en-IN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0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6" t="10106" r="37041" b="14597"/>
          <a:stretch/>
        </p:blipFill>
        <p:spPr>
          <a:xfrm>
            <a:off x="300250" y="1123382"/>
            <a:ext cx="10194877" cy="57346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7909" y="387909"/>
            <a:ext cx="1077455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1600" b="1" dirty="0" smtClean="0">
                <a:latin typeface="Bell MT" panose="02020503060305020303" pitchFamily="18" charset="0"/>
              </a:rPr>
              <a:t>Male Customers are Contributing 9% more Profit than Female Customers Only because of different Population Ratio</a:t>
            </a:r>
            <a:r>
              <a:rPr lang="en-IN" sz="1600" b="1" dirty="0" smtClean="0"/>
              <a:t>.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51570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3" t="15899" r="37721" b="16287"/>
          <a:stretch/>
        </p:blipFill>
        <p:spPr>
          <a:xfrm>
            <a:off x="0" y="1225900"/>
            <a:ext cx="6983379" cy="43704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4461" y="359183"/>
            <a:ext cx="8420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Second Reason : </a:t>
            </a:r>
            <a:r>
              <a:rPr lang="en-IN" sz="28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</a:t>
            </a:r>
            <a:r>
              <a:rPr lang="en-IN" sz="28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7486" y="1415800"/>
            <a:ext cx="52589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Preferring Male Customers because of Higher Population ratio can be a wrong decision.</a:t>
            </a:r>
          </a:p>
          <a:p>
            <a:r>
              <a:rPr lang="en-IN" dirty="0" smtClean="0"/>
              <a:t>In “</a:t>
            </a:r>
            <a:r>
              <a:rPr lang="en-IN" b="1" dirty="0" smtClean="0"/>
              <a:t>White collar</a:t>
            </a:r>
            <a:r>
              <a:rPr lang="en-IN" dirty="0" smtClean="0"/>
              <a:t>” and “</a:t>
            </a:r>
            <a:r>
              <a:rPr lang="en-IN" b="1" dirty="0" smtClean="0"/>
              <a:t>other</a:t>
            </a:r>
            <a:r>
              <a:rPr lang="en-IN" dirty="0" smtClean="0"/>
              <a:t>” , Female Customers are leading by about </a:t>
            </a:r>
            <a:r>
              <a:rPr lang="en-IN" b="1" dirty="0" smtClean="0"/>
              <a:t>6%.</a:t>
            </a:r>
          </a:p>
          <a:p>
            <a:endParaRPr lang="en-IN" b="1" dirty="0" smtClean="0"/>
          </a:p>
          <a:p>
            <a:r>
              <a:rPr lang="en-IN" dirty="0" smtClean="0"/>
              <a:t>But in “</a:t>
            </a:r>
            <a:r>
              <a:rPr lang="en-IN" b="1" dirty="0" smtClean="0"/>
              <a:t>Blue Collar</a:t>
            </a:r>
            <a:r>
              <a:rPr lang="en-IN" dirty="0" smtClean="0"/>
              <a:t>” Male Customers are about </a:t>
            </a:r>
            <a:r>
              <a:rPr lang="en-IN" b="1" dirty="0" smtClean="0"/>
              <a:t>14% </a:t>
            </a:r>
            <a:r>
              <a:rPr lang="en-IN" dirty="0" smtClean="0"/>
              <a:t>more than Female Customers. </a:t>
            </a:r>
          </a:p>
          <a:p>
            <a:endParaRPr lang="en-IN" dirty="0" smtClean="0"/>
          </a:p>
          <a:p>
            <a:r>
              <a:rPr lang="en-IN" dirty="0" smtClean="0"/>
              <a:t>As Female Customers are high in Job Classification except one and White Collar is contributing </a:t>
            </a:r>
            <a:r>
              <a:rPr lang="en-IN" b="1" dirty="0" smtClean="0"/>
              <a:t>49% </a:t>
            </a:r>
            <a:r>
              <a:rPr lang="en-IN" dirty="0" smtClean="0"/>
              <a:t>to Balance we shouldn’t preferring anyone in respect to Gender.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4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29170" y="343314"/>
            <a:ext cx="5131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Third Reason : </a:t>
            </a:r>
            <a:r>
              <a:rPr lang="en-IN" sz="28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4" t="24406" r="11724" b="25455"/>
          <a:stretch/>
        </p:blipFill>
        <p:spPr>
          <a:xfrm>
            <a:off x="369935" y="1105468"/>
            <a:ext cx="7518471" cy="3510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92872" y="1310185"/>
            <a:ext cx="43991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Age group from </a:t>
            </a:r>
            <a:r>
              <a:rPr lang="en-IN" b="1" dirty="0" smtClean="0"/>
              <a:t>10 to 40 years</a:t>
            </a:r>
            <a:r>
              <a:rPr lang="en-IN" dirty="0" smtClean="0"/>
              <a:t> Female Customers are Contributing more Balance than 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But after </a:t>
            </a:r>
            <a:r>
              <a:rPr lang="en-IN" b="1" dirty="0" smtClean="0"/>
              <a:t>40 years </a:t>
            </a:r>
            <a:r>
              <a:rPr lang="en-IN" dirty="0" smtClean="0"/>
              <a:t>the scenario is been changed.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i.e. Before 40 Female Customers and after that Male Customers should be Preferred most.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7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20" y="1239174"/>
            <a:ext cx="5091041" cy="18843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3412" y="278177"/>
            <a:ext cx="10931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, Which Gender should be Preferred?</a:t>
            </a:r>
            <a:endParaRPr lang="en-IN" sz="32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0877" y="3875964"/>
            <a:ext cx="86253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On the basis of Population ratio we can say that </a:t>
            </a:r>
            <a:r>
              <a:rPr lang="en-IN" b="1" dirty="0" smtClean="0"/>
              <a:t>Male Customers</a:t>
            </a:r>
            <a:r>
              <a:rPr lang="en-IN" dirty="0" smtClean="0"/>
              <a:t> should be preferred.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On the basis of Job Classification there shouldn’t be any preference although in “Blue Collar” , there’s </a:t>
            </a:r>
            <a:r>
              <a:rPr lang="en-IN" b="1" dirty="0" smtClean="0"/>
              <a:t>14% </a:t>
            </a:r>
            <a:r>
              <a:rPr lang="en-IN" dirty="0" smtClean="0"/>
              <a:t>difference between Male and Female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On the basis of Age Group again there shouldn’t be any preference because the difference is not much high.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56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1353" y="572305"/>
            <a:ext cx="4681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Key Point 3 : </a:t>
            </a: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endParaRPr lang="en-IN" sz="32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0" t="24705" r="543" b="46435"/>
          <a:stretch/>
        </p:blipFill>
        <p:spPr>
          <a:xfrm>
            <a:off x="122827" y="1198923"/>
            <a:ext cx="7151430" cy="39735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74257" y="1828800"/>
            <a:ext cx="39987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Before 30</a:t>
            </a:r>
            <a:r>
              <a:rPr lang="en-IN" dirty="0" smtClean="0"/>
              <a:t>, Balance is </a:t>
            </a:r>
            <a:r>
              <a:rPr lang="en-IN" b="1" dirty="0" smtClean="0"/>
              <a:t>increasing</a:t>
            </a:r>
            <a:r>
              <a:rPr lang="en-IN" dirty="0" smtClean="0"/>
              <a:t> with 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After that it started </a:t>
            </a:r>
            <a:r>
              <a:rPr lang="en-IN" b="1" dirty="0" smtClean="0"/>
              <a:t>decreasing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There’s Huge increase Between </a:t>
            </a:r>
            <a:r>
              <a:rPr lang="en-IN" b="1" dirty="0" smtClean="0"/>
              <a:t>20 to 30 </a:t>
            </a:r>
            <a:r>
              <a:rPr lang="en-IN" dirty="0" smtClean="0"/>
              <a:t>for about </a:t>
            </a:r>
            <a:r>
              <a:rPr lang="en-IN" b="1" dirty="0" smtClean="0"/>
              <a:t>24%.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b="1" dirty="0" smtClean="0"/>
              <a:t>age group 30</a:t>
            </a:r>
            <a:r>
              <a:rPr lang="en-IN" dirty="0" smtClean="0"/>
              <a:t>, is contributing </a:t>
            </a:r>
            <a:r>
              <a:rPr lang="en-IN" b="1" dirty="0" smtClean="0"/>
              <a:t>40% </a:t>
            </a:r>
            <a:r>
              <a:rPr lang="en-IN" dirty="0" smtClean="0"/>
              <a:t>of total Balance.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Age group before </a:t>
            </a:r>
            <a:r>
              <a:rPr lang="en-IN" b="1" dirty="0" smtClean="0"/>
              <a:t>20 and after 50 </a:t>
            </a:r>
            <a:r>
              <a:rPr lang="en-IN" dirty="0" smtClean="0"/>
              <a:t>are contributing less Balance ,</a:t>
            </a:r>
            <a:r>
              <a:rPr lang="en-IN" dirty="0" err="1" smtClean="0"/>
              <a:t>approx</a:t>
            </a:r>
            <a:r>
              <a:rPr lang="en-IN" dirty="0" smtClean="0"/>
              <a:t> of </a:t>
            </a:r>
            <a:r>
              <a:rPr lang="en-IN" b="1" dirty="0" smtClean="0"/>
              <a:t>3.5% </a:t>
            </a:r>
            <a:r>
              <a:rPr lang="en-IN" dirty="0" smtClean="0"/>
              <a:t>of total Balance.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99480" y="1628745"/>
            <a:ext cx="459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Effects of Age Group on Total Balance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7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868</Words>
  <Application>Microsoft Office PowerPoint</Application>
  <PresentationFormat>Widescreen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Arial</vt:lpstr>
      <vt:lpstr>Bell MT</vt:lpstr>
      <vt:lpstr>Calibri</vt:lpstr>
      <vt:lpstr>Calibri Light</vt:lpstr>
      <vt:lpstr>Office Theme</vt:lpstr>
      <vt:lpstr>Insights of ‘UK Bank Customer’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of ‘UK Bank Customer’ Dataset</dc:title>
  <dc:creator>suryadas218@gmail.com</dc:creator>
  <cp:lastModifiedBy>suryadas218@gmail.com</cp:lastModifiedBy>
  <cp:revision>51</cp:revision>
  <dcterms:created xsi:type="dcterms:W3CDTF">2018-11-25T18:47:45Z</dcterms:created>
  <dcterms:modified xsi:type="dcterms:W3CDTF">2019-04-18T09:41:13Z</dcterms:modified>
</cp:coreProperties>
</file>