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 sindhu Pothakamuri" userId="dd04b7c10a360f08" providerId="LiveId" clId="{40C82501-2749-49AF-8FB8-F2369210CA95}"/>
    <pc:docChg chg="modSld">
      <pc:chgData name="Surya sindhu Pothakamuri" userId="dd04b7c10a360f08" providerId="LiveId" clId="{40C82501-2749-49AF-8FB8-F2369210CA95}" dt="2020-09-27T19:59:20.454" v="12" actId="20577"/>
      <pc:docMkLst>
        <pc:docMk/>
      </pc:docMkLst>
      <pc:sldChg chg="modSp mod">
        <pc:chgData name="Surya sindhu Pothakamuri" userId="dd04b7c10a360f08" providerId="LiveId" clId="{40C82501-2749-49AF-8FB8-F2369210CA95}" dt="2020-09-27T19:59:00.296" v="6" actId="20577"/>
        <pc:sldMkLst>
          <pc:docMk/>
          <pc:sldMk cId="3371645734" sldId="257"/>
        </pc:sldMkLst>
        <pc:spChg chg="mod">
          <ac:chgData name="Surya sindhu Pothakamuri" userId="dd04b7c10a360f08" providerId="LiveId" clId="{40C82501-2749-49AF-8FB8-F2369210CA95}" dt="2020-09-27T19:59:00.296" v="6" actId="20577"/>
          <ac:spMkLst>
            <pc:docMk/>
            <pc:sldMk cId="3371645734" sldId="257"/>
            <ac:spMk id="2" creationId="{C9D1C8B1-E31C-411B-95AB-E6C754EA8327}"/>
          </ac:spMkLst>
        </pc:spChg>
      </pc:sldChg>
      <pc:sldChg chg="modSp mod">
        <pc:chgData name="Surya sindhu Pothakamuri" userId="dd04b7c10a360f08" providerId="LiveId" clId="{40C82501-2749-49AF-8FB8-F2369210CA95}" dt="2020-09-27T19:59:20.454" v="12" actId="20577"/>
        <pc:sldMkLst>
          <pc:docMk/>
          <pc:sldMk cId="1868915916" sldId="259"/>
        </pc:sldMkLst>
        <pc:spChg chg="mod">
          <ac:chgData name="Surya sindhu Pothakamuri" userId="dd04b7c10a360f08" providerId="LiveId" clId="{40C82501-2749-49AF-8FB8-F2369210CA95}" dt="2020-09-27T19:59:20.454" v="12" actId="20577"/>
          <ac:spMkLst>
            <pc:docMk/>
            <pc:sldMk cId="1868915916" sldId="259"/>
            <ac:spMk id="2" creationId="{549025BF-02BA-40F0-8BAA-5DB1974B094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F79B1A-7F80-41B7-A42B-E1166EA81C05}"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9CAEA-4E94-47CF-920B-2A40B36AB996}" type="slidenum">
              <a:rPr lang="en-IN" smtClean="0"/>
              <a:t>‹#›</a:t>
            </a:fld>
            <a:endParaRPr lang="en-IN"/>
          </a:p>
        </p:txBody>
      </p:sp>
    </p:spTree>
    <p:extLst>
      <p:ext uri="{BB962C8B-B14F-4D97-AF65-F5344CB8AC3E}">
        <p14:creationId xmlns:p14="http://schemas.microsoft.com/office/powerpoint/2010/main" val="227130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79B1A-7F80-41B7-A42B-E1166EA81C05}"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9CAEA-4E94-47CF-920B-2A40B36AB996}" type="slidenum">
              <a:rPr lang="en-IN" smtClean="0"/>
              <a:t>‹#›</a:t>
            </a:fld>
            <a:endParaRPr lang="en-IN"/>
          </a:p>
        </p:txBody>
      </p:sp>
    </p:spTree>
    <p:extLst>
      <p:ext uri="{BB962C8B-B14F-4D97-AF65-F5344CB8AC3E}">
        <p14:creationId xmlns:p14="http://schemas.microsoft.com/office/powerpoint/2010/main" val="1762881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79B1A-7F80-41B7-A42B-E1166EA81C05}"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9CAEA-4E94-47CF-920B-2A40B36AB99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37623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79B1A-7F80-41B7-A42B-E1166EA81C05}"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9CAEA-4E94-47CF-920B-2A40B36AB996}" type="slidenum">
              <a:rPr lang="en-IN" smtClean="0"/>
              <a:t>‹#›</a:t>
            </a:fld>
            <a:endParaRPr lang="en-IN"/>
          </a:p>
        </p:txBody>
      </p:sp>
    </p:spTree>
    <p:extLst>
      <p:ext uri="{BB962C8B-B14F-4D97-AF65-F5344CB8AC3E}">
        <p14:creationId xmlns:p14="http://schemas.microsoft.com/office/powerpoint/2010/main" val="3015339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79B1A-7F80-41B7-A42B-E1166EA81C05}"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9CAEA-4E94-47CF-920B-2A40B36AB99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9547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79B1A-7F80-41B7-A42B-E1166EA81C05}"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9CAEA-4E94-47CF-920B-2A40B36AB996}" type="slidenum">
              <a:rPr lang="en-IN" smtClean="0"/>
              <a:t>‹#›</a:t>
            </a:fld>
            <a:endParaRPr lang="en-IN"/>
          </a:p>
        </p:txBody>
      </p:sp>
    </p:spTree>
    <p:extLst>
      <p:ext uri="{BB962C8B-B14F-4D97-AF65-F5344CB8AC3E}">
        <p14:creationId xmlns:p14="http://schemas.microsoft.com/office/powerpoint/2010/main" val="2891498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79B1A-7F80-41B7-A42B-E1166EA81C05}"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9CAEA-4E94-47CF-920B-2A40B36AB996}" type="slidenum">
              <a:rPr lang="en-IN" smtClean="0"/>
              <a:t>‹#›</a:t>
            </a:fld>
            <a:endParaRPr lang="en-IN"/>
          </a:p>
        </p:txBody>
      </p:sp>
    </p:spTree>
    <p:extLst>
      <p:ext uri="{BB962C8B-B14F-4D97-AF65-F5344CB8AC3E}">
        <p14:creationId xmlns:p14="http://schemas.microsoft.com/office/powerpoint/2010/main" val="66505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79B1A-7F80-41B7-A42B-E1166EA81C05}"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9CAEA-4E94-47CF-920B-2A40B36AB996}" type="slidenum">
              <a:rPr lang="en-IN" smtClean="0"/>
              <a:t>‹#›</a:t>
            </a:fld>
            <a:endParaRPr lang="en-IN"/>
          </a:p>
        </p:txBody>
      </p:sp>
    </p:spTree>
    <p:extLst>
      <p:ext uri="{BB962C8B-B14F-4D97-AF65-F5344CB8AC3E}">
        <p14:creationId xmlns:p14="http://schemas.microsoft.com/office/powerpoint/2010/main" val="3017358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79B1A-7F80-41B7-A42B-E1166EA81C05}"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9CAEA-4E94-47CF-920B-2A40B36AB996}" type="slidenum">
              <a:rPr lang="en-IN" smtClean="0"/>
              <a:t>‹#›</a:t>
            </a:fld>
            <a:endParaRPr lang="en-IN"/>
          </a:p>
        </p:txBody>
      </p:sp>
    </p:spTree>
    <p:extLst>
      <p:ext uri="{BB962C8B-B14F-4D97-AF65-F5344CB8AC3E}">
        <p14:creationId xmlns:p14="http://schemas.microsoft.com/office/powerpoint/2010/main" val="3456128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79B1A-7F80-41B7-A42B-E1166EA81C05}" type="datetimeFigureOut">
              <a:rPr lang="en-IN" smtClean="0"/>
              <a:t>28-09-2020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9CAEA-4E94-47CF-920B-2A40B36AB996}" type="slidenum">
              <a:rPr lang="en-IN" smtClean="0"/>
              <a:t>‹#›</a:t>
            </a:fld>
            <a:endParaRPr lang="en-IN"/>
          </a:p>
        </p:txBody>
      </p:sp>
    </p:spTree>
    <p:extLst>
      <p:ext uri="{BB962C8B-B14F-4D97-AF65-F5344CB8AC3E}">
        <p14:creationId xmlns:p14="http://schemas.microsoft.com/office/powerpoint/2010/main" val="4268077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F79B1A-7F80-41B7-A42B-E1166EA81C05}" type="datetimeFigureOut">
              <a:rPr lang="en-IN" smtClean="0"/>
              <a:t>28-09-2020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19CAEA-4E94-47CF-920B-2A40B36AB996}" type="slidenum">
              <a:rPr lang="en-IN" smtClean="0"/>
              <a:t>‹#›</a:t>
            </a:fld>
            <a:endParaRPr lang="en-IN"/>
          </a:p>
        </p:txBody>
      </p:sp>
    </p:spTree>
    <p:extLst>
      <p:ext uri="{BB962C8B-B14F-4D97-AF65-F5344CB8AC3E}">
        <p14:creationId xmlns:p14="http://schemas.microsoft.com/office/powerpoint/2010/main" val="3651465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F79B1A-7F80-41B7-A42B-E1166EA81C05}" type="datetimeFigureOut">
              <a:rPr lang="en-IN" smtClean="0"/>
              <a:t>28-09-2020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19CAEA-4E94-47CF-920B-2A40B36AB996}" type="slidenum">
              <a:rPr lang="en-IN" smtClean="0"/>
              <a:t>‹#›</a:t>
            </a:fld>
            <a:endParaRPr lang="en-IN"/>
          </a:p>
        </p:txBody>
      </p:sp>
    </p:spTree>
    <p:extLst>
      <p:ext uri="{BB962C8B-B14F-4D97-AF65-F5344CB8AC3E}">
        <p14:creationId xmlns:p14="http://schemas.microsoft.com/office/powerpoint/2010/main" val="285953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F79B1A-7F80-41B7-A42B-E1166EA81C05}" type="datetimeFigureOut">
              <a:rPr lang="en-IN" smtClean="0"/>
              <a:t>28-09-2020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19CAEA-4E94-47CF-920B-2A40B36AB996}" type="slidenum">
              <a:rPr lang="en-IN" smtClean="0"/>
              <a:t>‹#›</a:t>
            </a:fld>
            <a:endParaRPr lang="en-IN"/>
          </a:p>
        </p:txBody>
      </p:sp>
    </p:spTree>
    <p:extLst>
      <p:ext uri="{BB962C8B-B14F-4D97-AF65-F5344CB8AC3E}">
        <p14:creationId xmlns:p14="http://schemas.microsoft.com/office/powerpoint/2010/main" val="768604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79B1A-7F80-41B7-A42B-E1166EA81C05}" type="datetimeFigureOut">
              <a:rPr lang="en-IN" smtClean="0"/>
              <a:t>28-09-2020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19CAEA-4E94-47CF-920B-2A40B36AB996}" type="slidenum">
              <a:rPr lang="en-IN" smtClean="0"/>
              <a:t>‹#›</a:t>
            </a:fld>
            <a:endParaRPr lang="en-IN"/>
          </a:p>
        </p:txBody>
      </p:sp>
    </p:spTree>
    <p:extLst>
      <p:ext uri="{BB962C8B-B14F-4D97-AF65-F5344CB8AC3E}">
        <p14:creationId xmlns:p14="http://schemas.microsoft.com/office/powerpoint/2010/main" val="260359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F79B1A-7F80-41B7-A42B-E1166EA81C05}" type="datetimeFigureOut">
              <a:rPr lang="en-IN" smtClean="0"/>
              <a:t>28-09-2020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19CAEA-4E94-47CF-920B-2A40B36AB996}" type="slidenum">
              <a:rPr lang="en-IN" smtClean="0"/>
              <a:t>‹#›</a:t>
            </a:fld>
            <a:endParaRPr lang="en-IN"/>
          </a:p>
        </p:txBody>
      </p:sp>
    </p:spTree>
    <p:extLst>
      <p:ext uri="{BB962C8B-B14F-4D97-AF65-F5344CB8AC3E}">
        <p14:creationId xmlns:p14="http://schemas.microsoft.com/office/powerpoint/2010/main" val="74095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F79B1A-7F80-41B7-A42B-E1166EA81C05}" type="datetimeFigureOut">
              <a:rPr lang="en-IN" smtClean="0"/>
              <a:t>28-09-2020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19CAEA-4E94-47CF-920B-2A40B36AB996}" type="slidenum">
              <a:rPr lang="en-IN" smtClean="0"/>
              <a:t>‹#›</a:t>
            </a:fld>
            <a:endParaRPr lang="en-IN"/>
          </a:p>
        </p:txBody>
      </p:sp>
    </p:spTree>
    <p:extLst>
      <p:ext uri="{BB962C8B-B14F-4D97-AF65-F5344CB8AC3E}">
        <p14:creationId xmlns:p14="http://schemas.microsoft.com/office/powerpoint/2010/main" val="3476544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F79B1A-7F80-41B7-A42B-E1166EA81C05}" type="datetimeFigureOut">
              <a:rPr lang="en-IN" smtClean="0"/>
              <a:t>28-09-2020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F19CAEA-4E94-47CF-920B-2A40B36AB996}" type="slidenum">
              <a:rPr lang="en-IN" smtClean="0"/>
              <a:t>‹#›</a:t>
            </a:fld>
            <a:endParaRPr lang="en-IN"/>
          </a:p>
        </p:txBody>
      </p:sp>
    </p:spTree>
    <p:extLst>
      <p:ext uri="{BB962C8B-B14F-4D97-AF65-F5344CB8AC3E}">
        <p14:creationId xmlns:p14="http://schemas.microsoft.com/office/powerpoint/2010/main" val="397111234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CDC17-7F9C-42FD-8806-CAD9981498E4}"/>
              </a:ext>
            </a:extLst>
          </p:cNvPr>
          <p:cNvSpPr>
            <a:spLocks noGrp="1"/>
          </p:cNvSpPr>
          <p:nvPr>
            <p:ph type="ctrTitle"/>
          </p:nvPr>
        </p:nvSpPr>
        <p:spPr>
          <a:xfrm>
            <a:off x="1435947" y="1286934"/>
            <a:ext cx="7766936" cy="1646302"/>
          </a:xfrm>
        </p:spPr>
        <p:txBody>
          <a:bodyPr>
            <a:normAutofit fontScale="90000"/>
          </a:bodyPr>
          <a:lstStyle/>
          <a:p>
            <a:r>
              <a:rPr lang="en-IN" dirty="0"/>
              <a:t>Predicting car accident severity</a:t>
            </a:r>
          </a:p>
        </p:txBody>
      </p:sp>
      <p:sp>
        <p:nvSpPr>
          <p:cNvPr id="3" name="Subtitle 2">
            <a:extLst>
              <a:ext uri="{FF2B5EF4-FFF2-40B4-BE49-F238E27FC236}">
                <a16:creationId xmlns:a16="http://schemas.microsoft.com/office/drawing/2014/main" id="{DF581D5C-2B5E-4A38-B395-1CB0DCB38DE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1298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C8B1-E31C-411B-95AB-E6C754EA8327}"/>
              </a:ext>
            </a:extLst>
          </p:cNvPr>
          <p:cNvSpPr>
            <a:spLocks noGrp="1"/>
          </p:cNvSpPr>
          <p:nvPr>
            <p:ph type="title"/>
          </p:nvPr>
        </p:nvSpPr>
        <p:spPr/>
        <p:txBody>
          <a:bodyPr/>
          <a:lstStyle/>
          <a:p>
            <a:r>
              <a:rPr lang="en-IN" dirty="0"/>
              <a:t>Predicting future possible accident</a:t>
            </a:r>
          </a:p>
        </p:txBody>
      </p:sp>
      <p:sp>
        <p:nvSpPr>
          <p:cNvPr id="3" name="Content Placeholder 2">
            <a:extLst>
              <a:ext uri="{FF2B5EF4-FFF2-40B4-BE49-F238E27FC236}">
                <a16:creationId xmlns:a16="http://schemas.microsoft.com/office/drawing/2014/main" id="{39E5AFE7-E99C-4091-9C64-8CD94B702DAA}"/>
              </a:ext>
            </a:extLst>
          </p:cNvPr>
          <p:cNvSpPr>
            <a:spLocks noGrp="1"/>
          </p:cNvSpPr>
          <p:nvPr>
            <p:ph idx="1"/>
          </p:nvPr>
        </p:nvSpPr>
        <p:spPr/>
        <p:txBody>
          <a:bodyPr>
            <a:normAutofit fontScale="92500" lnSpcReduction="20000"/>
          </a:bodyPr>
          <a:lstStyle/>
          <a:p>
            <a:pPr algn="l"/>
            <a:r>
              <a:rPr lang="en-US" sz="2600" b="0" i="0" dirty="0">
                <a:solidFill>
                  <a:srgbClr val="000000"/>
                </a:solidFill>
                <a:effectLst/>
                <a:latin typeface="Times New Roman" panose="02020603050405020304" pitchFamily="18" charset="0"/>
              </a:rPr>
              <a:t>Based on the objective, Condition of road, vehicle, driver’s condition(under drugs/alcohol, is attentive?), area ,etc.. </a:t>
            </a:r>
            <a:r>
              <a:rPr lang="en-US" sz="2600" dirty="0">
                <a:solidFill>
                  <a:srgbClr val="000000"/>
                </a:solidFill>
                <a:latin typeface="Times New Roman" panose="02020603050405020304" pitchFamily="18" charset="0"/>
              </a:rPr>
              <a:t>m</a:t>
            </a:r>
            <a:r>
              <a:rPr lang="en-US" sz="2600" b="0" i="0" dirty="0">
                <a:solidFill>
                  <a:srgbClr val="000000"/>
                </a:solidFill>
                <a:effectLst/>
                <a:latin typeface="Times New Roman" panose="02020603050405020304" pitchFamily="18" charset="0"/>
              </a:rPr>
              <a:t>ay influence our decision.</a:t>
            </a:r>
          </a:p>
          <a:p>
            <a:pPr algn="l"/>
            <a:r>
              <a:rPr lang="en-US" sz="2600" dirty="0">
                <a:solidFill>
                  <a:srgbClr val="000000"/>
                </a:solidFill>
                <a:latin typeface="Times New Roman" panose="02020603050405020304" pitchFamily="18" charset="0"/>
              </a:rPr>
              <a:t>People would be interested in knowing the possibility of occurring an accident.</a:t>
            </a:r>
          </a:p>
          <a:p>
            <a:r>
              <a:rPr lang="en-US" sz="2600" dirty="0">
                <a:solidFill>
                  <a:srgbClr val="000000"/>
                </a:solidFill>
                <a:latin typeface="Times New Roman" panose="02020603050405020304" pitchFamily="18" charset="0"/>
              </a:rPr>
              <a:t>Police could prevent crashes on taking required actions based on probability of an accident to occur. </a:t>
            </a:r>
            <a:endParaRPr lang="en-US" sz="2600" b="0" i="0" dirty="0">
              <a:solidFill>
                <a:srgbClr val="000000"/>
              </a:solidFill>
              <a:effectLst/>
              <a:latin typeface="Times New Roman" panose="02020603050405020304" pitchFamily="18" charset="0"/>
            </a:endParaRPr>
          </a:p>
          <a:p>
            <a:endParaRPr lang="en-US" sz="2600" dirty="0">
              <a:solidFill>
                <a:srgbClr val="000000"/>
              </a:solidFill>
              <a:latin typeface="Times New Roman" panose="02020603050405020304" pitchFamily="18" charset="0"/>
            </a:endParaRPr>
          </a:p>
          <a:p>
            <a:endParaRPr lang="en-US" sz="2400" b="0" i="0" dirty="0">
              <a:solidFill>
                <a:srgbClr val="000000"/>
              </a:solidFill>
              <a:effectLst/>
              <a:latin typeface="Times New Roman" panose="02020603050405020304" pitchFamily="18" charset="0"/>
            </a:endParaRPr>
          </a:p>
          <a:p>
            <a:pPr marL="0" indent="0">
              <a:buNone/>
            </a:pPr>
            <a:r>
              <a:rPr lang="en-US" dirty="0">
                <a:solidFill>
                  <a:srgbClr val="000000"/>
                </a:solidFill>
                <a:latin typeface="Times New Roman" panose="02020603050405020304" pitchFamily="18" charset="0"/>
              </a:rPr>
              <a:t> </a:t>
            </a:r>
            <a:endParaRPr lang="en-IN" dirty="0"/>
          </a:p>
        </p:txBody>
      </p:sp>
    </p:spTree>
    <p:extLst>
      <p:ext uri="{BB962C8B-B14F-4D97-AF65-F5344CB8AC3E}">
        <p14:creationId xmlns:p14="http://schemas.microsoft.com/office/powerpoint/2010/main" val="337164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108C-0B36-4EA0-87E0-E7C4DBFAF354}"/>
              </a:ext>
            </a:extLst>
          </p:cNvPr>
          <p:cNvSpPr>
            <a:spLocks noGrp="1"/>
          </p:cNvSpPr>
          <p:nvPr>
            <p:ph type="title"/>
          </p:nvPr>
        </p:nvSpPr>
        <p:spPr/>
        <p:txBody>
          <a:bodyPr/>
          <a:lstStyle/>
          <a:p>
            <a:r>
              <a:rPr lang="en-IN" dirty="0"/>
              <a:t>Data source and data cleaning</a:t>
            </a:r>
          </a:p>
        </p:txBody>
      </p:sp>
      <p:sp>
        <p:nvSpPr>
          <p:cNvPr id="3" name="Content Placeholder 2">
            <a:extLst>
              <a:ext uri="{FF2B5EF4-FFF2-40B4-BE49-F238E27FC236}">
                <a16:creationId xmlns:a16="http://schemas.microsoft.com/office/drawing/2014/main" id="{5F22401B-425C-46D4-A29D-FD2612717254}"/>
              </a:ext>
            </a:extLst>
          </p:cNvPr>
          <p:cNvSpPr>
            <a:spLocks noGrp="1"/>
          </p:cNvSpPr>
          <p:nvPr>
            <p:ph idx="1"/>
          </p:nvPr>
        </p:nvSpPr>
        <p:spPr/>
        <p:txBody>
          <a:bodyPr/>
          <a:lstStyle/>
          <a:p>
            <a:r>
              <a:rPr lang="en-US" sz="2400" dirty="0">
                <a:solidFill>
                  <a:srgbClr val="000000"/>
                </a:solidFill>
                <a:latin typeface="Times New Roman" panose="02020603050405020304" pitchFamily="18" charset="0"/>
              </a:rPr>
              <a:t>D</a:t>
            </a:r>
            <a:r>
              <a:rPr lang="en-US" sz="2400" b="0" i="0" dirty="0">
                <a:solidFill>
                  <a:srgbClr val="000000"/>
                </a:solidFill>
                <a:effectLst/>
                <a:latin typeface="Times New Roman" panose="02020603050405020304" pitchFamily="18" charset="0"/>
              </a:rPr>
              <a:t>ataset includes all types of collisions from 2004 to present in Seattle which was provided within </a:t>
            </a:r>
            <a:r>
              <a:rPr lang="en-US" sz="2400" b="0" i="0" dirty="0" err="1">
                <a:solidFill>
                  <a:srgbClr val="000000"/>
                </a:solidFill>
                <a:effectLst/>
                <a:latin typeface="Times New Roman" panose="02020603050405020304" pitchFamily="18" charset="0"/>
              </a:rPr>
              <a:t>coursera</a:t>
            </a:r>
            <a:r>
              <a:rPr lang="en-US" b="0" i="0" dirty="0">
                <a:solidFill>
                  <a:srgbClr val="000000"/>
                </a:solidFill>
                <a:effectLst/>
                <a:latin typeface="Times New Roman" panose="02020603050405020304" pitchFamily="18" charset="0"/>
              </a:rPr>
              <a:t>.</a:t>
            </a:r>
          </a:p>
          <a:p>
            <a:r>
              <a:rPr lang="en-US" sz="2400" b="0" i="0" dirty="0">
                <a:solidFill>
                  <a:srgbClr val="000000"/>
                </a:solidFill>
                <a:effectLst/>
                <a:latin typeface="Times New Roman" panose="02020603050405020304" pitchFamily="18" charset="0"/>
              </a:rPr>
              <a:t>This is an extensive data set from the Seattle Police Department, with over 190,000 observations collected over the last 15+ years</a:t>
            </a:r>
            <a:r>
              <a:rPr lang="en-US" b="0" i="0" dirty="0">
                <a:solidFill>
                  <a:srgbClr val="000000"/>
                </a:solidFill>
                <a:effectLst/>
                <a:latin typeface="Times New Roman" panose="02020603050405020304" pitchFamily="18" charset="0"/>
              </a:rPr>
              <a:t>.</a:t>
            </a:r>
          </a:p>
          <a:p>
            <a:r>
              <a:rPr lang="en-US" sz="2400" dirty="0">
                <a:solidFill>
                  <a:srgbClr val="000000"/>
                </a:solidFill>
                <a:latin typeface="Times New Roman" panose="02020603050405020304" pitchFamily="18" charset="0"/>
              </a:rPr>
              <a:t>Redundant attributes were dropped</a:t>
            </a:r>
          </a:p>
          <a:p>
            <a:r>
              <a:rPr lang="en-US" sz="2400" dirty="0">
                <a:solidFill>
                  <a:srgbClr val="000000"/>
                </a:solidFill>
                <a:latin typeface="Times New Roman" panose="02020603050405020304" pitchFamily="18" charset="0"/>
              </a:rPr>
              <a:t>Data set is imbalanced which has been balanced by oversampling.</a:t>
            </a:r>
          </a:p>
          <a:p>
            <a:r>
              <a:rPr lang="en-US" sz="2400" dirty="0">
                <a:solidFill>
                  <a:srgbClr val="000000"/>
                </a:solidFill>
                <a:latin typeface="Times New Roman" panose="02020603050405020304" pitchFamily="18" charset="0"/>
              </a:rPr>
              <a:t>Missing values are filled with the highest frequency values with respect to their attributes as almost all are categorical variables.</a:t>
            </a:r>
            <a:endParaRPr lang="en-IN" sz="2400" dirty="0"/>
          </a:p>
        </p:txBody>
      </p:sp>
    </p:spTree>
    <p:extLst>
      <p:ext uri="{BB962C8B-B14F-4D97-AF65-F5344CB8AC3E}">
        <p14:creationId xmlns:p14="http://schemas.microsoft.com/office/powerpoint/2010/main" val="2249220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25BF-02BA-40F0-8BAA-5DB1974B0944}"/>
              </a:ext>
            </a:extLst>
          </p:cNvPr>
          <p:cNvSpPr>
            <a:spLocks noGrp="1"/>
          </p:cNvSpPr>
          <p:nvPr>
            <p:ph type="title"/>
          </p:nvPr>
        </p:nvSpPr>
        <p:spPr/>
        <p:txBody>
          <a:bodyPr/>
          <a:lstStyle/>
          <a:p>
            <a:r>
              <a:rPr lang="en-IN" dirty="0"/>
              <a:t>Wet roads contribute the most of accidents compared to other roads</a:t>
            </a:r>
          </a:p>
        </p:txBody>
      </p:sp>
      <p:pic>
        <p:nvPicPr>
          <p:cNvPr id="5" name="Content Placeholder 4">
            <a:extLst>
              <a:ext uri="{FF2B5EF4-FFF2-40B4-BE49-F238E27FC236}">
                <a16:creationId xmlns:a16="http://schemas.microsoft.com/office/drawing/2014/main" id="{4F60C654-7F2F-4C8C-B24F-89662BE941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466" y="1930400"/>
            <a:ext cx="5864406" cy="4111625"/>
          </a:xfrm>
        </p:spPr>
      </p:pic>
    </p:spTree>
    <p:extLst>
      <p:ext uri="{BB962C8B-B14F-4D97-AF65-F5344CB8AC3E}">
        <p14:creationId xmlns:p14="http://schemas.microsoft.com/office/powerpoint/2010/main" val="186891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96F5-7EDD-43C2-A4BB-AD6C2E483000}"/>
              </a:ext>
            </a:extLst>
          </p:cNvPr>
          <p:cNvSpPr>
            <a:spLocks noGrp="1"/>
          </p:cNvSpPr>
          <p:nvPr>
            <p:ph type="title"/>
          </p:nvPr>
        </p:nvSpPr>
        <p:spPr/>
        <p:txBody>
          <a:bodyPr>
            <a:normAutofit/>
          </a:bodyPr>
          <a:lstStyle/>
          <a:p>
            <a:r>
              <a:rPr lang="en-IN" dirty="0"/>
              <a:t>Intersections are the most common accident zone</a:t>
            </a:r>
          </a:p>
        </p:txBody>
      </p:sp>
      <p:pic>
        <p:nvPicPr>
          <p:cNvPr id="5" name="Content Placeholder 4">
            <a:extLst>
              <a:ext uri="{FF2B5EF4-FFF2-40B4-BE49-F238E27FC236}">
                <a16:creationId xmlns:a16="http://schemas.microsoft.com/office/drawing/2014/main" id="{523B04D2-DBE4-45F5-A03A-F9F611C6A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0949" y="2160588"/>
            <a:ext cx="4750139" cy="3881437"/>
          </a:xfrm>
        </p:spPr>
      </p:pic>
    </p:spTree>
    <p:extLst>
      <p:ext uri="{BB962C8B-B14F-4D97-AF65-F5344CB8AC3E}">
        <p14:creationId xmlns:p14="http://schemas.microsoft.com/office/powerpoint/2010/main" val="1012363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49142-2D20-40DB-A40C-4DE3E3F75A26}"/>
              </a:ext>
            </a:extLst>
          </p:cNvPr>
          <p:cNvSpPr>
            <a:spLocks noGrp="1"/>
          </p:cNvSpPr>
          <p:nvPr>
            <p:ph type="title"/>
          </p:nvPr>
        </p:nvSpPr>
        <p:spPr/>
        <p:txBody>
          <a:bodyPr/>
          <a:lstStyle/>
          <a:p>
            <a:r>
              <a:rPr lang="en-IN" dirty="0"/>
              <a:t>Overcast conditions cause more accidents than rainy or snowy</a:t>
            </a:r>
          </a:p>
        </p:txBody>
      </p:sp>
      <p:pic>
        <p:nvPicPr>
          <p:cNvPr id="5" name="Content Placeholder 4">
            <a:extLst>
              <a:ext uri="{FF2B5EF4-FFF2-40B4-BE49-F238E27FC236}">
                <a16:creationId xmlns:a16="http://schemas.microsoft.com/office/drawing/2014/main" id="{F773775A-56D1-4FB3-ADE0-21A8573486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1304" y="2160588"/>
            <a:ext cx="4109429" cy="3881437"/>
          </a:xfrm>
        </p:spPr>
      </p:pic>
    </p:spTree>
    <p:extLst>
      <p:ext uri="{BB962C8B-B14F-4D97-AF65-F5344CB8AC3E}">
        <p14:creationId xmlns:p14="http://schemas.microsoft.com/office/powerpoint/2010/main" val="1763014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DF196-9B9F-4C73-913E-E2C73C875BAD}"/>
              </a:ext>
            </a:extLst>
          </p:cNvPr>
          <p:cNvSpPr>
            <a:spLocks noGrp="1"/>
          </p:cNvSpPr>
          <p:nvPr>
            <p:ph type="title"/>
          </p:nvPr>
        </p:nvSpPr>
        <p:spPr/>
        <p:txBody>
          <a:bodyPr/>
          <a:lstStyle/>
          <a:p>
            <a:r>
              <a:rPr lang="en-IN" dirty="0"/>
              <a:t>Most accidents include 2-3 vehicles at once</a:t>
            </a:r>
          </a:p>
        </p:txBody>
      </p:sp>
      <p:pic>
        <p:nvPicPr>
          <p:cNvPr id="5" name="Content Placeholder 4">
            <a:extLst>
              <a:ext uri="{FF2B5EF4-FFF2-40B4-BE49-F238E27FC236}">
                <a16:creationId xmlns:a16="http://schemas.microsoft.com/office/drawing/2014/main" id="{BB08525E-A6A1-41B4-9016-678D98EE8A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7038" y="2160588"/>
            <a:ext cx="4117962" cy="3881437"/>
          </a:xfrm>
        </p:spPr>
      </p:pic>
    </p:spTree>
    <p:extLst>
      <p:ext uri="{BB962C8B-B14F-4D97-AF65-F5344CB8AC3E}">
        <p14:creationId xmlns:p14="http://schemas.microsoft.com/office/powerpoint/2010/main" val="357796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DE13E-1D7C-4C0F-8B9E-DE05447A220B}"/>
              </a:ext>
            </a:extLst>
          </p:cNvPr>
          <p:cNvSpPr>
            <a:spLocks noGrp="1"/>
          </p:cNvSpPr>
          <p:nvPr>
            <p:ph type="title"/>
          </p:nvPr>
        </p:nvSpPr>
        <p:spPr/>
        <p:txBody>
          <a:bodyPr/>
          <a:lstStyle/>
          <a:p>
            <a:r>
              <a:rPr lang="en-IN" dirty="0"/>
              <a:t>Algorithms</a:t>
            </a:r>
          </a:p>
        </p:txBody>
      </p:sp>
      <p:sp>
        <p:nvSpPr>
          <p:cNvPr id="3" name="Content Placeholder 2">
            <a:extLst>
              <a:ext uri="{FF2B5EF4-FFF2-40B4-BE49-F238E27FC236}">
                <a16:creationId xmlns:a16="http://schemas.microsoft.com/office/drawing/2014/main" id="{66FCF2EE-4E86-4BFF-8709-3A8C9DA8059C}"/>
              </a:ext>
            </a:extLst>
          </p:cNvPr>
          <p:cNvSpPr>
            <a:spLocks noGrp="1"/>
          </p:cNvSpPr>
          <p:nvPr>
            <p:ph idx="1"/>
          </p:nvPr>
        </p:nvSpPr>
        <p:spPr/>
        <p:txBody>
          <a:bodyPr>
            <a:normAutofit fontScale="92500" lnSpcReduction="10000"/>
          </a:bodyPr>
          <a:lstStyle/>
          <a:p>
            <a:r>
              <a:rPr lang="en-US" sz="2400" b="0" i="0" dirty="0">
                <a:solidFill>
                  <a:srgbClr val="000000"/>
                </a:solidFill>
                <a:effectLst/>
                <a:latin typeface="Times New Roman" panose="02020603050405020304" pitchFamily="18" charset="0"/>
              </a:rPr>
              <a:t>After balancing features, and standardizing </a:t>
            </a:r>
            <a:r>
              <a:rPr lang="en-US" b="0" i="0" dirty="0">
                <a:solidFill>
                  <a:srgbClr val="000000"/>
                </a:solidFill>
                <a:effectLst/>
                <a:latin typeface="Times New Roman" panose="02020603050405020304" pitchFamily="18" charset="0"/>
              </a:rPr>
              <a:t>, </a:t>
            </a:r>
            <a:r>
              <a:rPr lang="en-US" sz="2400" b="0" i="0" dirty="0">
                <a:solidFill>
                  <a:srgbClr val="000000"/>
                </a:solidFill>
                <a:effectLst/>
                <a:latin typeface="Times New Roman" panose="02020603050405020304" pitchFamily="18" charset="0"/>
              </a:rPr>
              <a:t>I have employed two classification machine learning models:</a:t>
            </a:r>
          </a:p>
          <a:p>
            <a:pPr marL="0" indent="0">
              <a:buNone/>
            </a:pPr>
            <a:r>
              <a:rPr lang="en-US" sz="2400" b="0" i="0" dirty="0">
                <a:solidFill>
                  <a:srgbClr val="000000"/>
                </a:solidFill>
                <a:effectLst/>
                <a:latin typeface="Times New Roman" panose="02020603050405020304" pitchFamily="18" charset="0"/>
              </a:rPr>
              <a:t>                    Logistic Regression</a:t>
            </a:r>
          </a:p>
          <a:p>
            <a:pPr marL="0" indent="0" algn="l">
              <a:buNone/>
            </a:pPr>
            <a:r>
              <a:rPr lang="en-US" sz="2400" b="0" i="0" dirty="0">
                <a:solidFill>
                  <a:srgbClr val="000000"/>
                </a:solidFill>
                <a:effectLst/>
                <a:latin typeface="Times New Roman" panose="02020603050405020304" pitchFamily="18" charset="0"/>
              </a:rPr>
              <a:t>                    Decision Tree</a:t>
            </a:r>
          </a:p>
          <a:p>
            <a:r>
              <a:rPr lang="en-US" sz="2400" b="0" i="0" dirty="0">
                <a:solidFill>
                  <a:srgbClr val="000000"/>
                </a:solidFill>
                <a:effectLst/>
                <a:latin typeface="Times New Roman" panose="02020603050405020304" pitchFamily="18" charset="0"/>
              </a:rPr>
              <a:t>For logistic regression:</a:t>
            </a:r>
          </a:p>
          <a:p>
            <a:pPr marL="0" indent="0" algn="l">
              <a:buNone/>
            </a:pPr>
            <a:r>
              <a:rPr lang="en-US" sz="2400" b="0" i="0" dirty="0">
                <a:solidFill>
                  <a:srgbClr val="000000"/>
                </a:solidFill>
                <a:effectLst/>
                <a:latin typeface="Times New Roman" panose="02020603050405020304" pitchFamily="18" charset="0"/>
              </a:rPr>
              <a:t>                log loss: 0.5890148654572129</a:t>
            </a:r>
          </a:p>
          <a:p>
            <a:pPr marL="0" indent="0" algn="l">
              <a:buNone/>
            </a:pPr>
            <a:r>
              <a:rPr lang="en-US" sz="2400" b="0" i="0" dirty="0">
                <a:solidFill>
                  <a:srgbClr val="000000"/>
                </a:solidFill>
                <a:effectLst/>
                <a:latin typeface="Times New Roman" panose="02020603050405020304" pitchFamily="18" charset="0"/>
              </a:rPr>
              <a:t>                f1_score: 0.6770587000629679</a:t>
            </a:r>
          </a:p>
          <a:p>
            <a:r>
              <a:rPr lang="en-US" sz="2400" b="0" i="0" dirty="0">
                <a:solidFill>
                  <a:srgbClr val="000000"/>
                </a:solidFill>
                <a:effectLst/>
                <a:latin typeface="Times New Roman" panose="02020603050405020304" pitchFamily="18" charset="0"/>
              </a:rPr>
              <a:t>For decision tree:</a:t>
            </a:r>
          </a:p>
          <a:p>
            <a:pPr marL="0" indent="0" algn="l">
              <a:buNone/>
            </a:pPr>
            <a:r>
              <a:rPr lang="en-US" sz="2400" b="0" i="0" dirty="0">
                <a:solidFill>
                  <a:srgbClr val="000000"/>
                </a:solidFill>
                <a:effectLst/>
                <a:latin typeface="Times New Roman" panose="02020603050405020304" pitchFamily="18" charset="0"/>
              </a:rPr>
              <a:t>                f1_score: 0.6396229697458525</a:t>
            </a:r>
          </a:p>
          <a:p>
            <a:endParaRPr lang="en-IN" dirty="0"/>
          </a:p>
        </p:txBody>
      </p:sp>
    </p:spTree>
    <p:extLst>
      <p:ext uri="{BB962C8B-B14F-4D97-AF65-F5344CB8AC3E}">
        <p14:creationId xmlns:p14="http://schemas.microsoft.com/office/powerpoint/2010/main" val="620932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CED8-3572-496A-85E4-20B4F1C55EE1}"/>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7FD309ED-B410-4C9B-85E2-3079778AB580}"/>
              </a:ext>
            </a:extLst>
          </p:cNvPr>
          <p:cNvSpPr>
            <a:spLocks noGrp="1"/>
          </p:cNvSpPr>
          <p:nvPr>
            <p:ph idx="1"/>
          </p:nvPr>
        </p:nvSpPr>
        <p:spPr/>
        <p:txBody>
          <a:bodyPr>
            <a:normAutofit/>
          </a:bodyPr>
          <a:lstStyle/>
          <a:p>
            <a:r>
              <a:rPr lang="en-US" sz="2400" b="0" i="0" dirty="0">
                <a:solidFill>
                  <a:srgbClr val="000000"/>
                </a:solidFill>
                <a:effectLst/>
                <a:latin typeface="Times New Roman" panose="02020603050405020304" pitchFamily="18" charset="0"/>
              </a:rPr>
              <a:t>From the analysis, it is clear that most accidents involve solo drivers, on wet roads, bad weather, at intersections, and are minor in nature. This could be helpful to the police department in understanding where to install more stop signs, or maybe adding cameras to intersections to compel people to slow down.</a:t>
            </a:r>
          </a:p>
          <a:p>
            <a:r>
              <a:rPr lang="en-US" sz="2400" b="0" i="0" dirty="0">
                <a:solidFill>
                  <a:srgbClr val="000000"/>
                </a:solidFill>
                <a:effectLst/>
                <a:latin typeface="Times New Roman" panose="02020603050405020304" pitchFamily="18" charset="0"/>
              </a:rPr>
              <a:t>It seems like a lot of these accidents are minor and avoidable.</a:t>
            </a:r>
            <a:endParaRPr lang="en-IN" sz="2400" dirty="0"/>
          </a:p>
        </p:txBody>
      </p:sp>
    </p:spTree>
    <p:extLst>
      <p:ext uri="{BB962C8B-B14F-4D97-AF65-F5344CB8AC3E}">
        <p14:creationId xmlns:p14="http://schemas.microsoft.com/office/powerpoint/2010/main" val="19793713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TotalTime>
  <Words>309</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Predicting car accident severity</vt:lpstr>
      <vt:lpstr>Predicting future possible accident</vt:lpstr>
      <vt:lpstr>Data source and data cleaning</vt:lpstr>
      <vt:lpstr>Wet roads contribute the most of accidents compared to other roads</vt:lpstr>
      <vt:lpstr>Intersections are the most common accident zone</vt:lpstr>
      <vt:lpstr>Overcast conditions cause more accidents than rainy or snowy</vt:lpstr>
      <vt:lpstr>Most accidents include 2-3 vehicles at once</vt:lpstr>
      <vt:lpstr>Algorithms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car accident severity</dc:title>
  <dc:creator>Raj p</dc:creator>
  <cp:lastModifiedBy>Raj p</cp:lastModifiedBy>
  <cp:revision>5</cp:revision>
  <dcterms:created xsi:type="dcterms:W3CDTF">2020-09-27T19:17:30Z</dcterms:created>
  <dcterms:modified xsi:type="dcterms:W3CDTF">2020-09-27T20:00:33Z</dcterms:modified>
</cp:coreProperties>
</file>