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15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8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58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703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76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6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26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83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49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7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1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8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2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6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6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03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Sales &amp; Customer Insights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Surya Sri Sundara</a:t>
            </a:r>
            <a:endParaRPr dirty="0"/>
          </a:p>
          <a:p>
            <a:r>
              <a:rPr dirty="0"/>
              <a:t>MSc Big Data Management &amp; Analytics</a:t>
            </a:r>
          </a:p>
          <a:p>
            <a:r>
              <a:rPr dirty="0"/>
              <a:t>Griffith College – Sep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It’s a lightweight, web-based decision support system</a:t>
            </a:r>
            <a:r>
              <a:rPr lang="en-US" dirty="0"/>
              <a:t> built for retail managers and analysts to turn </a:t>
            </a:r>
            <a:r>
              <a:rPr lang="en-US" b="1" dirty="0"/>
              <a:t>large sales datasets into actionable insights</a:t>
            </a:r>
            <a:r>
              <a:rPr lang="en-US" dirty="0"/>
              <a:t>.</a:t>
            </a:r>
          </a:p>
          <a:p>
            <a:r>
              <a:rPr lang="en-US" dirty="0"/>
              <a:t>Uses the </a:t>
            </a:r>
            <a:r>
              <a:rPr lang="en-US" b="1" dirty="0"/>
              <a:t>Superstore dataset (2014–2021)</a:t>
            </a:r>
            <a:r>
              <a:rPr lang="en-US" dirty="0"/>
              <a:t> extended with </a:t>
            </a:r>
            <a:r>
              <a:rPr lang="en-US" b="1" dirty="0"/>
              <a:t>synthetic data (2022–2025)</a:t>
            </a:r>
            <a:r>
              <a:rPr lang="en-US" dirty="0"/>
              <a:t> to reflect recent and future sales trends.</a:t>
            </a:r>
          </a:p>
          <a:p>
            <a:pPr marL="0" indent="0">
              <a:buNone/>
            </a:pPr>
            <a:r>
              <a:rPr lang="en-US" dirty="0"/>
              <a:t>Key features:</a:t>
            </a:r>
          </a:p>
          <a:p>
            <a:r>
              <a:rPr lang="en-US" b="1" dirty="0"/>
              <a:t>Sales forecasting</a:t>
            </a:r>
            <a:r>
              <a:rPr lang="en-US" dirty="0"/>
              <a:t> (ARIMA &amp; Prophet) for overall and sub-category trends.</a:t>
            </a:r>
          </a:p>
          <a:p>
            <a:r>
              <a:rPr lang="en-US" b="1" dirty="0"/>
              <a:t>Customer segmentation</a:t>
            </a:r>
            <a:r>
              <a:rPr lang="en-US" dirty="0"/>
              <a:t> (K-Means) to identify profitable groups.</a:t>
            </a:r>
          </a:p>
          <a:p>
            <a:r>
              <a:rPr lang="en-US" b="1" dirty="0"/>
              <a:t>Marketing ROI analysis</a:t>
            </a:r>
            <a:r>
              <a:rPr lang="en-US" dirty="0"/>
              <a:t> to assess campaign performance.</a:t>
            </a:r>
          </a:p>
          <a:p>
            <a:r>
              <a:rPr lang="en-US" b="1" dirty="0"/>
              <a:t>Inventory simulation</a:t>
            </a:r>
            <a:r>
              <a:rPr lang="en-US" dirty="0"/>
              <a:t> to </a:t>
            </a:r>
            <a:r>
              <a:rPr lang="en-US" dirty="0" err="1"/>
              <a:t>optimise</a:t>
            </a:r>
            <a:r>
              <a:rPr lang="en-US" dirty="0"/>
              <a:t> stock planning.</a:t>
            </a:r>
          </a:p>
          <a:p>
            <a:r>
              <a:rPr lang="en-US" b="1" dirty="0"/>
              <a:t>Region-specific product recommendations</a:t>
            </a:r>
            <a:r>
              <a:rPr lang="en-US" dirty="0"/>
              <a:t>.</a:t>
            </a:r>
          </a:p>
          <a:p>
            <a:r>
              <a:rPr lang="en-US" dirty="0"/>
              <a:t>Enables </a:t>
            </a:r>
            <a:r>
              <a:rPr lang="en-US" b="1" dirty="0"/>
              <a:t>data-driven decisions</a:t>
            </a:r>
            <a:r>
              <a:rPr lang="en-US" dirty="0"/>
              <a:t> without costly enterprise tools.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981"/>
            <a:ext cx="7772400" cy="45474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 project followed an </a:t>
            </a:r>
            <a:r>
              <a:rPr lang="en-US" b="1" dirty="0"/>
              <a:t>iterative, modular development approach</a:t>
            </a:r>
            <a:r>
              <a:rPr lang="en-US" dirty="0"/>
              <a:t>, where each feature — from sales forecasting to customer segmentation — was built, tested, and refined independently before being integrated into the full application. This ensured stability and allowed continuous improvement during development.</a:t>
            </a:r>
          </a:p>
          <a:p>
            <a:pPr marL="0" indent="0">
              <a:buNone/>
            </a:pPr>
            <a:r>
              <a:rPr lang="en-US" dirty="0"/>
              <a:t>The system was implemented using </a:t>
            </a:r>
            <a:r>
              <a:rPr lang="en-US" b="1" dirty="0"/>
              <a:t>Python 3.11</a:t>
            </a:r>
            <a:r>
              <a:rPr lang="en-US" dirty="0"/>
              <a:t> with the </a:t>
            </a:r>
            <a:r>
              <a:rPr lang="en-US" b="1" dirty="0"/>
              <a:t>Flask</a:t>
            </a:r>
            <a:r>
              <a:rPr lang="en-US" dirty="0"/>
              <a:t> framework for backend processing, </a:t>
            </a:r>
            <a:r>
              <a:rPr lang="en-US" b="1" dirty="0"/>
              <a:t>Bootstrap 5</a:t>
            </a:r>
            <a:r>
              <a:rPr lang="en-US" dirty="0"/>
              <a:t> for a responsive interface, and </a:t>
            </a:r>
            <a:r>
              <a:rPr lang="en-US" b="1" dirty="0"/>
              <a:t>SQLite</a:t>
            </a:r>
            <a:r>
              <a:rPr lang="en-US" dirty="0"/>
              <a:t> for lightweight data storage.</a:t>
            </a:r>
          </a:p>
          <a:p>
            <a:pPr marL="0" indent="0">
              <a:buNone/>
            </a:pPr>
            <a:r>
              <a:rPr lang="en-US" dirty="0"/>
              <a:t>Key libraries included </a:t>
            </a:r>
            <a:r>
              <a:rPr lang="en-US" b="1" dirty="0"/>
              <a:t>pandas</a:t>
            </a:r>
            <a:r>
              <a:rPr lang="en-US" dirty="0"/>
              <a:t> and </a:t>
            </a:r>
            <a:r>
              <a:rPr lang="en-US" b="1" dirty="0" err="1"/>
              <a:t>numpy</a:t>
            </a:r>
            <a:r>
              <a:rPr lang="en-US" dirty="0"/>
              <a:t> for data processing, </a:t>
            </a:r>
            <a:r>
              <a:rPr lang="en-US" b="1" dirty="0" err="1"/>
              <a:t>statsmodels</a:t>
            </a:r>
            <a:r>
              <a:rPr lang="en-US" dirty="0"/>
              <a:t> (ARIMA) and </a:t>
            </a:r>
            <a:r>
              <a:rPr lang="en-US" b="1" dirty="0"/>
              <a:t>prophet</a:t>
            </a:r>
            <a:r>
              <a:rPr lang="en-US" dirty="0"/>
              <a:t> for time-series forecasting, and </a:t>
            </a:r>
            <a:r>
              <a:rPr lang="en-US" b="1" dirty="0"/>
              <a:t>scikit-learn</a:t>
            </a:r>
            <a:r>
              <a:rPr lang="en-US" dirty="0"/>
              <a:t> for implementing K-Means clustering.</a:t>
            </a:r>
          </a:p>
          <a:p>
            <a:pPr marL="0" indent="0">
              <a:buNone/>
            </a:pPr>
            <a:r>
              <a:rPr lang="en-US" dirty="0"/>
              <a:t>The analytical core combined:</a:t>
            </a:r>
          </a:p>
          <a:p>
            <a:r>
              <a:rPr lang="en-US" b="1" dirty="0"/>
              <a:t>ARIMA</a:t>
            </a:r>
            <a:r>
              <a:rPr lang="en-US" dirty="0"/>
              <a:t> – capturing short-term sales trends.</a:t>
            </a:r>
          </a:p>
          <a:p>
            <a:r>
              <a:rPr lang="en-US" b="1" dirty="0"/>
              <a:t>Prophet</a:t>
            </a:r>
            <a:r>
              <a:rPr lang="en-US" dirty="0"/>
              <a:t> – modelling seasonality and long-term patterns.</a:t>
            </a:r>
          </a:p>
          <a:p>
            <a:r>
              <a:rPr lang="en-US" b="1" dirty="0"/>
              <a:t>K-Means clustering</a:t>
            </a:r>
            <a:r>
              <a:rPr lang="en-US" dirty="0"/>
              <a:t> – segmenting customers by purchasing </a:t>
            </a:r>
            <a:r>
              <a:rPr lang="en-US" dirty="0" err="1"/>
              <a:t>behaviour</a:t>
            </a:r>
            <a:r>
              <a:rPr lang="en-US" dirty="0"/>
              <a:t>.</a:t>
            </a:r>
          </a:p>
          <a:p>
            <a:r>
              <a:rPr lang="en-US" b="1" dirty="0"/>
              <a:t>Monte Carlo simulation</a:t>
            </a:r>
            <a:r>
              <a:rPr lang="en-US" dirty="0"/>
              <a:t> – predicting inventory needs under varying demand scenarios.</a:t>
            </a:r>
          </a:p>
          <a:p>
            <a:r>
              <a:rPr lang="en-US" dirty="0"/>
              <a:t>This combination of models and frameworks created a </a:t>
            </a:r>
            <a:r>
              <a:rPr lang="en-US" b="1" dirty="0"/>
              <a:t>flexible, accurate, and user-friendly</a:t>
            </a:r>
            <a:r>
              <a:rPr lang="en-US" dirty="0"/>
              <a:t> retail analytics solution.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Secure Login:</a:t>
            </a:r>
            <a:r>
              <a:rPr lang="en-US" dirty="0"/>
              <a:t> The user signs in, and the system applies role-based permissions to determine accessible features.</a:t>
            </a:r>
          </a:p>
          <a:p>
            <a:pPr marL="0" indent="0">
              <a:buNone/>
            </a:pPr>
            <a:r>
              <a:rPr lang="en-US" b="1" dirty="0"/>
              <a:t>Task Selection:</a:t>
            </a:r>
            <a:r>
              <a:rPr lang="en-US" dirty="0"/>
              <a:t> From the dashboard, the user chooses an analytics function such as forecasting, customer segmentation, ROI analysis, or inventory simulation.</a:t>
            </a:r>
          </a:p>
          <a:p>
            <a:pPr marL="0" indent="0">
              <a:buNone/>
            </a:pPr>
            <a:r>
              <a:rPr lang="en-US" b="1" dirty="0"/>
              <a:t>Input Configuration:</a:t>
            </a:r>
            <a:r>
              <a:rPr lang="en-US" dirty="0"/>
              <a:t> Relevant parameters are entered — for example, forecast period, product category, region, or discount rate.</a:t>
            </a:r>
          </a:p>
          <a:p>
            <a:pPr marL="0" indent="0">
              <a:buNone/>
            </a:pPr>
            <a:r>
              <a:rPr lang="en-US" b="1" dirty="0"/>
              <a:t>Model Execution:</a:t>
            </a:r>
            <a:r>
              <a:rPr lang="en-US" dirty="0"/>
              <a:t> The system runs the selected machine learning or statistical model, processing the underlying sales data.</a:t>
            </a:r>
          </a:p>
          <a:p>
            <a:pPr marL="0" indent="0">
              <a:buNone/>
            </a:pPr>
            <a:r>
              <a:rPr lang="en-US" b="1" dirty="0"/>
              <a:t>Results Presentation:</a:t>
            </a:r>
            <a:r>
              <a:rPr lang="en-US" dirty="0"/>
              <a:t> Interactive charts and data tables are displayed, with built-in options to export results in </a:t>
            </a:r>
            <a:r>
              <a:rPr lang="en-US" b="1" dirty="0"/>
              <a:t>CSV</a:t>
            </a:r>
            <a:r>
              <a:rPr lang="en-US" dirty="0"/>
              <a:t> or </a:t>
            </a:r>
            <a:r>
              <a:rPr lang="en-US" b="1" dirty="0"/>
              <a:t>PNG</a:t>
            </a:r>
            <a:r>
              <a:rPr lang="en-US" dirty="0"/>
              <a:t> format for reporting and further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Forecast Accuracy:</a:t>
            </a:r>
            <a:r>
              <a:rPr lang="en-US" dirty="0"/>
              <a:t> The Prophet model delivered the best seasonal performance with a </a:t>
            </a:r>
            <a:r>
              <a:rPr lang="en-US" b="1" dirty="0"/>
              <a:t>MAPE of 10.9%</a:t>
            </a:r>
            <a:r>
              <a:rPr lang="en-US" dirty="0"/>
              <a:t> and </a:t>
            </a:r>
            <a:r>
              <a:rPr lang="en-US" b="1" dirty="0"/>
              <a:t>RMSE of 2,982</a:t>
            </a:r>
            <a:r>
              <a:rPr lang="en-US" dirty="0"/>
              <a:t>, while ARIMA provided competitive results for stable, short-term forecasts.</a:t>
            </a:r>
          </a:p>
          <a:p>
            <a:r>
              <a:rPr lang="en-US" b="1" dirty="0"/>
              <a:t>Customer Segmentation:</a:t>
            </a:r>
            <a:r>
              <a:rPr lang="en-US" dirty="0"/>
              <a:t> K-Means clustering successfully identified four distinct customer groups — </a:t>
            </a:r>
            <a:r>
              <a:rPr lang="en-US" b="1" dirty="0"/>
              <a:t>Value Seekers, Loyal Buyers, High-Value Customers, and Occasional Buyers</a:t>
            </a:r>
            <a:r>
              <a:rPr lang="en-US" dirty="0"/>
              <a:t> — enabling targeted marketing strategies.</a:t>
            </a:r>
          </a:p>
          <a:p>
            <a:r>
              <a:rPr lang="en-US" b="1" dirty="0"/>
              <a:t>User Testing:</a:t>
            </a:r>
            <a:r>
              <a:rPr lang="en-US" dirty="0"/>
              <a:t> Test participants found the application easy to navigate, with clear and actionable ROI and forecast </a:t>
            </a:r>
            <a:r>
              <a:rPr lang="en-US" dirty="0" err="1"/>
              <a:t>visualisations</a:t>
            </a:r>
            <a:r>
              <a:rPr lang="en-US" dirty="0"/>
              <a:t>.</a:t>
            </a:r>
          </a:p>
          <a:p>
            <a:r>
              <a:rPr lang="en-US" b="1" dirty="0"/>
              <a:t>Limitations:</a:t>
            </a:r>
            <a:r>
              <a:rPr lang="en-US" dirty="0"/>
              <a:t> The current system does not yet support </a:t>
            </a:r>
            <a:r>
              <a:rPr lang="en-US" b="1" dirty="0"/>
              <a:t>real-time data integration</a:t>
            </a:r>
            <a:r>
              <a:rPr lang="en-US" dirty="0"/>
              <a:t>, and </a:t>
            </a:r>
            <a:r>
              <a:rPr lang="en-US" b="1" dirty="0"/>
              <a:t>SQLite</a:t>
            </a:r>
            <a:r>
              <a:rPr lang="en-US" dirty="0"/>
              <a:t> may limit scalability in high-concurrency production environments.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Achievements:</a:t>
            </a:r>
            <a:endParaRPr lang="en-US" dirty="0"/>
          </a:p>
          <a:p>
            <a:r>
              <a:rPr lang="en-US" dirty="0"/>
              <a:t>Delivered a </a:t>
            </a:r>
            <a:r>
              <a:rPr lang="en-US" b="1" dirty="0"/>
              <a:t>unified analytics platform</a:t>
            </a:r>
            <a:r>
              <a:rPr lang="en-US" dirty="0"/>
              <a:t> combining sales forecasting, customer segmentation, marketing ROI analysis, and inventory simulation in one accessible tool.</a:t>
            </a:r>
          </a:p>
          <a:p>
            <a:r>
              <a:rPr lang="en-US" dirty="0"/>
              <a:t>Designed a </a:t>
            </a:r>
            <a:r>
              <a:rPr lang="en-US" b="1" dirty="0"/>
              <a:t>responsive, user-friendly interface</a:t>
            </a:r>
            <a:r>
              <a:rPr lang="en-US" dirty="0"/>
              <a:t> suitable for non-technical users.</a:t>
            </a:r>
          </a:p>
          <a:p>
            <a:r>
              <a:rPr lang="en-US" dirty="0"/>
              <a:t>Produced </a:t>
            </a:r>
            <a:r>
              <a:rPr lang="en-US" b="1" dirty="0"/>
              <a:t>realistic sales forecasts</a:t>
            </a:r>
            <a:r>
              <a:rPr lang="en-US" dirty="0"/>
              <a:t> extending to 2025 using a mix of historical and synthetic data.</a:t>
            </a:r>
          </a:p>
          <a:p>
            <a:pPr marL="0" indent="0">
              <a:buNone/>
            </a:pPr>
            <a:r>
              <a:rPr lang="en-US" b="1" dirty="0"/>
              <a:t>Future Enhancements:</a:t>
            </a:r>
            <a:endParaRPr lang="en-US" dirty="0"/>
          </a:p>
          <a:p>
            <a:r>
              <a:rPr lang="en-US" b="1" dirty="0"/>
              <a:t>Database Upgrade:</a:t>
            </a:r>
            <a:r>
              <a:rPr lang="en-US" dirty="0"/>
              <a:t> Move from SQLite to PostgreSQL/MySQL for improved scalability and multi-user performance.</a:t>
            </a:r>
          </a:p>
          <a:p>
            <a:r>
              <a:rPr lang="en-US" b="1" dirty="0"/>
              <a:t>Live Data Integration:</a:t>
            </a:r>
            <a:r>
              <a:rPr lang="en-US" dirty="0"/>
              <a:t> Connect to sales APIs for real-time forecasting and analysis.</a:t>
            </a:r>
          </a:p>
          <a:p>
            <a:r>
              <a:rPr lang="en-US" b="1" dirty="0"/>
              <a:t>Advanced Modelling:</a:t>
            </a:r>
            <a:r>
              <a:rPr lang="en-US" dirty="0"/>
              <a:t> Incorporate LSTM or hybrid models for greater forecasting accuracy.</a:t>
            </a:r>
          </a:p>
          <a:p>
            <a:r>
              <a:rPr lang="en-US" b="1" dirty="0"/>
              <a:t>Richer Segmentation:</a:t>
            </a:r>
            <a:r>
              <a:rPr lang="en-US" dirty="0"/>
              <a:t> Add demographic and </a:t>
            </a:r>
            <a:r>
              <a:rPr lang="en-US" dirty="0" err="1"/>
              <a:t>behavioural</a:t>
            </a:r>
            <a:r>
              <a:rPr lang="en-US" dirty="0"/>
              <a:t> attributes for deeper customer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E2E6-1765-C699-8EDF-DA2FCE44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7A262-6DEA-22B4-F917-89D29E581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Thank you for your time and attention. I’d be happy to answer any questions you may have.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930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35</TotalTime>
  <Words>647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Slate</vt:lpstr>
      <vt:lpstr>Sales &amp; Customer Insights Web Application</vt:lpstr>
      <vt:lpstr>Introduction</vt:lpstr>
      <vt:lpstr>Methodology</vt:lpstr>
      <vt:lpstr>Process Flow</vt:lpstr>
      <vt:lpstr>Testing &amp; Evaluation</vt:lpstr>
      <vt:lpstr>Conclusions &amp; Future Work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suryasri sundara</cp:lastModifiedBy>
  <cp:revision>2</cp:revision>
  <dcterms:created xsi:type="dcterms:W3CDTF">2013-01-27T09:14:16Z</dcterms:created>
  <dcterms:modified xsi:type="dcterms:W3CDTF">2025-09-07T15:23:09Z</dcterms:modified>
  <cp:category/>
</cp:coreProperties>
</file>