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7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BA6A2-907E-4138-894F-D903C82CD5A9}" type="doc">
      <dgm:prSet loTypeId="urn:microsoft.com/office/officeart/2005/8/layout/process1" loCatId="process" qsTypeId="urn:microsoft.com/office/officeart/2005/8/quickstyle/simple1" qsCatId="simple" csTypeId="urn:microsoft.com/office/officeart/2005/8/colors/colorful1" csCatId="colorful" phldr="1"/>
      <dgm:spPr/>
    </dgm:pt>
    <dgm:pt modelId="{2DBEEAA1-DD40-4112-98F2-81E4A992D0AC}">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Insured Hobbies chess &lt;= 0.500000 </a:t>
          </a:r>
          <a:endParaRPr lang="en-IN" sz="1600" b="1" dirty="0">
            <a:latin typeface="Roboto" panose="02000000000000000000" pitchFamily="2" charset="0"/>
            <a:ea typeface="Roboto" panose="02000000000000000000" pitchFamily="2" charset="0"/>
            <a:cs typeface="Roboto" panose="02000000000000000000" pitchFamily="2" charset="0"/>
          </a:endParaRPr>
        </a:p>
      </dgm:t>
    </dgm:pt>
    <dgm:pt modelId="{F67A8731-A8B5-4A5B-B247-5ED2DB321456}" type="parTrans" cxnId="{3C5AEB14-1FDB-4504-B742-130E449BB604}">
      <dgm:prSet/>
      <dgm:spPr/>
      <dgm:t>
        <a:bodyPr/>
        <a:lstStyle/>
        <a:p>
          <a:endParaRPr lang="en-IN"/>
        </a:p>
      </dgm:t>
    </dgm:pt>
    <dgm:pt modelId="{10055EC2-A704-4B02-9776-369288B90879}" type="sibTrans" cxnId="{3C5AEB14-1FDB-4504-B742-130E449BB604}">
      <dgm:prSet/>
      <dgm:spPr/>
      <dgm:t>
        <a:bodyPr/>
        <a:lstStyle/>
        <a:p>
          <a:endParaRPr lang="en-IN"/>
        </a:p>
      </dgm:t>
    </dgm:pt>
    <dgm:pt modelId="{98BFCF35-19A4-4032-ACFF-1BC99F81D3A0}">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Type Of Incident Single Vehicle Collision &lt;= 0.500000 </a:t>
          </a:r>
          <a:endParaRPr lang="en-IN" sz="1600" b="1" dirty="0"/>
        </a:p>
      </dgm:t>
    </dgm:pt>
    <dgm:pt modelId="{616990E7-D9A8-44B5-B69F-847C8BA193A9}" type="parTrans" cxnId="{22E36EEC-5D1A-4B22-A6C2-BE19167A3B6B}">
      <dgm:prSet/>
      <dgm:spPr/>
      <dgm:t>
        <a:bodyPr/>
        <a:lstStyle/>
        <a:p>
          <a:endParaRPr lang="en-IN"/>
        </a:p>
      </dgm:t>
    </dgm:pt>
    <dgm:pt modelId="{F241C432-258B-4E19-915F-0687F972B66E}" type="sibTrans" cxnId="{22E36EEC-5D1A-4B22-A6C2-BE19167A3B6B}">
      <dgm:prSet/>
      <dgm:spPr/>
      <dgm:t>
        <a:bodyPr/>
        <a:lstStyle/>
        <a:p>
          <a:endParaRPr lang="en-IN"/>
        </a:p>
      </dgm:t>
    </dgm:pt>
    <dgm:pt modelId="{D433290A-5275-4846-887E-B5E5A617FB02}">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Amount Of Injury Claim &lt;= 6714.500000 </a:t>
          </a:r>
          <a:endParaRPr lang="en-IN" sz="1600" b="1" dirty="0"/>
        </a:p>
      </dgm:t>
    </dgm:pt>
    <dgm:pt modelId="{CE300E62-59B6-46E4-92EB-B2A86DAF2A1A}" type="parTrans" cxnId="{360D0C59-6AB0-4247-AEFC-2958D65E34A2}">
      <dgm:prSet/>
      <dgm:spPr/>
      <dgm:t>
        <a:bodyPr/>
        <a:lstStyle/>
        <a:p>
          <a:endParaRPr lang="en-IN"/>
        </a:p>
      </dgm:t>
    </dgm:pt>
    <dgm:pt modelId="{B7447A01-CAFF-45C4-88B8-3E7AA013263D}" type="sibTrans" cxnId="{360D0C59-6AB0-4247-AEFC-2958D65E34A2}">
      <dgm:prSet/>
      <dgm:spPr/>
      <dgm:t>
        <a:bodyPr/>
        <a:lstStyle/>
        <a:p>
          <a:endParaRPr lang="en-IN"/>
        </a:p>
      </dgm:t>
    </dgm:pt>
    <dgm:pt modelId="{59AF9D6C-6EE3-4C04-8EA5-3B96B2654BBE}">
      <dgm:prSet phldrT="[Text]" custT="1"/>
      <dgm:spPr/>
      <dgm:t>
        <a:bodyPr/>
        <a:lstStyle/>
        <a:p>
          <a:r>
            <a:rPr lang="en-IN" sz="1800" b="1" i="0" dirty="0">
              <a:effectLst/>
              <a:latin typeface="Roboto" panose="02000000000000000000" pitchFamily="2" charset="0"/>
              <a:ea typeface="Roboto" panose="02000000000000000000" pitchFamily="2" charset="0"/>
              <a:cs typeface="Roboto" panose="02000000000000000000" pitchFamily="2" charset="0"/>
            </a:rPr>
            <a:t>Vehicle Make Honda &lt;= 0.500000 </a:t>
          </a:r>
          <a:endParaRPr lang="en-IN" sz="1800" b="1" dirty="0">
            <a:latin typeface="Roboto" panose="02000000000000000000" pitchFamily="2" charset="0"/>
            <a:ea typeface="Roboto" panose="02000000000000000000" pitchFamily="2" charset="0"/>
            <a:cs typeface="Roboto" panose="02000000000000000000" pitchFamily="2" charset="0"/>
          </a:endParaRPr>
        </a:p>
      </dgm:t>
    </dgm:pt>
    <dgm:pt modelId="{22A3B70B-7FF8-4FAD-8CB5-91B6C054F7CA}" type="parTrans" cxnId="{4F932D93-1438-4EC1-84F1-3757F7D8F150}">
      <dgm:prSet/>
      <dgm:spPr/>
      <dgm:t>
        <a:bodyPr/>
        <a:lstStyle/>
        <a:p>
          <a:endParaRPr lang="en-IN"/>
        </a:p>
      </dgm:t>
    </dgm:pt>
    <dgm:pt modelId="{DD45003F-50FA-4A22-BB4C-00E287C0314A}" type="sibTrans" cxnId="{4F932D93-1438-4EC1-84F1-3757F7D8F150}">
      <dgm:prSet/>
      <dgm:spPr/>
      <dgm:t>
        <a:bodyPr/>
        <a:lstStyle/>
        <a:p>
          <a:endParaRPr lang="en-IN"/>
        </a:p>
      </dgm:t>
    </dgm:pt>
    <dgm:pt modelId="{41E546F2-1464-42DD-8E4D-45E0DE34B4D9}">
      <dgm:prSet phldrT="[Text]" custT="1"/>
      <dgm:spPr/>
      <dgm:t>
        <a:bodyPr/>
        <a:lstStyle/>
        <a:p>
          <a:r>
            <a:rPr lang="en-IN" sz="1800" b="1">
              <a:latin typeface="Roboto" panose="02000000000000000000" pitchFamily="2" charset="0"/>
              <a:ea typeface="Roboto" panose="02000000000000000000" pitchFamily="2" charset="0"/>
              <a:cs typeface="Roboto" panose="02000000000000000000" pitchFamily="2" charset="0"/>
            </a:rPr>
            <a:t>Class 1</a:t>
          </a:r>
          <a:endParaRPr lang="en-IN" sz="1800" b="1" dirty="0">
            <a:latin typeface="Roboto" panose="02000000000000000000" pitchFamily="2" charset="0"/>
            <a:ea typeface="Roboto" panose="02000000000000000000" pitchFamily="2" charset="0"/>
            <a:cs typeface="Roboto" panose="02000000000000000000" pitchFamily="2" charset="0"/>
          </a:endParaRPr>
        </a:p>
      </dgm:t>
    </dgm:pt>
    <dgm:pt modelId="{AA78D924-DA45-4366-A4D8-2D85F2A2ACD0}" type="parTrans" cxnId="{44103289-19AE-462F-B206-CDF8A05C0F7C}">
      <dgm:prSet/>
      <dgm:spPr/>
      <dgm:t>
        <a:bodyPr/>
        <a:lstStyle/>
        <a:p>
          <a:endParaRPr lang="en-IN"/>
        </a:p>
      </dgm:t>
    </dgm:pt>
    <dgm:pt modelId="{983D6148-B47A-4695-84CD-9641906D62AB}" type="sibTrans" cxnId="{44103289-19AE-462F-B206-CDF8A05C0F7C}">
      <dgm:prSet/>
      <dgm:spPr/>
      <dgm:t>
        <a:bodyPr/>
        <a:lstStyle/>
        <a:p>
          <a:endParaRPr lang="en-IN"/>
        </a:p>
      </dgm:t>
    </dgm:pt>
    <dgm:pt modelId="{DB843E03-F3B1-4D4C-B874-798FC502A11B}" type="pres">
      <dgm:prSet presAssocID="{F32BA6A2-907E-4138-894F-D903C82CD5A9}" presName="Name0" presStyleCnt="0">
        <dgm:presLayoutVars>
          <dgm:dir/>
          <dgm:resizeHandles val="exact"/>
        </dgm:presLayoutVars>
      </dgm:prSet>
      <dgm:spPr/>
    </dgm:pt>
    <dgm:pt modelId="{F5774B0D-41E4-4C82-B4DA-68F79A3957D9}" type="pres">
      <dgm:prSet presAssocID="{2DBEEAA1-DD40-4112-98F2-81E4A992D0AC}" presName="node" presStyleLbl="node1" presStyleIdx="0" presStyleCnt="5">
        <dgm:presLayoutVars>
          <dgm:bulletEnabled val="1"/>
        </dgm:presLayoutVars>
      </dgm:prSet>
      <dgm:spPr/>
    </dgm:pt>
    <dgm:pt modelId="{AD4042B2-5577-4A0F-9C88-1D2C6B99AEDD}" type="pres">
      <dgm:prSet presAssocID="{10055EC2-A704-4B02-9776-369288B90879}" presName="sibTrans" presStyleLbl="sibTrans2D1" presStyleIdx="0" presStyleCnt="4"/>
      <dgm:spPr/>
    </dgm:pt>
    <dgm:pt modelId="{58CB2EFC-9E30-47EC-9EAD-10722CCBA442}" type="pres">
      <dgm:prSet presAssocID="{10055EC2-A704-4B02-9776-369288B90879}" presName="connectorText" presStyleLbl="sibTrans2D1" presStyleIdx="0" presStyleCnt="4"/>
      <dgm:spPr/>
    </dgm:pt>
    <dgm:pt modelId="{C125D083-6FB3-4FB8-95A2-46F53CC7BC26}" type="pres">
      <dgm:prSet presAssocID="{98BFCF35-19A4-4032-ACFF-1BC99F81D3A0}" presName="node" presStyleLbl="node1" presStyleIdx="1" presStyleCnt="5" custLinFactNeighborY="-3287">
        <dgm:presLayoutVars>
          <dgm:bulletEnabled val="1"/>
        </dgm:presLayoutVars>
      </dgm:prSet>
      <dgm:spPr/>
    </dgm:pt>
    <dgm:pt modelId="{BBCC4706-6F57-450C-A656-34B992462237}" type="pres">
      <dgm:prSet presAssocID="{F241C432-258B-4E19-915F-0687F972B66E}" presName="sibTrans" presStyleLbl="sibTrans2D1" presStyleIdx="1" presStyleCnt="4"/>
      <dgm:spPr/>
    </dgm:pt>
    <dgm:pt modelId="{8F21DC80-4BA6-46C7-B6ED-696DBD705F49}" type="pres">
      <dgm:prSet presAssocID="{F241C432-258B-4E19-915F-0687F972B66E}" presName="connectorText" presStyleLbl="sibTrans2D1" presStyleIdx="1" presStyleCnt="4"/>
      <dgm:spPr/>
    </dgm:pt>
    <dgm:pt modelId="{6F59F8F5-467F-4496-9A99-793725B79FD8}" type="pres">
      <dgm:prSet presAssocID="{D433290A-5275-4846-887E-B5E5A617FB02}" presName="node" presStyleLbl="node1" presStyleIdx="2" presStyleCnt="5" custLinFactNeighborX="-24055" custLinFactNeighborY="-4785">
        <dgm:presLayoutVars>
          <dgm:bulletEnabled val="1"/>
        </dgm:presLayoutVars>
      </dgm:prSet>
      <dgm:spPr/>
    </dgm:pt>
    <dgm:pt modelId="{91AFCE30-9454-484F-9B9B-2E0BB9F4B3C5}" type="pres">
      <dgm:prSet presAssocID="{B7447A01-CAFF-45C4-88B8-3E7AA013263D}" presName="sibTrans" presStyleLbl="sibTrans2D1" presStyleIdx="2" presStyleCnt="4"/>
      <dgm:spPr/>
    </dgm:pt>
    <dgm:pt modelId="{4A28821F-638D-41E9-A78D-3FD478C11103}" type="pres">
      <dgm:prSet presAssocID="{B7447A01-CAFF-45C4-88B8-3E7AA013263D}" presName="connectorText" presStyleLbl="sibTrans2D1" presStyleIdx="2" presStyleCnt="4"/>
      <dgm:spPr/>
    </dgm:pt>
    <dgm:pt modelId="{D9262F7D-CEEF-4E4D-8DF6-612473F6B17B}" type="pres">
      <dgm:prSet presAssocID="{59AF9D6C-6EE3-4C04-8EA5-3B96B2654BBE}" presName="node" presStyleLbl="node1" presStyleIdx="3" presStyleCnt="5" custLinFactNeighborY="0">
        <dgm:presLayoutVars>
          <dgm:bulletEnabled val="1"/>
        </dgm:presLayoutVars>
      </dgm:prSet>
      <dgm:spPr/>
    </dgm:pt>
    <dgm:pt modelId="{BFC25FFC-4AB3-4EB3-9032-F1F99998E0B1}" type="pres">
      <dgm:prSet presAssocID="{DD45003F-50FA-4A22-BB4C-00E287C0314A}" presName="sibTrans" presStyleLbl="sibTrans2D1" presStyleIdx="3" presStyleCnt="4"/>
      <dgm:spPr/>
    </dgm:pt>
    <dgm:pt modelId="{5A063C6A-074E-493A-869D-DC740782E502}" type="pres">
      <dgm:prSet presAssocID="{DD45003F-50FA-4A22-BB4C-00E287C0314A}" presName="connectorText" presStyleLbl="sibTrans2D1" presStyleIdx="3" presStyleCnt="4"/>
      <dgm:spPr/>
    </dgm:pt>
    <dgm:pt modelId="{674F04B9-A4A6-4A40-9CA7-89F3DC528811}" type="pres">
      <dgm:prSet presAssocID="{41E546F2-1464-42DD-8E4D-45E0DE34B4D9}" presName="node" presStyleLbl="node1" presStyleIdx="4" presStyleCnt="5">
        <dgm:presLayoutVars>
          <dgm:bulletEnabled val="1"/>
        </dgm:presLayoutVars>
      </dgm:prSet>
      <dgm:spPr/>
    </dgm:pt>
  </dgm:ptLst>
  <dgm:cxnLst>
    <dgm:cxn modelId="{C5796210-C60C-4328-AF83-A2D4E9ABAE2A}" type="presOf" srcId="{F241C432-258B-4E19-915F-0687F972B66E}" destId="{8F21DC80-4BA6-46C7-B6ED-696DBD705F49}" srcOrd="1" destOrd="0" presId="urn:microsoft.com/office/officeart/2005/8/layout/process1"/>
    <dgm:cxn modelId="{F0433614-3EA4-42A6-8C8B-3EF6B04D9C63}" type="presOf" srcId="{98BFCF35-19A4-4032-ACFF-1BC99F81D3A0}" destId="{C125D083-6FB3-4FB8-95A2-46F53CC7BC26}" srcOrd="0" destOrd="0" presId="urn:microsoft.com/office/officeart/2005/8/layout/process1"/>
    <dgm:cxn modelId="{3C5AEB14-1FDB-4504-B742-130E449BB604}" srcId="{F32BA6A2-907E-4138-894F-D903C82CD5A9}" destId="{2DBEEAA1-DD40-4112-98F2-81E4A992D0AC}" srcOrd="0" destOrd="0" parTransId="{F67A8731-A8B5-4A5B-B247-5ED2DB321456}" sibTransId="{10055EC2-A704-4B02-9776-369288B90879}"/>
    <dgm:cxn modelId="{C13CC921-0E13-495F-BDD1-F65F78CD3D2F}" type="presOf" srcId="{F32BA6A2-907E-4138-894F-D903C82CD5A9}" destId="{DB843E03-F3B1-4D4C-B874-798FC502A11B}" srcOrd="0" destOrd="0" presId="urn:microsoft.com/office/officeart/2005/8/layout/process1"/>
    <dgm:cxn modelId="{16BD422D-0C00-4378-A23E-430D10C43B7F}" type="presOf" srcId="{10055EC2-A704-4B02-9776-369288B90879}" destId="{58CB2EFC-9E30-47EC-9EAD-10722CCBA442}" srcOrd="1" destOrd="0" presId="urn:microsoft.com/office/officeart/2005/8/layout/process1"/>
    <dgm:cxn modelId="{3CAAC663-40D2-4027-9583-94EABBF160C6}" type="presOf" srcId="{DD45003F-50FA-4A22-BB4C-00E287C0314A}" destId="{5A063C6A-074E-493A-869D-DC740782E502}" srcOrd="1" destOrd="0" presId="urn:microsoft.com/office/officeart/2005/8/layout/process1"/>
    <dgm:cxn modelId="{3A7D456F-E57B-4416-82D8-A35C3B425A11}" type="presOf" srcId="{10055EC2-A704-4B02-9776-369288B90879}" destId="{AD4042B2-5577-4A0F-9C88-1D2C6B99AEDD}" srcOrd="0" destOrd="0" presId="urn:microsoft.com/office/officeart/2005/8/layout/process1"/>
    <dgm:cxn modelId="{360D0C59-6AB0-4247-AEFC-2958D65E34A2}" srcId="{F32BA6A2-907E-4138-894F-D903C82CD5A9}" destId="{D433290A-5275-4846-887E-B5E5A617FB02}" srcOrd="2" destOrd="0" parTransId="{CE300E62-59B6-46E4-92EB-B2A86DAF2A1A}" sibTransId="{B7447A01-CAFF-45C4-88B8-3E7AA013263D}"/>
    <dgm:cxn modelId="{BF49E07E-66FE-4E13-A1FD-8E4F598396A1}" type="presOf" srcId="{B7447A01-CAFF-45C4-88B8-3E7AA013263D}" destId="{4A28821F-638D-41E9-A78D-3FD478C11103}" srcOrd="1" destOrd="0" presId="urn:microsoft.com/office/officeart/2005/8/layout/process1"/>
    <dgm:cxn modelId="{44103289-19AE-462F-B206-CDF8A05C0F7C}" srcId="{F32BA6A2-907E-4138-894F-D903C82CD5A9}" destId="{41E546F2-1464-42DD-8E4D-45E0DE34B4D9}" srcOrd="4" destOrd="0" parTransId="{AA78D924-DA45-4366-A4D8-2D85F2A2ACD0}" sibTransId="{983D6148-B47A-4695-84CD-9641906D62AB}"/>
    <dgm:cxn modelId="{4F932D93-1438-4EC1-84F1-3757F7D8F150}" srcId="{F32BA6A2-907E-4138-894F-D903C82CD5A9}" destId="{59AF9D6C-6EE3-4C04-8EA5-3B96B2654BBE}" srcOrd="3" destOrd="0" parTransId="{22A3B70B-7FF8-4FAD-8CB5-91B6C054F7CA}" sibTransId="{DD45003F-50FA-4A22-BB4C-00E287C0314A}"/>
    <dgm:cxn modelId="{13B38297-A85B-4E84-B359-3FAAA91CE06F}" type="presOf" srcId="{B7447A01-CAFF-45C4-88B8-3E7AA013263D}" destId="{91AFCE30-9454-484F-9B9B-2E0BB9F4B3C5}" srcOrd="0" destOrd="0" presId="urn:microsoft.com/office/officeart/2005/8/layout/process1"/>
    <dgm:cxn modelId="{DC5EDD9F-51EE-4DC1-B041-9A6A0610D278}" type="presOf" srcId="{59AF9D6C-6EE3-4C04-8EA5-3B96B2654BBE}" destId="{D9262F7D-CEEF-4E4D-8DF6-612473F6B17B}" srcOrd="0" destOrd="0" presId="urn:microsoft.com/office/officeart/2005/8/layout/process1"/>
    <dgm:cxn modelId="{D20293B8-FFD5-4C7A-B3F4-FDEA7C7BA534}" type="presOf" srcId="{DD45003F-50FA-4A22-BB4C-00E287C0314A}" destId="{BFC25FFC-4AB3-4EB3-9032-F1F99998E0B1}" srcOrd="0" destOrd="0" presId="urn:microsoft.com/office/officeart/2005/8/layout/process1"/>
    <dgm:cxn modelId="{03386ABF-F243-4456-841A-A5EDA29C41FD}" type="presOf" srcId="{F241C432-258B-4E19-915F-0687F972B66E}" destId="{BBCC4706-6F57-450C-A656-34B992462237}" srcOrd="0" destOrd="0" presId="urn:microsoft.com/office/officeart/2005/8/layout/process1"/>
    <dgm:cxn modelId="{88A56EE6-EF96-41A1-BA3F-AA27A9DCFC73}" type="presOf" srcId="{2DBEEAA1-DD40-4112-98F2-81E4A992D0AC}" destId="{F5774B0D-41E4-4C82-B4DA-68F79A3957D9}" srcOrd="0" destOrd="0" presId="urn:microsoft.com/office/officeart/2005/8/layout/process1"/>
    <dgm:cxn modelId="{22E36EEC-5D1A-4B22-A6C2-BE19167A3B6B}" srcId="{F32BA6A2-907E-4138-894F-D903C82CD5A9}" destId="{98BFCF35-19A4-4032-ACFF-1BC99F81D3A0}" srcOrd="1" destOrd="0" parTransId="{616990E7-D9A8-44B5-B69F-847C8BA193A9}" sibTransId="{F241C432-258B-4E19-915F-0687F972B66E}"/>
    <dgm:cxn modelId="{F57BD4F3-4A74-4417-B9BF-BBF8D83B4303}" type="presOf" srcId="{41E546F2-1464-42DD-8E4D-45E0DE34B4D9}" destId="{674F04B9-A4A6-4A40-9CA7-89F3DC528811}" srcOrd="0" destOrd="0" presId="urn:microsoft.com/office/officeart/2005/8/layout/process1"/>
    <dgm:cxn modelId="{DD7309FD-A44E-4CA1-9D9C-9235C14A2721}" type="presOf" srcId="{D433290A-5275-4846-887E-B5E5A617FB02}" destId="{6F59F8F5-467F-4496-9A99-793725B79FD8}" srcOrd="0" destOrd="0" presId="urn:microsoft.com/office/officeart/2005/8/layout/process1"/>
    <dgm:cxn modelId="{91E6D768-9FD1-4E92-AADD-DDE60C578038}" type="presParOf" srcId="{DB843E03-F3B1-4D4C-B874-798FC502A11B}" destId="{F5774B0D-41E4-4C82-B4DA-68F79A3957D9}" srcOrd="0" destOrd="0" presId="urn:microsoft.com/office/officeart/2005/8/layout/process1"/>
    <dgm:cxn modelId="{CB1BECCF-B655-4533-BED6-F54E05C3B48A}" type="presParOf" srcId="{DB843E03-F3B1-4D4C-B874-798FC502A11B}" destId="{AD4042B2-5577-4A0F-9C88-1D2C6B99AEDD}" srcOrd="1" destOrd="0" presId="urn:microsoft.com/office/officeart/2005/8/layout/process1"/>
    <dgm:cxn modelId="{F96C2B14-62BA-46CB-A8DA-61D30263C263}" type="presParOf" srcId="{AD4042B2-5577-4A0F-9C88-1D2C6B99AEDD}" destId="{58CB2EFC-9E30-47EC-9EAD-10722CCBA442}" srcOrd="0" destOrd="0" presId="urn:microsoft.com/office/officeart/2005/8/layout/process1"/>
    <dgm:cxn modelId="{16E58475-011D-4AE3-9E8C-5F7C990D12FB}" type="presParOf" srcId="{DB843E03-F3B1-4D4C-B874-798FC502A11B}" destId="{C125D083-6FB3-4FB8-95A2-46F53CC7BC26}" srcOrd="2" destOrd="0" presId="urn:microsoft.com/office/officeart/2005/8/layout/process1"/>
    <dgm:cxn modelId="{DED781F8-139D-4575-A7F7-FF991BA90D1A}" type="presParOf" srcId="{DB843E03-F3B1-4D4C-B874-798FC502A11B}" destId="{BBCC4706-6F57-450C-A656-34B992462237}" srcOrd="3" destOrd="0" presId="urn:microsoft.com/office/officeart/2005/8/layout/process1"/>
    <dgm:cxn modelId="{A80809EA-E5FA-4A2C-A178-3B42F2984FFB}" type="presParOf" srcId="{BBCC4706-6F57-450C-A656-34B992462237}" destId="{8F21DC80-4BA6-46C7-B6ED-696DBD705F49}" srcOrd="0" destOrd="0" presId="urn:microsoft.com/office/officeart/2005/8/layout/process1"/>
    <dgm:cxn modelId="{80A26D58-024F-4FE7-83A8-F9475AC85525}" type="presParOf" srcId="{DB843E03-F3B1-4D4C-B874-798FC502A11B}" destId="{6F59F8F5-467F-4496-9A99-793725B79FD8}" srcOrd="4" destOrd="0" presId="urn:microsoft.com/office/officeart/2005/8/layout/process1"/>
    <dgm:cxn modelId="{BBCB6232-AFDD-478D-8508-853CE4C37396}" type="presParOf" srcId="{DB843E03-F3B1-4D4C-B874-798FC502A11B}" destId="{91AFCE30-9454-484F-9B9B-2E0BB9F4B3C5}" srcOrd="5" destOrd="0" presId="urn:microsoft.com/office/officeart/2005/8/layout/process1"/>
    <dgm:cxn modelId="{6A206FED-2745-4E88-B862-35B6350B834C}" type="presParOf" srcId="{91AFCE30-9454-484F-9B9B-2E0BB9F4B3C5}" destId="{4A28821F-638D-41E9-A78D-3FD478C11103}" srcOrd="0" destOrd="0" presId="urn:microsoft.com/office/officeart/2005/8/layout/process1"/>
    <dgm:cxn modelId="{3929B736-887F-471C-926B-69DA4F14CCA1}" type="presParOf" srcId="{DB843E03-F3B1-4D4C-B874-798FC502A11B}" destId="{D9262F7D-CEEF-4E4D-8DF6-612473F6B17B}" srcOrd="6" destOrd="0" presId="urn:microsoft.com/office/officeart/2005/8/layout/process1"/>
    <dgm:cxn modelId="{2F563C63-CCB5-42E1-AC93-867C3CEA3D16}" type="presParOf" srcId="{DB843E03-F3B1-4D4C-B874-798FC502A11B}" destId="{BFC25FFC-4AB3-4EB3-9032-F1F99998E0B1}" srcOrd="7" destOrd="0" presId="urn:microsoft.com/office/officeart/2005/8/layout/process1"/>
    <dgm:cxn modelId="{4156E207-2B52-4574-9B2C-44FF2E6713A6}" type="presParOf" srcId="{BFC25FFC-4AB3-4EB3-9032-F1F99998E0B1}" destId="{5A063C6A-074E-493A-869D-DC740782E502}" srcOrd="0" destOrd="0" presId="urn:microsoft.com/office/officeart/2005/8/layout/process1"/>
    <dgm:cxn modelId="{4A8B117D-7748-4B6A-91F2-81DFC8BD3602}" type="presParOf" srcId="{DB843E03-F3B1-4D4C-B874-798FC502A11B}" destId="{674F04B9-A4A6-4A40-9CA7-89F3DC52881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05DBB-8AC9-4E6D-88C9-FF8CBCD9A6DA}" type="doc">
      <dgm:prSet loTypeId="urn:microsoft.com/office/officeart/2005/8/layout/process1" loCatId="process" qsTypeId="urn:microsoft.com/office/officeart/2005/8/quickstyle/simple1" qsCatId="simple" csTypeId="urn:microsoft.com/office/officeart/2005/8/colors/colorful1" csCatId="colorful" phldr="1"/>
      <dgm:spPr/>
    </dgm:pt>
    <dgm:pt modelId="{9227FA91-5A6E-4361-8351-F723495D5A4C}">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Insured Hobbies chess &lt;= 0.500000 </a:t>
          </a:r>
          <a:endParaRPr lang="en-IN" sz="1600" b="1" dirty="0"/>
        </a:p>
      </dgm:t>
    </dgm:pt>
    <dgm:pt modelId="{187A03D3-F655-47C8-8AC5-F34EA28AF1FF}" type="parTrans" cxnId="{26F91E75-2711-4559-8CEF-51F208C3E9A9}">
      <dgm:prSet/>
      <dgm:spPr/>
      <dgm:t>
        <a:bodyPr/>
        <a:lstStyle/>
        <a:p>
          <a:endParaRPr lang="en-IN"/>
        </a:p>
      </dgm:t>
    </dgm:pt>
    <dgm:pt modelId="{3A6B2961-B48A-46C1-8743-E655FAC97ECF}" type="sibTrans" cxnId="{26F91E75-2711-4559-8CEF-51F208C3E9A9}">
      <dgm:prSet/>
      <dgm:spPr/>
      <dgm:t>
        <a:bodyPr/>
        <a:lstStyle/>
        <a:p>
          <a:endParaRPr lang="en-IN"/>
        </a:p>
      </dgm:t>
    </dgm:pt>
    <dgm:pt modelId="{E254B3B9-350B-4A89-88E3-05A665465BC5}">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Insured Hobbies cross-fit &lt;= 0.500000 </a:t>
          </a:r>
          <a:endParaRPr lang="en-IN" sz="1600" b="1" dirty="0"/>
        </a:p>
      </dgm:t>
    </dgm:pt>
    <dgm:pt modelId="{4943EAFB-D1E2-4593-A3C5-302D96248B62}" type="parTrans" cxnId="{F62A290E-1B6B-401A-BBB1-73F3BB28F7E9}">
      <dgm:prSet/>
      <dgm:spPr/>
      <dgm:t>
        <a:bodyPr/>
        <a:lstStyle/>
        <a:p>
          <a:endParaRPr lang="en-IN"/>
        </a:p>
      </dgm:t>
    </dgm:pt>
    <dgm:pt modelId="{1F1D8215-82F2-4D17-9573-665FEBBD1DDE}" type="sibTrans" cxnId="{F62A290E-1B6B-401A-BBB1-73F3BB28F7E9}">
      <dgm:prSet/>
      <dgm:spPr/>
      <dgm:t>
        <a:bodyPr/>
        <a:lstStyle/>
        <a:p>
          <a:endParaRPr lang="en-IN"/>
        </a:p>
      </dgm:t>
    </dgm:pt>
    <dgm:pt modelId="{4B7E4CBE-9D63-43F1-9677-4C683AC44D98}">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Severity Of Incident Minor Damage &lt;= 0.500000 </a:t>
          </a:r>
          <a:endParaRPr lang="en-IN" sz="1600" b="1" dirty="0"/>
        </a:p>
      </dgm:t>
    </dgm:pt>
    <dgm:pt modelId="{E81674D0-5473-480C-B96C-FA7AF60CDF85}" type="parTrans" cxnId="{28DE64AE-FBD7-4F1D-9DE2-E7A593CA567C}">
      <dgm:prSet/>
      <dgm:spPr/>
      <dgm:t>
        <a:bodyPr/>
        <a:lstStyle/>
        <a:p>
          <a:endParaRPr lang="en-IN"/>
        </a:p>
      </dgm:t>
    </dgm:pt>
    <dgm:pt modelId="{6C6A74EF-6306-49F2-95D1-7E52FC7FAB74}" type="sibTrans" cxnId="{28DE64AE-FBD7-4F1D-9DE2-E7A593CA567C}">
      <dgm:prSet/>
      <dgm:spPr/>
      <dgm:t>
        <a:bodyPr/>
        <a:lstStyle/>
        <a:p>
          <a:endParaRPr lang="en-IN"/>
        </a:p>
      </dgm:t>
    </dgm:pt>
    <dgm:pt modelId="{170E4C5C-E993-41AC-AF1B-47AA640C0567}">
      <dgm:prSet phldrT="[Text]" custT="1"/>
      <dgm:spPr/>
      <dgm:t>
        <a:bodyPr/>
        <a:lstStyle/>
        <a:p>
          <a:r>
            <a:rPr lang="en-IN" sz="1800" b="1" dirty="0">
              <a:latin typeface="Roboto" panose="02000000000000000000" pitchFamily="2" charset="0"/>
              <a:ea typeface="Roboto" panose="02000000000000000000" pitchFamily="2" charset="0"/>
              <a:cs typeface="Roboto" panose="02000000000000000000" pitchFamily="2" charset="0"/>
            </a:rPr>
            <a:t>Class 0</a:t>
          </a:r>
        </a:p>
      </dgm:t>
    </dgm:pt>
    <dgm:pt modelId="{24CD41D9-827F-44DD-BAB3-D083A951A722}" type="parTrans" cxnId="{F62EC86D-C062-4735-B914-55E684A5CA47}">
      <dgm:prSet/>
      <dgm:spPr/>
      <dgm:t>
        <a:bodyPr/>
        <a:lstStyle/>
        <a:p>
          <a:endParaRPr lang="en-IN"/>
        </a:p>
      </dgm:t>
    </dgm:pt>
    <dgm:pt modelId="{1352DF93-7206-4343-8FEB-FC9DEBFAC634}" type="sibTrans" cxnId="{F62EC86D-C062-4735-B914-55E684A5CA47}">
      <dgm:prSet/>
      <dgm:spPr/>
      <dgm:t>
        <a:bodyPr/>
        <a:lstStyle/>
        <a:p>
          <a:endParaRPr lang="en-IN"/>
        </a:p>
      </dgm:t>
    </dgm:pt>
    <dgm:pt modelId="{260A5ACD-03E1-4E6A-9DF6-E5F8BFD7D2E8}">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Insured Occupation exec-managerial &lt;= 0.500000 </a:t>
          </a:r>
          <a:endParaRPr lang="en-IN" sz="1600" b="1" dirty="0"/>
        </a:p>
      </dgm:t>
    </dgm:pt>
    <dgm:pt modelId="{D198F9D4-A5F6-4536-A45F-3796028F4A8A}" type="parTrans" cxnId="{159F0C4D-604D-49B5-B0DB-19FDEEF5D4EF}">
      <dgm:prSet/>
      <dgm:spPr/>
      <dgm:t>
        <a:bodyPr/>
        <a:lstStyle/>
        <a:p>
          <a:endParaRPr lang="en-IN"/>
        </a:p>
      </dgm:t>
    </dgm:pt>
    <dgm:pt modelId="{5446C9BE-5EE8-45B6-B7CF-05A62042129E}" type="sibTrans" cxnId="{159F0C4D-604D-49B5-B0DB-19FDEEF5D4EF}">
      <dgm:prSet/>
      <dgm:spPr/>
      <dgm:t>
        <a:bodyPr/>
        <a:lstStyle/>
        <a:p>
          <a:endParaRPr lang="en-IN"/>
        </a:p>
      </dgm:t>
    </dgm:pt>
    <dgm:pt modelId="{E2595168-D1B5-49AC-943A-53DDE5B7AD99}">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Number Of Vehicles_4 &lt;= 0.500000 </a:t>
          </a:r>
          <a:endParaRPr lang="en-IN" sz="1600" b="1" dirty="0"/>
        </a:p>
      </dgm:t>
    </dgm:pt>
    <dgm:pt modelId="{B2BEA483-859A-40E4-9B2A-DE4D46F3B49E}" type="parTrans" cxnId="{D70A6EA9-61C7-4372-995E-93014246C872}">
      <dgm:prSet/>
      <dgm:spPr/>
      <dgm:t>
        <a:bodyPr/>
        <a:lstStyle/>
        <a:p>
          <a:endParaRPr lang="en-IN"/>
        </a:p>
      </dgm:t>
    </dgm:pt>
    <dgm:pt modelId="{02F3FD23-CE4A-492C-8A5A-2930021023FB}" type="sibTrans" cxnId="{D70A6EA9-61C7-4372-995E-93014246C872}">
      <dgm:prSet/>
      <dgm:spPr/>
      <dgm:t>
        <a:bodyPr/>
        <a:lstStyle/>
        <a:p>
          <a:endParaRPr lang="en-IN"/>
        </a:p>
      </dgm:t>
    </dgm:pt>
    <dgm:pt modelId="{733C615A-7AA4-4C38-BE67-AB323CE4731B}" type="pres">
      <dgm:prSet presAssocID="{8E205DBB-8AC9-4E6D-88C9-FF8CBCD9A6DA}" presName="Name0" presStyleCnt="0">
        <dgm:presLayoutVars>
          <dgm:dir/>
          <dgm:resizeHandles val="exact"/>
        </dgm:presLayoutVars>
      </dgm:prSet>
      <dgm:spPr/>
    </dgm:pt>
    <dgm:pt modelId="{49AF6B40-AE51-476A-B024-7BEDC5CCAD20}" type="pres">
      <dgm:prSet presAssocID="{9227FA91-5A6E-4361-8351-F723495D5A4C}" presName="node" presStyleLbl="node1" presStyleIdx="0" presStyleCnt="6">
        <dgm:presLayoutVars>
          <dgm:bulletEnabled val="1"/>
        </dgm:presLayoutVars>
      </dgm:prSet>
      <dgm:spPr/>
    </dgm:pt>
    <dgm:pt modelId="{2B5D3658-4266-4A56-8316-34DD169F3FA0}" type="pres">
      <dgm:prSet presAssocID="{3A6B2961-B48A-46C1-8743-E655FAC97ECF}" presName="sibTrans" presStyleLbl="sibTrans2D1" presStyleIdx="0" presStyleCnt="5"/>
      <dgm:spPr/>
    </dgm:pt>
    <dgm:pt modelId="{F04C8F8E-53A2-4FED-B2A4-3FB04DF9E995}" type="pres">
      <dgm:prSet presAssocID="{3A6B2961-B48A-46C1-8743-E655FAC97ECF}" presName="connectorText" presStyleLbl="sibTrans2D1" presStyleIdx="0" presStyleCnt="5"/>
      <dgm:spPr/>
    </dgm:pt>
    <dgm:pt modelId="{9D978766-704E-4C4C-A57F-2D6FB4F41C4E}" type="pres">
      <dgm:prSet presAssocID="{E254B3B9-350B-4A89-88E3-05A665465BC5}" presName="node" presStyleLbl="node1" presStyleIdx="1" presStyleCnt="6">
        <dgm:presLayoutVars>
          <dgm:bulletEnabled val="1"/>
        </dgm:presLayoutVars>
      </dgm:prSet>
      <dgm:spPr/>
    </dgm:pt>
    <dgm:pt modelId="{550864BE-7D04-4D08-B575-778DB1514A37}" type="pres">
      <dgm:prSet presAssocID="{1F1D8215-82F2-4D17-9573-665FEBBD1DDE}" presName="sibTrans" presStyleLbl="sibTrans2D1" presStyleIdx="1" presStyleCnt="5"/>
      <dgm:spPr/>
    </dgm:pt>
    <dgm:pt modelId="{B4038688-3A6B-4BFF-87C8-CFE6F1FAD5AF}" type="pres">
      <dgm:prSet presAssocID="{1F1D8215-82F2-4D17-9573-665FEBBD1DDE}" presName="connectorText" presStyleLbl="sibTrans2D1" presStyleIdx="1" presStyleCnt="5"/>
      <dgm:spPr/>
    </dgm:pt>
    <dgm:pt modelId="{D9433B7F-C124-49FE-98EC-7CA2BB4B8EE9}" type="pres">
      <dgm:prSet presAssocID="{4B7E4CBE-9D63-43F1-9677-4C683AC44D98}" presName="node" presStyleLbl="node1" presStyleIdx="2" presStyleCnt="6">
        <dgm:presLayoutVars>
          <dgm:bulletEnabled val="1"/>
        </dgm:presLayoutVars>
      </dgm:prSet>
      <dgm:spPr/>
    </dgm:pt>
    <dgm:pt modelId="{3F7FF45C-EFD2-4C0D-861D-8D7DEF6C5BBC}" type="pres">
      <dgm:prSet presAssocID="{6C6A74EF-6306-49F2-95D1-7E52FC7FAB74}" presName="sibTrans" presStyleLbl="sibTrans2D1" presStyleIdx="2" presStyleCnt="5"/>
      <dgm:spPr/>
    </dgm:pt>
    <dgm:pt modelId="{6916FED0-B8EE-49E3-93AB-7198739642BD}" type="pres">
      <dgm:prSet presAssocID="{6C6A74EF-6306-49F2-95D1-7E52FC7FAB74}" presName="connectorText" presStyleLbl="sibTrans2D1" presStyleIdx="2" presStyleCnt="5"/>
      <dgm:spPr/>
    </dgm:pt>
    <dgm:pt modelId="{B0A15A33-3008-43DB-9DAC-338A5EEEAAAB}" type="pres">
      <dgm:prSet presAssocID="{260A5ACD-03E1-4E6A-9DF6-E5F8BFD7D2E8}" presName="node" presStyleLbl="node1" presStyleIdx="3" presStyleCnt="6">
        <dgm:presLayoutVars>
          <dgm:bulletEnabled val="1"/>
        </dgm:presLayoutVars>
      </dgm:prSet>
      <dgm:spPr/>
    </dgm:pt>
    <dgm:pt modelId="{3AEB24F3-A60A-4CF3-BAB1-001C63C13B77}" type="pres">
      <dgm:prSet presAssocID="{5446C9BE-5EE8-45B6-B7CF-05A62042129E}" presName="sibTrans" presStyleLbl="sibTrans2D1" presStyleIdx="3" presStyleCnt="5"/>
      <dgm:spPr/>
    </dgm:pt>
    <dgm:pt modelId="{4F31AEB4-4475-471B-B039-B1DB7D8BA0F5}" type="pres">
      <dgm:prSet presAssocID="{5446C9BE-5EE8-45B6-B7CF-05A62042129E}" presName="connectorText" presStyleLbl="sibTrans2D1" presStyleIdx="3" presStyleCnt="5"/>
      <dgm:spPr/>
    </dgm:pt>
    <dgm:pt modelId="{A97D2A90-39C9-4E05-966B-EC0807310550}" type="pres">
      <dgm:prSet presAssocID="{E2595168-D1B5-49AC-943A-53DDE5B7AD99}" presName="node" presStyleLbl="node1" presStyleIdx="4" presStyleCnt="6">
        <dgm:presLayoutVars>
          <dgm:bulletEnabled val="1"/>
        </dgm:presLayoutVars>
      </dgm:prSet>
      <dgm:spPr/>
    </dgm:pt>
    <dgm:pt modelId="{2CADD533-542B-4E18-8888-D7519926675D}" type="pres">
      <dgm:prSet presAssocID="{02F3FD23-CE4A-492C-8A5A-2930021023FB}" presName="sibTrans" presStyleLbl="sibTrans2D1" presStyleIdx="4" presStyleCnt="5"/>
      <dgm:spPr/>
    </dgm:pt>
    <dgm:pt modelId="{4A10A3E0-D8D9-4105-B178-A9A370331292}" type="pres">
      <dgm:prSet presAssocID="{02F3FD23-CE4A-492C-8A5A-2930021023FB}" presName="connectorText" presStyleLbl="sibTrans2D1" presStyleIdx="4" presStyleCnt="5"/>
      <dgm:spPr/>
    </dgm:pt>
    <dgm:pt modelId="{DF2B4755-7A3B-4187-82D3-AD4E59E99248}" type="pres">
      <dgm:prSet presAssocID="{170E4C5C-E993-41AC-AF1B-47AA640C0567}" presName="node" presStyleLbl="node1" presStyleIdx="5" presStyleCnt="6">
        <dgm:presLayoutVars>
          <dgm:bulletEnabled val="1"/>
        </dgm:presLayoutVars>
      </dgm:prSet>
      <dgm:spPr/>
    </dgm:pt>
  </dgm:ptLst>
  <dgm:cxnLst>
    <dgm:cxn modelId="{FEB4CB00-303F-4A67-8754-E74E4A7C2595}" type="presOf" srcId="{5446C9BE-5EE8-45B6-B7CF-05A62042129E}" destId="{4F31AEB4-4475-471B-B039-B1DB7D8BA0F5}" srcOrd="1" destOrd="0" presId="urn:microsoft.com/office/officeart/2005/8/layout/process1"/>
    <dgm:cxn modelId="{6CC9F903-B382-4DCB-8EFB-2F7F8A9929E3}" type="presOf" srcId="{6C6A74EF-6306-49F2-95D1-7E52FC7FAB74}" destId="{3F7FF45C-EFD2-4C0D-861D-8D7DEF6C5BBC}" srcOrd="0" destOrd="0" presId="urn:microsoft.com/office/officeart/2005/8/layout/process1"/>
    <dgm:cxn modelId="{F62A290E-1B6B-401A-BBB1-73F3BB28F7E9}" srcId="{8E205DBB-8AC9-4E6D-88C9-FF8CBCD9A6DA}" destId="{E254B3B9-350B-4A89-88E3-05A665465BC5}" srcOrd="1" destOrd="0" parTransId="{4943EAFB-D1E2-4593-A3C5-302D96248B62}" sibTransId="{1F1D8215-82F2-4D17-9573-665FEBBD1DDE}"/>
    <dgm:cxn modelId="{6FD4361B-F2E3-4747-AE94-8E6005FDF453}" type="presOf" srcId="{260A5ACD-03E1-4E6A-9DF6-E5F8BFD7D2E8}" destId="{B0A15A33-3008-43DB-9DAC-338A5EEEAAAB}" srcOrd="0" destOrd="0" presId="urn:microsoft.com/office/officeart/2005/8/layout/process1"/>
    <dgm:cxn modelId="{EF46265B-B464-4BB9-8EA2-867F83B375C6}" type="presOf" srcId="{1F1D8215-82F2-4D17-9573-665FEBBD1DDE}" destId="{550864BE-7D04-4D08-B575-778DB1514A37}" srcOrd="0" destOrd="0" presId="urn:microsoft.com/office/officeart/2005/8/layout/process1"/>
    <dgm:cxn modelId="{356EF048-F3FC-4F79-8CDE-B31C8D3FF43A}" type="presOf" srcId="{6C6A74EF-6306-49F2-95D1-7E52FC7FAB74}" destId="{6916FED0-B8EE-49E3-93AB-7198739642BD}" srcOrd="1" destOrd="0" presId="urn:microsoft.com/office/officeart/2005/8/layout/process1"/>
    <dgm:cxn modelId="{159F0C4D-604D-49B5-B0DB-19FDEEF5D4EF}" srcId="{8E205DBB-8AC9-4E6D-88C9-FF8CBCD9A6DA}" destId="{260A5ACD-03E1-4E6A-9DF6-E5F8BFD7D2E8}" srcOrd="3" destOrd="0" parTransId="{D198F9D4-A5F6-4536-A45F-3796028F4A8A}" sibTransId="{5446C9BE-5EE8-45B6-B7CF-05A62042129E}"/>
    <dgm:cxn modelId="{F62EC86D-C062-4735-B914-55E684A5CA47}" srcId="{8E205DBB-8AC9-4E6D-88C9-FF8CBCD9A6DA}" destId="{170E4C5C-E993-41AC-AF1B-47AA640C0567}" srcOrd="5" destOrd="0" parTransId="{24CD41D9-827F-44DD-BAB3-D083A951A722}" sibTransId="{1352DF93-7206-4343-8FEB-FC9DEBFAC634}"/>
    <dgm:cxn modelId="{26F91E75-2711-4559-8CEF-51F208C3E9A9}" srcId="{8E205DBB-8AC9-4E6D-88C9-FF8CBCD9A6DA}" destId="{9227FA91-5A6E-4361-8351-F723495D5A4C}" srcOrd="0" destOrd="0" parTransId="{187A03D3-F655-47C8-8AC5-F34EA28AF1FF}" sibTransId="{3A6B2961-B48A-46C1-8743-E655FAC97ECF}"/>
    <dgm:cxn modelId="{0AC85775-2C45-4A99-B025-509D74E878EE}" type="presOf" srcId="{170E4C5C-E993-41AC-AF1B-47AA640C0567}" destId="{DF2B4755-7A3B-4187-82D3-AD4E59E99248}" srcOrd="0" destOrd="0" presId="urn:microsoft.com/office/officeart/2005/8/layout/process1"/>
    <dgm:cxn modelId="{95983D56-EB0E-4D85-A67D-87F49FE045D3}" type="presOf" srcId="{02F3FD23-CE4A-492C-8A5A-2930021023FB}" destId="{2CADD533-542B-4E18-8888-D7519926675D}" srcOrd="0" destOrd="0" presId="urn:microsoft.com/office/officeart/2005/8/layout/process1"/>
    <dgm:cxn modelId="{30527557-2FE2-434F-9453-4D75ACA2D454}" type="presOf" srcId="{3A6B2961-B48A-46C1-8743-E655FAC97ECF}" destId="{2B5D3658-4266-4A56-8316-34DD169F3FA0}" srcOrd="0" destOrd="0" presId="urn:microsoft.com/office/officeart/2005/8/layout/process1"/>
    <dgm:cxn modelId="{54E90058-560E-420E-8172-47DE6F334503}" type="presOf" srcId="{9227FA91-5A6E-4361-8351-F723495D5A4C}" destId="{49AF6B40-AE51-476A-B024-7BEDC5CCAD20}" srcOrd="0" destOrd="0" presId="urn:microsoft.com/office/officeart/2005/8/layout/process1"/>
    <dgm:cxn modelId="{051A3A8F-0961-4E27-ABC7-E74D71F8C2EB}" type="presOf" srcId="{3A6B2961-B48A-46C1-8743-E655FAC97ECF}" destId="{F04C8F8E-53A2-4FED-B2A4-3FB04DF9E995}" srcOrd="1" destOrd="0" presId="urn:microsoft.com/office/officeart/2005/8/layout/process1"/>
    <dgm:cxn modelId="{6187F3A8-53FB-485B-8C39-46FBE477B0DD}" type="presOf" srcId="{8E205DBB-8AC9-4E6D-88C9-FF8CBCD9A6DA}" destId="{733C615A-7AA4-4C38-BE67-AB323CE4731B}" srcOrd="0" destOrd="0" presId="urn:microsoft.com/office/officeart/2005/8/layout/process1"/>
    <dgm:cxn modelId="{D70A6EA9-61C7-4372-995E-93014246C872}" srcId="{8E205DBB-8AC9-4E6D-88C9-FF8CBCD9A6DA}" destId="{E2595168-D1B5-49AC-943A-53DDE5B7AD99}" srcOrd="4" destOrd="0" parTransId="{B2BEA483-859A-40E4-9B2A-DE4D46F3B49E}" sibTransId="{02F3FD23-CE4A-492C-8A5A-2930021023FB}"/>
    <dgm:cxn modelId="{28DE64AE-FBD7-4F1D-9DE2-E7A593CA567C}" srcId="{8E205DBB-8AC9-4E6D-88C9-FF8CBCD9A6DA}" destId="{4B7E4CBE-9D63-43F1-9677-4C683AC44D98}" srcOrd="2" destOrd="0" parTransId="{E81674D0-5473-480C-B96C-FA7AF60CDF85}" sibTransId="{6C6A74EF-6306-49F2-95D1-7E52FC7FAB74}"/>
    <dgm:cxn modelId="{1557A4B5-BA72-4544-9104-A144E625B413}" type="presOf" srcId="{E254B3B9-350B-4A89-88E3-05A665465BC5}" destId="{9D978766-704E-4C4C-A57F-2D6FB4F41C4E}" srcOrd="0" destOrd="0" presId="urn:microsoft.com/office/officeart/2005/8/layout/process1"/>
    <dgm:cxn modelId="{3EA5EEC6-FF74-4CB0-B749-9D3FDE10BD4D}" type="presOf" srcId="{E2595168-D1B5-49AC-943A-53DDE5B7AD99}" destId="{A97D2A90-39C9-4E05-966B-EC0807310550}" srcOrd="0" destOrd="0" presId="urn:microsoft.com/office/officeart/2005/8/layout/process1"/>
    <dgm:cxn modelId="{43476FD8-01B4-4002-A6A1-18A48F73F3C4}" type="presOf" srcId="{1F1D8215-82F2-4D17-9573-665FEBBD1DDE}" destId="{B4038688-3A6B-4BFF-87C8-CFE6F1FAD5AF}" srcOrd="1" destOrd="0" presId="urn:microsoft.com/office/officeart/2005/8/layout/process1"/>
    <dgm:cxn modelId="{2A5654DA-C1C0-4E73-AE4A-B72C89FE7281}" type="presOf" srcId="{4B7E4CBE-9D63-43F1-9677-4C683AC44D98}" destId="{D9433B7F-C124-49FE-98EC-7CA2BB4B8EE9}" srcOrd="0" destOrd="0" presId="urn:microsoft.com/office/officeart/2005/8/layout/process1"/>
    <dgm:cxn modelId="{FA5B9AEE-E8C6-4D72-8FA8-9C1B388CAF8E}" type="presOf" srcId="{5446C9BE-5EE8-45B6-B7CF-05A62042129E}" destId="{3AEB24F3-A60A-4CF3-BAB1-001C63C13B77}" srcOrd="0" destOrd="0" presId="urn:microsoft.com/office/officeart/2005/8/layout/process1"/>
    <dgm:cxn modelId="{B99D39F8-4D23-4F9C-A7D0-DEFD5518D254}" type="presOf" srcId="{02F3FD23-CE4A-492C-8A5A-2930021023FB}" destId="{4A10A3E0-D8D9-4105-B178-A9A370331292}" srcOrd="1" destOrd="0" presId="urn:microsoft.com/office/officeart/2005/8/layout/process1"/>
    <dgm:cxn modelId="{427C62CE-B1CE-459A-846B-27205C67069C}" type="presParOf" srcId="{733C615A-7AA4-4C38-BE67-AB323CE4731B}" destId="{49AF6B40-AE51-476A-B024-7BEDC5CCAD20}" srcOrd="0" destOrd="0" presId="urn:microsoft.com/office/officeart/2005/8/layout/process1"/>
    <dgm:cxn modelId="{00210745-3828-4537-9213-DDCA26BFAB0C}" type="presParOf" srcId="{733C615A-7AA4-4C38-BE67-AB323CE4731B}" destId="{2B5D3658-4266-4A56-8316-34DD169F3FA0}" srcOrd="1" destOrd="0" presId="urn:microsoft.com/office/officeart/2005/8/layout/process1"/>
    <dgm:cxn modelId="{45BEB44E-F4BC-484D-96FC-ACA41D1FC562}" type="presParOf" srcId="{2B5D3658-4266-4A56-8316-34DD169F3FA0}" destId="{F04C8F8E-53A2-4FED-B2A4-3FB04DF9E995}" srcOrd="0" destOrd="0" presId="urn:microsoft.com/office/officeart/2005/8/layout/process1"/>
    <dgm:cxn modelId="{72746096-72B7-49A9-BE0D-4D975623A052}" type="presParOf" srcId="{733C615A-7AA4-4C38-BE67-AB323CE4731B}" destId="{9D978766-704E-4C4C-A57F-2D6FB4F41C4E}" srcOrd="2" destOrd="0" presId="urn:microsoft.com/office/officeart/2005/8/layout/process1"/>
    <dgm:cxn modelId="{AC9F9233-B5AA-4B6F-9D89-22A8E4CB1AB2}" type="presParOf" srcId="{733C615A-7AA4-4C38-BE67-AB323CE4731B}" destId="{550864BE-7D04-4D08-B575-778DB1514A37}" srcOrd="3" destOrd="0" presId="urn:microsoft.com/office/officeart/2005/8/layout/process1"/>
    <dgm:cxn modelId="{A93A8E3E-A6E6-4E44-AA42-31178F15443A}" type="presParOf" srcId="{550864BE-7D04-4D08-B575-778DB1514A37}" destId="{B4038688-3A6B-4BFF-87C8-CFE6F1FAD5AF}" srcOrd="0" destOrd="0" presId="urn:microsoft.com/office/officeart/2005/8/layout/process1"/>
    <dgm:cxn modelId="{A0B8B628-F969-42AE-BFB2-8CC533EF4E4D}" type="presParOf" srcId="{733C615A-7AA4-4C38-BE67-AB323CE4731B}" destId="{D9433B7F-C124-49FE-98EC-7CA2BB4B8EE9}" srcOrd="4" destOrd="0" presId="urn:microsoft.com/office/officeart/2005/8/layout/process1"/>
    <dgm:cxn modelId="{EA3FCF94-1563-4479-8F02-26DD94B4F821}" type="presParOf" srcId="{733C615A-7AA4-4C38-BE67-AB323CE4731B}" destId="{3F7FF45C-EFD2-4C0D-861D-8D7DEF6C5BBC}" srcOrd="5" destOrd="0" presId="urn:microsoft.com/office/officeart/2005/8/layout/process1"/>
    <dgm:cxn modelId="{8836628A-B032-4AE8-B503-62D003AE9834}" type="presParOf" srcId="{3F7FF45C-EFD2-4C0D-861D-8D7DEF6C5BBC}" destId="{6916FED0-B8EE-49E3-93AB-7198739642BD}" srcOrd="0" destOrd="0" presId="urn:microsoft.com/office/officeart/2005/8/layout/process1"/>
    <dgm:cxn modelId="{D8A2F3FF-D56F-4C98-8A76-1A02D48C1D72}" type="presParOf" srcId="{733C615A-7AA4-4C38-BE67-AB323CE4731B}" destId="{B0A15A33-3008-43DB-9DAC-338A5EEEAAAB}" srcOrd="6" destOrd="0" presId="urn:microsoft.com/office/officeart/2005/8/layout/process1"/>
    <dgm:cxn modelId="{3DA125C7-F615-4AF9-8C5F-807A9EEFB8AA}" type="presParOf" srcId="{733C615A-7AA4-4C38-BE67-AB323CE4731B}" destId="{3AEB24F3-A60A-4CF3-BAB1-001C63C13B77}" srcOrd="7" destOrd="0" presId="urn:microsoft.com/office/officeart/2005/8/layout/process1"/>
    <dgm:cxn modelId="{3EA09FA3-135C-401E-A564-C0798090D7C9}" type="presParOf" srcId="{3AEB24F3-A60A-4CF3-BAB1-001C63C13B77}" destId="{4F31AEB4-4475-471B-B039-B1DB7D8BA0F5}" srcOrd="0" destOrd="0" presId="urn:microsoft.com/office/officeart/2005/8/layout/process1"/>
    <dgm:cxn modelId="{9D5E3F1D-324B-492D-ADCB-C1997D23B3C8}" type="presParOf" srcId="{733C615A-7AA4-4C38-BE67-AB323CE4731B}" destId="{A97D2A90-39C9-4E05-966B-EC0807310550}" srcOrd="8" destOrd="0" presId="urn:microsoft.com/office/officeart/2005/8/layout/process1"/>
    <dgm:cxn modelId="{A3C3C180-C901-421F-B91E-0B6C267C11C1}" type="presParOf" srcId="{733C615A-7AA4-4C38-BE67-AB323CE4731B}" destId="{2CADD533-542B-4E18-8888-D7519926675D}" srcOrd="9" destOrd="0" presId="urn:microsoft.com/office/officeart/2005/8/layout/process1"/>
    <dgm:cxn modelId="{FF915380-1366-4172-BA99-91C1723E6D08}" type="presParOf" srcId="{2CADD533-542B-4E18-8888-D7519926675D}" destId="{4A10A3E0-D8D9-4105-B178-A9A370331292}" srcOrd="0" destOrd="0" presId="urn:microsoft.com/office/officeart/2005/8/layout/process1"/>
    <dgm:cxn modelId="{DBE49579-F556-4236-9D69-9362FF5B435E}" type="presParOf" srcId="{733C615A-7AA4-4C38-BE67-AB323CE4731B}" destId="{DF2B4755-7A3B-4187-82D3-AD4E59E99248}" srcOrd="1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3466CB-79DA-47CE-B79F-F5EBCA56BFEC}" type="doc">
      <dgm:prSet loTypeId="urn:microsoft.com/office/officeart/2005/8/layout/process1" loCatId="process" qsTypeId="urn:microsoft.com/office/officeart/2005/8/quickstyle/simple1" qsCatId="simple" csTypeId="urn:microsoft.com/office/officeart/2005/8/colors/colorful1" csCatId="colorful" phldr="1"/>
      <dgm:spPr/>
    </dgm:pt>
    <dgm:pt modelId="{94F7F178-CF5F-487E-A820-31EF6752CED5}">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sz="1600" b="1" dirty="0"/>
        </a:p>
      </dgm:t>
    </dgm:pt>
    <dgm:pt modelId="{4C4169DF-2CAF-414C-B413-6BEA9612804C}" type="parTrans" cxnId="{FDA2BBAA-A0CA-4C34-804C-1DEB19C6CA61}">
      <dgm:prSet/>
      <dgm:spPr/>
      <dgm:t>
        <a:bodyPr/>
        <a:lstStyle/>
        <a:p>
          <a:endParaRPr lang="en-IN"/>
        </a:p>
      </dgm:t>
    </dgm:pt>
    <dgm:pt modelId="{540A06E6-FDA3-488D-B103-B7D251EE6CD0}" type="sibTrans" cxnId="{FDA2BBAA-A0CA-4C34-804C-1DEB19C6CA61}">
      <dgm:prSet/>
      <dgm:spPr/>
      <dgm:t>
        <a:bodyPr/>
        <a:lstStyle/>
        <a:p>
          <a:endParaRPr lang="en-IN"/>
        </a:p>
      </dgm:t>
    </dgm:pt>
    <dgm:pt modelId="{29EA71B3-6576-49F7-9989-390BA2A24928}">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Type Of Incident Single Vehicle Collision &lt;= 0.50</a:t>
          </a:r>
          <a:endParaRPr lang="en-IN" sz="1600" b="1" dirty="0"/>
        </a:p>
      </dgm:t>
    </dgm:pt>
    <dgm:pt modelId="{97FAFAE6-A360-4F42-84EC-B2572A53D59C}" type="parTrans" cxnId="{DEC83C21-6B59-4BB5-A03B-86E0025E661B}">
      <dgm:prSet/>
      <dgm:spPr/>
      <dgm:t>
        <a:bodyPr/>
        <a:lstStyle/>
        <a:p>
          <a:endParaRPr lang="en-IN"/>
        </a:p>
      </dgm:t>
    </dgm:pt>
    <dgm:pt modelId="{D558578B-3756-4143-9003-706BAB79DEE0}" type="sibTrans" cxnId="{DEC83C21-6B59-4BB5-A03B-86E0025E661B}">
      <dgm:prSet/>
      <dgm:spPr/>
      <dgm:t>
        <a:bodyPr/>
        <a:lstStyle/>
        <a:p>
          <a:endParaRPr lang="en-IN"/>
        </a:p>
      </dgm:t>
    </dgm:pt>
    <dgm:pt modelId="{AE445AEA-7025-41DD-A95B-B746521CDD34}">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Amount Of Injury Claim &lt;= 177.0</a:t>
          </a:r>
          <a:endParaRPr lang="en-IN" sz="1600" b="1" dirty="0"/>
        </a:p>
      </dgm:t>
    </dgm:pt>
    <dgm:pt modelId="{432A08A7-422E-4783-B14F-459FE6EE847B}" type="parTrans" cxnId="{71933B5C-C273-4BC4-9ED5-AFF44BD207C8}">
      <dgm:prSet/>
      <dgm:spPr/>
      <dgm:t>
        <a:bodyPr/>
        <a:lstStyle/>
        <a:p>
          <a:endParaRPr lang="en-IN"/>
        </a:p>
      </dgm:t>
    </dgm:pt>
    <dgm:pt modelId="{50C401DF-E1E2-4086-8A98-F86E10047F9E}" type="sibTrans" cxnId="{71933B5C-C273-4BC4-9ED5-AFF44BD207C8}">
      <dgm:prSet/>
      <dgm:spPr/>
      <dgm:t>
        <a:bodyPr/>
        <a:lstStyle/>
        <a:p>
          <a:endParaRPr lang="en-IN"/>
        </a:p>
      </dgm:t>
    </dgm:pt>
    <dgm:pt modelId="{4EF79177-832B-4BF7-AA7A-2F349E9C06C7}">
      <dgm:prSet phldrT="[Text]" custT="1"/>
      <dgm:spPr/>
      <dgm:t>
        <a:bodyPr/>
        <a:lstStyle/>
        <a:p>
          <a:r>
            <a:rPr lang="en-IN" sz="1800" b="1" dirty="0">
              <a:latin typeface="Roboto" panose="02000000000000000000" pitchFamily="2" charset="0"/>
              <a:ea typeface="Roboto" panose="02000000000000000000" pitchFamily="2" charset="0"/>
              <a:cs typeface="Roboto" panose="02000000000000000000" pitchFamily="2" charset="0"/>
            </a:rPr>
            <a:t>Class 1</a:t>
          </a:r>
        </a:p>
      </dgm:t>
    </dgm:pt>
    <dgm:pt modelId="{079B6FD1-009B-418D-8C53-5E92A57E8546}" type="parTrans" cxnId="{BC2EA533-17C9-4340-82F4-17DC36763F94}">
      <dgm:prSet/>
      <dgm:spPr/>
      <dgm:t>
        <a:bodyPr/>
        <a:lstStyle/>
        <a:p>
          <a:endParaRPr lang="en-IN"/>
        </a:p>
      </dgm:t>
    </dgm:pt>
    <dgm:pt modelId="{B390AEC5-DB52-4B1C-8B12-BA0D059AD007}" type="sibTrans" cxnId="{BC2EA533-17C9-4340-82F4-17DC36763F94}">
      <dgm:prSet/>
      <dgm:spPr/>
      <dgm:t>
        <a:bodyPr/>
        <a:lstStyle/>
        <a:p>
          <a:endParaRPr lang="en-IN"/>
        </a:p>
      </dgm:t>
    </dgm:pt>
    <dgm:pt modelId="{09423945-0DDE-485C-A029-A6B46D5F1CA6}">
      <dgm:prSet phldrT="[Text]"/>
      <dgm:spPr/>
      <dgm:t>
        <a:bodyPr/>
        <a:lstStyle/>
        <a:p>
          <a:r>
            <a:rPr lang="en-IN" b="1" i="0" dirty="0">
              <a:effectLst/>
              <a:latin typeface="Roboto" panose="02000000000000000000" pitchFamily="2" charset="0"/>
              <a:ea typeface="Roboto" panose="02000000000000000000" pitchFamily="2" charset="0"/>
              <a:cs typeface="Roboto" panose="02000000000000000000" pitchFamily="2" charset="0"/>
            </a:rPr>
            <a:t>Customer Loyalty Period &lt;= 384.0</a:t>
          </a:r>
          <a:endParaRPr lang="en-IN" b="1" dirty="0"/>
        </a:p>
      </dgm:t>
    </dgm:pt>
    <dgm:pt modelId="{A63E3CAD-1961-40C3-AA68-5A87D92FE78D}" type="parTrans" cxnId="{FCA8E1BE-BBCC-49B6-BE81-A42A9A57569E}">
      <dgm:prSet/>
      <dgm:spPr/>
      <dgm:t>
        <a:bodyPr/>
        <a:lstStyle/>
        <a:p>
          <a:endParaRPr lang="en-IN"/>
        </a:p>
      </dgm:t>
    </dgm:pt>
    <dgm:pt modelId="{9ADADADE-A2CA-4AC3-B63B-762C24A84882}" type="sibTrans" cxnId="{FCA8E1BE-BBCC-49B6-BE81-A42A9A57569E}">
      <dgm:prSet/>
      <dgm:spPr/>
      <dgm:t>
        <a:bodyPr/>
        <a:lstStyle/>
        <a:p>
          <a:endParaRPr lang="en-IN"/>
        </a:p>
      </dgm:t>
    </dgm:pt>
    <dgm:pt modelId="{BF766922-0562-48AA-BCB2-DD951846D52A}">
      <dgm:prSet phldrT="[Text]" custT="1"/>
      <dgm:spPr/>
      <dgm:t>
        <a:bodyPr/>
        <a:lstStyle/>
        <a:p>
          <a:r>
            <a:rPr lang="en-IN" sz="1600" b="1" i="0" dirty="0">
              <a:effectLst/>
              <a:latin typeface="Roboto" panose="02000000000000000000" pitchFamily="2" charset="0"/>
              <a:ea typeface="Roboto" panose="02000000000000000000" pitchFamily="2" charset="0"/>
              <a:cs typeface="Roboto" panose="02000000000000000000" pitchFamily="2" charset="0"/>
            </a:rPr>
            <a:t>Police Report YES &lt;= 0.50</a:t>
          </a:r>
          <a:endParaRPr lang="en-IN" sz="1600" b="1" dirty="0"/>
        </a:p>
      </dgm:t>
    </dgm:pt>
    <dgm:pt modelId="{77131E63-6926-4127-98AA-993CD3785177}" type="parTrans" cxnId="{610B678A-F793-4A0E-97F5-BB9683FF376C}">
      <dgm:prSet/>
      <dgm:spPr/>
      <dgm:t>
        <a:bodyPr/>
        <a:lstStyle/>
        <a:p>
          <a:endParaRPr lang="en-IN"/>
        </a:p>
      </dgm:t>
    </dgm:pt>
    <dgm:pt modelId="{652EA353-5B04-482A-AF52-086D4D5753C1}" type="sibTrans" cxnId="{610B678A-F793-4A0E-97F5-BB9683FF376C}">
      <dgm:prSet/>
      <dgm:spPr/>
      <dgm:t>
        <a:bodyPr/>
        <a:lstStyle/>
        <a:p>
          <a:endParaRPr lang="en-IN"/>
        </a:p>
      </dgm:t>
    </dgm:pt>
    <dgm:pt modelId="{77B7E175-4DE2-47C4-AB67-A5C16ACBFF45}" type="pres">
      <dgm:prSet presAssocID="{F23466CB-79DA-47CE-B79F-F5EBCA56BFEC}" presName="Name0" presStyleCnt="0">
        <dgm:presLayoutVars>
          <dgm:dir/>
          <dgm:resizeHandles val="exact"/>
        </dgm:presLayoutVars>
      </dgm:prSet>
      <dgm:spPr/>
    </dgm:pt>
    <dgm:pt modelId="{AE7D5BF0-E726-4A00-ABAA-AAC467016973}" type="pres">
      <dgm:prSet presAssocID="{94F7F178-CF5F-487E-A820-31EF6752CED5}" presName="node" presStyleLbl="node1" presStyleIdx="0" presStyleCnt="6">
        <dgm:presLayoutVars>
          <dgm:bulletEnabled val="1"/>
        </dgm:presLayoutVars>
      </dgm:prSet>
      <dgm:spPr/>
    </dgm:pt>
    <dgm:pt modelId="{9DFB2EF0-3E6D-4953-9A31-A0A8EEE74F12}" type="pres">
      <dgm:prSet presAssocID="{540A06E6-FDA3-488D-B103-B7D251EE6CD0}" presName="sibTrans" presStyleLbl="sibTrans2D1" presStyleIdx="0" presStyleCnt="5"/>
      <dgm:spPr/>
    </dgm:pt>
    <dgm:pt modelId="{FF3AAA99-213A-4519-BF24-6ABA4D9E3BE5}" type="pres">
      <dgm:prSet presAssocID="{540A06E6-FDA3-488D-B103-B7D251EE6CD0}" presName="connectorText" presStyleLbl="sibTrans2D1" presStyleIdx="0" presStyleCnt="5"/>
      <dgm:spPr/>
    </dgm:pt>
    <dgm:pt modelId="{A1D1DEFA-9B17-45C4-8BEE-4BAFADD817E5}" type="pres">
      <dgm:prSet presAssocID="{29EA71B3-6576-49F7-9989-390BA2A24928}" presName="node" presStyleLbl="node1" presStyleIdx="1" presStyleCnt="6">
        <dgm:presLayoutVars>
          <dgm:bulletEnabled val="1"/>
        </dgm:presLayoutVars>
      </dgm:prSet>
      <dgm:spPr/>
    </dgm:pt>
    <dgm:pt modelId="{B63408C5-BA08-49A3-A663-7B4759BDFD40}" type="pres">
      <dgm:prSet presAssocID="{D558578B-3756-4143-9003-706BAB79DEE0}" presName="sibTrans" presStyleLbl="sibTrans2D1" presStyleIdx="1" presStyleCnt="5"/>
      <dgm:spPr/>
    </dgm:pt>
    <dgm:pt modelId="{24A9013E-AD00-4BF8-A4FB-EE15E3303C70}" type="pres">
      <dgm:prSet presAssocID="{D558578B-3756-4143-9003-706BAB79DEE0}" presName="connectorText" presStyleLbl="sibTrans2D1" presStyleIdx="1" presStyleCnt="5"/>
      <dgm:spPr/>
    </dgm:pt>
    <dgm:pt modelId="{1BCEEEB7-691B-4DCB-AF24-E179F3471654}" type="pres">
      <dgm:prSet presAssocID="{AE445AEA-7025-41DD-A95B-B746521CDD34}" presName="node" presStyleLbl="node1" presStyleIdx="2" presStyleCnt="6">
        <dgm:presLayoutVars>
          <dgm:bulletEnabled val="1"/>
        </dgm:presLayoutVars>
      </dgm:prSet>
      <dgm:spPr/>
    </dgm:pt>
    <dgm:pt modelId="{CE7231DF-4C1D-407F-B4C3-211AD1F9D1D9}" type="pres">
      <dgm:prSet presAssocID="{50C401DF-E1E2-4086-8A98-F86E10047F9E}" presName="sibTrans" presStyleLbl="sibTrans2D1" presStyleIdx="2" presStyleCnt="5"/>
      <dgm:spPr/>
    </dgm:pt>
    <dgm:pt modelId="{D19098AB-F4C5-4154-A30C-32CDF9366829}" type="pres">
      <dgm:prSet presAssocID="{50C401DF-E1E2-4086-8A98-F86E10047F9E}" presName="connectorText" presStyleLbl="sibTrans2D1" presStyleIdx="2" presStyleCnt="5"/>
      <dgm:spPr/>
    </dgm:pt>
    <dgm:pt modelId="{C50EBE45-40EB-4C37-AA58-9697814131DA}" type="pres">
      <dgm:prSet presAssocID="{09423945-0DDE-485C-A029-A6B46D5F1CA6}" presName="node" presStyleLbl="node1" presStyleIdx="3" presStyleCnt="6">
        <dgm:presLayoutVars>
          <dgm:bulletEnabled val="1"/>
        </dgm:presLayoutVars>
      </dgm:prSet>
      <dgm:spPr/>
    </dgm:pt>
    <dgm:pt modelId="{944DC3A2-1744-4D34-A276-34285ABA4AFF}" type="pres">
      <dgm:prSet presAssocID="{9ADADADE-A2CA-4AC3-B63B-762C24A84882}" presName="sibTrans" presStyleLbl="sibTrans2D1" presStyleIdx="3" presStyleCnt="5"/>
      <dgm:spPr/>
    </dgm:pt>
    <dgm:pt modelId="{9A6F21E8-1A8F-4CDC-B9D9-794CA008CEB9}" type="pres">
      <dgm:prSet presAssocID="{9ADADADE-A2CA-4AC3-B63B-762C24A84882}" presName="connectorText" presStyleLbl="sibTrans2D1" presStyleIdx="3" presStyleCnt="5"/>
      <dgm:spPr/>
    </dgm:pt>
    <dgm:pt modelId="{E9D152EC-530F-4643-AFB0-957EDAC966C9}" type="pres">
      <dgm:prSet presAssocID="{BF766922-0562-48AA-BCB2-DD951846D52A}" presName="node" presStyleLbl="node1" presStyleIdx="4" presStyleCnt="6">
        <dgm:presLayoutVars>
          <dgm:bulletEnabled val="1"/>
        </dgm:presLayoutVars>
      </dgm:prSet>
      <dgm:spPr/>
    </dgm:pt>
    <dgm:pt modelId="{7F6EC721-C449-41F4-81F8-66985A9E03F0}" type="pres">
      <dgm:prSet presAssocID="{652EA353-5B04-482A-AF52-086D4D5753C1}" presName="sibTrans" presStyleLbl="sibTrans2D1" presStyleIdx="4" presStyleCnt="5"/>
      <dgm:spPr/>
    </dgm:pt>
    <dgm:pt modelId="{6C0345FF-C8A9-478E-A51B-7D1ACA2B15F4}" type="pres">
      <dgm:prSet presAssocID="{652EA353-5B04-482A-AF52-086D4D5753C1}" presName="connectorText" presStyleLbl="sibTrans2D1" presStyleIdx="4" presStyleCnt="5"/>
      <dgm:spPr/>
    </dgm:pt>
    <dgm:pt modelId="{4C08CED0-1179-45F0-A151-F7B3F216DD8B}" type="pres">
      <dgm:prSet presAssocID="{4EF79177-832B-4BF7-AA7A-2F349E9C06C7}" presName="node" presStyleLbl="node1" presStyleIdx="5" presStyleCnt="6">
        <dgm:presLayoutVars>
          <dgm:bulletEnabled val="1"/>
        </dgm:presLayoutVars>
      </dgm:prSet>
      <dgm:spPr/>
    </dgm:pt>
  </dgm:ptLst>
  <dgm:cxnLst>
    <dgm:cxn modelId="{EA883B00-E3BB-43C2-B85C-E86928CC7575}" type="presOf" srcId="{652EA353-5B04-482A-AF52-086D4D5753C1}" destId="{6C0345FF-C8A9-478E-A51B-7D1ACA2B15F4}" srcOrd="1" destOrd="0" presId="urn:microsoft.com/office/officeart/2005/8/layout/process1"/>
    <dgm:cxn modelId="{DEC83C21-6B59-4BB5-A03B-86E0025E661B}" srcId="{F23466CB-79DA-47CE-B79F-F5EBCA56BFEC}" destId="{29EA71B3-6576-49F7-9989-390BA2A24928}" srcOrd="1" destOrd="0" parTransId="{97FAFAE6-A360-4F42-84EC-B2572A53D59C}" sibTransId="{D558578B-3756-4143-9003-706BAB79DEE0}"/>
    <dgm:cxn modelId="{4A9E642C-41EF-404A-B021-BE5033CBA32D}" type="presOf" srcId="{9ADADADE-A2CA-4AC3-B63B-762C24A84882}" destId="{9A6F21E8-1A8F-4CDC-B9D9-794CA008CEB9}" srcOrd="1" destOrd="0" presId="urn:microsoft.com/office/officeart/2005/8/layout/process1"/>
    <dgm:cxn modelId="{35F72B33-933E-448F-9822-41E0A652081A}" type="presOf" srcId="{50C401DF-E1E2-4086-8A98-F86E10047F9E}" destId="{CE7231DF-4C1D-407F-B4C3-211AD1F9D1D9}" srcOrd="0" destOrd="0" presId="urn:microsoft.com/office/officeart/2005/8/layout/process1"/>
    <dgm:cxn modelId="{BC2EA533-17C9-4340-82F4-17DC36763F94}" srcId="{F23466CB-79DA-47CE-B79F-F5EBCA56BFEC}" destId="{4EF79177-832B-4BF7-AA7A-2F349E9C06C7}" srcOrd="5" destOrd="0" parTransId="{079B6FD1-009B-418D-8C53-5E92A57E8546}" sibTransId="{B390AEC5-DB52-4B1C-8B12-BA0D059AD007}"/>
    <dgm:cxn modelId="{4C8B2939-15F3-43B7-9A66-778DC1479958}" type="presOf" srcId="{540A06E6-FDA3-488D-B103-B7D251EE6CD0}" destId="{FF3AAA99-213A-4519-BF24-6ABA4D9E3BE5}" srcOrd="1" destOrd="0" presId="urn:microsoft.com/office/officeart/2005/8/layout/process1"/>
    <dgm:cxn modelId="{71933B5C-C273-4BC4-9ED5-AFF44BD207C8}" srcId="{F23466CB-79DA-47CE-B79F-F5EBCA56BFEC}" destId="{AE445AEA-7025-41DD-A95B-B746521CDD34}" srcOrd="2" destOrd="0" parTransId="{432A08A7-422E-4783-B14F-459FE6EE847B}" sibTransId="{50C401DF-E1E2-4086-8A98-F86E10047F9E}"/>
    <dgm:cxn modelId="{1438585E-A8D3-4555-B722-6FCCEEA82F2E}" type="presOf" srcId="{9ADADADE-A2CA-4AC3-B63B-762C24A84882}" destId="{944DC3A2-1744-4D34-A276-34285ABA4AFF}" srcOrd="0" destOrd="0" presId="urn:microsoft.com/office/officeart/2005/8/layout/process1"/>
    <dgm:cxn modelId="{97A55D4C-7F16-4D68-A963-66247F49B31C}" type="presOf" srcId="{94F7F178-CF5F-487E-A820-31EF6752CED5}" destId="{AE7D5BF0-E726-4A00-ABAA-AAC467016973}" srcOrd="0" destOrd="0" presId="urn:microsoft.com/office/officeart/2005/8/layout/process1"/>
    <dgm:cxn modelId="{5C5C5A74-4751-4EC0-9306-78809D5F8759}" type="presOf" srcId="{29EA71B3-6576-49F7-9989-390BA2A24928}" destId="{A1D1DEFA-9B17-45C4-8BEE-4BAFADD817E5}" srcOrd="0" destOrd="0" presId="urn:microsoft.com/office/officeart/2005/8/layout/process1"/>
    <dgm:cxn modelId="{303B0A78-5F04-438A-9032-0621A5BE7FB3}" type="presOf" srcId="{F23466CB-79DA-47CE-B79F-F5EBCA56BFEC}" destId="{77B7E175-4DE2-47C4-AB67-A5C16ACBFF45}" srcOrd="0" destOrd="0" presId="urn:microsoft.com/office/officeart/2005/8/layout/process1"/>
    <dgm:cxn modelId="{77A02479-2FFD-4CA7-A135-B2A9BAF3D62E}" type="presOf" srcId="{540A06E6-FDA3-488D-B103-B7D251EE6CD0}" destId="{9DFB2EF0-3E6D-4953-9A31-A0A8EEE74F12}" srcOrd="0" destOrd="0" presId="urn:microsoft.com/office/officeart/2005/8/layout/process1"/>
    <dgm:cxn modelId="{25EDAA5A-DCB8-48BC-9F93-6767D0BC5A99}" type="presOf" srcId="{652EA353-5B04-482A-AF52-086D4D5753C1}" destId="{7F6EC721-C449-41F4-81F8-66985A9E03F0}" srcOrd="0" destOrd="0" presId="urn:microsoft.com/office/officeart/2005/8/layout/process1"/>
    <dgm:cxn modelId="{610B678A-F793-4A0E-97F5-BB9683FF376C}" srcId="{F23466CB-79DA-47CE-B79F-F5EBCA56BFEC}" destId="{BF766922-0562-48AA-BCB2-DD951846D52A}" srcOrd="4" destOrd="0" parTransId="{77131E63-6926-4127-98AA-993CD3785177}" sibTransId="{652EA353-5B04-482A-AF52-086D4D5753C1}"/>
    <dgm:cxn modelId="{3F57B79A-912B-4D28-9019-769A66A15BDA}" type="presOf" srcId="{50C401DF-E1E2-4086-8A98-F86E10047F9E}" destId="{D19098AB-F4C5-4154-A30C-32CDF9366829}" srcOrd="1" destOrd="0" presId="urn:microsoft.com/office/officeart/2005/8/layout/process1"/>
    <dgm:cxn modelId="{97894F9F-6E11-4240-94B7-D5099B6FBBBE}" type="presOf" srcId="{D558578B-3756-4143-9003-706BAB79DEE0}" destId="{B63408C5-BA08-49A3-A663-7B4759BDFD40}" srcOrd="0" destOrd="0" presId="urn:microsoft.com/office/officeart/2005/8/layout/process1"/>
    <dgm:cxn modelId="{FDA2BBAA-A0CA-4C34-804C-1DEB19C6CA61}" srcId="{F23466CB-79DA-47CE-B79F-F5EBCA56BFEC}" destId="{94F7F178-CF5F-487E-A820-31EF6752CED5}" srcOrd="0" destOrd="0" parTransId="{4C4169DF-2CAF-414C-B413-6BEA9612804C}" sibTransId="{540A06E6-FDA3-488D-B103-B7D251EE6CD0}"/>
    <dgm:cxn modelId="{226DB4AC-CF17-4463-8DA2-138DF4630AEE}" type="presOf" srcId="{D558578B-3756-4143-9003-706BAB79DEE0}" destId="{24A9013E-AD00-4BF8-A4FB-EE15E3303C70}" srcOrd="1" destOrd="0" presId="urn:microsoft.com/office/officeart/2005/8/layout/process1"/>
    <dgm:cxn modelId="{993DA0BE-6D90-443C-AA69-B49511F10152}" type="presOf" srcId="{09423945-0DDE-485C-A029-A6B46D5F1CA6}" destId="{C50EBE45-40EB-4C37-AA58-9697814131DA}" srcOrd="0" destOrd="0" presId="urn:microsoft.com/office/officeart/2005/8/layout/process1"/>
    <dgm:cxn modelId="{FCA8E1BE-BBCC-49B6-BE81-A42A9A57569E}" srcId="{F23466CB-79DA-47CE-B79F-F5EBCA56BFEC}" destId="{09423945-0DDE-485C-A029-A6B46D5F1CA6}" srcOrd="3" destOrd="0" parTransId="{A63E3CAD-1961-40C3-AA68-5A87D92FE78D}" sibTransId="{9ADADADE-A2CA-4AC3-B63B-762C24A84882}"/>
    <dgm:cxn modelId="{6C6A3AE1-6787-42AD-B220-B54D7717A1CF}" type="presOf" srcId="{AE445AEA-7025-41DD-A95B-B746521CDD34}" destId="{1BCEEEB7-691B-4DCB-AF24-E179F3471654}" srcOrd="0" destOrd="0" presId="urn:microsoft.com/office/officeart/2005/8/layout/process1"/>
    <dgm:cxn modelId="{E84121F7-E483-4C5A-B533-57DDCCAF8D81}" type="presOf" srcId="{BF766922-0562-48AA-BCB2-DD951846D52A}" destId="{E9D152EC-530F-4643-AFB0-957EDAC966C9}" srcOrd="0" destOrd="0" presId="urn:microsoft.com/office/officeart/2005/8/layout/process1"/>
    <dgm:cxn modelId="{AE66ECF8-484C-4FA5-84FC-D353C2190DF5}" type="presOf" srcId="{4EF79177-832B-4BF7-AA7A-2F349E9C06C7}" destId="{4C08CED0-1179-45F0-A151-F7B3F216DD8B}" srcOrd="0" destOrd="0" presId="urn:microsoft.com/office/officeart/2005/8/layout/process1"/>
    <dgm:cxn modelId="{D5CEF0CA-A6D8-4A05-83B4-6674B7AB1029}" type="presParOf" srcId="{77B7E175-4DE2-47C4-AB67-A5C16ACBFF45}" destId="{AE7D5BF0-E726-4A00-ABAA-AAC467016973}" srcOrd="0" destOrd="0" presId="urn:microsoft.com/office/officeart/2005/8/layout/process1"/>
    <dgm:cxn modelId="{5B62E5F5-5CE3-49B2-8845-11B5596CC10B}" type="presParOf" srcId="{77B7E175-4DE2-47C4-AB67-A5C16ACBFF45}" destId="{9DFB2EF0-3E6D-4953-9A31-A0A8EEE74F12}" srcOrd="1" destOrd="0" presId="urn:microsoft.com/office/officeart/2005/8/layout/process1"/>
    <dgm:cxn modelId="{3FC31787-C433-430D-961B-1352D3A2A343}" type="presParOf" srcId="{9DFB2EF0-3E6D-4953-9A31-A0A8EEE74F12}" destId="{FF3AAA99-213A-4519-BF24-6ABA4D9E3BE5}" srcOrd="0" destOrd="0" presId="urn:microsoft.com/office/officeart/2005/8/layout/process1"/>
    <dgm:cxn modelId="{6B7AB518-8E22-4EA2-87B3-B9EF19DA47D9}" type="presParOf" srcId="{77B7E175-4DE2-47C4-AB67-A5C16ACBFF45}" destId="{A1D1DEFA-9B17-45C4-8BEE-4BAFADD817E5}" srcOrd="2" destOrd="0" presId="urn:microsoft.com/office/officeart/2005/8/layout/process1"/>
    <dgm:cxn modelId="{0FD59E99-CCCA-4F9D-9640-8633656F9143}" type="presParOf" srcId="{77B7E175-4DE2-47C4-AB67-A5C16ACBFF45}" destId="{B63408C5-BA08-49A3-A663-7B4759BDFD40}" srcOrd="3" destOrd="0" presId="urn:microsoft.com/office/officeart/2005/8/layout/process1"/>
    <dgm:cxn modelId="{361930C6-6011-4806-8A8A-9821BE81FA7C}" type="presParOf" srcId="{B63408C5-BA08-49A3-A663-7B4759BDFD40}" destId="{24A9013E-AD00-4BF8-A4FB-EE15E3303C70}" srcOrd="0" destOrd="0" presId="urn:microsoft.com/office/officeart/2005/8/layout/process1"/>
    <dgm:cxn modelId="{EC481319-0865-43D2-AC8A-33383588DBA6}" type="presParOf" srcId="{77B7E175-4DE2-47C4-AB67-A5C16ACBFF45}" destId="{1BCEEEB7-691B-4DCB-AF24-E179F3471654}" srcOrd="4" destOrd="0" presId="urn:microsoft.com/office/officeart/2005/8/layout/process1"/>
    <dgm:cxn modelId="{5A96A103-52B3-4FDC-B462-A53693BDB94A}" type="presParOf" srcId="{77B7E175-4DE2-47C4-AB67-A5C16ACBFF45}" destId="{CE7231DF-4C1D-407F-B4C3-211AD1F9D1D9}" srcOrd="5" destOrd="0" presId="urn:microsoft.com/office/officeart/2005/8/layout/process1"/>
    <dgm:cxn modelId="{0945F6E3-167B-42A8-80C2-D61298E218DD}" type="presParOf" srcId="{CE7231DF-4C1D-407F-B4C3-211AD1F9D1D9}" destId="{D19098AB-F4C5-4154-A30C-32CDF9366829}" srcOrd="0" destOrd="0" presId="urn:microsoft.com/office/officeart/2005/8/layout/process1"/>
    <dgm:cxn modelId="{355B5F56-53FE-4785-94F6-D3D6EBAEC4F7}" type="presParOf" srcId="{77B7E175-4DE2-47C4-AB67-A5C16ACBFF45}" destId="{C50EBE45-40EB-4C37-AA58-9697814131DA}" srcOrd="6" destOrd="0" presId="urn:microsoft.com/office/officeart/2005/8/layout/process1"/>
    <dgm:cxn modelId="{847E3C43-4C79-495C-9B9D-27A364E4593A}" type="presParOf" srcId="{77B7E175-4DE2-47C4-AB67-A5C16ACBFF45}" destId="{944DC3A2-1744-4D34-A276-34285ABA4AFF}" srcOrd="7" destOrd="0" presId="urn:microsoft.com/office/officeart/2005/8/layout/process1"/>
    <dgm:cxn modelId="{06BE3164-5C52-4094-9899-5F00A900DA90}" type="presParOf" srcId="{944DC3A2-1744-4D34-A276-34285ABA4AFF}" destId="{9A6F21E8-1A8F-4CDC-B9D9-794CA008CEB9}" srcOrd="0" destOrd="0" presId="urn:microsoft.com/office/officeart/2005/8/layout/process1"/>
    <dgm:cxn modelId="{852698E0-D4E9-4479-B9AF-FB647DA494E2}" type="presParOf" srcId="{77B7E175-4DE2-47C4-AB67-A5C16ACBFF45}" destId="{E9D152EC-530F-4643-AFB0-957EDAC966C9}" srcOrd="8" destOrd="0" presId="urn:microsoft.com/office/officeart/2005/8/layout/process1"/>
    <dgm:cxn modelId="{E7A841CF-A1F3-4B65-8DF7-ABABBB1599FB}" type="presParOf" srcId="{77B7E175-4DE2-47C4-AB67-A5C16ACBFF45}" destId="{7F6EC721-C449-41F4-81F8-66985A9E03F0}" srcOrd="9" destOrd="0" presId="urn:microsoft.com/office/officeart/2005/8/layout/process1"/>
    <dgm:cxn modelId="{3E3577FE-B83B-4650-9B5A-E42422E4C64F}" type="presParOf" srcId="{7F6EC721-C449-41F4-81F8-66985A9E03F0}" destId="{6C0345FF-C8A9-478E-A51B-7D1ACA2B15F4}" srcOrd="0" destOrd="0" presId="urn:microsoft.com/office/officeart/2005/8/layout/process1"/>
    <dgm:cxn modelId="{7828FDF6-2889-4D6E-8D3A-941D27F641F3}" type="presParOf" srcId="{77B7E175-4DE2-47C4-AB67-A5C16ACBFF45}" destId="{4C08CED0-1179-45F0-A151-F7B3F216DD8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51ACAA-D0CB-4F8F-B90B-5B0C24A8B673}" type="doc">
      <dgm:prSet loTypeId="urn:microsoft.com/office/officeart/2005/8/layout/process1" loCatId="process" qsTypeId="urn:microsoft.com/office/officeart/2005/8/quickstyle/simple1" qsCatId="simple" csTypeId="urn:microsoft.com/office/officeart/2005/8/colors/colorful1" csCatId="colorful" phldr="1"/>
      <dgm:spPr/>
    </dgm:pt>
    <dgm:pt modelId="{EAD5512C-11FB-4406-B33D-EEE801E7A9C6}">
      <dgm:prSet phldrT="[Text]" custT="1"/>
      <dgm:spPr/>
      <dgm:t>
        <a:bodyPr/>
        <a:lstStyle/>
        <a:p>
          <a:r>
            <a:rPr lang="en-IN" sz="17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sz="17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4D546707-0D4F-4786-80EA-683F9F32BF25}" type="parTrans" cxnId="{EF5AADBD-EE3D-45BA-8E85-5201053C78E6}">
      <dgm:prSet/>
      <dgm:spPr/>
      <dgm:t>
        <a:bodyPr/>
        <a:lstStyle/>
        <a:p>
          <a:endParaRPr lang="en-IN"/>
        </a:p>
      </dgm:t>
    </dgm:pt>
    <dgm:pt modelId="{01537693-EDA0-4FFA-BF91-2F76F5719AD7}" type="sibTrans" cxnId="{EF5AADBD-EE3D-45BA-8E85-5201053C78E6}">
      <dgm:prSet/>
      <dgm:spPr/>
      <dgm:t>
        <a:bodyPr/>
        <a:lstStyle/>
        <a:p>
          <a:endParaRPr lang="en-IN"/>
        </a:p>
      </dgm:t>
    </dgm:pt>
    <dgm:pt modelId="{0C674376-F070-442B-B929-75D384E91F30}">
      <dgm:prSet phldrT="[Text]" custT="1"/>
      <dgm:spPr/>
      <dgm:t>
        <a:bodyPr/>
        <a:lstStyle/>
        <a:p>
          <a:r>
            <a:rPr lang="en-IN" sz="17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cross-fit &lt;= 0.50</a:t>
          </a:r>
          <a:endParaRPr lang="en-IN" sz="17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85A3DB48-2D5E-4A95-A140-73A75F49993A}" type="parTrans" cxnId="{E4F3A692-5046-479B-9549-A4E958654532}">
      <dgm:prSet/>
      <dgm:spPr/>
      <dgm:t>
        <a:bodyPr/>
        <a:lstStyle/>
        <a:p>
          <a:endParaRPr lang="en-IN"/>
        </a:p>
      </dgm:t>
    </dgm:pt>
    <dgm:pt modelId="{EAD3AC1D-3F29-4672-9DCE-36E7DF66D3ED}" type="sibTrans" cxnId="{E4F3A692-5046-479B-9549-A4E958654532}">
      <dgm:prSet/>
      <dgm:spPr/>
      <dgm:t>
        <a:bodyPr/>
        <a:lstStyle/>
        <a:p>
          <a:endParaRPr lang="en-IN"/>
        </a:p>
      </dgm:t>
    </dgm:pt>
    <dgm:pt modelId="{6B65F756-A873-4460-9A40-23149372AD92}">
      <dgm:prSet phldrT="[Text]"/>
      <dgm:spPr/>
      <dgm:t>
        <a:bodyPr/>
        <a:lstStyle/>
        <a:p>
          <a:r>
            <a:rPr lang="en-IN" b="1" dirty="0">
              <a:solidFill>
                <a:schemeClr val="tx1"/>
              </a:solidFill>
              <a:latin typeface="Roboto" panose="02000000000000000000" pitchFamily="2" charset="0"/>
              <a:ea typeface="Roboto" panose="02000000000000000000" pitchFamily="2" charset="0"/>
              <a:cs typeface="Roboto" panose="02000000000000000000" pitchFamily="2" charset="0"/>
            </a:rPr>
            <a:t>Class 0</a:t>
          </a:r>
        </a:p>
      </dgm:t>
    </dgm:pt>
    <dgm:pt modelId="{E41CC1B5-4F0F-4AEC-B8C6-7179B1DCA98E}" type="parTrans" cxnId="{A27D2B73-5E8B-41D8-BF17-725ED0D95158}">
      <dgm:prSet/>
      <dgm:spPr/>
      <dgm:t>
        <a:bodyPr/>
        <a:lstStyle/>
        <a:p>
          <a:endParaRPr lang="en-IN"/>
        </a:p>
      </dgm:t>
    </dgm:pt>
    <dgm:pt modelId="{13908E92-FDF1-407C-BF3A-C726089223CF}" type="sibTrans" cxnId="{A27D2B73-5E8B-41D8-BF17-725ED0D95158}">
      <dgm:prSet/>
      <dgm:spPr/>
      <dgm:t>
        <a:bodyPr/>
        <a:lstStyle/>
        <a:p>
          <a:endParaRPr lang="en-IN"/>
        </a:p>
      </dgm:t>
    </dgm:pt>
    <dgm:pt modelId="{98D90CD3-77E7-4BB1-A83A-EB063FCEF245}">
      <dgm:prSet phldrT="[Text]"/>
      <dgm:spPr/>
      <dgm:t>
        <a:bodyPr/>
        <a:lstStyle/>
        <a:p>
          <a:r>
            <a:rPr lang="en-IN" b="1" i="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Occupation other-service &lt;= 0.50</a:t>
          </a:r>
          <a:endParaRPr lang="en-IN"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3CA948B3-A880-4E85-949E-DA561A9FED53}" type="parTrans" cxnId="{CF637864-A6E7-4E11-A8A7-C9236361793A}">
      <dgm:prSet/>
      <dgm:spPr/>
      <dgm:t>
        <a:bodyPr/>
        <a:lstStyle/>
        <a:p>
          <a:endParaRPr lang="en-IN"/>
        </a:p>
      </dgm:t>
    </dgm:pt>
    <dgm:pt modelId="{06B8E7F9-E75C-40C0-8AAB-1FB34DC4B31C}" type="sibTrans" cxnId="{CF637864-A6E7-4E11-A8A7-C9236361793A}">
      <dgm:prSet/>
      <dgm:spPr/>
      <dgm:t>
        <a:bodyPr/>
        <a:lstStyle/>
        <a:p>
          <a:endParaRPr lang="en-IN"/>
        </a:p>
      </dgm:t>
    </dgm:pt>
    <dgm:pt modelId="{F4E4A799-B27F-48A3-B89C-DC03ED710B11}">
      <dgm:prSet phldrT="[Text]" custT="1"/>
      <dgm:spPr/>
      <dgm:t>
        <a:bodyPr/>
        <a:lstStyle/>
        <a:p>
          <a:r>
            <a:rPr lang="en-IN" sz="17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Model Wrangler &lt;= 0.500000 </a:t>
          </a:r>
          <a:endParaRPr lang="en-IN" sz="17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C154127F-7E9A-4F82-A317-6842486BCA81}" type="parTrans" cxnId="{91FED776-8830-47C1-BAC5-9EE6BA2B5AEB}">
      <dgm:prSet/>
      <dgm:spPr/>
      <dgm:t>
        <a:bodyPr/>
        <a:lstStyle/>
        <a:p>
          <a:endParaRPr lang="en-IN"/>
        </a:p>
      </dgm:t>
    </dgm:pt>
    <dgm:pt modelId="{5189E191-0074-4361-A01A-2CEBEC08B6FE}" type="sibTrans" cxnId="{91FED776-8830-47C1-BAC5-9EE6BA2B5AEB}">
      <dgm:prSet/>
      <dgm:spPr/>
      <dgm:t>
        <a:bodyPr/>
        <a:lstStyle/>
        <a:p>
          <a:endParaRPr lang="en-IN"/>
        </a:p>
      </dgm:t>
    </dgm:pt>
    <dgm:pt modelId="{F2CD9B01-1CE4-4A96-85E5-4EE8A73D13A9}">
      <dgm:prSet phldrT="[Text]" custT="1"/>
      <dgm:spPr/>
      <dgm:t>
        <a:bodyPr/>
        <a:lstStyle/>
        <a:p>
          <a:r>
            <a:rPr lang="en-IN" sz="17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Type Of </a:t>
          </a:r>
          <a:r>
            <a:rPr lang="en-IN" sz="1700" b="1" i="0"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Collission</a:t>
          </a:r>
          <a:r>
            <a:rPr lang="en-IN" sz="17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 Rear Collision &lt;= 0.50</a:t>
          </a:r>
          <a:endParaRPr lang="en-IN" sz="17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D46D52B3-4AEC-43DD-9270-F244CD3A7E93}" type="parTrans" cxnId="{89FB95FC-BD5C-4156-A628-D223DB78CECF}">
      <dgm:prSet/>
      <dgm:spPr/>
      <dgm:t>
        <a:bodyPr/>
        <a:lstStyle/>
        <a:p>
          <a:endParaRPr lang="en-IN"/>
        </a:p>
      </dgm:t>
    </dgm:pt>
    <dgm:pt modelId="{170F4CB2-5E07-42B6-9217-3416FA055FEF}" type="sibTrans" cxnId="{89FB95FC-BD5C-4156-A628-D223DB78CECF}">
      <dgm:prSet/>
      <dgm:spPr/>
      <dgm:t>
        <a:bodyPr/>
        <a:lstStyle/>
        <a:p>
          <a:endParaRPr lang="en-IN"/>
        </a:p>
      </dgm:t>
    </dgm:pt>
    <dgm:pt modelId="{E0024079-E901-4A4A-8533-1579D540E09D}" type="pres">
      <dgm:prSet presAssocID="{3651ACAA-D0CB-4F8F-B90B-5B0C24A8B673}" presName="Name0" presStyleCnt="0">
        <dgm:presLayoutVars>
          <dgm:dir/>
          <dgm:resizeHandles val="exact"/>
        </dgm:presLayoutVars>
      </dgm:prSet>
      <dgm:spPr/>
    </dgm:pt>
    <dgm:pt modelId="{047BA216-689F-4837-8735-A1A5F4403FF3}" type="pres">
      <dgm:prSet presAssocID="{EAD5512C-11FB-4406-B33D-EEE801E7A9C6}" presName="node" presStyleLbl="node1" presStyleIdx="0" presStyleCnt="6">
        <dgm:presLayoutVars>
          <dgm:bulletEnabled val="1"/>
        </dgm:presLayoutVars>
      </dgm:prSet>
      <dgm:spPr/>
    </dgm:pt>
    <dgm:pt modelId="{7148E61E-7A63-45C0-AF64-E1A28E8F109D}" type="pres">
      <dgm:prSet presAssocID="{01537693-EDA0-4FFA-BF91-2F76F5719AD7}" presName="sibTrans" presStyleLbl="sibTrans2D1" presStyleIdx="0" presStyleCnt="5"/>
      <dgm:spPr/>
    </dgm:pt>
    <dgm:pt modelId="{7372FE2A-2703-495F-B8FF-0406981AD610}" type="pres">
      <dgm:prSet presAssocID="{01537693-EDA0-4FFA-BF91-2F76F5719AD7}" presName="connectorText" presStyleLbl="sibTrans2D1" presStyleIdx="0" presStyleCnt="5"/>
      <dgm:spPr/>
    </dgm:pt>
    <dgm:pt modelId="{01AE6B31-DEA2-4A83-95DE-B309B4770009}" type="pres">
      <dgm:prSet presAssocID="{0C674376-F070-442B-B929-75D384E91F30}" presName="node" presStyleLbl="node1" presStyleIdx="1" presStyleCnt="6">
        <dgm:presLayoutVars>
          <dgm:bulletEnabled val="1"/>
        </dgm:presLayoutVars>
      </dgm:prSet>
      <dgm:spPr/>
    </dgm:pt>
    <dgm:pt modelId="{6AB2F77D-BB7E-4878-986B-60ADC5C7EE38}" type="pres">
      <dgm:prSet presAssocID="{EAD3AC1D-3F29-4672-9DCE-36E7DF66D3ED}" presName="sibTrans" presStyleLbl="sibTrans2D1" presStyleIdx="1" presStyleCnt="5"/>
      <dgm:spPr/>
    </dgm:pt>
    <dgm:pt modelId="{E78217AE-4CEF-411F-AA37-722E00ABD72D}" type="pres">
      <dgm:prSet presAssocID="{EAD3AC1D-3F29-4672-9DCE-36E7DF66D3ED}" presName="connectorText" presStyleLbl="sibTrans2D1" presStyleIdx="1" presStyleCnt="5"/>
      <dgm:spPr/>
    </dgm:pt>
    <dgm:pt modelId="{D69D5365-CA69-44CF-9114-A5660B516CA7}" type="pres">
      <dgm:prSet presAssocID="{98D90CD3-77E7-4BB1-A83A-EB063FCEF245}" presName="node" presStyleLbl="node1" presStyleIdx="2" presStyleCnt="6">
        <dgm:presLayoutVars>
          <dgm:bulletEnabled val="1"/>
        </dgm:presLayoutVars>
      </dgm:prSet>
      <dgm:spPr/>
    </dgm:pt>
    <dgm:pt modelId="{4321B9C4-8A08-4782-A174-9B82C3C9AFB3}" type="pres">
      <dgm:prSet presAssocID="{06B8E7F9-E75C-40C0-8AAB-1FB34DC4B31C}" presName="sibTrans" presStyleLbl="sibTrans2D1" presStyleIdx="2" presStyleCnt="5"/>
      <dgm:spPr/>
    </dgm:pt>
    <dgm:pt modelId="{43FF56D6-A1F4-45EB-BE96-E9343BEF335F}" type="pres">
      <dgm:prSet presAssocID="{06B8E7F9-E75C-40C0-8AAB-1FB34DC4B31C}" presName="connectorText" presStyleLbl="sibTrans2D1" presStyleIdx="2" presStyleCnt="5"/>
      <dgm:spPr/>
    </dgm:pt>
    <dgm:pt modelId="{D51F57AA-D3B2-4377-ACDA-897FEC06D156}" type="pres">
      <dgm:prSet presAssocID="{F4E4A799-B27F-48A3-B89C-DC03ED710B11}" presName="node" presStyleLbl="node1" presStyleIdx="3" presStyleCnt="6">
        <dgm:presLayoutVars>
          <dgm:bulletEnabled val="1"/>
        </dgm:presLayoutVars>
      </dgm:prSet>
      <dgm:spPr/>
    </dgm:pt>
    <dgm:pt modelId="{04B24086-1AD4-4918-B4C9-0A047E39DA60}" type="pres">
      <dgm:prSet presAssocID="{5189E191-0074-4361-A01A-2CEBEC08B6FE}" presName="sibTrans" presStyleLbl="sibTrans2D1" presStyleIdx="3" presStyleCnt="5"/>
      <dgm:spPr/>
    </dgm:pt>
    <dgm:pt modelId="{87DFED14-66FB-4001-9337-6D17990F1799}" type="pres">
      <dgm:prSet presAssocID="{5189E191-0074-4361-A01A-2CEBEC08B6FE}" presName="connectorText" presStyleLbl="sibTrans2D1" presStyleIdx="3" presStyleCnt="5"/>
      <dgm:spPr/>
    </dgm:pt>
    <dgm:pt modelId="{BE468099-CB32-4F26-977F-7647C99730EF}" type="pres">
      <dgm:prSet presAssocID="{F2CD9B01-1CE4-4A96-85E5-4EE8A73D13A9}" presName="node" presStyleLbl="node1" presStyleIdx="4" presStyleCnt="6">
        <dgm:presLayoutVars>
          <dgm:bulletEnabled val="1"/>
        </dgm:presLayoutVars>
      </dgm:prSet>
      <dgm:spPr/>
    </dgm:pt>
    <dgm:pt modelId="{0877641F-613A-4907-BB22-EC5D030E5157}" type="pres">
      <dgm:prSet presAssocID="{170F4CB2-5E07-42B6-9217-3416FA055FEF}" presName="sibTrans" presStyleLbl="sibTrans2D1" presStyleIdx="4" presStyleCnt="5"/>
      <dgm:spPr/>
    </dgm:pt>
    <dgm:pt modelId="{79BE159D-F0F8-4A43-AC10-3D12890C27D6}" type="pres">
      <dgm:prSet presAssocID="{170F4CB2-5E07-42B6-9217-3416FA055FEF}" presName="connectorText" presStyleLbl="sibTrans2D1" presStyleIdx="4" presStyleCnt="5"/>
      <dgm:spPr/>
    </dgm:pt>
    <dgm:pt modelId="{570A0881-AC33-46BC-8B32-C03903DCB8AA}" type="pres">
      <dgm:prSet presAssocID="{6B65F756-A873-4460-9A40-23149372AD92}" presName="node" presStyleLbl="node1" presStyleIdx="5" presStyleCnt="6">
        <dgm:presLayoutVars>
          <dgm:bulletEnabled val="1"/>
        </dgm:presLayoutVars>
      </dgm:prSet>
      <dgm:spPr/>
    </dgm:pt>
  </dgm:ptLst>
  <dgm:cxnLst>
    <dgm:cxn modelId="{D2E56C06-FE3C-4008-8D93-7EAF816DB9E3}" type="presOf" srcId="{3651ACAA-D0CB-4F8F-B90B-5B0C24A8B673}" destId="{E0024079-E901-4A4A-8533-1579D540E09D}" srcOrd="0" destOrd="0" presId="urn:microsoft.com/office/officeart/2005/8/layout/process1"/>
    <dgm:cxn modelId="{C6AAD707-3F86-41C6-B9EC-C6EFA5A55833}" type="presOf" srcId="{170F4CB2-5E07-42B6-9217-3416FA055FEF}" destId="{0877641F-613A-4907-BB22-EC5D030E5157}" srcOrd="0" destOrd="0" presId="urn:microsoft.com/office/officeart/2005/8/layout/process1"/>
    <dgm:cxn modelId="{0A221F08-8C2C-41D3-A881-6C26C956E7B6}" type="presOf" srcId="{F4E4A799-B27F-48A3-B89C-DC03ED710B11}" destId="{D51F57AA-D3B2-4377-ACDA-897FEC06D156}" srcOrd="0" destOrd="0" presId="urn:microsoft.com/office/officeart/2005/8/layout/process1"/>
    <dgm:cxn modelId="{E8921624-E97B-49FE-B868-A04769262744}" type="presOf" srcId="{98D90CD3-77E7-4BB1-A83A-EB063FCEF245}" destId="{D69D5365-CA69-44CF-9114-A5660B516CA7}" srcOrd="0" destOrd="0" presId="urn:microsoft.com/office/officeart/2005/8/layout/process1"/>
    <dgm:cxn modelId="{CF637864-A6E7-4E11-A8A7-C9236361793A}" srcId="{3651ACAA-D0CB-4F8F-B90B-5B0C24A8B673}" destId="{98D90CD3-77E7-4BB1-A83A-EB063FCEF245}" srcOrd="2" destOrd="0" parTransId="{3CA948B3-A880-4E85-949E-DA561A9FED53}" sibTransId="{06B8E7F9-E75C-40C0-8AAB-1FB34DC4B31C}"/>
    <dgm:cxn modelId="{31394167-F97E-4553-B3BB-63A693BAB8B7}" type="presOf" srcId="{6B65F756-A873-4460-9A40-23149372AD92}" destId="{570A0881-AC33-46BC-8B32-C03903DCB8AA}" srcOrd="0" destOrd="0" presId="urn:microsoft.com/office/officeart/2005/8/layout/process1"/>
    <dgm:cxn modelId="{A27D2B73-5E8B-41D8-BF17-725ED0D95158}" srcId="{3651ACAA-D0CB-4F8F-B90B-5B0C24A8B673}" destId="{6B65F756-A873-4460-9A40-23149372AD92}" srcOrd="5" destOrd="0" parTransId="{E41CC1B5-4F0F-4AEC-B8C6-7179B1DCA98E}" sibTransId="{13908E92-FDF1-407C-BF3A-C726089223CF}"/>
    <dgm:cxn modelId="{91FED776-8830-47C1-BAC5-9EE6BA2B5AEB}" srcId="{3651ACAA-D0CB-4F8F-B90B-5B0C24A8B673}" destId="{F4E4A799-B27F-48A3-B89C-DC03ED710B11}" srcOrd="3" destOrd="0" parTransId="{C154127F-7E9A-4F82-A317-6842486BCA81}" sibTransId="{5189E191-0074-4361-A01A-2CEBEC08B6FE}"/>
    <dgm:cxn modelId="{8B6EE588-A7F9-4452-8566-7ABBBBF457AC}" type="presOf" srcId="{EAD5512C-11FB-4406-B33D-EEE801E7A9C6}" destId="{047BA216-689F-4837-8735-A1A5F4403FF3}" srcOrd="0" destOrd="0" presId="urn:microsoft.com/office/officeart/2005/8/layout/process1"/>
    <dgm:cxn modelId="{E4F3A692-5046-479B-9549-A4E958654532}" srcId="{3651ACAA-D0CB-4F8F-B90B-5B0C24A8B673}" destId="{0C674376-F070-442B-B929-75D384E91F30}" srcOrd="1" destOrd="0" parTransId="{85A3DB48-2D5E-4A95-A140-73A75F49993A}" sibTransId="{EAD3AC1D-3F29-4672-9DCE-36E7DF66D3ED}"/>
    <dgm:cxn modelId="{D8D7A3B5-C567-4A63-BFD3-375D1E71B7C0}" type="presOf" srcId="{06B8E7F9-E75C-40C0-8AAB-1FB34DC4B31C}" destId="{4321B9C4-8A08-4782-A174-9B82C3C9AFB3}" srcOrd="0" destOrd="0" presId="urn:microsoft.com/office/officeart/2005/8/layout/process1"/>
    <dgm:cxn modelId="{5D41B0BA-7438-42A9-B580-75B7078BB7CC}" type="presOf" srcId="{01537693-EDA0-4FFA-BF91-2F76F5719AD7}" destId="{7148E61E-7A63-45C0-AF64-E1A28E8F109D}" srcOrd="0" destOrd="0" presId="urn:microsoft.com/office/officeart/2005/8/layout/process1"/>
    <dgm:cxn modelId="{EF5AADBD-EE3D-45BA-8E85-5201053C78E6}" srcId="{3651ACAA-D0CB-4F8F-B90B-5B0C24A8B673}" destId="{EAD5512C-11FB-4406-B33D-EEE801E7A9C6}" srcOrd="0" destOrd="0" parTransId="{4D546707-0D4F-4786-80EA-683F9F32BF25}" sibTransId="{01537693-EDA0-4FFA-BF91-2F76F5719AD7}"/>
    <dgm:cxn modelId="{5F5986C7-8988-4E3E-AD05-4584FFD154D0}" type="presOf" srcId="{5189E191-0074-4361-A01A-2CEBEC08B6FE}" destId="{04B24086-1AD4-4918-B4C9-0A047E39DA60}" srcOrd="0" destOrd="0" presId="urn:microsoft.com/office/officeart/2005/8/layout/process1"/>
    <dgm:cxn modelId="{821057CE-D8CA-473E-B461-4C2B3D580ED6}" type="presOf" srcId="{170F4CB2-5E07-42B6-9217-3416FA055FEF}" destId="{79BE159D-F0F8-4A43-AC10-3D12890C27D6}" srcOrd="1" destOrd="0" presId="urn:microsoft.com/office/officeart/2005/8/layout/process1"/>
    <dgm:cxn modelId="{E9C264CF-537F-49DF-B6CE-B8DE69FCF7AF}" type="presOf" srcId="{0C674376-F070-442B-B929-75D384E91F30}" destId="{01AE6B31-DEA2-4A83-95DE-B309B4770009}" srcOrd="0" destOrd="0" presId="urn:microsoft.com/office/officeart/2005/8/layout/process1"/>
    <dgm:cxn modelId="{C3CDDECF-FBAC-454B-AC09-98DFA0520014}" type="presOf" srcId="{5189E191-0074-4361-A01A-2CEBEC08B6FE}" destId="{87DFED14-66FB-4001-9337-6D17990F1799}" srcOrd="1" destOrd="0" presId="urn:microsoft.com/office/officeart/2005/8/layout/process1"/>
    <dgm:cxn modelId="{48D177D6-787F-4FC8-AD79-76960FB45F84}" type="presOf" srcId="{F2CD9B01-1CE4-4A96-85E5-4EE8A73D13A9}" destId="{BE468099-CB32-4F26-977F-7647C99730EF}" srcOrd="0" destOrd="0" presId="urn:microsoft.com/office/officeart/2005/8/layout/process1"/>
    <dgm:cxn modelId="{38F7A8DB-5D21-461F-8E42-132E162E7D22}" type="presOf" srcId="{06B8E7F9-E75C-40C0-8AAB-1FB34DC4B31C}" destId="{43FF56D6-A1F4-45EB-BE96-E9343BEF335F}" srcOrd="1" destOrd="0" presId="urn:microsoft.com/office/officeart/2005/8/layout/process1"/>
    <dgm:cxn modelId="{4FB38EE8-FAF8-437F-973C-6FF7B819A468}" type="presOf" srcId="{EAD3AC1D-3F29-4672-9DCE-36E7DF66D3ED}" destId="{E78217AE-4CEF-411F-AA37-722E00ABD72D}" srcOrd="1" destOrd="0" presId="urn:microsoft.com/office/officeart/2005/8/layout/process1"/>
    <dgm:cxn modelId="{EC3D91ED-F60D-4A9A-85F9-1FF98AAAAF6D}" type="presOf" srcId="{01537693-EDA0-4FFA-BF91-2F76F5719AD7}" destId="{7372FE2A-2703-495F-B8FF-0406981AD610}" srcOrd="1" destOrd="0" presId="urn:microsoft.com/office/officeart/2005/8/layout/process1"/>
    <dgm:cxn modelId="{83D556F0-59DC-45FF-A21A-31FB4E983E4B}" type="presOf" srcId="{EAD3AC1D-3F29-4672-9DCE-36E7DF66D3ED}" destId="{6AB2F77D-BB7E-4878-986B-60ADC5C7EE38}" srcOrd="0" destOrd="0" presId="urn:microsoft.com/office/officeart/2005/8/layout/process1"/>
    <dgm:cxn modelId="{89FB95FC-BD5C-4156-A628-D223DB78CECF}" srcId="{3651ACAA-D0CB-4F8F-B90B-5B0C24A8B673}" destId="{F2CD9B01-1CE4-4A96-85E5-4EE8A73D13A9}" srcOrd="4" destOrd="0" parTransId="{D46D52B3-4AEC-43DD-9270-F244CD3A7E93}" sibTransId="{170F4CB2-5E07-42B6-9217-3416FA055FEF}"/>
    <dgm:cxn modelId="{3B8C9DEA-8C54-444F-A865-335A0B607562}" type="presParOf" srcId="{E0024079-E901-4A4A-8533-1579D540E09D}" destId="{047BA216-689F-4837-8735-A1A5F4403FF3}" srcOrd="0" destOrd="0" presId="urn:microsoft.com/office/officeart/2005/8/layout/process1"/>
    <dgm:cxn modelId="{3330403B-12A7-4786-8CC9-AA52427250A8}" type="presParOf" srcId="{E0024079-E901-4A4A-8533-1579D540E09D}" destId="{7148E61E-7A63-45C0-AF64-E1A28E8F109D}" srcOrd="1" destOrd="0" presId="urn:microsoft.com/office/officeart/2005/8/layout/process1"/>
    <dgm:cxn modelId="{9B2FE73E-BF7B-432A-84E9-86873C9BD848}" type="presParOf" srcId="{7148E61E-7A63-45C0-AF64-E1A28E8F109D}" destId="{7372FE2A-2703-495F-B8FF-0406981AD610}" srcOrd="0" destOrd="0" presId="urn:microsoft.com/office/officeart/2005/8/layout/process1"/>
    <dgm:cxn modelId="{A6765606-01AF-4D0A-9B83-14880639F8B3}" type="presParOf" srcId="{E0024079-E901-4A4A-8533-1579D540E09D}" destId="{01AE6B31-DEA2-4A83-95DE-B309B4770009}" srcOrd="2" destOrd="0" presId="urn:microsoft.com/office/officeart/2005/8/layout/process1"/>
    <dgm:cxn modelId="{D740F35C-6A10-4D43-9C33-62DA93CEEC34}" type="presParOf" srcId="{E0024079-E901-4A4A-8533-1579D540E09D}" destId="{6AB2F77D-BB7E-4878-986B-60ADC5C7EE38}" srcOrd="3" destOrd="0" presId="urn:microsoft.com/office/officeart/2005/8/layout/process1"/>
    <dgm:cxn modelId="{95871EB1-9BBC-4EAB-B7F8-816729436F05}" type="presParOf" srcId="{6AB2F77D-BB7E-4878-986B-60ADC5C7EE38}" destId="{E78217AE-4CEF-411F-AA37-722E00ABD72D}" srcOrd="0" destOrd="0" presId="urn:microsoft.com/office/officeart/2005/8/layout/process1"/>
    <dgm:cxn modelId="{094D0323-1EE8-4FFF-8FF3-1B513D0B9D0D}" type="presParOf" srcId="{E0024079-E901-4A4A-8533-1579D540E09D}" destId="{D69D5365-CA69-44CF-9114-A5660B516CA7}" srcOrd="4" destOrd="0" presId="urn:microsoft.com/office/officeart/2005/8/layout/process1"/>
    <dgm:cxn modelId="{683399C7-A4C6-447D-8B46-C2D6C900FC02}" type="presParOf" srcId="{E0024079-E901-4A4A-8533-1579D540E09D}" destId="{4321B9C4-8A08-4782-A174-9B82C3C9AFB3}" srcOrd="5" destOrd="0" presId="urn:microsoft.com/office/officeart/2005/8/layout/process1"/>
    <dgm:cxn modelId="{ACE3C544-23F2-4828-BA9B-CCD58D955164}" type="presParOf" srcId="{4321B9C4-8A08-4782-A174-9B82C3C9AFB3}" destId="{43FF56D6-A1F4-45EB-BE96-E9343BEF335F}" srcOrd="0" destOrd="0" presId="urn:microsoft.com/office/officeart/2005/8/layout/process1"/>
    <dgm:cxn modelId="{335F8E88-8EB5-416D-B6DA-76FC6A1E9D32}" type="presParOf" srcId="{E0024079-E901-4A4A-8533-1579D540E09D}" destId="{D51F57AA-D3B2-4377-ACDA-897FEC06D156}" srcOrd="6" destOrd="0" presId="urn:microsoft.com/office/officeart/2005/8/layout/process1"/>
    <dgm:cxn modelId="{10A10359-898B-4062-9976-D9CE3C77013F}" type="presParOf" srcId="{E0024079-E901-4A4A-8533-1579D540E09D}" destId="{04B24086-1AD4-4918-B4C9-0A047E39DA60}" srcOrd="7" destOrd="0" presId="urn:microsoft.com/office/officeart/2005/8/layout/process1"/>
    <dgm:cxn modelId="{B7629915-A9E8-4664-ADF6-4F4F1EAD44C9}" type="presParOf" srcId="{04B24086-1AD4-4918-B4C9-0A047E39DA60}" destId="{87DFED14-66FB-4001-9337-6D17990F1799}" srcOrd="0" destOrd="0" presId="urn:microsoft.com/office/officeart/2005/8/layout/process1"/>
    <dgm:cxn modelId="{960E72F4-F66B-4A9F-834A-FFF924DB17F7}" type="presParOf" srcId="{E0024079-E901-4A4A-8533-1579D540E09D}" destId="{BE468099-CB32-4F26-977F-7647C99730EF}" srcOrd="8" destOrd="0" presId="urn:microsoft.com/office/officeart/2005/8/layout/process1"/>
    <dgm:cxn modelId="{9DC62DD8-1106-4039-BA76-C03E1C4A29D6}" type="presParOf" srcId="{E0024079-E901-4A4A-8533-1579D540E09D}" destId="{0877641F-613A-4907-BB22-EC5D030E5157}" srcOrd="9" destOrd="0" presId="urn:microsoft.com/office/officeart/2005/8/layout/process1"/>
    <dgm:cxn modelId="{8C77D806-7847-4518-ACC4-DC5E24E70D94}" type="presParOf" srcId="{0877641F-613A-4907-BB22-EC5D030E5157}" destId="{79BE159D-F0F8-4A43-AC10-3D12890C27D6}" srcOrd="0" destOrd="0" presId="urn:microsoft.com/office/officeart/2005/8/layout/process1"/>
    <dgm:cxn modelId="{DC799205-C7CD-4B7C-B8AE-9D2F52818029}" type="presParOf" srcId="{E0024079-E901-4A4A-8533-1579D540E09D}" destId="{570A0881-AC33-46BC-8B32-C03903DCB8AA}" srcOrd="1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51ACAA-D0CB-4F8F-B90B-5B0C24A8B673}" type="doc">
      <dgm:prSet loTypeId="urn:microsoft.com/office/officeart/2005/8/layout/process1" loCatId="process" qsTypeId="urn:microsoft.com/office/officeart/2005/8/quickstyle/simple1" qsCatId="simple" csTypeId="urn:microsoft.com/office/officeart/2005/8/colors/colorful1" csCatId="colorful" phldr="1"/>
      <dgm:spPr/>
    </dgm:pt>
    <dgm:pt modelId="{EAD5512C-11FB-4406-B33D-EEE801E7A9C6}">
      <dgm:prSet phldrT="[Text]"/>
      <dgm:spPr/>
      <dgm:t>
        <a:bodyPr/>
        <a:lstStyle/>
        <a:p>
          <a:r>
            <a:rPr lang="en-IN" b="1" i="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4D546707-0D4F-4786-80EA-683F9F32BF25}" type="parTrans" cxnId="{EF5AADBD-EE3D-45BA-8E85-5201053C78E6}">
      <dgm:prSet/>
      <dgm:spPr/>
      <dgm:t>
        <a:bodyPr/>
        <a:lstStyle/>
        <a:p>
          <a:endParaRPr lang="en-IN"/>
        </a:p>
      </dgm:t>
    </dgm:pt>
    <dgm:pt modelId="{01537693-EDA0-4FFA-BF91-2F76F5719AD7}" type="sibTrans" cxnId="{EF5AADBD-EE3D-45BA-8E85-5201053C78E6}">
      <dgm:prSet/>
      <dgm:spPr/>
      <dgm:t>
        <a:bodyPr/>
        <a:lstStyle/>
        <a:p>
          <a:endParaRPr lang="en-IN"/>
        </a:p>
      </dgm:t>
    </dgm:pt>
    <dgm:pt modelId="{0C674376-F070-442B-B929-75D384E91F30}">
      <dgm:prSet phldrT="[Text]"/>
      <dgm:spPr/>
      <dgm:t>
        <a:bodyPr/>
        <a:lstStyle/>
        <a:p>
          <a:r>
            <a:rPr lang="en-IN" b="1" i="0" dirty="0">
              <a:solidFill>
                <a:schemeClr val="tx1"/>
              </a:solidFill>
              <a:effectLst/>
              <a:latin typeface="Roboto" panose="02000000000000000000" pitchFamily="2" charset="0"/>
              <a:ea typeface="Roboto" panose="02000000000000000000" pitchFamily="2" charset="0"/>
              <a:cs typeface="Roboto" panose="02000000000000000000" pitchFamily="2" charset="0"/>
            </a:rPr>
            <a:t>Type Of Incident Single Vehicle Collision &lt;= 0.50</a:t>
          </a:r>
          <a:endParaRPr lang="en-IN"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85A3DB48-2D5E-4A95-A140-73A75F49993A}" type="parTrans" cxnId="{E4F3A692-5046-479B-9549-A4E958654532}">
      <dgm:prSet/>
      <dgm:spPr/>
      <dgm:t>
        <a:bodyPr/>
        <a:lstStyle/>
        <a:p>
          <a:endParaRPr lang="en-IN"/>
        </a:p>
      </dgm:t>
    </dgm:pt>
    <dgm:pt modelId="{EAD3AC1D-3F29-4672-9DCE-36E7DF66D3ED}" type="sibTrans" cxnId="{E4F3A692-5046-479B-9549-A4E958654532}">
      <dgm:prSet/>
      <dgm:spPr/>
      <dgm:t>
        <a:bodyPr/>
        <a:lstStyle/>
        <a:p>
          <a:endParaRPr lang="en-IN"/>
        </a:p>
      </dgm:t>
    </dgm:pt>
    <dgm:pt modelId="{6B65F756-A873-4460-9A40-23149372AD92}">
      <dgm:prSet phldrT="[Text]" custT="1"/>
      <dgm:spPr/>
      <dgm:t>
        <a:bodyPr/>
        <a:lstStyle/>
        <a:p>
          <a:r>
            <a:rPr lang="en-IN" sz="1800" b="1" dirty="0">
              <a:solidFill>
                <a:schemeClr val="tx1"/>
              </a:solidFill>
            </a:rPr>
            <a:t>Class 1</a:t>
          </a:r>
        </a:p>
      </dgm:t>
    </dgm:pt>
    <dgm:pt modelId="{E41CC1B5-4F0F-4AEC-B8C6-7179B1DCA98E}" type="parTrans" cxnId="{A27D2B73-5E8B-41D8-BF17-725ED0D95158}">
      <dgm:prSet/>
      <dgm:spPr/>
      <dgm:t>
        <a:bodyPr/>
        <a:lstStyle/>
        <a:p>
          <a:endParaRPr lang="en-IN"/>
        </a:p>
      </dgm:t>
    </dgm:pt>
    <dgm:pt modelId="{13908E92-FDF1-407C-BF3A-C726089223CF}" type="sibTrans" cxnId="{A27D2B73-5E8B-41D8-BF17-725ED0D95158}">
      <dgm:prSet/>
      <dgm:spPr/>
      <dgm:t>
        <a:bodyPr/>
        <a:lstStyle/>
        <a:p>
          <a:endParaRPr lang="en-IN"/>
        </a:p>
      </dgm:t>
    </dgm:pt>
    <dgm:pt modelId="{98D90CD3-77E7-4BB1-A83A-EB063FCEF245}">
      <dgm:prSet phldrT="[Text]"/>
      <dgm:spPr/>
      <dgm:t>
        <a:bodyPr/>
        <a:lstStyle/>
        <a:p>
          <a:r>
            <a:rPr lang="en-IN"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Amount Of Injury Claim &lt;= 6714.50</a:t>
          </a:r>
          <a:endParaRPr lang="en-IN"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3CA948B3-A880-4E85-949E-DA561A9FED53}" type="parTrans" cxnId="{CF637864-A6E7-4E11-A8A7-C9236361793A}">
      <dgm:prSet/>
      <dgm:spPr/>
      <dgm:t>
        <a:bodyPr/>
        <a:lstStyle/>
        <a:p>
          <a:endParaRPr lang="en-IN"/>
        </a:p>
      </dgm:t>
    </dgm:pt>
    <dgm:pt modelId="{06B8E7F9-E75C-40C0-8AAB-1FB34DC4B31C}" type="sibTrans" cxnId="{CF637864-A6E7-4E11-A8A7-C9236361793A}">
      <dgm:prSet/>
      <dgm:spPr/>
      <dgm:t>
        <a:bodyPr/>
        <a:lstStyle/>
        <a:p>
          <a:endParaRPr lang="en-IN"/>
        </a:p>
      </dgm:t>
    </dgm:pt>
    <dgm:pt modelId="{F4E4A799-B27F-48A3-B89C-DC03ED710B11}">
      <dgm:prSet phldrT="[Text]" custT="1"/>
      <dgm:spPr/>
      <dgm:t>
        <a:bodyPr/>
        <a:lstStyle/>
        <a:p>
          <a:r>
            <a:rPr lang="en-IN" sz="18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Make Honda &lt;= 0.50</a:t>
          </a:r>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C154127F-7E9A-4F82-A317-6842486BCA81}" type="parTrans" cxnId="{91FED776-8830-47C1-BAC5-9EE6BA2B5AEB}">
      <dgm:prSet/>
      <dgm:spPr/>
      <dgm:t>
        <a:bodyPr/>
        <a:lstStyle/>
        <a:p>
          <a:endParaRPr lang="en-IN"/>
        </a:p>
      </dgm:t>
    </dgm:pt>
    <dgm:pt modelId="{5189E191-0074-4361-A01A-2CEBEC08B6FE}" type="sibTrans" cxnId="{91FED776-8830-47C1-BAC5-9EE6BA2B5AEB}">
      <dgm:prSet/>
      <dgm:spPr/>
      <dgm:t>
        <a:bodyPr/>
        <a:lstStyle/>
        <a:p>
          <a:endParaRPr lang="en-IN"/>
        </a:p>
      </dgm:t>
    </dgm:pt>
    <dgm:pt modelId="{F2CD9B01-1CE4-4A96-85E5-4EE8A73D13A9}">
      <dgm:prSet phldrT="[Text]" custT="1"/>
      <dgm:spPr/>
      <dgm:t>
        <a:bodyPr/>
        <a:lstStyle/>
        <a:p>
          <a:r>
            <a:rPr lang="en-IN" sz="18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Model Tahoe &lt;= 0.50</a:t>
          </a:r>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dgm:t>
    </dgm:pt>
    <dgm:pt modelId="{D46D52B3-4AEC-43DD-9270-F244CD3A7E93}" type="parTrans" cxnId="{89FB95FC-BD5C-4156-A628-D223DB78CECF}">
      <dgm:prSet/>
      <dgm:spPr/>
      <dgm:t>
        <a:bodyPr/>
        <a:lstStyle/>
        <a:p>
          <a:endParaRPr lang="en-IN"/>
        </a:p>
      </dgm:t>
    </dgm:pt>
    <dgm:pt modelId="{170F4CB2-5E07-42B6-9217-3416FA055FEF}" type="sibTrans" cxnId="{89FB95FC-BD5C-4156-A628-D223DB78CECF}">
      <dgm:prSet/>
      <dgm:spPr/>
      <dgm:t>
        <a:bodyPr/>
        <a:lstStyle/>
        <a:p>
          <a:endParaRPr lang="en-IN"/>
        </a:p>
      </dgm:t>
    </dgm:pt>
    <dgm:pt modelId="{E0024079-E901-4A4A-8533-1579D540E09D}" type="pres">
      <dgm:prSet presAssocID="{3651ACAA-D0CB-4F8F-B90B-5B0C24A8B673}" presName="Name0" presStyleCnt="0">
        <dgm:presLayoutVars>
          <dgm:dir/>
          <dgm:resizeHandles val="exact"/>
        </dgm:presLayoutVars>
      </dgm:prSet>
      <dgm:spPr/>
    </dgm:pt>
    <dgm:pt modelId="{047BA216-689F-4837-8735-A1A5F4403FF3}" type="pres">
      <dgm:prSet presAssocID="{EAD5512C-11FB-4406-B33D-EEE801E7A9C6}" presName="node" presStyleLbl="node1" presStyleIdx="0" presStyleCnt="6">
        <dgm:presLayoutVars>
          <dgm:bulletEnabled val="1"/>
        </dgm:presLayoutVars>
      </dgm:prSet>
      <dgm:spPr/>
    </dgm:pt>
    <dgm:pt modelId="{7148E61E-7A63-45C0-AF64-E1A28E8F109D}" type="pres">
      <dgm:prSet presAssocID="{01537693-EDA0-4FFA-BF91-2F76F5719AD7}" presName="sibTrans" presStyleLbl="sibTrans2D1" presStyleIdx="0" presStyleCnt="5"/>
      <dgm:spPr/>
    </dgm:pt>
    <dgm:pt modelId="{7372FE2A-2703-495F-B8FF-0406981AD610}" type="pres">
      <dgm:prSet presAssocID="{01537693-EDA0-4FFA-BF91-2F76F5719AD7}" presName="connectorText" presStyleLbl="sibTrans2D1" presStyleIdx="0" presStyleCnt="5"/>
      <dgm:spPr/>
    </dgm:pt>
    <dgm:pt modelId="{01AE6B31-DEA2-4A83-95DE-B309B4770009}" type="pres">
      <dgm:prSet presAssocID="{0C674376-F070-442B-B929-75D384E91F30}" presName="node" presStyleLbl="node1" presStyleIdx="1" presStyleCnt="6">
        <dgm:presLayoutVars>
          <dgm:bulletEnabled val="1"/>
        </dgm:presLayoutVars>
      </dgm:prSet>
      <dgm:spPr/>
    </dgm:pt>
    <dgm:pt modelId="{6AB2F77D-BB7E-4878-986B-60ADC5C7EE38}" type="pres">
      <dgm:prSet presAssocID="{EAD3AC1D-3F29-4672-9DCE-36E7DF66D3ED}" presName="sibTrans" presStyleLbl="sibTrans2D1" presStyleIdx="1" presStyleCnt="5"/>
      <dgm:spPr/>
    </dgm:pt>
    <dgm:pt modelId="{E78217AE-4CEF-411F-AA37-722E00ABD72D}" type="pres">
      <dgm:prSet presAssocID="{EAD3AC1D-3F29-4672-9DCE-36E7DF66D3ED}" presName="connectorText" presStyleLbl="sibTrans2D1" presStyleIdx="1" presStyleCnt="5"/>
      <dgm:spPr/>
    </dgm:pt>
    <dgm:pt modelId="{D69D5365-CA69-44CF-9114-A5660B516CA7}" type="pres">
      <dgm:prSet presAssocID="{98D90CD3-77E7-4BB1-A83A-EB063FCEF245}" presName="node" presStyleLbl="node1" presStyleIdx="2" presStyleCnt="6">
        <dgm:presLayoutVars>
          <dgm:bulletEnabled val="1"/>
        </dgm:presLayoutVars>
      </dgm:prSet>
      <dgm:spPr/>
    </dgm:pt>
    <dgm:pt modelId="{4321B9C4-8A08-4782-A174-9B82C3C9AFB3}" type="pres">
      <dgm:prSet presAssocID="{06B8E7F9-E75C-40C0-8AAB-1FB34DC4B31C}" presName="sibTrans" presStyleLbl="sibTrans2D1" presStyleIdx="2" presStyleCnt="5"/>
      <dgm:spPr/>
    </dgm:pt>
    <dgm:pt modelId="{43FF56D6-A1F4-45EB-BE96-E9343BEF335F}" type="pres">
      <dgm:prSet presAssocID="{06B8E7F9-E75C-40C0-8AAB-1FB34DC4B31C}" presName="connectorText" presStyleLbl="sibTrans2D1" presStyleIdx="2" presStyleCnt="5"/>
      <dgm:spPr/>
    </dgm:pt>
    <dgm:pt modelId="{D51F57AA-D3B2-4377-ACDA-897FEC06D156}" type="pres">
      <dgm:prSet presAssocID="{F4E4A799-B27F-48A3-B89C-DC03ED710B11}" presName="node" presStyleLbl="node1" presStyleIdx="3" presStyleCnt="6">
        <dgm:presLayoutVars>
          <dgm:bulletEnabled val="1"/>
        </dgm:presLayoutVars>
      </dgm:prSet>
      <dgm:spPr/>
    </dgm:pt>
    <dgm:pt modelId="{04B24086-1AD4-4918-B4C9-0A047E39DA60}" type="pres">
      <dgm:prSet presAssocID="{5189E191-0074-4361-A01A-2CEBEC08B6FE}" presName="sibTrans" presStyleLbl="sibTrans2D1" presStyleIdx="3" presStyleCnt="5"/>
      <dgm:spPr/>
    </dgm:pt>
    <dgm:pt modelId="{87DFED14-66FB-4001-9337-6D17990F1799}" type="pres">
      <dgm:prSet presAssocID="{5189E191-0074-4361-A01A-2CEBEC08B6FE}" presName="connectorText" presStyleLbl="sibTrans2D1" presStyleIdx="3" presStyleCnt="5"/>
      <dgm:spPr/>
    </dgm:pt>
    <dgm:pt modelId="{BE468099-CB32-4F26-977F-7647C99730EF}" type="pres">
      <dgm:prSet presAssocID="{F2CD9B01-1CE4-4A96-85E5-4EE8A73D13A9}" presName="node" presStyleLbl="node1" presStyleIdx="4" presStyleCnt="6">
        <dgm:presLayoutVars>
          <dgm:bulletEnabled val="1"/>
        </dgm:presLayoutVars>
      </dgm:prSet>
      <dgm:spPr/>
    </dgm:pt>
    <dgm:pt modelId="{0877641F-613A-4907-BB22-EC5D030E5157}" type="pres">
      <dgm:prSet presAssocID="{170F4CB2-5E07-42B6-9217-3416FA055FEF}" presName="sibTrans" presStyleLbl="sibTrans2D1" presStyleIdx="4" presStyleCnt="5"/>
      <dgm:spPr/>
    </dgm:pt>
    <dgm:pt modelId="{79BE159D-F0F8-4A43-AC10-3D12890C27D6}" type="pres">
      <dgm:prSet presAssocID="{170F4CB2-5E07-42B6-9217-3416FA055FEF}" presName="connectorText" presStyleLbl="sibTrans2D1" presStyleIdx="4" presStyleCnt="5"/>
      <dgm:spPr/>
    </dgm:pt>
    <dgm:pt modelId="{570A0881-AC33-46BC-8B32-C03903DCB8AA}" type="pres">
      <dgm:prSet presAssocID="{6B65F756-A873-4460-9A40-23149372AD92}" presName="node" presStyleLbl="node1" presStyleIdx="5" presStyleCnt="6" custLinFactNeighborX="1706">
        <dgm:presLayoutVars>
          <dgm:bulletEnabled val="1"/>
        </dgm:presLayoutVars>
      </dgm:prSet>
      <dgm:spPr/>
    </dgm:pt>
  </dgm:ptLst>
  <dgm:cxnLst>
    <dgm:cxn modelId="{D2E56C06-FE3C-4008-8D93-7EAF816DB9E3}" type="presOf" srcId="{3651ACAA-D0CB-4F8F-B90B-5B0C24A8B673}" destId="{E0024079-E901-4A4A-8533-1579D540E09D}" srcOrd="0" destOrd="0" presId="urn:microsoft.com/office/officeart/2005/8/layout/process1"/>
    <dgm:cxn modelId="{C6AAD707-3F86-41C6-B9EC-C6EFA5A55833}" type="presOf" srcId="{170F4CB2-5E07-42B6-9217-3416FA055FEF}" destId="{0877641F-613A-4907-BB22-EC5D030E5157}" srcOrd="0" destOrd="0" presId="urn:microsoft.com/office/officeart/2005/8/layout/process1"/>
    <dgm:cxn modelId="{0A221F08-8C2C-41D3-A881-6C26C956E7B6}" type="presOf" srcId="{F4E4A799-B27F-48A3-B89C-DC03ED710B11}" destId="{D51F57AA-D3B2-4377-ACDA-897FEC06D156}" srcOrd="0" destOrd="0" presId="urn:microsoft.com/office/officeart/2005/8/layout/process1"/>
    <dgm:cxn modelId="{E8921624-E97B-49FE-B868-A04769262744}" type="presOf" srcId="{98D90CD3-77E7-4BB1-A83A-EB063FCEF245}" destId="{D69D5365-CA69-44CF-9114-A5660B516CA7}" srcOrd="0" destOrd="0" presId="urn:microsoft.com/office/officeart/2005/8/layout/process1"/>
    <dgm:cxn modelId="{CF637864-A6E7-4E11-A8A7-C9236361793A}" srcId="{3651ACAA-D0CB-4F8F-B90B-5B0C24A8B673}" destId="{98D90CD3-77E7-4BB1-A83A-EB063FCEF245}" srcOrd="2" destOrd="0" parTransId="{3CA948B3-A880-4E85-949E-DA561A9FED53}" sibTransId="{06B8E7F9-E75C-40C0-8AAB-1FB34DC4B31C}"/>
    <dgm:cxn modelId="{31394167-F97E-4553-B3BB-63A693BAB8B7}" type="presOf" srcId="{6B65F756-A873-4460-9A40-23149372AD92}" destId="{570A0881-AC33-46BC-8B32-C03903DCB8AA}" srcOrd="0" destOrd="0" presId="urn:microsoft.com/office/officeart/2005/8/layout/process1"/>
    <dgm:cxn modelId="{A27D2B73-5E8B-41D8-BF17-725ED0D95158}" srcId="{3651ACAA-D0CB-4F8F-B90B-5B0C24A8B673}" destId="{6B65F756-A873-4460-9A40-23149372AD92}" srcOrd="5" destOrd="0" parTransId="{E41CC1B5-4F0F-4AEC-B8C6-7179B1DCA98E}" sibTransId="{13908E92-FDF1-407C-BF3A-C726089223CF}"/>
    <dgm:cxn modelId="{91FED776-8830-47C1-BAC5-9EE6BA2B5AEB}" srcId="{3651ACAA-D0CB-4F8F-B90B-5B0C24A8B673}" destId="{F4E4A799-B27F-48A3-B89C-DC03ED710B11}" srcOrd="3" destOrd="0" parTransId="{C154127F-7E9A-4F82-A317-6842486BCA81}" sibTransId="{5189E191-0074-4361-A01A-2CEBEC08B6FE}"/>
    <dgm:cxn modelId="{8B6EE588-A7F9-4452-8566-7ABBBBF457AC}" type="presOf" srcId="{EAD5512C-11FB-4406-B33D-EEE801E7A9C6}" destId="{047BA216-689F-4837-8735-A1A5F4403FF3}" srcOrd="0" destOrd="0" presId="urn:microsoft.com/office/officeart/2005/8/layout/process1"/>
    <dgm:cxn modelId="{E4F3A692-5046-479B-9549-A4E958654532}" srcId="{3651ACAA-D0CB-4F8F-B90B-5B0C24A8B673}" destId="{0C674376-F070-442B-B929-75D384E91F30}" srcOrd="1" destOrd="0" parTransId="{85A3DB48-2D5E-4A95-A140-73A75F49993A}" sibTransId="{EAD3AC1D-3F29-4672-9DCE-36E7DF66D3ED}"/>
    <dgm:cxn modelId="{D8D7A3B5-C567-4A63-BFD3-375D1E71B7C0}" type="presOf" srcId="{06B8E7F9-E75C-40C0-8AAB-1FB34DC4B31C}" destId="{4321B9C4-8A08-4782-A174-9B82C3C9AFB3}" srcOrd="0" destOrd="0" presId="urn:microsoft.com/office/officeart/2005/8/layout/process1"/>
    <dgm:cxn modelId="{5D41B0BA-7438-42A9-B580-75B7078BB7CC}" type="presOf" srcId="{01537693-EDA0-4FFA-BF91-2F76F5719AD7}" destId="{7148E61E-7A63-45C0-AF64-E1A28E8F109D}" srcOrd="0" destOrd="0" presId="urn:microsoft.com/office/officeart/2005/8/layout/process1"/>
    <dgm:cxn modelId="{EF5AADBD-EE3D-45BA-8E85-5201053C78E6}" srcId="{3651ACAA-D0CB-4F8F-B90B-5B0C24A8B673}" destId="{EAD5512C-11FB-4406-B33D-EEE801E7A9C6}" srcOrd="0" destOrd="0" parTransId="{4D546707-0D4F-4786-80EA-683F9F32BF25}" sibTransId="{01537693-EDA0-4FFA-BF91-2F76F5719AD7}"/>
    <dgm:cxn modelId="{5F5986C7-8988-4E3E-AD05-4584FFD154D0}" type="presOf" srcId="{5189E191-0074-4361-A01A-2CEBEC08B6FE}" destId="{04B24086-1AD4-4918-B4C9-0A047E39DA60}" srcOrd="0" destOrd="0" presId="urn:microsoft.com/office/officeart/2005/8/layout/process1"/>
    <dgm:cxn modelId="{821057CE-D8CA-473E-B461-4C2B3D580ED6}" type="presOf" srcId="{170F4CB2-5E07-42B6-9217-3416FA055FEF}" destId="{79BE159D-F0F8-4A43-AC10-3D12890C27D6}" srcOrd="1" destOrd="0" presId="urn:microsoft.com/office/officeart/2005/8/layout/process1"/>
    <dgm:cxn modelId="{E9C264CF-537F-49DF-B6CE-B8DE69FCF7AF}" type="presOf" srcId="{0C674376-F070-442B-B929-75D384E91F30}" destId="{01AE6B31-DEA2-4A83-95DE-B309B4770009}" srcOrd="0" destOrd="0" presId="urn:microsoft.com/office/officeart/2005/8/layout/process1"/>
    <dgm:cxn modelId="{C3CDDECF-FBAC-454B-AC09-98DFA0520014}" type="presOf" srcId="{5189E191-0074-4361-A01A-2CEBEC08B6FE}" destId="{87DFED14-66FB-4001-9337-6D17990F1799}" srcOrd="1" destOrd="0" presId="urn:microsoft.com/office/officeart/2005/8/layout/process1"/>
    <dgm:cxn modelId="{48D177D6-787F-4FC8-AD79-76960FB45F84}" type="presOf" srcId="{F2CD9B01-1CE4-4A96-85E5-4EE8A73D13A9}" destId="{BE468099-CB32-4F26-977F-7647C99730EF}" srcOrd="0" destOrd="0" presId="urn:microsoft.com/office/officeart/2005/8/layout/process1"/>
    <dgm:cxn modelId="{38F7A8DB-5D21-461F-8E42-132E162E7D22}" type="presOf" srcId="{06B8E7F9-E75C-40C0-8AAB-1FB34DC4B31C}" destId="{43FF56D6-A1F4-45EB-BE96-E9343BEF335F}" srcOrd="1" destOrd="0" presId="urn:microsoft.com/office/officeart/2005/8/layout/process1"/>
    <dgm:cxn modelId="{4FB38EE8-FAF8-437F-973C-6FF7B819A468}" type="presOf" srcId="{EAD3AC1D-3F29-4672-9DCE-36E7DF66D3ED}" destId="{E78217AE-4CEF-411F-AA37-722E00ABD72D}" srcOrd="1" destOrd="0" presId="urn:microsoft.com/office/officeart/2005/8/layout/process1"/>
    <dgm:cxn modelId="{EC3D91ED-F60D-4A9A-85F9-1FF98AAAAF6D}" type="presOf" srcId="{01537693-EDA0-4FFA-BF91-2F76F5719AD7}" destId="{7372FE2A-2703-495F-B8FF-0406981AD610}" srcOrd="1" destOrd="0" presId="urn:microsoft.com/office/officeart/2005/8/layout/process1"/>
    <dgm:cxn modelId="{83D556F0-59DC-45FF-A21A-31FB4E983E4B}" type="presOf" srcId="{EAD3AC1D-3F29-4672-9DCE-36E7DF66D3ED}" destId="{6AB2F77D-BB7E-4878-986B-60ADC5C7EE38}" srcOrd="0" destOrd="0" presId="urn:microsoft.com/office/officeart/2005/8/layout/process1"/>
    <dgm:cxn modelId="{89FB95FC-BD5C-4156-A628-D223DB78CECF}" srcId="{3651ACAA-D0CB-4F8F-B90B-5B0C24A8B673}" destId="{F2CD9B01-1CE4-4A96-85E5-4EE8A73D13A9}" srcOrd="4" destOrd="0" parTransId="{D46D52B3-4AEC-43DD-9270-F244CD3A7E93}" sibTransId="{170F4CB2-5E07-42B6-9217-3416FA055FEF}"/>
    <dgm:cxn modelId="{3B8C9DEA-8C54-444F-A865-335A0B607562}" type="presParOf" srcId="{E0024079-E901-4A4A-8533-1579D540E09D}" destId="{047BA216-689F-4837-8735-A1A5F4403FF3}" srcOrd="0" destOrd="0" presId="urn:microsoft.com/office/officeart/2005/8/layout/process1"/>
    <dgm:cxn modelId="{3330403B-12A7-4786-8CC9-AA52427250A8}" type="presParOf" srcId="{E0024079-E901-4A4A-8533-1579D540E09D}" destId="{7148E61E-7A63-45C0-AF64-E1A28E8F109D}" srcOrd="1" destOrd="0" presId="urn:microsoft.com/office/officeart/2005/8/layout/process1"/>
    <dgm:cxn modelId="{9B2FE73E-BF7B-432A-84E9-86873C9BD848}" type="presParOf" srcId="{7148E61E-7A63-45C0-AF64-E1A28E8F109D}" destId="{7372FE2A-2703-495F-B8FF-0406981AD610}" srcOrd="0" destOrd="0" presId="urn:microsoft.com/office/officeart/2005/8/layout/process1"/>
    <dgm:cxn modelId="{A6765606-01AF-4D0A-9B83-14880639F8B3}" type="presParOf" srcId="{E0024079-E901-4A4A-8533-1579D540E09D}" destId="{01AE6B31-DEA2-4A83-95DE-B309B4770009}" srcOrd="2" destOrd="0" presId="urn:microsoft.com/office/officeart/2005/8/layout/process1"/>
    <dgm:cxn modelId="{D740F35C-6A10-4D43-9C33-62DA93CEEC34}" type="presParOf" srcId="{E0024079-E901-4A4A-8533-1579D540E09D}" destId="{6AB2F77D-BB7E-4878-986B-60ADC5C7EE38}" srcOrd="3" destOrd="0" presId="urn:microsoft.com/office/officeart/2005/8/layout/process1"/>
    <dgm:cxn modelId="{95871EB1-9BBC-4EAB-B7F8-816729436F05}" type="presParOf" srcId="{6AB2F77D-BB7E-4878-986B-60ADC5C7EE38}" destId="{E78217AE-4CEF-411F-AA37-722E00ABD72D}" srcOrd="0" destOrd="0" presId="urn:microsoft.com/office/officeart/2005/8/layout/process1"/>
    <dgm:cxn modelId="{094D0323-1EE8-4FFF-8FF3-1B513D0B9D0D}" type="presParOf" srcId="{E0024079-E901-4A4A-8533-1579D540E09D}" destId="{D69D5365-CA69-44CF-9114-A5660B516CA7}" srcOrd="4" destOrd="0" presId="urn:microsoft.com/office/officeart/2005/8/layout/process1"/>
    <dgm:cxn modelId="{683399C7-A4C6-447D-8B46-C2D6C900FC02}" type="presParOf" srcId="{E0024079-E901-4A4A-8533-1579D540E09D}" destId="{4321B9C4-8A08-4782-A174-9B82C3C9AFB3}" srcOrd="5" destOrd="0" presId="urn:microsoft.com/office/officeart/2005/8/layout/process1"/>
    <dgm:cxn modelId="{ACE3C544-23F2-4828-BA9B-CCD58D955164}" type="presParOf" srcId="{4321B9C4-8A08-4782-A174-9B82C3C9AFB3}" destId="{43FF56D6-A1F4-45EB-BE96-E9343BEF335F}" srcOrd="0" destOrd="0" presId="urn:microsoft.com/office/officeart/2005/8/layout/process1"/>
    <dgm:cxn modelId="{335F8E88-8EB5-416D-B6DA-76FC6A1E9D32}" type="presParOf" srcId="{E0024079-E901-4A4A-8533-1579D540E09D}" destId="{D51F57AA-D3B2-4377-ACDA-897FEC06D156}" srcOrd="6" destOrd="0" presId="urn:microsoft.com/office/officeart/2005/8/layout/process1"/>
    <dgm:cxn modelId="{10A10359-898B-4062-9976-D9CE3C77013F}" type="presParOf" srcId="{E0024079-E901-4A4A-8533-1579D540E09D}" destId="{04B24086-1AD4-4918-B4C9-0A047E39DA60}" srcOrd="7" destOrd="0" presId="urn:microsoft.com/office/officeart/2005/8/layout/process1"/>
    <dgm:cxn modelId="{B7629915-A9E8-4664-ADF6-4F4F1EAD44C9}" type="presParOf" srcId="{04B24086-1AD4-4918-B4C9-0A047E39DA60}" destId="{87DFED14-66FB-4001-9337-6D17990F1799}" srcOrd="0" destOrd="0" presId="urn:microsoft.com/office/officeart/2005/8/layout/process1"/>
    <dgm:cxn modelId="{960E72F4-F66B-4A9F-834A-FFF924DB17F7}" type="presParOf" srcId="{E0024079-E901-4A4A-8533-1579D540E09D}" destId="{BE468099-CB32-4F26-977F-7647C99730EF}" srcOrd="8" destOrd="0" presId="urn:microsoft.com/office/officeart/2005/8/layout/process1"/>
    <dgm:cxn modelId="{9DC62DD8-1106-4039-BA76-C03E1C4A29D6}" type="presParOf" srcId="{E0024079-E901-4A4A-8533-1579D540E09D}" destId="{0877641F-613A-4907-BB22-EC5D030E5157}" srcOrd="9" destOrd="0" presId="urn:microsoft.com/office/officeart/2005/8/layout/process1"/>
    <dgm:cxn modelId="{8C77D806-7847-4518-ACC4-DC5E24E70D94}" type="presParOf" srcId="{0877641F-613A-4907-BB22-EC5D030E5157}" destId="{79BE159D-F0F8-4A43-AC10-3D12890C27D6}" srcOrd="0" destOrd="0" presId="urn:microsoft.com/office/officeart/2005/8/layout/process1"/>
    <dgm:cxn modelId="{DC799205-C7CD-4B7C-B8AE-9D2F52818029}" type="presParOf" srcId="{E0024079-E901-4A4A-8533-1579D540E09D}" destId="{570A0881-AC33-46BC-8B32-C03903DCB8AA}" srcOrd="1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74B0D-41E4-4C82-B4DA-68F79A3957D9}">
      <dsp:nvSpPr>
        <dsp:cNvPr id="0" name=""/>
        <dsp:cNvSpPr/>
      </dsp:nvSpPr>
      <dsp:spPr>
        <a:xfrm>
          <a:off x="5567" y="150536"/>
          <a:ext cx="1725889" cy="10840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Insured Hobbies chess &lt;= 0.500000 </a:t>
          </a:r>
          <a:endParaRPr lang="en-IN" sz="1600" b="1" kern="1200" dirty="0">
            <a:latin typeface="Roboto" panose="02000000000000000000" pitchFamily="2" charset="0"/>
            <a:ea typeface="Roboto" panose="02000000000000000000" pitchFamily="2" charset="0"/>
            <a:cs typeface="Roboto" panose="02000000000000000000" pitchFamily="2" charset="0"/>
          </a:endParaRPr>
        </a:p>
      </dsp:txBody>
      <dsp:txXfrm>
        <a:off x="37318" y="182287"/>
        <a:ext cx="1662387" cy="1020572"/>
      </dsp:txXfrm>
    </dsp:sp>
    <dsp:sp modelId="{AD4042B2-5577-4A0F-9C88-1D2C6B99AEDD}">
      <dsp:nvSpPr>
        <dsp:cNvPr id="0" name=""/>
        <dsp:cNvSpPr/>
      </dsp:nvSpPr>
      <dsp:spPr>
        <a:xfrm rot="21549306">
          <a:off x="1904026" y="460594"/>
          <a:ext cx="365928" cy="4280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904032" y="547007"/>
        <a:ext cx="256150" cy="256812"/>
      </dsp:txXfrm>
    </dsp:sp>
    <dsp:sp modelId="{C125D083-6FB3-4FB8-95A2-46F53CC7BC26}">
      <dsp:nvSpPr>
        <dsp:cNvPr id="0" name=""/>
        <dsp:cNvSpPr/>
      </dsp:nvSpPr>
      <dsp:spPr>
        <a:xfrm>
          <a:off x="2421813" y="114903"/>
          <a:ext cx="1725889" cy="108407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Type Of Incident Single Vehicle Collision &lt;= 0.500000 </a:t>
          </a:r>
          <a:endParaRPr lang="en-IN" sz="1600" b="1" kern="1200" dirty="0"/>
        </a:p>
      </dsp:txBody>
      <dsp:txXfrm>
        <a:off x="2453564" y="146654"/>
        <a:ext cx="1662387" cy="1020572"/>
      </dsp:txXfrm>
    </dsp:sp>
    <dsp:sp modelId="{BBCC4706-6F57-450C-A656-34B992462237}">
      <dsp:nvSpPr>
        <dsp:cNvPr id="0" name=""/>
        <dsp:cNvSpPr/>
      </dsp:nvSpPr>
      <dsp:spPr>
        <a:xfrm rot="21575190">
          <a:off x="4278771" y="434753"/>
          <a:ext cx="277881" cy="42802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278772" y="520658"/>
        <a:ext cx="194517" cy="256812"/>
      </dsp:txXfrm>
    </dsp:sp>
    <dsp:sp modelId="{6F59F8F5-467F-4496-9A99-793725B79FD8}">
      <dsp:nvSpPr>
        <dsp:cNvPr id="0" name=""/>
        <dsp:cNvSpPr/>
      </dsp:nvSpPr>
      <dsp:spPr>
        <a:xfrm>
          <a:off x="4671993" y="98663"/>
          <a:ext cx="1725889" cy="10840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Amount Of Injury Claim &lt;= 6714.500000 </a:t>
          </a:r>
          <a:endParaRPr lang="en-IN" sz="1600" b="1" kern="1200" dirty="0"/>
        </a:p>
      </dsp:txBody>
      <dsp:txXfrm>
        <a:off x="4703744" y="130414"/>
        <a:ext cx="1662387" cy="1020572"/>
      </dsp:txXfrm>
    </dsp:sp>
    <dsp:sp modelId="{91AFCE30-9454-484F-9B9B-2E0BB9F4B3C5}">
      <dsp:nvSpPr>
        <dsp:cNvPr id="0" name=""/>
        <dsp:cNvSpPr/>
      </dsp:nvSpPr>
      <dsp:spPr>
        <a:xfrm rot="69048">
          <a:off x="6611942" y="452885"/>
          <a:ext cx="453994" cy="42802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611955" y="537200"/>
        <a:ext cx="325588" cy="256812"/>
      </dsp:txXfrm>
    </dsp:sp>
    <dsp:sp modelId="{D9262F7D-CEEF-4E4D-8DF6-612473F6B17B}">
      <dsp:nvSpPr>
        <dsp:cNvPr id="0" name=""/>
        <dsp:cNvSpPr/>
      </dsp:nvSpPr>
      <dsp:spPr>
        <a:xfrm>
          <a:off x="7254304" y="150536"/>
          <a:ext cx="1725889" cy="10840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effectLst/>
              <a:latin typeface="Roboto" panose="02000000000000000000" pitchFamily="2" charset="0"/>
              <a:ea typeface="Roboto" panose="02000000000000000000" pitchFamily="2" charset="0"/>
              <a:cs typeface="Roboto" panose="02000000000000000000" pitchFamily="2" charset="0"/>
            </a:rPr>
            <a:t>Vehicle Make Honda &lt;= 0.500000 </a:t>
          </a:r>
          <a:endParaRPr lang="en-IN" sz="1800" b="1" kern="1200" dirty="0">
            <a:latin typeface="Roboto" panose="02000000000000000000" pitchFamily="2" charset="0"/>
            <a:ea typeface="Roboto" panose="02000000000000000000" pitchFamily="2" charset="0"/>
            <a:cs typeface="Roboto" panose="02000000000000000000" pitchFamily="2" charset="0"/>
          </a:endParaRPr>
        </a:p>
      </dsp:txBody>
      <dsp:txXfrm>
        <a:off x="7286055" y="182287"/>
        <a:ext cx="1662387" cy="1020572"/>
      </dsp:txXfrm>
    </dsp:sp>
    <dsp:sp modelId="{BFC25FFC-4AB3-4EB3-9032-F1F99998E0B1}">
      <dsp:nvSpPr>
        <dsp:cNvPr id="0" name=""/>
        <dsp:cNvSpPr/>
      </dsp:nvSpPr>
      <dsp:spPr>
        <a:xfrm>
          <a:off x="9152782" y="478563"/>
          <a:ext cx="365888" cy="42802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9152782" y="564167"/>
        <a:ext cx="256122" cy="256812"/>
      </dsp:txXfrm>
    </dsp:sp>
    <dsp:sp modelId="{674F04B9-A4A6-4A40-9CA7-89F3DC528811}">
      <dsp:nvSpPr>
        <dsp:cNvPr id="0" name=""/>
        <dsp:cNvSpPr/>
      </dsp:nvSpPr>
      <dsp:spPr>
        <a:xfrm>
          <a:off x="9670549" y="150536"/>
          <a:ext cx="1725889" cy="108407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latin typeface="Roboto" panose="02000000000000000000" pitchFamily="2" charset="0"/>
              <a:ea typeface="Roboto" panose="02000000000000000000" pitchFamily="2" charset="0"/>
              <a:cs typeface="Roboto" panose="02000000000000000000" pitchFamily="2" charset="0"/>
            </a:rPr>
            <a:t>Class 1</a:t>
          </a:r>
          <a:endParaRPr lang="en-IN" sz="1800" b="1" kern="1200" dirty="0">
            <a:latin typeface="Roboto" panose="02000000000000000000" pitchFamily="2" charset="0"/>
            <a:ea typeface="Roboto" panose="02000000000000000000" pitchFamily="2" charset="0"/>
            <a:cs typeface="Roboto" panose="02000000000000000000" pitchFamily="2" charset="0"/>
          </a:endParaRPr>
        </a:p>
      </dsp:txBody>
      <dsp:txXfrm>
        <a:off x="9702300" y="182287"/>
        <a:ext cx="1662387" cy="1020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F6B40-AE51-476A-B024-7BEDC5CCAD20}">
      <dsp:nvSpPr>
        <dsp:cNvPr id="0" name=""/>
        <dsp:cNvSpPr/>
      </dsp:nvSpPr>
      <dsp:spPr>
        <a:xfrm>
          <a:off x="0" y="114477"/>
          <a:ext cx="1425250" cy="13236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Insured Hobbies chess &lt;= 0.500000 </a:t>
          </a:r>
          <a:endParaRPr lang="en-IN" sz="1600" b="1" kern="1200" dirty="0"/>
        </a:p>
      </dsp:txBody>
      <dsp:txXfrm>
        <a:off x="38768" y="153245"/>
        <a:ext cx="1347714" cy="1246110"/>
      </dsp:txXfrm>
    </dsp:sp>
    <dsp:sp modelId="{2B5D3658-4266-4A56-8316-34DD169F3FA0}">
      <dsp:nvSpPr>
        <dsp:cNvPr id="0" name=""/>
        <dsp:cNvSpPr/>
      </dsp:nvSpPr>
      <dsp:spPr>
        <a:xfrm>
          <a:off x="1567776" y="599569"/>
          <a:ext cx="302153" cy="3534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567776" y="670261"/>
        <a:ext cx="211507" cy="212078"/>
      </dsp:txXfrm>
    </dsp:sp>
    <dsp:sp modelId="{9D978766-704E-4C4C-A57F-2D6FB4F41C4E}">
      <dsp:nvSpPr>
        <dsp:cNvPr id="0" name=""/>
        <dsp:cNvSpPr/>
      </dsp:nvSpPr>
      <dsp:spPr>
        <a:xfrm>
          <a:off x="1995351" y="114477"/>
          <a:ext cx="1425250" cy="13236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Insured Hobbies cross-fit &lt;= 0.500000 </a:t>
          </a:r>
          <a:endParaRPr lang="en-IN" sz="1600" b="1" kern="1200" dirty="0"/>
        </a:p>
      </dsp:txBody>
      <dsp:txXfrm>
        <a:off x="2034119" y="153245"/>
        <a:ext cx="1347714" cy="1246110"/>
      </dsp:txXfrm>
    </dsp:sp>
    <dsp:sp modelId="{550864BE-7D04-4D08-B575-778DB1514A37}">
      <dsp:nvSpPr>
        <dsp:cNvPr id="0" name=""/>
        <dsp:cNvSpPr/>
      </dsp:nvSpPr>
      <dsp:spPr>
        <a:xfrm>
          <a:off x="3563127" y="599569"/>
          <a:ext cx="302153" cy="3534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563127" y="670261"/>
        <a:ext cx="211507" cy="212078"/>
      </dsp:txXfrm>
    </dsp:sp>
    <dsp:sp modelId="{D9433B7F-C124-49FE-98EC-7CA2BB4B8EE9}">
      <dsp:nvSpPr>
        <dsp:cNvPr id="0" name=""/>
        <dsp:cNvSpPr/>
      </dsp:nvSpPr>
      <dsp:spPr>
        <a:xfrm>
          <a:off x="3990702" y="114477"/>
          <a:ext cx="1425250" cy="13236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Severity Of Incident Minor Damage &lt;= 0.500000 </a:t>
          </a:r>
          <a:endParaRPr lang="en-IN" sz="1600" b="1" kern="1200" dirty="0"/>
        </a:p>
      </dsp:txBody>
      <dsp:txXfrm>
        <a:off x="4029470" y="153245"/>
        <a:ext cx="1347714" cy="1246110"/>
      </dsp:txXfrm>
    </dsp:sp>
    <dsp:sp modelId="{3F7FF45C-EFD2-4C0D-861D-8D7DEF6C5BBC}">
      <dsp:nvSpPr>
        <dsp:cNvPr id="0" name=""/>
        <dsp:cNvSpPr/>
      </dsp:nvSpPr>
      <dsp:spPr>
        <a:xfrm>
          <a:off x="5558478" y="599569"/>
          <a:ext cx="302153" cy="3534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558478" y="670261"/>
        <a:ext cx="211507" cy="212078"/>
      </dsp:txXfrm>
    </dsp:sp>
    <dsp:sp modelId="{B0A15A33-3008-43DB-9DAC-338A5EEEAAAB}">
      <dsp:nvSpPr>
        <dsp:cNvPr id="0" name=""/>
        <dsp:cNvSpPr/>
      </dsp:nvSpPr>
      <dsp:spPr>
        <a:xfrm>
          <a:off x="5986054" y="114477"/>
          <a:ext cx="1425250" cy="13236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Insured Occupation exec-managerial &lt;= 0.500000 </a:t>
          </a:r>
          <a:endParaRPr lang="en-IN" sz="1600" b="1" kern="1200" dirty="0"/>
        </a:p>
      </dsp:txBody>
      <dsp:txXfrm>
        <a:off x="6024822" y="153245"/>
        <a:ext cx="1347714" cy="1246110"/>
      </dsp:txXfrm>
    </dsp:sp>
    <dsp:sp modelId="{3AEB24F3-A60A-4CF3-BAB1-001C63C13B77}">
      <dsp:nvSpPr>
        <dsp:cNvPr id="0" name=""/>
        <dsp:cNvSpPr/>
      </dsp:nvSpPr>
      <dsp:spPr>
        <a:xfrm>
          <a:off x="7553830" y="599569"/>
          <a:ext cx="302153" cy="3534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7553830" y="670261"/>
        <a:ext cx="211507" cy="212078"/>
      </dsp:txXfrm>
    </dsp:sp>
    <dsp:sp modelId="{A97D2A90-39C9-4E05-966B-EC0807310550}">
      <dsp:nvSpPr>
        <dsp:cNvPr id="0" name=""/>
        <dsp:cNvSpPr/>
      </dsp:nvSpPr>
      <dsp:spPr>
        <a:xfrm>
          <a:off x="7981405" y="114477"/>
          <a:ext cx="1425250" cy="13236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Number Of Vehicles_4 &lt;= 0.500000 </a:t>
          </a:r>
          <a:endParaRPr lang="en-IN" sz="1600" b="1" kern="1200" dirty="0"/>
        </a:p>
      </dsp:txBody>
      <dsp:txXfrm>
        <a:off x="8020173" y="153245"/>
        <a:ext cx="1347714" cy="1246110"/>
      </dsp:txXfrm>
    </dsp:sp>
    <dsp:sp modelId="{2CADD533-542B-4E18-8888-D7519926675D}">
      <dsp:nvSpPr>
        <dsp:cNvPr id="0" name=""/>
        <dsp:cNvSpPr/>
      </dsp:nvSpPr>
      <dsp:spPr>
        <a:xfrm>
          <a:off x="9549181" y="599569"/>
          <a:ext cx="302153" cy="3534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9549181" y="670261"/>
        <a:ext cx="211507" cy="212078"/>
      </dsp:txXfrm>
    </dsp:sp>
    <dsp:sp modelId="{DF2B4755-7A3B-4187-82D3-AD4E59E99248}">
      <dsp:nvSpPr>
        <dsp:cNvPr id="0" name=""/>
        <dsp:cNvSpPr/>
      </dsp:nvSpPr>
      <dsp:spPr>
        <a:xfrm>
          <a:off x="9976757" y="114477"/>
          <a:ext cx="1425250" cy="13236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Roboto" panose="02000000000000000000" pitchFamily="2" charset="0"/>
              <a:ea typeface="Roboto" panose="02000000000000000000" pitchFamily="2" charset="0"/>
              <a:cs typeface="Roboto" panose="02000000000000000000" pitchFamily="2" charset="0"/>
            </a:rPr>
            <a:t>Class 0</a:t>
          </a:r>
        </a:p>
      </dsp:txBody>
      <dsp:txXfrm>
        <a:off x="10015525" y="153245"/>
        <a:ext cx="1347714" cy="1246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D5BF0-E726-4A00-ABAA-AAC467016973}">
      <dsp:nvSpPr>
        <dsp:cNvPr id="0" name=""/>
        <dsp:cNvSpPr/>
      </dsp:nvSpPr>
      <dsp:spPr>
        <a:xfrm>
          <a:off x="5685" y="0"/>
          <a:ext cx="1453998" cy="13631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sz="1600" b="1" kern="1200" dirty="0"/>
        </a:p>
      </dsp:txBody>
      <dsp:txXfrm>
        <a:off x="45610" y="39925"/>
        <a:ext cx="1374148" cy="1283283"/>
      </dsp:txXfrm>
    </dsp:sp>
    <dsp:sp modelId="{9DFB2EF0-3E6D-4953-9A31-A0A8EEE74F12}">
      <dsp:nvSpPr>
        <dsp:cNvPr id="0" name=""/>
        <dsp:cNvSpPr/>
      </dsp:nvSpPr>
      <dsp:spPr>
        <a:xfrm>
          <a:off x="1605083" y="501270"/>
          <a:ext cx="308247" cy="3605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605083" y="573388"/>
        <a:ext cx="215773" cy="216355"/>
      </dsp:txXfrm>
    </dsp:sp>
    <dsp:sp modelId="{A1D1DEFA-9B17-45C4-8BEE-4BAFADD817E5}">
      <dsp:nvSpPr>
        <dsp:cNvPr id="0" name=""/>
        <dsp:cNvSpPr/>
      </dsp:nvSpPr>
      <dsp:spPr>
        <a:xfrm>
          <a:off x="2041283" y="0"/>
          <a:ext cx="1453998" cy="136313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Type Of Incident Single Vehicle Collision &lt;= 0.50</a:t>
          </a:r>
          <a:endParaRPr lang="en-IN" sz="1600" b="1" kern="1200" dirty="0"/>
        </a:p>
      </dsp:txBody>
      <dsp:txXfrm>
        <a:off x="2081208" y="39925"/>
        <a:ext cx="1374148" cy="1283283"/>
      </dsp:txXfrm>
    </dsp:sp>
    <dsp:sp modelId="{B63408C5-BA08-49A3-A663-7B4759BDFD40}">
      <dsp:nvSpPr>
        <dsp:cNvPr id="0" name=""/>
        <dsp:cNvSpPr/>
      </dsp:nvSpPr>
      <dsp:spPr>
        <a:xfrm>
          <a:off x="3640681" y="501270"/>
          <a:ext cx="308247" cy="36059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640681" y="573388"/>
        <a:ext cx="215773" cy="216355"/>
      </dsp:txXfrm>
    </dsp:sp>
    <dsp:sp modelId="{1BCEEEB7-691B-4DCB-AF24-E179F3471654}">
      <dsp:nvSpPr>
        <dsp:cNvPr id="0" name=""/>
        <dsp:cNvSpPr/>
      </dsp:nvSpPr>
      <dsp:spPr>
        <a:xfrm>
          <a:off x="4076881" y="0"/>
          <a:ext cx="1453998" cy="13631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Amount Of Injury Claim &lt;= 177.0</a:t>
          </a:r>
          <a:endParaRPr lang="en-IN" sz="1600" b="1" kern="1200" dirty="0"/>
        </a:p>
      </dsp:txBody>
      <dsp:txXfrm>
        <a:off x="4116806" y="39925"/>
        <a:ext cx="1374148" cy="1283283"/>
      </dsp:txXfrm>
    </dsp:sp>
    <dsp:sp modelId="{CE7231DF-4C1D-407F-B4C3-211AD1F9D1D9}">
      <dsp:nvSpPr>
        <dsp:cNvPr id="0" name=""/>
        <dsp:cNvSpPr/>
      </dsp:nvSpPr>
      <dsp:spPr>
        <a:xfrm>
          <a:off x="5676280" y="501270"/>
          <a:ext cx="308247" cy="36059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676280" y="573388"/>
        <a:ext cx="215773" cy="216355"/>
      </dsp:txXfrm>
    </dsp:sp>
    <dsp:sp modelId="{C50EBE45-40EB-4C37-AA58-9697814131DA}">
      <dsp:nvSpPr>
        <dsp:cNvPr id="0" name=""/>
        <dsp:cNvSpPr/>
      </dsp:nvSpPr>
      <dsp:spPr>
        <a:xfrm>
          <a:off x="6112479" y="0"/>
          <a:ext cx="1453998" cy="136313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effectLst/>
              <a:latin typeface="Roboto" panose="02000000000000000000" pitchFamily="2" charset="0"/>
              <a:ea typeface="Roboto" panose="02000000000000000000" pitchFamily="2" charset="0"/>
              <a:cs typeface="Roboto" panose="02000000000000000000" pitchFamily="2" charset="0"/>
            </a:rPr>
            <a:t>Customer Loyalty Period &lt;= 384.0</a:t>
          </a:r>
          <a:endParaRPr lang="en-IN" sz="2000" b="1" kern="1200" dirty="0"/>
        </a:p>
      </dsp:txBody>
      <dsp:txXfrm>
        <a:off x="6152404" y="39925"/>
        <a:ext cx="1374148" cy="1283283"/>
      </dsp:txXfrm>
    </dsp:sp>
    <dsp:sp modelId="{944DC3A2-1744-4D34-A276-34285ABA4AFF}">
      <dsp:nvSpPr>
        <dsp:cNvPr id="0" name=""/>
        <dsp:cNvSpPr/>
      </dsp:nvSpPr>
      <dsp:spPr>
        <a:xfrm>
          <a:off x="7711878" y="501270"/>
          <a:ext cx="308247" cy="3605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7711878" y="573388"/>
        <a:ext cx="215773" cy="216355"/>
      </dsp:txXfrm>
    </dsp:sp>
    <dsp:sp modelId="{E9D152EC-530F-4643-AFB0-957EDAC966C9}">
      <dsp:nvSpPr>
        <dsp:cNvPr id="0" name=""/>
        <dsp:cNvSpPr/>
      </dsp:nvSpPr>
      <dsp:spPr>
        <a:xfrm>
          <a:off x="8148077" y="0"/>
          <a:ext cx="1453998" cy="136313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effectLst/>
              <a:latin typeface="Roboto" panose="02000000000000000000" pitchFamily="2" charset="0"/>
              <a:ea typeface="Roboto" panose="02000000000000000000" pitchFamily="2" charset="0"/>
              <a:cs typeface="Roboto" panose="02000000000000000000" pitchFamily="2" charset="0"/>
            </a:rPr>
            <a:t>Police Report YES &lt;= 0.50</a:t>
          </a:r>
          <a:endParaRPr lang="en-IN" sz="1600" b="1" kern="1200" dirty="0"/>
        </a:p>
      </dsp:txBody>
      <dsp:txXfrm>
        <a:off x="8188002" y="39925"/>
        <a:ext cx="1374148" cy="1283283"/>
      </dsp:txXfrm>
    </dsp:sp>
    <dsp:sp modelId="{7F6EC721-C449-41F4-81F8-66985A9E03F0}">
      <dsp:nvSpPr>
        <dsp:cNvPr id="0" name=""/>
        <dsp:cNvSpPr/>
      </dsp:nvSpPr>
      <dsp:spPr>
        <a:xfrm>
          <a:off x="9747476" y="501270"/>
          <a:ext cx="308247" cy="36059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9747476" y="573388"/>
        <a:ext cx="215773" cy="216355"/>
      </dsp:txXfrm>
    </dsp:sp>
    <dsp:sp modelId="{4C08CED0-1179-45F0-A151-F7B3F216DD8B}">
      <dsp:nvSpPr>
        <dsp:cNvPr id="0" name=""/>
        <dsp:cNvSpPr/>
      </dsp:nvSpPr>
      <dsp:spPr>
        <a:xfrm>
          <a:off x="10183676" y="0"/>
          <a:ext cx="1453998" cy="13631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Roboto" panose="02000000000000000000" pitchFamily="2" charset="0"/>
              <a:ea typeface="Roboto" panose="02000000000000000000" pitchFamily="2" charset="0"/>
              <a:cs typeface="Roboto" panose="02000000000000000000" pitchFamily="2" charset="0"/>
            </a:rPr>
            <a:t>Class 1</a:t>
          </a:r>
        </a:p>
      </dsp:txBody>
      <dsp:txXfrm>
        <a:off x="10223601" y="39925"/>
        <a:ext cx="1374148" cy="12832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A216-689F-4837-8735-A1A5F4403FF3}">
      <dsp:nvSpPr>
        <dsp:cNvPr id="0" name=""/>
        <dsp:cNvSpPr/>
      </dsp:nvSpPr>
      <dsp:spPr>
        <a:xfrm>
          <a:off x="0" y="7815"/>
          <a:ext cx="1455420" cy="14795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sz="17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42628" y="50443"/>
        <a:ext cx="1370164" cy="1394326"/>
      </dsp:txXfrm>
    </dsp:sp>
    <dsp:sp modelId="{7148E61E-7A63-45C0-AF64-E1A28E8F109D}">
      <dsp:nvSpPr>
        <dsp:cNvPr id="0" name=""/>
        <dsp:cNvSpPr/>
      </dsp:nvSpPr>
      <dsp:spPr>
        <a:xfrm>
          <a:off x="1600961" y="567134"/>
          <a:ext cx="308549" cy="3609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00961" y="639323"/>
        <a:ext cx="215984" cy="216566"/>
      </dsp:txXfrm>
    </dsp:sp>
    <dsp:sp modelId="{01AE6B31-DEA2-4A83-95DE-B309B4770009}">
      <dsp:nvSpPr>
        <dsp:cNvPr id="0" name=""/>
        <dsp:cNvSpPr/>
      </dsp:nvSpPr>
      <dsp:spPr>
        <a:xfrm>
          <a:off x="2037588" y="7815"/>
          <a:ext cx="1455420" cy="14795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cross-fit &lt;= 0.50</a:t>
          </a:r>
          <a:endParaRPr lang="en-IN" sz="17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2080216" y="50443"/>
        <a:ext cx="1370164" cy="1394326"/>
      </dsp:txXfrm>
    </dsp:sp>
    <dsp:sp modelId="{6AB2F77D-BB7E-4878-986B-60ADC5C7EE38}">
      <dsp:nvSpPr>
        <dsp:cNvPr id="0" name=""/>
        <dsp:cNvSpPr/>
      </dsp:nvSpPr>
      <dsp:spPr>
        <a:xfrm>
          <a:off x="3638550" y="567134"/>
          <a:ext cx="308549" cy="3609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638550" y="639323"/>
        <a:ext cx="215984" cy="216566"/>
      </dsp:txXfrm>
    </dsp:sp>
    <dsp:sp modelId="{D69D5365-CA69-44CF-9114-A5660B516CA7}">
      <dsp:nvSpPr>
        <dsp:cNvPr id="0" name=""/>
        <dsp:cNvSpPr/>
      </dsp:nvSpPr>
      <dsp:spPr>
        <a:xfrm>
          <a:off x="4075176" y="7815"/>
          <a:ext cx="1455420" cy="147958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Occupation other-service &lt;= 0.50</a:t>
          </a:r>
          <a:endParaRPr lang="en-IN" sz="18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4117804" y="50443"/>
        <a:ext cx="1370164" cy="1394326"/>
      </dsp:txXfrm>
    </dsp:sp>
    <dsp:sp modelId="{4321B9C4-8A08-4782-A174-9B82C3C9AFB3}">
      <dsp:nvSpPr>
        <dsp:cNvPr id="0" name=""/>
        <dsp:cNvSpPr/>
      </dsp:nvSpPr>
      <dsp:spPr>
        <a:xfrm>
          <a:off x="5676138" y="567134"/>
          <a:ext cx="308549" cy="3609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676138" y="639323"/>
        <a:ext cx="215984" cy="216566"/>
      </dsp:txXfrm>
    </dsp:sp>
    <dsp:sp modelId="{D51F57AA-D3B2-4377-ACDA-897FEC06D156}">
      <dsp:nvSpPr>
        <dsp:cNvPr id="0" name=""/>
        <dsp:cNvSpPr/>
      </dsp:nvSpPr>
      <dsp:spPr>
        <a:xfrm>
          <a:off x="6112764" y="7815"/>
          <a:ext cx="1455420" cy="147958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Model Wrangler &lt;= 0.500000 </a:t>
          </a:r>
          <a:endParaRPr lang="en-IN" sz="17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6155392" y="50443"/>
        <a:ext cx="1370164" cy="1394326"/>
      </dsp:txXfrm>
    </dsp:sp>
    <dsp:sp modelId="{04B24086-1AD4-4918-B4C9-0A047E39DA60}">
      <dsp:nvSpPr>
        <dsp:cNvPr id="0" name=""/>
        <dsp:cNvSpPr/>
      </dsp:nvSpPr>
      <dsp:spPr>
        <a:xfrm>
          <a:off x="7713726" y="567134"/>
          <a:ext cx="308549" cy="3609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713726" y="639323"/>
        <a:ext cx="215984" cy="216566"/>
      </dsp:txXfrm>
    </dsp:sp>
    <dsp:sp modelId="{BE468099-CB32-4F26-977F-7647C99730EF}">
      <dsp:nvSpPr>
        <dsp:cNvPr id="0" name=""/>
        <dsp:cNvSpPr/>
      </dsp:nvSpPr>
      <dsp:spPr>
        <a:xfrm>
          <a:off x="8150352" y="7815"/>
          <a:ext cx="1455420" cy="14795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Type Of </a:t>
          </a:r>
          <a:r>
            <a:rPr lang="en-IN" sz="1700" b="1" i="0" kern="1200"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Collission</a:t>
          </a:r>
          <a:r>
            <a:rPr lang="en-IN" sz="17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 Rear Collision &lt;= 0.50</a:t>
          </a:r>
          <a:endParaRPr lang="en-IN" sz="17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8192980" y="50443"/>
        <a:ext cx="1370164" cy="1394326"/>
      </dsp:txXfrm>
    </dsp:sp>
    <dsp:sp modelId="{0877641F-613A-4907-BB22-EC5D030E5157}">
      <dsp:nvSpPr>
        <dsp:cNvPr id="0" name=""/>
        <dsp:cNvSpPr/>
      </dsp:nvSpPr>
      <dsp:spPr>
        <a:xfrm>
          <a:off x="9751314" y="567134"/>
          <a:ext cx="308549" cy="36094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9751314" y="639323"/>
        <a:ext cx="215984" cy="216566"/>
      </dsp:txXfrm>
    </dsp:sp>
    <dsp:sp modelId="{570A0881-AC33-46BC-8B32-C03903DCB8AA}">
      <dsp:nvSpPr>
        <dsp:cNvPr id="0" name=""/>
        <dsp:cNvSpPr/>
      </dsp:nvSpPr>
      <dsp:spPr>
        <a:xfrm>
          <a:off x="10187940" y="7815"/>
          <a:ext cx="1455420" cy="14795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latin typeface="Roboto" panose="02000000000000000000" pitchFamily="2" charset="0"/>
              <a:ea typeface="Roboto" panose="02000000000000000000" pitchFamily="2" charset="0"/>
              <a:cs typeface="Roboto" panose="02000000000000000000" pitchFamily="2" charset="0"/>
            </a:rPr>
            <a:t>Class 0</a:t>
          </a:r>
        </a:p>
      </dsp:txBody>
      <dsp:txXfrm>
        <a:off x="10230568" y="50443"/>
        <a:ext cx="1370164" cy="1394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A216-689F-4837-8735-A1A5F4403FF3}">
      <dsp:nvSpPr>
        <dsp:cNvPr id="0" name=""/>
        <dsp:cNvSpPr/>
      </dsp:nvSpPr>
      <dsp:spPr>
        <a:xfrm>
          <a:off x="0" y="126778"/>
          <a:ext cx="1455420" cy="1241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Insured Hobbies chess &lt;= 0.50</a:t>
          </a:r>
          <a:endParaRPr lang="en-IN" sz="15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36367" y="163145"/>
        <a:ext cx="1382686" cy="1168921"/>
      </dsp:txXfrm>
    </dsp:sp>
    <dsp:sp modelId="{7148E61E-7A63-45C0-AF64-E1A28E8F109D}">
      <dsp:nvSpPr>
        <dsp:cNvPr id="0" name=""/>
        <dsp:cNvSpPr/>
      </dsp:nvSpPr>
      <dsp:spPr>
        <a:xfrm>
          <a:off x="1600961" y="567134"/>
          <a:ext cx="308549" cy="3609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600961" y="639323"/>
        <a:ext cx="215984" cy="216566"/>
      </dsp:txXfrm>
    </dsp:sp>
    <dsp:sp modelId="{01AE6B31-DEA2-4A83-95DE-B309B4770009}">
      <dsp:nvSpPr>
        <dsp:cNvPr id="0" name=""/>
        <dsp:cNvSpPr/>
      </dsp:nvSpPr>
      <dsp:spPr>
        <a:xfrm>
          <a:off x="2037588" y="126778"/>
          <a:ext cx="1455420" cy="12416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Type Of Incident Single Vehicle Collision &lt;= 0.50</a:t>
          </a:r>
          <a:endParaRPr lang="en-IN" sz="15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2073955" y="163145"/>
        <a:ext cx="1382686" cy="1168921"/>
      </dsp:txXfrm>
    </dsp:sp>
    <dsp:sp modelId="{6AB2F77D-BB7E-4878-986B-60ADC5C7EE38}">
      <dsp:nvSpPr>
        <dsp:cNvPr id="0" name=""/>
        <dsp:cNvSpPr/>
      </dsp:nvSpPr>
      <dsp:spPr>
        <a:xfrm>
          <a:off x="3638550" y="567134"/>
          <a:ext cx="308549" cy="3609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638550" y="639323"/>
        <a:ext cx="215984" cy="216566"/>
      </dsp:txXfrm>
    </dsp:sp>
    <dsp:sp modelId="{D69D5365-CA69-44CF-9114-A5660B516CA7}">
      <dsp:nvSpPr>
        <dsp:cNvPr id="0" name=""/>
        <dsp:cNvSpPr/>
      </dsp:nvSpPr>
      <dsp:spPr>
        <a:xfrm>
          <a:off x="4075176" y="126778"/>
          <a:ext cx="1455420" cy="12416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Amount Of Injury Claim &lt;= 6714.50</a:t>
          </a:r>
          <a:endParaRPr lang="en-IN" sz="15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4111543" y="163145"/>
        <a:ext cx="1382686" cy="1168921"/>
      </dsp:txXfrm>
    </dsp:sp>
    <dsp:sp modelId="{4321B9C4-8A08-4782-A174-9B82C3C9AFB3}">
      <dsp:nvSpPr>
        <dsp:cNvPr id="0" name=""/>
        <dsp:cNvSpPr/>
      </dsp:nvSpPr>
      <dsp:spPr>
        <a:xfrm>
          <a:off x="5676138" y="567134"/>
          <a:ext cx="308549" cy="3609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5676138" y="639323"/>
        <a:ext cx="215984" cy="216566"/>
      </dsp:txXfrm>
    </dsp:sp>
    <dsp:sp modelId="{D51F57AA-D3B2-4377-ACDA-897FEC06D156}">
      <dsp:nvSpPr>
        <dsp:cNvPr id="0" name=""/>
        <dsp:cNvSpPr/>
      </dsp:nvSpPr>
      <dsp:spPr>
        <a:xfrm>
          <a:off x="6112764" y="126778"/>
          <a:ext cx="1455420" cy="12416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Make Honda &lt;= 0.50</a:t>
          </a:r>
          <a:endParaRPr lang="en-IN" sz="18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6149131" y="163145"/>
        <a:ext cx="1382686" cy="1168921"/>
      </dsp:txXfrm>
    </dsp:sp>
    <dsp:sp modelId="{04B24086-1AD4-4918-B4C9-0A047E39DA60}">
      <dsp:nvSpPr>
        <dsp:cNvPr id="0" name=""/>
        <dsp:cNvSpPr/>
      </dsp:nvSpPr>
      <dsp:spPr>
        <a:xfrm>
          <a:off x="7713726" y="567134"/>
          <a:ext cx="308549" cy="3609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7713726" y="639323"/>
        <a:ext cx="215984" cy="216566"/>
      </dsp:txXfrm>
    </dsp:sp>
    <dsp:sp modelId="{BE468099-CB32-4F26-977F-7647C99730EF}">
      <dsp:nvSpPr>
        <dsp:cNvPr id="0" name=""/>
        <dsp:cNvSpPr/>
      </dsp:nvSpPr>
      <dsp:spPr>
        <a:xfrm>
          <a:off x="8150352" y="126778"/>
          <a:ext cx="1455420" cy="12416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effectLst/>
              <a:latin typeface="Roboto" panose="02000000000000000000" pitchFamily="2" charset="0"/>
              <a:ea typeface="Roboto" panose="02000000000000000000" pitchFamily="2" charset="0"/>
              <a:cs typeface="Roboto" panose="02000000000000000000" pitchFamily="2" charset="0"/>
            </a:rPr>
            <a:t>Vehicle Model Tahoe &lt;= 0.50</a:t>
          </a:r>
          <a:endParaRPr lang="en-IN" sz="1800" b="1" kern="1200" dirty="0">
            <a:solidFill>
              <a:schemeClr val="tx1"/>
            </a:solidFill>
            <a:latin typeface="Roboto" panose="02000000000000000000" pitchFamily="2" charset="0"/>
            <a:ea typeface="Roboto" panose="02000000000000000000" pitchFamily="2" charset="0"/>
            <a:cs typeface="Roboto" panose="02000000000000000000" pitchFamily="2" charset="0"/>
          </a:endParaRPr>
        </a:p>
      </dsp:txBody>
      <dsp:txXfrm>
        <a:off x="8186719" y="163145"/>
        <a:ext cx="1382686" cy="1168921"/>
      </dsp:txXfrm>
    </dsp:sp>
    <dsp:sp modelId="{0877641F-613A-4907-BB22-EC5D030E5157}">
      <dsp:nvSpPr>
        <dsp:cNvPr id="0" name=""/>
        <dsp:cNvSpPr/>
      </dsp:nvSpPr>
      <dsp:spPr>
        <a:xfrm>
          <a:off x="9751314" y="567134"/>
          <a:ext cx="308549" cy="36094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9751314" y="639323"/>
        <a:ext cx="215984" cy="216566"/>
      </dsp:txXfrm>
    </dsp:sp>
    <dsp:sp modelId="{570A0881-AC33-46BC-8B32-C03903DCB8AA}">
      <dsp:nvSpPr>
        <dsp:cNvPr id="0" name=""/>
        <dsp:cNvSpPr/>
      </dsp:nvSpPr>
      <dsp:spPr>
        <a:xfrm>
          <a:off x="10187940" y="126778"/>
          <a:ext cx="1455420" cy="1241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Class 1</a:t>
          </a:r>
        </a:p>
      </dsp:txBody>
      <dsp:txXfrm>
        <a:off x="10224307" y="163145"/>
        <a:ext cx="1382686" cy="11689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hyperlink" Target="https://github.com/SuryaTeja001/Auto_Insurance_Claim_Fraud_Detection" TargetMode="External"/><Relationship Id="rId5" Type="http://schemas.openxmlformats.org/officeDocument/2006/relationships/hyperlink" Target="https://auto-insurance-claim-fraud-detection-sl.streamlit.app/" TargetMode="Externa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CD52-E6D4-4F39-17C5-26D87D4B15CF}"/>
              </a:ext>
            </a:extLst>
          </p:cNvPr>
          <p:cNvSpPr>
            <a:spLocks noGrp="1"/>
          </p:cNvSpPr>
          <p:nvPr>
            <p:ph type="ctrTitle"/>
          </p:nvPr>
        </p:nvSpPr>
        <p:spPr>
          <a:xfrm>
            <a:off x="1826271" y="2200666"/>
            <a:ext cx="8819373" cy="857250"/>
          </a:xfrm>
        </p:spPr>
        <p:txBody>
          <a:bodyPr>
            <a:noAutofit/>
          </a:bodyPr>
          <a:lstStyle/>
          <a:p>
            <a:pPr algn="ctr"/>
            <a:r>
              <a:rPr lang="en-US" sz="5400" b="1" dirty="0">
                <a:latin typeface="Algerian" panose="04020705040A02060702" pitchFamily="82" charset="0"/>
              </a:rPr>
              <a:t>AUTO  INSURANCE  CLAIM  </a:t>
            </a:r>
            <a:br>
              <a:rPr lang="en-US" sz="5400" b="1" dirty="0">
                <a:latin typeface="Algerian" panose="04020705040A02060702" pitchFamily="82" charset="0"/>
              </a:rPr>
            </a:br>
            <a:r>
              <a:rPr lang="en-US" sz="5400" b="1" dirty="0">
                <a:latin typeface="Algerian" panose="04020705040A02060702" pitchFamily="82" charset="0"/>
              </a:rPr>
              <a:t>FRAUD  DETECTION </a:t>
            </a:r>
            <a:endParaRPr lang="en-IN" sz="5400" b="1" dirty="0">
              <a:latin typeface="Algerian" panose="04020705040A02060702" pitchFamily="82" charset="0"/>
            </a:endParaRPr>
          </a:p>
        </p:txBody>
      </p:sp>
      <p:sp>
        <p:nvSpPr>
          <p:cNvPr id="3" name="Subtitle 2">
            <a:extLst>
              <a:ext uri="{FF2B5EF4-FFF2-40B4-BE49-F238E27FC236}">
                <a16:creationId xmlns:a16="http://schemas.microsoft.com/office/drawing/2014/main" id="{F6466473-61E5-7D74-536D-12E282AB7E2F}"/>
              </a:ext>
            </a:extLst>
          </p:cNvPr>
          <p:cNvSpPr>
            <a:spLocks noGrp="1"/>
          </p:cNvSpPr>
          <p:nvPr>
            <p:ph type="subTitle" idx="1"/>
          </p:nvPr>
        </p:nvSpPr>
        <p:spPr>
          <a:xfrm>
            <a:off x="6755363" y="4024018"/>
            <a:ext cx="4416685" cy="2371725"/>
          </a:xfrm>
        </p:spPr>
        <p:txBody>
          <a:bodyPr>
            <a:normAutofit/>
          </a:bodyPr>
          <a:lstStyle/>
          <a:p>
            <a:r>
              <a:rPr lang="en-US" sz="2800" b="1" dirty="0"/>
              <a:t>PRESENTED BY </a:t>
            </a:r>
          </a:p>
          <a:p>
            <a:r>
              <a:rPr lang="en-US" sz="2800" b="1" dirty="0"/>
              <a:t>M.SURYA TEJA</a:t>
            </a:r>
          </a:p>
          <a:p>
            <a:r>
              <a:rPr lang="en-IN" sz="2800" b="1" dirty="0"/>
              <a:t>BATCH 121</a:t>
            </a:r>
          </a:p>
          <a:p>
            <a:r>
              <a:rPr lang="en-IN" sz="2800" b="1" dirty="0"/>
              <a:t>ENROLL ID -4414</a:t>
            </a:r>
          </a:p>
        </p:txBody>
      </p:sp>
      <p:sp>
        <p:nvSpPr>
          <p:cNvPr id="7" name="TextBox 6">
            <a:extLst>
              <a:ext uri="{FF2B5EF4-FFF2-40B4-BE49-F238E27FC236}">
                <a16:creationId xmlns:a16="http://schemas.microsoft.com/office/drawing/2014/main" id="{2AAF8BDA-F3F6-665B-6F8A-73A13F56A46F}"/>
              </a:ext>
            </a:extLst>
          </p:cNvPr>
          <p:cNvSpPr txBox="1"/>
          <p:nvPr/>
        </p:nvSpPr>
        <p:spPr>
          <a:xfrm>
            <a:off x="3600256" y="880621"/>
            <a:ext cx="6130213" cy="707886"/>
          </a:xfrm>
          <a:prstGeom prst="rect">
            <a:avLst/>
          </a:prstGeom>
          <a:noFill/>
        </p:spPr>
        <p:txBody>
          <a:bodyPr wrap="square" rtlCol="0">
            <a:spAutoFit/>
          </a:bodyPr>
          <a:lstStyle/>
          <a:p>
            <a:r>
              <a:rPr lang="en-US" sz="4000" b="1" u="sng" dirty="0">
                <a:solidFill>
                  <a:schemeClr val="accent3">
                    <a:lumMod val="75000"/>
                  </a:schemeClr>
                </a:solidFill>
                <a:latin typeface="Algerian" panose="04020705040A02060702" pitchFamily="82" charset="0"/>
              </a:rPr>
              <a:t>CAPSTONE PROJECT</a:t>
            </a:r>
            <a:endParaRPr lang="en-IN" sz="4000" b="1" u="sng" dirty="0">
              <a:solidFill>
                <a:schemeClr val="accent3">
                  <a:lumMod val="75000"/>
                </a:schemeClr>
              </a:solidFill>
              <a:latin typeface="Algerian" panose="04020705040A02060702" pitchFamily="82" charset="0"/>
            </a:endParaRPr>
          </a:p>
        </p:txBody>
      </p:sp>
    </p:spTree>
    <p:extLst>
      <p:ext uri="{BB962C8B-B14F-4D97-AF65-F5344CB8AC3E}">
        <p14:creationId xmlns:p14="http://schemas.microsoft.com/office/powerpoint/2010/main" val="103623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5F01F-FAA3-4712-6828-7A659A6E1528}"/>
              </a:ext>
            </a:extLst>
          </p:cNvPr>
          <p:cNvSpPr txBox="1"/>
          <p:nvPr/>
        </p:nvSpPr>
        <p:spPr>
          <a:xfrm flipH="1">
            <a:off x="4160519" y="81280"/>
            <a:ext cx="4932681" cy="461665"/>
          </a:xfrm>
          <a:prstGeom prst="rect">
            <a:avLst/>
          </a:prstGeom>
          <a:noFill/>
        </p:spPr>
        <p:txBody>
          <a:bodyPr wrap="square" rtlCol="0">
            <a:spAutoFit/>
          </a:bodyPr>
          <a:lstStyle/>
          <a:p>
            <a:r>
              <a:rPr lang="en-US" sz="2400" b="1" u="sng" dirty="0">
                <a:solidFill>
                  <a:srgbClr val="00B0F0"/>
                </a:solidFill>
                <a:latin typeface="Roboto" panose="02000000000000000000" pitchFamily="2" charset="0"/>
                <a:ea typeface="Roboto" panose="02000000000000000000" pitchFamily="2" charset="0"/>
                <a:cs typeface="Roboto" panose="02000000000000000000" pitchFamily="2" charset="0"/>
              </a:rPr>
              <a:t>CHALLENGES FACED</a:t>
            </a:r>
            <a:endPar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9740799-BEBB-69B9-E2B9-2DBED620C25F}"/>
              </a:ext>
            </a:extLst>
          </p:cNvPr>
          <p:cNvSpPr txBox="1"/>
          <p:nvPr/>
        </p:nvSpPr>
        <p:spPr>
          <a:xfrm flipH="1">
            <a:off x="320038" y="717123"/>
            <a:ext cx="11369043" cy="5632311"/>
          </a:xfrm>
          <a:prstGeom prst="rect">
            <a:avLst/>
          </a:prstGeom>
          <a:noFill/>
        </p:spPr>
        <p:txBody>
          <a:bodyPr wrap="square" rtlCol="0">
            <a:spAutoFit/>
          </a:bodyPr>
          <a:lstStyle/>
          <a:p>
            <a:pPr marL="342900" indent="-342900">
              <a:buAutoNum type="arabicPeriod"/>
            </a:pPr>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High Null Values :  </a:t>
            </a:r>
            <a:r>
              <a:rPr lang="en-US" dirty="0">
                <a:latin typeface="Roboto" panose="02000000000000000000" pitchFamily="2" charset="0"/>
                <a:ea typeface="Roboto" panose="02000000000000000000" pitchFamily="2" charset="0"/>
                <a:cs typeface="Roboto" panose="02000000000000000000" pitchFamily="2" charset="0"/>
              </a:rPr>
              <a:t>In Some Attributes like </a:t>
            </a:r>
            <a:r>
              <a:rPr lang="en-US" b="1" dirty="0">
                <a:latin typeface="Roboto" panose="02000000000000000000" pitchFamily="2" charset="0"/>
                <a:ea typeface="Roboto" panose="02000000000000000000" pitchFamily="2" charset="0"/>
                <a:cs typeface="Roboto" panose="02000000000000000000" pitchFamily="2" charset="0"/>
              </a:rPr>
              <a:t>“</a:t>
            </a:r>
            <a:r>
              <a:rPr lang="en-US" dirty="0">
                <a:latin typeface="Roboto" panose="02000000000000000000" pitchFamily="2" charset="0"/>
                <a:ea typeface="Roboto" panose="02000000000000000000" pitchFamily="2" charset="0"/>
                <a:cs typeface="Roboto" panose="02000000000000000000" pitchFamily="2" charset="0"/>
              </a:rPr>
              <a:t>Type Of Collision” (5162) </a:t>
            </a:r>
            <a:r>
              <a:rPr lang="en-US" i="0" dirty="0">
                <a:effectLst/>
                <a:latin typeface="Roboto" panose="02000000000000000000" pitchFamily="2" charset="0"/>
                <a:ea typeface="Roboto" panose="02000000000000000000" pitchFamily="2" charset="0"/>
                <a:cs typeface="Roboto" panose="02000000000000000000" pitchFamily="2" charset="0"/>
              </a:rPr>
              <a:t>, ”Property Damage” (10459),</a:t>
            </a:r>
            <a:r>
              <a:rPr lang="en-US" b="1" i="0" dirty="0">
                <a:effectLst/>
                <a:latin typeface="Roboto" panose="02000000000000000000" pitchFamily="2" charset="0"/>
                <a:ea typeface="Roboto" panose="02000000000000000000" pitchFamily="2" charset="0"/>
                <a:cs typeface="Roboto" panose="02000000000000000000" pitchFamily="2" charset="0"/>
              </a:rPr>
              <a:t> </a:t>
            </a:r>
          </a:p>
          <a:p>
            <a:r>
              <a:rPr lang="en-US" b="1" dirty="0">
                <a:latin typeface="Roboto" panose="02000000000000000000" pitchFamily="2" charset="0"/>
                <a:ea typeface="Roboto" panose="02000000000000000000" pitchFamily="2" charset="0"/>
                <a:cs typeface="Roboto" panose="02000000000000000000" pitchFamily="2" charset="0"/>
              </a:rPr>
              <a:t>      </a:t>
            </a:r>
            <a:r>
              <a:rPr lang="en-US" b="1" i="0" dirty="0">
                <a:effectLst/>
                <a:latin typeface="Roboto" panose="02000000000000000000" pitchFamily="2" charset="0"/>
                <a:ea typeface="Roboto" panose="02000000000000000000" pitchFamily="2" charset="0"/>
                <a:cs typeface="Roboto" panose="02000000000000000000" pitchFamily="2" charset="0"/>
              </a:rPr>
              <a:t>“</a:t>
            </a:r>
            <a:r>
              <a:rPr lang="en-US" i="0" dirty="0">
                <a:effectLst/>
                <a:latin typeface="Roboto" panose="02000000000000000000" pitchFamily="2" charset="0"/>
                <a:ea typeface="Roboto" panose="02000000000000000000" pitchFamily="2" charset="0"/>
                <a:cs typeface="Roboto" panose="02000000000000000000" pitchFamily="2" charset="0"/>
              </a:rPr>
              <a:t>Police Report</a:t>
            </a:r>
            <a:r>
              <a:rPr lang="en-US" dirty="0">
                <a:latin typeface="Roboto" panose="02000000000000000000" pitchFamily="2" charset="0"/>
                <a:ea typeface="Roboto" panose="02000000000000000000" pitchFamily="2" charset="0"/>
                <a:cs typeface="Roboto" panose="02000000000000000000" pitchFamily="2" charset="0"/>
              </a:rPr>
              <a:t>” (9805)  Have very larger number of null values , If I drop it then we will loss</a:t>
            </a:r>
          </a:p>
          <a:p>
            <a:r>
              <a:rPr lang="en-US" dirty="0">
                <a:latin typeface="Roboto" panose="02000000000000000000" pitchFamily="2" charset="0"/>
                <a:ea typeface="Roboto" panose="02000000000000000000" pitchFamily="2" charset="0"/>
                <a:cs typeface="Roboto" panose="02000000000000000000" pitchFamily="2" charset="0"/>
              </a:rPr>
              <a:t>       lot of Data.</a:t>
            </a:r>
          </a:p>
          <a:p>
            <a:pPr marL="342900" indent="-342900">
              <a:buAutoNum type="arabicPeriod"/>
            </a:pPr>
            <a:endPar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Data Imbalance : </a:t>
            </a:r>
            <a:r>
              <a:rPr lang="en-US" dirty="0">
                <a:latin typeface="Roboto" panose="02000000000000000000" pitchFamily="2" charset="0"/>
                <a:ea typeface="Roboto" panose="02000000000000000000" pitchFamily="2" charset="0"/>
                <a:cs typeface="Roboto" panose="02000000000000000000" pitchFamily="2" charset="0"/>
              </a:rPr>
              <a:t>In the given data we have seen that Class Imbalance is there Approximately 75% of Non –Frauds and only 25% of Frauds are there .</a:t>
            </a:r>
          </a:p>
          <a:p>
            <a:pPr marL="342900" indent="-342900">
              <a:buAutoNum type="arabicPeriod"/>
            </a:pPr>
            <a:endPar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Outliers :  </a:t>
            </a:r>
            <a:r>
              <a:rPr lang="en-US" dirty="0">
                <a:latin typeface="Roboto" panose="02000000000000000000" pitchFamily="2" charset="0"/>
                <a:ea typeface="Roboto" panose="02000000000000000000" pitchFamily="2" charset="0"/>
                <a:cs typeface="Roboto" panose="02000000000000000000" pitchFamily="2" charset="0"/>
              </a:rPr>
              <a:t>In given Dataset we have seen that Some Attributes have Very Extreme Values which may lead to distract our models.</a:t>
            </a:r>
          </a:p>
          <a:p>
            <a:pPr marL="342900" indent="-342900">
              <a:buAutoNum type="arabicPeriod"/>
            </a:pPr>
            <a:endPar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Cardinality :</a:t>
            </a:r>
            <a:r>
              <a:rPr lang="en-US" dirty="0">
                <a:latin typeface="Roboto" panose="02000000000000000000" pitchFamily="2" charset="0"/>
                <a:ea typeface="Roboto" panose="02000000000000000000" pitchFamily="2" charset="0"/>
                <a:cs typeface="Roboto" panose="02000000000000000000" pitchFamily="2" charset="0"/>
              </a:rPr>
              <a:t> In our Dataset there are Some Columns like Incident location , Insured address , Vehicle model etc. all these have a large Number of Classes  when we do Dummification for Categorical Attributes it may create a large size of dataset.</a:t>
            </a:r>
          </a:p>
          <a:p>
            <a:pPr marL="342900" indent="-342900">
              <a:buAutoNum type="arabicPeriod"/>
            </a:pPr>
            <a:endPar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Uniformative Data : </a:t>
            </a:r>
            <a:r>
              <a:rPr lang="en-US" dirty="0">
                <a:latin typeface="Roboto" panose="02000000000000000000" pitchFamily="2" charset="0"/>
                <a:ea typeface="Roboto" panose="02000000000000000000" pitchFamily="2" charset="0"/>
                <a:cs typeface="Roboto" panose="02000000000000000000" pitchFamily="2" charset="0"/>
              </a:rPr>
              <a:t>Da</a:t>
            </a:r>
            <a:r>
              <a:rPr lang="en-US" b="0" i="0" dirty="0">
                <a:effectLst/>
                <a:latin typeface="Roboto" panose="02000000000000000000" pitchFamily="2" charset="0"/>
                <a:ea typeface="Roboto" panose="02000000000000000000" pitchFamily="2" charset="0"/>
                <a:cs typeface="Roboto" panose="02000000000000000000" pitchFamily="2" charset="0"/>
              </a:rPr>
              <a:t>ta that does not provide any meaningful insights or patterns when analyzed because the data is too sparse, noisy, or lacks variability, It is challenge in data analysis and machine learning because it is difficult to extract useful information from it </a:t>
            </a:r>
            <a:endParaRPr lang="en-US" b="1" dirty="0">
              <a:latin typeface="Roboto" panose="02000000000000000000" pitchFamily="2" charset="0"/>
              <a:ea typeface="Roboto" panose="02000000000000000000" pitchFamily="2" charset="0"/>
              <a:cs typeface="Roboto" panose="02000000000000000000" pitchFamily="2" charset="0"/>
            </a:endParaRPr>
          </a:p>
          <a:p>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t>
            </a:r>
            <a:r>
              <a:rPr lang="en-US" b="1" dirty="0">
                <a:latin typeface="Roboto" panose="02000000000000000000" pitchFamily="2" charset="0"/>
                <a:ea typeface="Roboto" panose="02000000000000000000" pitchFamily="2" charset="0"/>
                <a:cs typeface="Roboto" panose="02000000000000000000" pitchFamily="2" charset="0"/>
              </a:rPr>
              <a:t> </a:t>
            </a:r>
          </a:p>
          <a:p>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6.  </a:t>
            </a:r>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Data quality issues</a:t>
            </a:r>
            <a:r>
              <a:rPr lang="en-US" b="0" i="0" dirty="0">
                <a:solidFill>
                  <a:srgbClr val="D1D5DB"/>
                </a:solidFill>
                <a:effectLst/>
                <a:latin typeface="Söhne"/>
              </a:rPr>
              <a:t>: </a:t>
            </a:r>
            <a:r>
              <a:rPr lang="en-US" i="0" dirty="0">
                <a:effectLst/>
                <a:latin typeface="Roboto" panose="02000000000000000000" pitchFamily="2" charset="0"/>
                <a:ea typeface="Roboto" panose="02000000000000000000" pitchFamily="2" charset="0"/>
                <a:cs typeface="Roboto" panose="02000000000000000000" pitchFamily="2" charset="0"/>
              </a:rPr>
              <a:t>Your dataset may have missing values, outliers, or noise that make it difficult to    	achieve higher performance. In such cases, it is important use Different types of Models.</a:t>
            </a:r>
            <a:endParaRPr lang="en-IN"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8421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B3136-B2AF-985C-90F5-6B25A953E966}"/>
              </a:ext>
            </a:extLst>
          </p:cNvPr>
          <p:cNvSpPr txBox="1"/>
          <p:nvPr/>
        </p:nvSpPr>
        <p:spPr>
          <a:xfrm>
            <a:off x="3566160" y="375920"/>
            <a:ext cx="5384800"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HOW I OVERCOME CHALLENGES</a:t>
            </a:r>
          </a:p>
        </p:txBody>
      </p:sp>
      <p:sp>
        <p:nvSpPr>
          <p:cNvPr id="4" name="TextBox 3">
            <a:extLst>
              <a:ext uri="{FF2B5EF4-FFF2-40B4-BE49-F238E27FC236}">
                <a16:creationId xmlns:a16="http://schemas.microsoft.com/office/drawing/2014/main" id="{2DB8B519-8D24-C734-30E4-1D3073D71EC0}"/>
              </a:ext>
            </a:extLst>
          </p:cNvPr>
          <p:cNvSpPr txBox="1"/>
          <p:nvPr/>
        </p:nvSpPr>
        <p:spPr>
          <a:xfrm>
            <a:off x="328852" y="1183025"/>
            <a:ext cx="11696856" cy="3970318"/>
          </a:xfrm>
          <a:prstGeom prst="rect">
            <a:avLst/>
          </a:prstGeom>
          <a:noFill/>
        </p:spPr>
        <p:txBody>
          <a:bodyPr wrap="square" rtlCol="0">
            <a:spAutoFit/>
          </a:bodyPr>
          <a:lstStyle/>
          <a:p>
            <a:pPr algn="l">
              <a:buFont typeface="+mj-lt"/>
              <a:buAutoNum type="arabicPeriod"/>
            </a:pPr>
            <a:r>
              <a:rPr lang="en-IN"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Handling High Null Values </a:t>
            </a:r>
            <a:r>
              <a:rPr lang="en-IN" dirty="0">
                <a:latin typeface="Roboto" panose="02000000000000000000" pitchFamily="2" charset="0"/>
                <a:ea typeface="Roboto" panose="02000000000000000000" pitchFamily="2" charset="0"/>
                <a:cs typeface="Roboto" panose="02000000000000000000" pitchFamily="2" charset="0"/>
              </a:rPr>
              <a:t>: Using Advanced Imputation Technique MICE (Multivariate Imputation by Chain Equation) Imputer. </a:t>
            </a:r>
          </a:p>
          <a:p>
            <a:pPr algn="l">
              <a:buFont typeface="+mj-lt"/>
              <a:buAutoNum type="arabicPeriod"/>
            </a:pPr>
            <a:endParaRPr lang="en-IN" b="1"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a:pPr>
            <a:r>
              <a:rPr lang="en-IN" b="1"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Data Imbalance </a:t>
            </a:r>
            <a:r>
              <a:rPr lang="en-IN" dirty="0">
                <a:latin typeface="Roboto" panose="02000000000000000000" pitchFamily="2" charset="0"/>
                <a:ea typeface="Roboto" panose="02000000000000000000" pitchFamily="2" charset="0"/>
                <a:cs typeface="Roboto" panose="02000000000000000000" pitchFamily="2" charset="0"/>
              </a:rPr>
              <a:t>: Balancing the Data by generating Synthetic Data using SMOTE </a:t>
            </a:r>
            <a:r>
              <a:rPr lang="en-IN" b="0" i="0" dirty="0">
                <a:effectLst/>
                <a:latin typeface="Roboto" panose="02000000000000000000" pitchFamily="2" charset="0"/>
                <a:ea typeface="Roboto" panose="02000000000000000000" pitchFamily="2" charset="0"/>
                <a:cs typeface="Roboto" panose="02000000000000000000" pitchFamily="2" charset="0"/>
              </a:rPr>
              <a:t>(Synthetic Minority Over sampling Technique) . </a:t>
            </a:r>
          </a:p>
          <a:p>
            <a:pPr algn="l"/>
            <a:endParaRPr lang="en-IN"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endParaRPr>
          </a:p>
          <a:p>
            <a:pPr algn="l"/>
            <a:r>
              <a:rPr lang="en-IN" b="1"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3.Handling Outliers </a:t>
            </a:r>
            <a:r>
              <a:rPr lang="en-IN" dirty="0">
                <a:latin typeface="Roboto" panose="02000000000000000000" pitchFamily="2" charset="0"/>
                <a:ea typeface="Roboto" panose="02000000000000000000" pitchFamily="2" charset="0"/>
                <a:cs typeface="Roboto" panose="02000000000000000000" pitchFamily="2" charset="0"/>
              </a:rPr>
              <a:t>: Using Winsorizing Technique . </a:t>
            </a:r>
            <a:r>
              <a:rPr lang="en-US" i="0" dirty="0">
                <a:effectLst/>
                <a:latin typeface="Roboto" panose="02000000000000000000" pitchFamily="2" charset="0"/>
              </a:rPr>
              <a:t>Winsorizing is a data preprocessing technique used to handle outliers in statistical models. </a:t>
            </a:r>
          </a:p>
          <a:p>
            <a:pPr algn="l"/>
            <a:endParaRPr lang="en-US" b="1" dirty="0">
              <a:solidFill>
                <a:schemeClr val="tx2">
                  <a:lumMod val="75000"/>
                </a:schemeClr>
              </a:solidFill>
              <a:latin typeface="Roboto" panose="02000000000000000000" pitchFamily="2" charset="0"/>
            </a:endParaRPr>
          </a:p>
          <a:p>
            <a:pPr algn="l"/>
            <a:r>
              <a:rPr lang="en-US" b="1" i="0" dirty="0">
                <a:solidFill>
                  <a:schemeClr val="tx2">
                    <a:lumMod val="75000"/>
                  </a:schemeClr>
                </a:solidFill>
                <a:effectLst/>
                <a:latin typeface="Roboto" panose="02000000000000000000" pitchFamily="2" charset="0"/>
              </a:rPr>
              <a:t>4.Handling Cardinality </a:t>
            </a:r>
            <a:r>
              <a:rPr lang="en-US" i="0" dirty="0">
                <a:effectLst/>
                <a:latin typeface="Roboto" panose="02000000000000000000" pitchFamily="2" charset="0"/>
              </a:rPr>
              <a:t>: By Feature </a:t>
            </a:r>
            <a:r>
              <a:rPr lang="en-US" dirty="0">
                <a:latin typeface="Roboto" panose="02000000000000000000" pitchFamily="2" charset="0"/>
              </a:rPr>
              <a:t>Engineering , </a:t>
            </a:r>
            <a:r>
              <a:rPr lang="en-US" i="0" dirty="0">
                <a:effectLst/>
                <a:latin typeface="Roboto" panose="02000000000000000000" pitchFamily="2" charset="0"/>
              </a:rPr>
              <a:t>creating new features with less number of classes  from high cardinality Attributes  will reduce this Cardinality problem.</a:t>
            </a:r>
          </a:p>
          <a:p>
            <a:pPr algn="l"/>
            <a:endParaRPr lang="en-US" dirty="0">
              <a:latin typeface="Roboto" panose="02000000000000000000" pitchFamily="2" charset="0"/>
            </a:endParaRPr>
          </a:p>
          <a:p>
            <a:r>
              <a:rPr lang="en-US" b="1" i="0" dirty="0">
                <a:solidFill>
                  <a:schemeClr val="tx2">
                    <a:lumMod val="75000"/>
                  </a:schemeClr>
                </a:solidFill>
                <a:effectLst/>
                <a:latin typeface="Roboto" panose="02000000000000000000" pitchFamily="2" charset="0"/>
              </a:rPr>
              <a:t>5.Uniformative Data </a:t>
            </a:r>
            <a:r>
              <a:rPr lang="en-US" i="0" dirty="0">
                <a:effectLst/>
                <a:latin typeface="Roboto" panose="02000000000000000000" pitchFamily="2" charset="0"/>
              </a:rPr>
              <a:t>: Combining two or more Features and Comparing with the target  will give some Insights and Classify target Purely.</a:t>
            </a:r>
          </a:p>
        </p:txBody>
      </p:sp>
    </p:spTree>
    <p:extLst>
      <p:ext uri="{BB962C8B-B14F-4D97-AF65-F5344CB8AC3E}">
        <p14:creationId xmlns:p14="http://schemas.microsoft.com/office/powerpoint/2010/main" val="200495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38E2B-46B4-9F3E-0D2B-2A18681C7534}"/>
              </a:ext>
            </a:extLst>
          </p:cNvPr>
          <p:cNvSpPr txBox="1"/>
          <p:nvPr/>
        </p:nvSpPr>
        <p:spPr>
          <a:xfrm>
            <a:off x="4206240" y="233680"/>
            <a:ext cx="3864740"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FEATURE ENGINEERING</a:t>
            </a:r>
          </a:p>
        </p:txBody>
      </p:sp>
      <p:sp>
        <p:nvSpPr>
          <p:cNvPr id="4" name="TextBox 3">
            <a:extLst>
              <a:ext uri="{FF2B5EF4-FFF2-40B4-BE49-F238E27FC236}">
                <a16:creationId xmlns:a16="http://schemas.microsoft.com/office/drawing/2014/main" id="{9A93D58D-0678-5048-F491-2DAD15101664}"/>
              </a:ext>
            </a:extLst>
          </p:cNvPr>
          <p:cNvSpPr txBox="1"/>
          <p:nvPr/>
        </p:nvSpPr>
        <p:spPr>
          <a:xfrm>
            <a:off x="436880" y="833120"/>
            <a:ext cx="11531600" cy="5909310"/>
          </a:xfrm>
          <a:prstGeom prst="rect">
            <a:avLst/>
          </a:prstGeom>
          <a:noFill/>
        </p:spPr>
        <p:txBody>
          <a:bodyPr wrap="square" rtlCol="0">
            <a:spAutoFit/>
          </a:bodyPr>
          <a:lstStyle/>
          <a:p>
            <a:pPr marL="342900" indent="-342900">
              <a:buAutoNum type="arabicPeriod"/>
            </a:pPr>
            <a:r>
              <a:rPr lang="en-IN" dirty="0">
                <a:latin typeface="Roboto" panose="02000000000000000000" pitchFamily="2" charset="0"/>
                <a:ea typeface="Roboto" panose="02000000000000000000" pitchFamily="2" charset="0"/>
                <a:cs typeface="Roboto" panose="02000000000000000000" pitchFamily="2" charset="0"/>
              </a:rPr>
              <a:t>In the Given Dataset DateTime Columns are there we cannot use directly into our model. So we need to Do some Feature Engineering for the Columns . What I do is I find the Gap between the Incident date and Date of policy Coverage and converted that gap into three categories named First Decade , Second Decade and Third Decade.</a:t>
            </a:r>
          </a:p>
          <a:p>
            <a:pPr marL="342900" indent="-342900">
              <a:buAutoNum type="arabicPeriod"/>
            </a:pPr>
            <a:endParaRPr lang="en-IN"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IN" dirty="0">
                <a:latin typeface="Roboto" panose="02000000000000000000" pitchFamily="2" charset="0"/>
                <a:ea typeface="Roboto" panose="02000000000000000000" pitchFamily="2" charset="0"/>
                <a:cs typeface="Roboto" panose="02000000000000000000" pitchFamily="2" charset="0"/>
              </a:rPr>
              <a:t>The Most Important Feature Engineering what I did is, I have taken some independent columns which impact my model as I mentioned in EDA  . </a:t>
            </a:r>
            <a:r>
              <a:rPr lang="en-US" b="0" i="0" dirty="0">
                <a:effectLst/>
                <a:latin typeface="Roboto" panose="02000000000000000000" pitchFamily="2" charset="0"/>
                <a:ea typeface="Roboto" panose="02000000000000000000" pitchFamily="2" charset="0"/>
                <a:cs typeface="Roboto" panose="02000000000000000000" pitchFamily="2" charset="0"/>
              </a:rPr>
              <a:t>I have taken all the possible combinations from each class of all the Columns and I compared with the corresponding combination Target column values.</a:t>
            </a:r>
          </a:p>
          <a:p>
            <a:pPr lvl="2"/>
            <a:endParaRPr lang="en-US" dirty="0">
              <a:latin typeface="Roboto" panose="02000000000000000000" pitchFamily="2" charset="0"/>
              <a:ea typeface="Roboto" panose="02000000000000000000" pitchFamily="2" charset="0"/>
              <a:cs typeface="Roboto" panose="02000000000000000000" pitchFamily="2" charset="0"/>
            </a:endParaRPr>
          </a:p>
          <a:p>
            <a:pPr marL="1200150" lvl="2"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If any Combination have more than 50% 1’s(i.e., Frauds) in Target Column then I created a new column and filled with some new class as “Effective” , Otherwise “Non effective”. Then Some how  I’m able to classify Fraud and Non Fraud better when Compared to previous Insights .</a:t>
            </a:r>
          </a:p>
          <a:p>
            <a:pPr marL="1200150" lvl="2"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1200150" lvl="2"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And I repeated this by taking another set of Independent Columns and added the previous Column what I created in it and repeated same Process. Now I got another Column, which classifies better than before one.</a:t>
            </a:r>
          </a:p>
          <a:p>
            <a:pPr marL="1200150" lvl="2"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1200150" lvl="2"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So again I tried the same Process with Incident details columns and previous new column then Created New column. When I visualize the Column it clearly maximum classifying the target.</a:t>
            </a:r>
          </a:p>
          <a:p>
            <a:pPr lvl="2"/>
            <a:endParaRPr lang="en-US" dirty="0">
              <a:latin typeface="Roboto" panose="02000000000000000000" pitchFamily="2" charset="0"/>
              <a:ea typeface="Roboto" panose="02000000000000000000" pitchFamily="2" charset="0"/>
              <a:cs typeface="Roboto" panose="02000000000000000000" pitchFamily="2" charset="0"/>
            </a:endParaRPr>
          </a:p>
          <a:p>
            <a:pPr lvl="2"/>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0155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A5F1D-3477-F69A-383E-0F9F352D10A1}"/>
              </a:ext>
            </a:extLst>
          </p:cNvPr>
          <p:cNvPicPr>
            <a:picLocks noChangeAspect="1"/>
          </p:cNvPicPr>
          <p:nvPr/>
        </p:nvPicPr>
        <p:blipFill>
          <a:blip r:embed="rId2"/>
          <a:stretch>
            <a:fillRect/>
          </a:stretch>
        </p:blipFill>
        <p:spPr>
          <a:xfrm>
            <a:off x="243840" y="166051"/>
            <a:ext cx="4279418" cy="2966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589E23A-2B9E-C7B2-FC5E-25F3CD71E738}"/>
              </a:ext>
            </a:extLst>
          </p:cNvPr>
          <p:cNvPicPr>
            <a:picLocks noChangeAspect="1"/>
          </p:cNvPicPr>
          <p:nvPr/>
        </p:nvPicPr>
        <p:blipFill>
          <a:blip r:embed="rId3"/>
          <a:stretch>
            <a:fillRect/>
          </a:stretch>
        </p:blipFill>
        <p:spPr>
          <a:xfrm>
            <a:off x="7223162" y="166051"/>
            <a:ext cx="4724998" cy="2966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9C60EA40-EAE2-33F3-83F6-32CF82BEC2E9}"/>
              </a:ext>
            </a:extLst>
          </p:cNvPr>
          <p:cNvPicPr>
            <a:picLocks noChangeAspect="1"/>
          </p:cNvPicPr>
          <p:nvPr/>
        </p:nvPicPr>
        <p:blipFill>
          <a:blip r:embed="rId4"/>
          <a:stretch>
            <a:fillRect/>
          </a:stretch>
        </p:blipFill>
        <p:spPr>
          <a:xfrm>
            <a:off x="3337663" y="3739145"/>
            <a:ext cx="5308497" cy="2970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9629B244-6558-2928-7CFF-25B9C0F7D387}"/>
              </a:ext>
            </a:extLst>
          </p:cNvPr>
          <p:cNvSpPr txBox="1"/>
          <p:nvPr/>
        </p:nvSpPr>
        <p:spPr>
          <a:xfrm>
            <a:off x="243840" y="3235807"/>
            <a:ext cx="4622800" cy="400110"/>
          </a:xfrm>
          <a:prstGeom prst="rect">
            <a:avLst/>
          </a:prstGeom>
          <a:noFill/>
        </p:spPr>
        <p:txBody>
          <a:bodyPr wrap="square" rtlCol="0">
            <a:spAutoFit/>
          </a:bodyPr>
          <a:lstStyle/>
          <a:p>
            <a:r>
              <a:rPr lang="en-IN" sz="2000" b="1" dirty="0">
                <a:solidFill>
                  <a:srgbClr val="FF9900"/>
                </a:solidFill>
                <a:latin typeface="Roboto" panose="02000000000000000000" pitchFamily="2" charset="0"/>
                <a:ea typeface="Roboto" panose="02000000000000000000" pitchFamily="2" charset="0"/>
                <a:cs typeface="Roboto" panose="02000000000000000000" pitchFamily="2" charset="0"/>
              </a:rPr>
              <a:t>New Column 1 (Effect_to_the_Target)</a:t>
            </a:r>
          </a:p>
        </p:txBody>
      </p:sp>
      <p:sp>
        <p:nvSpPr>
          <p:cNvPr id="9" name="TextBox 8">
            <a:extLst>
              <a:ext uri="{FF2B5EF4-FFF2-40B4-BE49-F238E27FC236}">
                <a16:creationId xmlns:a16="http://schemas.microsoft.com/office/drawing/2014/main" id="{AF4842FA-C0FF-22D5-C857-CECA53DFF60E}"/>
              </a:ext>
            </a:extLst>
          </p:cNvPr>
          <p:cNvSpPr txBox="1"/>
          <p:nvPr/>
        </p:nvSpPr>
        <p:spPr>
          <a:xfrm>
            <a:off x="7338956" y="3228945"/>
            <a:ext cx="4853044" cy="400110"/>
          </a:xfrm>
          <a:prstGeom prst="rect">
            <a:avLst/>
          </a:prstGeom>
          <a:noFill/>
        </p:spPr>
        <p:txBody>
          <a:bodyPr wrap="square" rtlCol="0">
            <a:spAutoFit/>
          </a:bodyPr>
          <a:lstStyle/>
          <a:p>
            <a:r>
              <a:rPr lang="en-IN" sz="2000" b="1" dirty="0">
                <a:solidFill>
                  <a:srgbClr val="FF9900"/>
                </a:solidFill>
                <a:latin typeface="Roboto" panose="02000000000000000000" pitchFamily="2" charset="0"/>
                <a:ea typeface="Roboto" panose="02000000000000000000" pitchFamily="2" charset="0"/>
                <a:cs typeface="Roboto" panose="02000000000000000000" pitchFamily="2" charset="0"/>
              </a:rPr>
              <a:t>New Column 2 (Useful_to_the_Target)</a:t>
            </a:r>
          </a:p>
        </p:txBody>
      </p:sp>
      <p:sp>
        <p:nvSpPr>
          <p:cNvPr id="10" name="TextBox 9">
            <a:extLst>
              <a:ext uri="{FF2B5EF4-FFF2-40B4-BE49-F238E27FC236}">
                <a16:creationId xmlns:a16="http://schemas.microsoft.com/office/drawing/2014/main" id="{5AC5265C-7091-9D8E-3930-7C1C711D539A}"/>
              </a:ext>
            </a:extLst>
          </p:cNvPr>
          <p:cNvSpPr txBox="1"/>
          <p:nvPr/>
        </p:nvSpPr>
        <p:spPr>
          <a:xfrm flipH="1">
            <a:off x="8646160" y="5334540"/>
            <a:ext cx="3647440" cy="646331"/>
          </a:xfrm>
          <a:prstGeom prst="rect">
            <a:avLst/>
          </a:prstGeom>
          <a:noFill/>
        </p:spPr>
        <p:txBody>
          <a:bodyPr wrap="square" rtlCol="0">
            <a:spAutoFit/>
          </a:bodyPr>
          <a:lstStyle/>
          <a:p>
            <a:r>
              <a:rPr lang="en-IN" sz="1800" b="1" dirty="0">
                <a:solidFill>
                  <a:srgbClr val="FF9900"/>
                </a:solidFill>
                <a:latin typeface="Roboto" panose="02000000000000000000" pitchFamily="2" charset="0"/>
                <a:ea typeface="Roboto" panose="02000000000000000000" pitchFamily="2" charset="0"/>
                <a:cs typeface="Roboto" panose="02000000000000000000" pitchFamily="2" charset="0"/>
              </a:rPr>
              <a:t>New Column 3 (Insured_</a:t>
            </a:r>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details_Chance_Fraud</a:t>
            </a:r>
            <a:r>
              <a:rPr lang="en-IN" sz="1800" b="1" dirty="0">
                <a:solidFill>
                  <a:srgbClr val="FF9900"/>
                </a:solidFill>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41660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BFA46-8C5C-A45C-79D5-2B5740F7C098}"/>
              </a:ext>
            </a:extLst>
          </p:cNvPr>
          <p:cNvSpPr txBox="1"/>
          <p:nvPr/>
        </p:nvSpPr>
        <p:spPr>
          <a:xfrm>
            <a:off x="4428930" y="84405"/>
            <a:ext cx="3103984" cy="461665"/>
          </a:xfrm>
          <a:prstGeom prst="rect">
            <a:avLst/>
          </a:prstGeom>
          <a:noFill/>
        </p:spPr>
        <p:txBody>
          <a:bodyPr wrap="square" rtlCol="0">
            <a:spAutoFit/>
          </a:bodyPr>
          <a:lstStyle/>
          <a:p>
            <a:r>
              <a:rPr lang="en-US" sz="2400" b="1" u="sng" dirty="0">
                <a:solidFill>
                  <a:srgbClr val="00B0F0"/>
                </a:solidFill>
                <a:latin typeface="Roboto" panose="02000000000000000000" pitchFamily="2" charset="0"/>
                <a:ea typeface="Roboto" panose="02000000000000000000" pitchFamily="2" charset="0"/>
                <a:cs typeface="Roboto" panose="02000000000000000000" pitchFamily="2" charset="0"/>
              </a:rPr>
              <a:t>TECHNIQUES USED </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3F8EBBC-24E0-700B-F4DC-81D16AAE8E70}"/>
              </a:ext>
            </a:extLst>
          </p:cNvPr>
          <p:cNvSpPr txBox="1"/>
          <p:nvPr/>
        </p:nvSpPr>
        <p:spPr>
          <a:xfrm>
            <a:off x="373224" y="648707"/>
            <a:ext cx="11215396" cy="5355312"/>
          </a:xfrm>
          <a:prstGeom prst="rect">
            <a:avLst/>
          </a:prstGeom>
          <a:noFill/>
        </p:spPr>
        <p:txBody>
          <a:bodyPr wrap="square" rtlCol="0">
            <a:spAutoFit/>
          </a:bodyPr>
          <a:lstStyle/>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Winsorize </a:t>
            </a:r>
            <a:r>
              <a:rPr lang="en-US" dirty="0">
                <a:latin typeface="Roboto" panose="02000000000000000000" pitchFamily="2" charset="0"/>
                <a:ea typeface="Roboto" panose="02000000000000000000" pitchFamily="2" charset="0"/>
                <a:cs typeface="Roboto" panose="02000000000000000000" pitchFamily="2" charset="0"/>
              </a:rPr>
              <a:t>Method is Used to Handle Outliers by replacing extreme values with the less extreme values.</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Train Test Split </a:t>
            </a:r>
            <a:r>
              <a:rPr lang="en-US" dirty="0">
                <a:latin typeface="Roboto" panose="02000000000000000000" pitchFamily="2" charset="0"/>
                <a:ea typeface="Roboto" panose="02000000000000000000" pitchFamily="2" charset="0"/>
                <a:cs typeface="Roboto" panose="02000000000000000000" pitchFamily="2" charset="0"/>
              </a:rPr>
              <a:t>Method is used to split the Training Data into Train and Validation data in the ratio 70 :30, which really required to validate our model how better it predicting on Unseen Data.</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One Hot Encoding </a:t>
            </a:r>
            <a:r>
              <a:rPr lang="en-US" dirty="0">
                <a:latin typeface="Roboto" panose="02000000000000000000" pitchFamily="2" charset="0"/>
                <a:ea typeface="Roboto" panose="02000000000000000000" pitchFamily="2" charset="0"/>
                <a:cs typeface="Roboto" panose="02000000000000000000" pitchFamily="2" charset="0"/>
              </a:rPr>
              <a:t>is used to Convert Categorical Data into Numerical Data by doing Dummification . </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MICE Imputation </a:t>
            </a:r>
            <a:r>
              <a:rPr lang="en-US" dirty="0">
                <a:latin typeface="Roboto" panose="02000000000000000000" pitchFamily="2" charset="0"/>
                <a:ea typeface="Roboto" panose="02000000000000000000" pitchFamily="2" charset="0"/>
                <a:cs typeface="Roboto" panose="02000000000000000000" pitchFamily="2" charset="0"/>
              </a:rPr>
              <a:t>is used to Impute Null values using Random Forest Model for both Numerical and Categorical Data.</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Standard Scaler </a:t>
            </a:r>
            <a:r>
              <a:rPr lang="en-US" dirty="0">
                <a:latin typeface="Roboto" panose="02000000000000000000" pitchFamily="2" charset="0"/>
                <a:ea typeface="Roboto" panose="02000000000000000000" pitchFamily="2" charset="0"/>
                <a:cs typeface="Roboto" panose="02000000000000000000" pitchFamily="2" charset="0"/>
              </a:rPr>
              <a:t>is a method  which is used for scaling the data it </a:t>
            </a:r>
            <a:r>
              <a:rPr lang="en-US" b="0" i="0" dirty="0">
                <a:effectLst/>
                <a:latin typeface="Roboto" panose="02000000000000000000" pitchFamily="2" charset="0"/>
                <a:ea typeface="Roboto" panose="02000000000000000000" pitchFamily="2" charset="0"/>
                <a:cs typeface="Roboto" panose="02000000000000000000" pitchFamily="2" charset="0"/>
              </a:rPr>
              <a:t>ensures that all features are on a similar scale, preventing one feature from being more important than another</a:t>
            </a:r>
            <a:r>
              <a:rPr lang="en-US" dirty="0">
                <a:latin typeface="Roboto" panose="02000000000000000000" pitchFamily="2" charset="0"/>
                <a:ea typeface="Roboto" panose="02000000000000000000" pitchFamily="2" charset="0"/>
                <a:cs typeface="Roboto" panose="02000000000000000000" pitchFamily="2" charset="0"/>
              </a:rPr>
              <a:t> . It also decreases the effect of Outliers on Model .</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Cooks Distance </a:t>
            </a:r>
            <a:r>
              <a:rPr lang="en-US" dirty="0">
                <a:latin typeface="Roboto" panose="02000000000000000000" pitchFamily="2" charset="0"/>
                <a:ea typeface="Roboto" panose="02000000000000000000" pitchFamily="2" charset="0"/>
                <a:cs typeface="Roboto" panose="02000000000000000000" pitchFamily="2" charset="0"/>
              </a:rPr>
              <a:t>is a Statistical Measure which is used to test whether the Extreme values are Influential Outliers or not .</a:t>
            </a:r>
          </a:p>
          <a:p>
            <a:pPr marL="342900" indent="-342900">
              <a:buAutoNum type="arabicPeriod"/>
            </a:pPr>
            <a:endParaRPr lang="en-US"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US"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SMOTE</a:t>
            </a:r>
            <a:r>
              <a:rPr lang="en-US" dirty="0">
                <a:latin typeface="Roboto" panose="02000000000000000000" pitchFamily="2" charset="0"/>
                <a:ea typeface="Roboto" panose="02000000000000000000" pitchFamily="2" charset="0"/>
                <a:cs typeface="Roboto" panose="02000000000000000000" pitchFamily="2" charset="0"/>
              </a:rPr>
              <a:t> is a Up sampling Technique which is used to address the Class Imbalance Problem by generating Synthetic Data. </a:t>
            </a:r>
          </a:p>
        </p:txBody>
      </p:sp>
      <p:sp>
        <p:nvSpPr>
          <p:cNvPr id="5" name="TextBox 4">
            <a:extLst>
              <a:ext uri="{FF2B5EF4-FFF2-40B4-BE49-F238E27FC236}">
                <a16:creationId xmlns:a16="http://schemas.microsoft.com/office/drawing/2014/main" id="{762453AD-86DA-97D8-67E0-E7993528EE5F}"/>
              </a:ext>
            </a:extLst>
          </p:cNvPr>
          <p:cNvSpPr txBox="1"/>
          <p:nvPr/>
        </p:nvSpPr>
        <p:spPr>
          <a:xfrm flipH="1">
            <a:off x="0" y="6209293"/>
            <a:ext cx="11570893" cy="369332"/>
          </a:xfrm>
          <a:prstGeom prst="rect">
            <a:avLst/>
          </a:prstGeom>
          <a:noFill/>
        </p:spPr>
        <p:txBody>
          <a:bodyPr wrap="square" rtlCol="0">
            <a:spAutoFit/>
          </a:bodyPr>
          <a:lstStyle/>
          <a:p>
            <a:pPr lvl="2"/>
            <a:r>
              <a:rPr lang="en-IN">
                <a:latin typeface="Roboto" panose="02000000000000000000" pitchFamily="2" charset="0"/>
                <a:ea typeface="Roboto" panose="02000000000000000000" pitchFamily="2" charset="0"/>
                <a:cs typeface="Roboto" panose="02000000000000000000" pitchFamily="2" charset="0"/>
              </a:rPr>
              <a:t>After Doing all the above Preprocessing Techniques on Data then Our Data is ready for Model Building. </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3636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E08E9-0469-E925-AE9B-6196A8F254EA}"/>
              </a:ext>
            </a:extLst>
          </p:cNvPr>
          <p:cNvSpPr txBox="1"/>
          <p:nvPr/>
        </p:nvSpPr>
        <p:spPr>
          <a:xfrm>
            <a:off x="3079102" y="93307"/>
            <a:ext cx="6363478"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MODELS  USED AND EVALUATION METRICS</a:t>
            </a:r>
            <a:endParaRPr lang="en-IN" sz="2400" b="1" u="sng" dirty="0">
              <a:solidFill>
                <a:srgbClr val="00B0F0"/>
              </a:solidFill>
            </a:endParaRPr>
          </a:p>
        </p:txBody>
      </p:sp>
      <p:sp>
        <p:nvSpPr>
          <p:cNvPr id="3" name="TextBox 2">
            <a:extLst>
              <a:ext uri="{FF2B5EF4-FFF2-40B4-BE49-F238E27FC236}">
                <a16:creationId xmlns:a16="http://schemas.microsoft.com/office/drawing/2014/main" id="{9B5AE68C-EB26-D1FF-503D-B9981095A836}"/>
              </a:ext>
            </a:extLst>
          </p:cNvPr>
          <p:cNvSpPr txBox="1"/>
          <p:nvPr/>
        </p:nvSpPr>
        <p:spPr>
          <a:xfrm>
            <a:off x="335902" y="631963"/>
            <a:ext cx="11299371" cy="646331"/>
          </a:xfrm>
          <a:prstGeom prst="rect">
            <a:avLst/>
          </a:prstGeom>
          <a:noFill/>
        </p:spPr>
        <p:txBody>
          <a:bodyPr wrap="square" rtlCol="0">
            <a:spAutoFit/>
          </a:bodyPr>
          <a:lstStyle/>
          <a:p>
            <a:r>
              <a:rPr lang="en-IN" dirty="0"/>
              <a:t>I used  many models from Basic like Logistic Regression to  Advanced models like Boosting, Stacking, Artificial Neural Networks along with Hyper Parameter Tuning for each Model by Using “</a:t>
            </a:r>
            <a:r>
              <a:rPr lang="en-IN" b="1" dirty="0">
                <a:solidFill>
                  <a:schemeClr val="tx2">
                    <a:lumMod val="75000"/>
                  </a:schemeClr>
                </a:solidFill>
              </a:rPr>
              <a:t>GRID SEARCH CROSS VALIDATION</a:t>
            </a:r>
            <a:r>
              <a:rPr lang="en-IN" dirty="0"/>
              <a:t>”. </a:t>
            </a:r>
          </a:p>
        </p:txBody>
      </p:sp>
      <p:pic>
        <p:nvPicPr>
          <p:cNvPr id="5" name="Picture 4">
            <a:extLst>
              <a:ext uri="{FF2B5EF4-FFF2-40B4-BE49-F238E27FC236}">
                <a16:creationId xmlns:a16="http://schemas.microsoft.com/office/drawing/2014/main" id="{A726493F-9684-BC96-D285-BC75F1D1D68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001485" y="1453093"/>
            <a:ext cx="10189029" cy="5311600"/>
          </a:xfrm>
          <a:prstGeom prst="rect">
            <a:avLst/>
          </a:prstGeom>
          <a:solidFill>
            <a:srgbClr val="FFFFFF">
              <a:shade val="85000"/>
            </a:srgbClr>
          </a:solidFill>
          <a:ln w="88900" cap="sq">
            <a:solidFill>
              <a:schemeClr val="bg1">
                <a:lumMod val="50000"/>
                <a:lumOff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275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D8686-12DE-A338-20BA-A711E5368256}"/>
              </a:ext>
            </a:extLst>
          </p:cNvPr>
          <p:cNvSpPr txBox="1"/>
          <p:nvPr/>
        </p:nvSpPr>
        <p:spPr>
          <a:xfrm>
            <a:off x="4516017" y="130628"/>
            <a:ext cx="3993502"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LEARNING CURVES</a:t>
            </a:r>
          </a:p>
        </p:txBody>
      </p:sp>
      <p:sp>
        <p:nvSpPr>
          <p:cNvPr id="3" name="TextBox 2">
            <a:extLst>
              <a:ext uri="{FF2B5EF4-FFF2-40B4-BE49-F238E27FC236}">
                <a16:creationId xmlns:a16="http://schemas.microsoft.com/office/drawing/2014/main" id="{ACDF0D29-CAD0-F2D9-92D2-96FF70975D7A}"/>
              </a:ext>
            </a:extLst>
          </p:cNvPr>
          <p:cNvSpPr txBox="1"/>
          <p:nvPr/>
        </p:nvSpPr>
        <p:spPr>
          <a:xfrm>
            <a:off x="213049" y="561520"/>
            <a:ext cx="11765901" cy="1200329"/>
          </a:xfrm>
          <a:prstGeom prst="rect">
            <a:avLst/>
          </a:prstGeom>
          <a:noFill/>
        </p:spPr>
        <p:txBody>
          <a:bodyPr wrap="square" rtlCol="0">
            <a:spAutoFit/>
          </a:bodyPr>
          <a:lstStyle/>
          <a:p>
            <a:r>
              <a:rPr lang="en-US" b="0" i="0" dirty="0">
                <a:effectLst/>
                <a:latin typeface="Söhne"/>
              </a:rPr>
              <a:t>A learning curve is a visual representation of the relationship between a machine learning model's performance and the amount of training data used to train the model. The learning curve shows how the performance of the model improves or degrades as more data is used to train the model. </a:t>
            </a:r>
            <a:r>
              <a:rPr lang="en-US" dirty="0">
                <a:latin typeface="Roboto" panose="02000000000000000000" pitchFamily="2" charset="0"/>
                <a:ea typeface="Roboto" panose="02000000000000000000" pitchFamily="2" charset="0"/>
                <a:cs typeface="Roboto" panose="02000000000000000000" pitchFamily="2" charset="0"/>
              </a:rPr>
              <a:t>A</a:t>
            </a:r>
            <a:r>
              <a:rPr lang="en-US" b="0" i="0" dirty="0">
                <a:effectLst/>
                <a:latin typeface="Roboto" panose="02000000000000000000" pitchFamily="2" charset="0"/>
                <a:ea typeface="Roboto" panose="02000000000000000000" pitchFamily="2" charset="0"/>
                <a:cs typeface="Roboto" panose="02000000000000000000" pitchFamily="2" charset="0"/>
              </a:rPr>
              <a:t> learning curve plots the training set size on the x-axis and some evaluation metric, such as F1 Score on the y-axis. </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A67A42CC-6647-3FE6-ADBC-63733B8CC0EB}"/>
              </a:ext>
            </a:extLst>
          </p:cNvPr>
          <p:cNvPicPr>
            <a:picLocks noChangeAspect="1"/>
          </p:cNvPicPr>
          <p:nvPr/>
        </p:nvPicPr>
        <p:blipFill>
          <a:blip r:embed="rId2"/>
          <a:stretch>
            <a:fillRect/>
          </a:stretch>
        </p:blipFill>
        <p:spPr>
          <a:xfrm>
            <a:off x="188970" y="3561306"/>
            <a:ext cx="3668486" cy="2757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E256389A-C330-69F8-9688-A57BC2758B7E}"/>
              </a:ext>
            </a:extLst>
          </p:cNvPr>
          <p:cNvPicPr>
            <a:picLocks noChangeAspect="1"/>
          </p:cNvPicPr>
          <p:nvPr/>
        </p:nvPicPr>
        <p:blipFill>
          <a:blip r:embed="rId3"/>
          <a:stretch>
            <a:fillRect/>
          </a:stretch>
        </p:blipFill>
        <p:spPr>
          <a:xfrm>
            <a:off x="4152666" y="3579316"/>
            <a:ext cx="3718715" cy="2757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72DC19A0-D388-A65F-9E40-D39A0D6ED8B8}"/>
              </a:ext>
            </a:extLst>
          </p:cNvPr>
          <p:cNvSpPr txBox="1"/>
          <p:nvPr/>
        </p:nvSpPr>
        <p:spPr>
          <a:xfrm flipH="1">
            <a:off x="708191" y="6381563"/>
            <a:ext cx="3006326"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Logistics Regression</a:t>
            </a:r>
          </a:p>
        </p:txBody>
      </p:sp>
      <p:sp>
        <p:nvSpPr>
          <p:cNvPr id="11" name="TextBox 10">
            <a:extLst>
              <a:ext uri="{FF2B5EF4-FFF2-40B4-BE49-F238E27FC236}">
                <a16:creationId xmlns:a16="http://schemas.microsoft.com/office/drawing/2014/main" id="{4208CA9B-A312-CD35-1976-A4C7728FB90D}"/>
              </a:ext>
            </a:extLst>
          </p:cNvPr>
          <p:cNvSpPr txBox="1"/>
          <p:nvPr/>
        </p:nvSpPr>
        <p:spPr>
          <a:xfrm>
            <a:off x="9413085" y="6426457"/>
            <a:ext cx="1908164"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Random Forest</a:t>
            </a:r>
          </a:p>
        </p:txBody>
      </p:sp>
      <p:sp>
        <p:nvSpPr>
          <p:cNvPr id="12" name="TextBox 11">
            <a:extLst>
              <a:ext uri="{FF2B5EF4-FFF2-40B4-BE49-F238E27FC236}">
                <a16:creationId xmlns:a16="http://schemas.microsoft.com/office/drawing/2014/main" id="{EF678409-4A20-8ADB-7E85-B5DC0D59F407}"/>
              </a:ext>
            </a:extLst>
          </p:cNvPr>
          <p:cNvSpPr txBox="1"/>
          <p:nvPr/>
        </p:nvSpPr>
        <p:spPr>
          <a:xfrm>
            <a:off x="5125615" y="6426457"/>
            <a:ext cx="1772815"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Decision Tree </a:t>
            </a:r>
          </a:p>
        </p:txBody>
      </p:sp>
      <p:sp>
        <p:nvSpPr>
          <p:cNvPr id="13" name="TextBox 12">
            <a:extLst>
              <a:ext uri="{FF2B5EF4-FFF2-40B4-BE49-F238E27FC236}">
                <a16:creationId xmlns:a16="http://schemas.microsoft.com/office/drawing/2014/main" id="{6F455DE7-B81B-CD92-434F-8FD4159D35EB}"/>
              </a:ext>
            </a:extLst>
          </p:cNvPr>
          <p:cNvSpPr txBox="1"/>
          <p:nvPr/>
        </p:nvSpPr>
        <p:spPr>
          <a:xfrm flipH="1">
            <a:off x="213049" y="1914777"/>
            <a:ext cx="11597950" cy="1200329"/>
          </a:xfrm>
          <a:prstGeom prst="rect">
            <a:avLst/>
          </a:prstGeom>
          <a:noFill/>
        </p:spPr>
        <p:txBody>
          <a:bodyPr wrap="square" rtlCol="0">
            <a:spAutoFit/>
          </a:bodyPr>
          <a:lstStyle/>
          <a:p>
            <a:r>
              <a:rPr lang="en-US" b="0" i="0" dirty="0">
                <a:effectLst/>
                <a:latin typeface="Roboto" panose="02000000000000000000" pitchFamily="2" charset="0"/>
              </a:rPr>
              <a:t>In many of my Models the learning curve suggests that the model initially overfits the training data but becomes more generalized as it is trained on more data, resulting in a smaller gap between the training and Cross validation curves by the end. This is a good sign, as it indicates that the model is neither underfitting nor overfitting the data, but is achieving a good balance between the two.</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16" name="Picture 15">
            <a:extLst>
              <a:ext uri="{FF2B5EF4-FFF2-40B4-BE49-F238E27FC236}">
                <a16:creationId xmlns:a16="http://schemas.microsoft.com/office/drawing/2014/main" id="{0DDB9571-E845-2701-D25A-B9133725E382}"/>
              </a:ext>
            </a:extLst>
          </p:cNvPr>
          <p:cNvPicPr>
            <a:picLocks noChangeAspect="1"/>
          </p:cNvPicPr>
          <p:nvPr/>
        </p:nvPicPr>
        <p:blipFill>
          <a:blip r:embed="rId4"/>
          <a:stretch>
            <a:fillRect/>
          </a:stretch>
        </p:blipFill>
        <p:spPr>
          <a:xfrm>
            <a:off x="8344819" y="3516176"/>
            <a:ext cx="3659128" cy="2757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990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4F57BD-D2A7-3383-538E-535A46A2BA47}"/>
              </a:ext>
            </a:extLst>
          </p:cNvPr>
          <p:cNvPicPr>
            <a:picLocks noChangeAspect="1"/>
          </p:cNvPicPr>
          <p:nvPr/>
        </p:nvPicPr>
        <p:blipFill>
          <a:blip r:embed="rId2"/>
          <a:stretch>
            <a:fillRect/>
          </a:stretch>
        </p:blipFill>
        <p:spPr>
          <a:xfrm>
            <a:off x="268309" y="221891"/>
            <a:ext cx="3545633" cy="2394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F3F7EA0-6A0E-8B41-C520-E7BB21A9BD0B}"/>
              </a:ext>
            </a:extLst>
          </p:cNvPr>
          <p:cNvSpPr txBox="1"/>
          <p:nvPr/>
        </p:nvSpPr>
        <p:spPr>
          <a:xfrm>
            <a:off x="874798" y="2843003"/>
            <a:ext cx="2332653"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K Nearest Neighbor</a:t>
            </a:r>
          </a:p>
        </p:txBody>
      </p:sp>
      <p:pic>
        <p:nvPicPr>
          <p:cNvPr id="11" name="Picture 10">
            <a:extLst>
              <a:ext uri="{FF2B5EF4-FFF2-40B4-BE49-F238E27FC236}">
                <a16:creationId xmlns:a16="http://schemas.microsoft.com/office/drawing/2014/main" id="{26477744-5531-8E18-9F25-0D7660A85B50}"/>
              </a:ext>
            </a:extLst>
          </p:cNvPr>
          <p:cNvPicPr>
            <a:picLocks noChangeAspect="1"/>
          </p:cNvPicPr>
          <p:nvPr/>
        </p:nvPicPr>
        <p:blipFill>
          <a:blip r:embed="rId3"/>
          <a:stretch>
            <a:fillRect/>
          </a:stretch>
        </p:blipFill>
        <p:spPr>
          <a:xfrm>
            <a:off x="4178827" y="221891"/>
            <a:ext cx="3834345" cy="2395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3B4BAEAE-AC00-1180-6E02-FACB22FF5227}"/>
              </a:ext>
            </a:extLst>
          </p:cNvPr>
          <p:cNvPicPr>
            <a:picLocks noChangeAspect="1"/>
          </p:cNvPicPr>
          <p:nvPr/>
        </p:nvPicPr>
        <p:blipFill>
          <a:blip r:embed="rId4"/>
          <a:stretch>
            <a:fillRect/>
          </a:stretch>
        </p:blipFill>
        <p:spPr>
          <a:xfrm>
            <a:off x="8246093" y="3429001"/>
            <a:ext cx="3708396" cy="2796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EF80AFBF-0334-E2B5-AB23-76D3B71638DA}"/>
              </a:ext>
            </a:extLst>
          </p:cNvPr>
          <p:cNvSpPr txBox="1"/>
          <p:nvPr/>
        </p:nvSpPr>
        <p:spPr>
          <a:xfrm>
            <a:off x="5466182" y="2838325"/>
            <a:ext cx="1259633"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Adaboost</a:t>
            </a:r>
          </a:p>
        </p:txBody>
      </p:sp>
      <p:sp>
        <p:nvSpPr>
          <p:cNvPr id="15" name="TextBox 14">
            <a:extLst>
              <a:ext uri="{FF2B5EF4-FFF2-40B4-BE49-F238E27FC236}">
                <a16:creationId xmlns:a16="http://schemas.microsoft.com/office/drawing/2014/main" id="{88D6C68B-592D-FAB9-33FE-9F84B0D02FFE}"/>
              </a:ext>
            </a:extLst>
          </p:cNvPr>
          <p:cNvSpPr txBox="1"/>
          <p:nvPr/>
        </p:nvSpPr>
        <p:spPr>
          <a:xfrm>
            <a:off x="8959047" y="6387654"/>
            <a:ext cx="2799184"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Artificial Neural Network</a:t>
            </a:r>
          </a:p>
        </p:txBody>
      </p:sp>
      <p:pic>
        <p:nvPicPr>
          <p:cNvPr id="17" name="Picture 16">
            <a:extLst>
              <a:ext uri="{FF2B5EF4-FFF2-40B4-BE49-F238E27FC236}">
                <a16:creationId xmlns:a16="http://schemas.microsoft.com/office/drawing/2014/main" id="{98C12EC3-ECCB-4D6A-6825-06B7CA04F37F}"/>
              </a:ext>
            </a:extLst>
          </p:cNvPr>
          <p:cNvPicPr>
            <a:picLocks noChangeAspect="1"/>
          </p:cNvPicPr>
          <p:nvPr/>
        </p:nvPicPr>
        <p:blipFill>
          <a:blip r:embed="rId5"/>
          <a:stretch>
            <a:fillRect/>
          </a:stretch>
        </p:blipFill>
        <p:spPr>
          <a:xfrm>
            <a:off x="4267277" y="3429000"/>
            <a:ext cx="3606724" cy="2796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32ADB64B-4EE0-E788-CD74-EE54A44D8DBA}"/>
              </a:ext>
            </a:extLst>
          </p:cNvPr>
          <p:cNvPicPr>
            <a:picLocks noChangeAspect="1"/>
          </p:cNvPicPr>
          <p:nvPr/>
        </p:nvPicPr>
        <p:blipFill>
          <a:blip r:embed="rId6"/>
          <a:stretch>
            <a:fillRect/>
          </a:stretch>
        </p:blipFill>
        <p:spPr>
          <a:xfrm>
            <a:off x="8378057" y="221892"/>
            <a:ext cx="3545634" cy="2394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TextBox 20">
            <a:extLst>
              <a:ext uri="{FF2B5EF4-FFF2-40B4-BE49-F238E27FC236}">
                <a16:creationId xmlns:a16="http://schemas.microsoft.com/office/drawing/2014/main" id="{809819C9-B427-2A5C-AA39-1D30B1A2736E}"/>
              </a:ext>
            </a:extLst>
          </p:cNvPr>
          <p:cNvSpPr txBox="1"/>
          <p:nvPr/>
        </p:nvSpPr>
        <p:spPr>
          <a:xfrm>
            <a:off x="9763862" y="2778457"/>
            <a:ext cx="1808378"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Xgboost</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23" name="Picture 22">
            <a:extLst>
              <a:ext uri="{FF2B5EF4-FFF2-40B4-BE49-F238E27FC236}">
                <a16:creationId xmlns:a16="http://schemas.microsoft.com/office/drawing/2014/main" id="{D35F0F35-0C94-2942-5284-A4E5D461F57F}"/>
              </a:ext>
            </a:extLst>
          </p:cNvPr>
          <p:cNvPicPr>
            <a:picLocks noChangeAspect="1"/>
          </p:cNvPicPr>
          <p:nvPr/>
        </p:nvPicPr>
        <p:blipFill>
          <a:blip r:embed="rId7"/>
          <a:stretch>
            <a:fillRect/>
          </a:stretch>
        </p:blipFill>
        <p:spPr>
          <a:xfrm>
            <a:off x="124554" y="3428999"/>
            <a:ext cx="3770631" cy="2796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a:extLst>
              <a:ext uri="{FF2B5EF4-FFF2-40B4-BE49-F238E27FC236}">
                <a16:creationId xmlns:a16="http://schemas.microsoft.com/office/drawing/2014/main" id="{3B7EE2E1-C99C-6A3F-F4E2-3909F0085235}"/>
              </a:ext>
            </a:extLst>
          </p:cNvPr>
          <p:cNvSpPr txBox="1"/>
          <p:nvPr/>
        </p:nvSpPr>
        <p:spPr>
          <a:xfrm>
            <a:off x="1435466" y="6355078"/>
            <a:ext cx="235712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Stacking</a:t>
            </a:r>
          </a:p>
        </p:txBody>
      </p:sp>
      <p:sp>
        <p:nvSpPr>
          <p:cNvPr id="25" name="TextBox 24">
            <a:extLst>
              <a:ext uri="{FF2B5EF4-FFF2-40B4-BE49-F238E27FC236}">
                <a16:creationId xmlns:a16="http://schemas.microsoft.com/office/drawing/2014/main" id="{32178A88-25B7-4F8D-13C7-92D4230D326B}"/>
              </a:ext>
            </a:extLst>
          </p:cNvPr>
          <p:cNvSpPr txBox="1"/>
          <p:nvPr/>
        </p:nvSpPr>
        <p:spPr>
          <a:xfrm>
            <a:off x="5415463" y="6387654"/>
            <a:ext cx="2458538"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CatBoost</a:t>
            </a:r>
          </a:p>
        </p:txBody>
      </p:sp>
    </p:spTree>
    <p:extLst>
      <p:ext uri="{BB962C8B-B14F-4D97-AF65-F5344CB8AC3E}">
        <p14:creationId xmlns:p14="http://schemas.microsoft.com/office/powerpoint/2010/main" val="300862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02CF7-5962-8420-76DC-DF173F5B0045}"/>
              </a:ext>
            </a:extLst>
          </p:cNvPr>
          <p:cNvSpPr txBox="1"/>
          <p:nvPr/>
        </p:nvSpPr>
        <p:spPr>
          <a:xfrm>
            <a:off x="451493" y="3025925"/>
            <a:ext cx="6598260" cy="2308324"/>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The Learning Curve indicates that </a:t>
            </a:r>
            <a:r>
              <a:rPr lang="en-US" b="0" i="0" dirty="0">
                <a:solidFill>
                  <a:srgbClr val="D5D5D5"/>
                </a:solidFill>
                <a:effectLst/>
                <a:latin typeface="Roboto" panose="02000000000000000000" pitchFamily="2" charset="0"/>
              </a:rPr>
              <a:t> </a:t>
            </a:r>
            <a:r>
              <a:rPr lang="en-US" b="0" i="0" dirty="0">
                <a:effectLst/>
                <a:latin typeface="Roboto" panose="02000000000000000000" pitchFamily="2" charset="0"/>
              </a:rPr>
              <a:t>model initially overfits the </a:t>
            </a:r>
          </a:p>
          <a:p>
            <a:r>
              <a:rPr lang="en-US" b="0" i="0" dirty="0">
                <a:effectLst/>
                <a:latin typeface="Roboto" panose="02000000000000000000" pitchFamily="2" charset="0"/>
              </a:rPr>
              <a:t>training data but becomes more generalized as it is trained </a:t>
            </a:r>
          </a:p>
          <a:p>
            <a:r>
              <a:rPr lang="en-US" b="0" i="0" dirty="0">
                <a:effectLst/>
                <a:latin typeface="Roboto" panose="02000000000000000000" pitchFamily="2" charset="0"/>
              </a:rPr>
              <a:t>on more data, resulting in a smaller gap between the training</a:t>
            </a:r>
          </a:p>
          <a:p>
            <a:r>
              <a:rPr lang="en-US" b="0" i="0" dirty="0">
                <a:effectLst/>
                <a:latin typeface="Roboto" panose="02000000000000000000" pitchFamily="2" charset="0"/>
              </a:rPr>
              <a:t> and Cross validation curves by the end. This is a good sign, </a:t>
            </a:r>
          </a:p>
          <a:p>
            <a:r>
              <a:rPr lang="en-US" b="0" i="0" dirty="0">
                <a:effectLst/>
                <a:latin typeface="Roboto" panose="02000000000000000000" pitchFamily="2" charset="0"/>
              </a:rPr>
              <a:t>as it indicates that the model is neither underfitting nor </a:t>
            </a:r>
          </a:p>
          <a:p>
            <a:r>
              <a:rPr lang="en-US" b="0" i="0" dirty="0">
                <a:effectLst/>
                <a:latin typeface="Roboto" panose="02000000000000000000" pitchFamily="2" charset="0"/>
              </a:rPr>
              <a:t>overfitting the data, but is achieving a good balance </a:t>
            </a:r>
          </a:p>
          <a:p>
            <a:r>
              <a:rPr lang="en-US" b="0" i="0" dirty="0">
                <a:effectLst/>
                <a:latin typeface="Roboto" panose="02000000000000000000" pitchFamily="2" charset="0"/>
              </a:rPr>
              <a:t>between the two.</a:t>
            </a:r>
            <a:endParaRPr lang="en-IN" dirty="0">
              <a:latin typeface="Roboto" panose="02000000000000000000" pitchFamily="2" charset="0"/>
              <a:ea typeface="Roboto" panose="02000000000000000000" pitchFamily="2" charset="0"/>
              <a:cs typeface="Roboto" panose="02000000000000000000" pitchFamily="2" charset="0"/>
            </a:endParaRPr>
          </a:p>
          <a:p>
            <a:endParaRPr lang="en-IN" dirty="0"/>
          </a:p>
        </p:txBody>
      </p:sp>
      <p:sp>
        <p:nvSpPr>
          <p:cNvPr id="3" name="TextBox 2">
            <a:extLst>
              <a:ext uri="{FF2B5EF4-FFF2-40B4-BE49-F238E27FC236}">
                <a16:creationId xmlns:a16="http://schemas.microsoft.com/office/drawing/2014/main" id="{91F748F0-C410-16AF-7D25-CDF39E37EDA7}"/>
              </a:ext>
            </a:extLst>
          </p:cNvPr>
          <p:cNvSpPr txBox="1"/>
          <p:nvPr/>
        </p:nvSpPr>
        <p:spPr>
          <a:xfrm flipH="1">
            <a:off x="473100" y="1200586"/>
            <a:ext cx="7747001" cy="1477328"/>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In all my Models “</a:t>
            </a:r>
            <a:r>
              <a:rPr lang="en-IN"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Support Vector Machine” </a:t>
            </a:r>
            <a:r>
              <a:rPr lang="en-IN" dirty="0">
                <a:latin typeface="Roboto" panose="02000000000000000000" pitchFamily="2" charset="0"/>
                <a:ea typeface="Roboto" panose="02000000000000000000" pitchFamily="2" charset="0"/>
                <a:cs typeface="Roboto" panose="02000000000000000000" pitchFamily="2" charset="0"/>
              </a:rPr>
              <a:t> performed very Well on my Training and Validation Data . I used SVC with Hyperparameters “C=1”, “Kernel= linear” , then I got my Evaluation Metric </a:t>
            </a:r>
          </a:p>
          <a:p>
            <a:r>
              <a:rPr lang="en-IN" dirty="0">
                <a:latin typeface="Roboto" panose="02000000000000000000" pitchFamily="2" charset="0"/>
                <a:ea typeface="Roboto" panose="02000000000000000000" pitchFamily="2" charset="0"/>
                <a:cs typeface="Roboto" panose="02000000000000000000" pitchFamily="2" charset="0"/>
              </a:rPr>
              <a:t>F1 Score ( Training Data)     = 91.04%</a:t>
            </a:r>
          </a:p>
          <a:p>
            <a:r>
              <a:rPr lang="en-IN" dirty="0">
                <a:latin typeface="Roboto" panose="02000000000000000000" pitchFamily="2" charset="0"/>
                <a:ea typeface="Roboto" panose="02000000000000000000" pitchFamily="2" charset="0"/>
                <a:cs typeface="Roboto" panose="02000000000000000000" pitchFamily="2" charset="0"/>
              </a:rPr>
              <a:t>F1 Score (Validation Data) =89.63%</a:t>
            </a:r>
          </a:p>
        </p:txBody>
      </p:sp>
      <p:pic>
        <p:nvPicPr>
          <p:cNvPr id="4" name="Picture 3">
            <a:extLst>
              <a:ext uri="{FF2B5EF4-FFF2-40B4-BE49-F238E27FC236}">
                <a16:creationId xmlns:a16="http://schemas.microsoft.com/office/drawing/2014/main" id="{5B32517C-C833-853B-9E67-5CD1242CC47D}"/>
              </a:ext>
            </a:extLst>
          </p:cNvPr>
          <p:cNvPicPr>
            <a:picLocks noChangeAspect="1"/>
          </p:cNvPicPr>
          <p:nvPr/>
        </p:nvPicPr>
        <p:blipFill>
          <a:blip r:embed="rId2"/>
          <a:stretch>
            <a:fillRect/>
          </a:stretch>
        </p:blipFill>
        <p:spPr>
          <a:xfrm>
            <a:off x="7049753" y="2165846"/>
            <a:ext cx="4864486" cy="336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37A7679-0584-452F-39C8-9C6FD94D0955}"/>
              </a:ext>
            </a:extLst>
          </p:cNvPr>
          <p:cNvSpPr txBox="1"/>
          <p:nvPr/>
        </p:nvSpPr>
        <p:spPr>
          <a:xfrm>
            <a:off x="5039360" y="487124"/>
            <a:ext cx="2794000" cy="461665"/>
          </a:xfrm>
          <a:prstGeom prst="rect">
            <a:avLst/>
          </a:prstGeom>
          <a:noFill/>
        </p:spPr>
        <p:txBody>
          <a:bodyPr wrap="square">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BEST MODEL</a:t>
            </a:r>
          </a:p>
        </p:txBody>
      </p:sp>
    </p:spTree>
    <p:extLst>
      <p:ext uri="{BB962C8B-B14F-4D97-AF65-F5344CB8AC3E}">
        <p14:creationId xmlns:p14="http://schemas.microsoft.com/office/powerpoint/2010/main" val="210610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49D1B-E497-5CE3-0FAD-BF08863851BE}"/>
              </a:ext>
            </a:extLst>
          </p:cNvPr>
          <p:cNvSpPr txBox="1"/>
          <p:nvPr/>
        </p:nvSpPr>
        <p:spPr>
          <a:xfrm>
            <a:off x="3281680" y="162560"/>
            <a:ext cx="6167120"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Pattern Extraction Using Decision Tree</a:t>
            </a:r>
          </a:p>
        </p:txBody>
      </p:sp>
      <p:sp>
        <p:nvSpPr>
          <p:cNvPr id="3" name="TextBox 2">
            <a:extLst>
              <a:ext uri="{FF2B5EF4-FFF2-40B4-BE49-F238E27FC236}">
                <a16:creationId xmlns:a16="http://schemas.microsoft.com/office/drawing/2014/main" id="{F5BC7E2A-D8A7-23D3-ED59-A02B5ED2D749}"/>
              </a:ext>
            </a:extLst>
          </p:cNvPr>
          <p:cNvSpPr txBox="1"/>
          <p:nvPr/>
        </p:nvSpPr>
        <p:spPr>
          <a:xfrm>
            <a:off x="289249" y="666365"/>
            <a:ext cx="11402008" cy="1754326"/>
          </a:xfrm>
          <a:prstGeom prst="rect">
            <a:avLst/>
          </a:prstGeom>
          <a:noFill/>
        </p:spPr>
        <p:txBody>
          <a:bodyPr wrap="square" rtlCol="0">
            <a:spAutoFit/>
          </a:bodyPr>
          <a:lstStyle/>
          <a:p>
            <a:r>
              <a:rPr lang="en-US" b="0" i="0" dirty="0">
                <a:effectLst/>
                <a:latin typeface="Söhne"/>
              </a:rPr>
              <a:t>Pattern extraction is the process of identifying and extracting meaningful patterns or features from a dataset</a:t>
            </a:r>
            <a:r>
              <a:rPr lang="en-US" b="0" i="0" dirty="0">
                <a:solidFill>
                  <a:srgbClr val="D1D5DB"/>
                </a:solidFill>
                <a:effectLst/>
                <a:latin typeface="Söhne"/>
              </a:rPr>
              <a:t>.</a:t>
            </a:r>
          </a:p>
          <a:p>
            <a:r>
              <a:rPr lang="en-US" dirty="0">
                <a:latin typeface="Roboto" panose="02000000000000000000" pitchFamily="2" charset="0"/>
                <a:ea typeface="Roboto" panose="02000000000000000000" pitchFamily="2" charset="0"/>
                <a:cs typeface="Roboto" panose="02000000000000000000" pitchFamily="2" charset="0"/>
              </a:rPr>
              <a:t>D</a:t>
            </a:r>
            <a:r>
              <a:rPr lang="en-US" b="0" i="0" dirty="0">
                <a:effectLst/>
                <a:latin typeface="Roboto" panose="02000000000000000000" pitchFamily="2" charset="0"/>
                <a:ea typeface="Roboto" panose="02000000000000000000" pitchFamily="2" charset="0"/>
                <a:cs typeface="Roboto" panose="02000000000000000000" pitchFamily="2" charset="0"/>
              </a:rPr>
              <a:t>ifferent paths in the decision tree, each with a different set of conditions that lead to a different outcome. I Ranked them based on the Classification of Fraud or Not a Fraud . </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So I Ranked them  which path Classifies the Fraud in less Number of Steps. Some of the Paths of Decision Tree are </a:t>
            </a:r>
          </a:p>
        </p:txBody>
      </p:sp>
      <p:graphicFrame>
        <p:nvGraphicFramePr>
          <p:cNvPr id="5" name="Diagram 4">
            <a:extLst>
              <a:ext uri="{FF2B5EF4-FFF2-40B4-BE49-F238E27FC236}">
                <a16:creationId xmlns:a16="http://schemas.microsoft.com/office/drawing/2014/main" id="{DD447113-D190-7371-8E03-4CD65B28DC53}"/>
              </a:ext>
            </a:extLst>
          </p:cNvPr>
          <p:cNvGraphicFramePr/>
          <p:nvPr>
            <p:extLst>
              <p:ext uri="{D42A27DB-BD31-4B8C-83A1-F6EECF244321}">
                <p14:modId xmlns:p14="http://schemas.microsoft.com/office/powerpoint/2010/main" val="3238411262"/>
              </p:ext>
            </p:extLst>
          </p:nvPr>
        </p:nvGraphicFramePr>
        <p:xfrm>
          <a:off x="289248" y="2953172"/>
          <a:ext cx="11402007" cy="1385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0730E73F-D11D-6CAE-5DF3-7BD50802F801}"/>
              </a:ext>
            </a:extLst>
          </p:cNvPr>
          <p:cNvGraphicFramePr/>
          <p:nvPr>
            <p:extLst>
              <p:ext uri="{D42A27DB-BD31-4B8C-83A1-F6EECF244321}">
                <p14:modId xmlns:p14="http://schemas.microsoft.com/office/powerpoint/2010/main" val="2776763529"/>
              </p:ext>
            </p:extLst>
          </p:nvPr>
        </p:nvGraphicFramePr>
        <p:xfrm>
          <a:off x="289249" y="5031078"/>
          <a:ext cx="11402008" cy="15526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a:extLst>
              <a:ext uri="{FF2B5EF4-FFF2-40B4-BE49-F238E27FC236}">
                <a16:creationId xmlns:a16="http://schemas.microsoft.com/office/drawing/2014/main" id="{945EE8D2-446B-D449-6A1B-E7A0838F2615}"/>
              </a:ext>
            </a:extLst>
          </p:cNvPr>
          <p:cNvSpPr txBox="1"/>
          <p:nvPr/>
        </p:nvSpPr>
        <p:spPr>
          <a:xfrm>
            <a:off x="289249" y="2583840"/>
            <a:ext cx="152400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 PATH 1</a:t>
            </a:r>
            <a:endParaRPr lang="en-IN" b="1" dirty="0">
              <a:solidFill>
                <a:srgbClr val="FF9900"/>
              </a:solidFill>
            </a:endParaRPr>
          </a:p>
        </p:txBody>
      </p:sp>
      <p:sp>
        <p:nvSpPr>
          <p:cNvPr id="9" name="TextBox 8">
            <a:extLst>
              <a:ext uri="{FF2B5EF4-FFF2-40B4-BE49-F238E27FC236}">
                <a16:creationId xmlns:a16="http://schemas.microsoft.com/office/drawing/2014/main" id="{F7308D0E-0614-CEDE-DBD3-21676E037FFE}"/>
              </a:ext>
            </a:extLst>
          </p:cNvPr>
          <p:cNvSpPr txBox="1"/>
          <p:nvPr/>
        </p:nvSpPr>
        <p:spPr>
          <a:xfrm>
            <a:off x="289249" y="4582841"/>
            <a:ext cx="152400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 PATH 2</a:t>
            </a:r>
            <a:endParaRPr lang="en-IN" b="1" dirty="0">
              <a:solidFill>
                <a:srgbClr val="FF9900"/>
              </a:solidFill>
            </a:endParaRPr>
          </a:p>
        </p:txBody>
      </p:sp>
    </p:spTree>
    <p:extLst>
      <p:ext uri="{BB962C8B-B14F-4D97-AF65-F5344CB8AC3E}">
        <p14:creationId xmlns:p14="http://schemas.microsoft.com/office/powerpoint/2010/main" val="528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000A5-1CF9-9B24-4EA5-8BF580CCD59D}"/>
              </a:ext>
            </a:extLst>
          </p:cNvPr>
          <p:cNvSpPr txBox="1"/>
          <p:nvPr/>
        </p:nvSpPr>
        <p:spPr>
          <a:xfrm>
            <a:off x="1884782" y="989043"/>
            <a:ext cx="7716417" cy="5139869"/>
          </a:xfrm>
          <a:prstGeom prst="rect">
            <a:avLst/>
          </a:prstGeom>
          <a:noFill/>
        </p:spPr>
        <p:txBody>
          <a:bodyPr wrap="square" rtlCol="0">
            <a:spAutoFit/>
          </a:bodyPr>
          <a:lstStyle/>
          <a:p>
            <a:endParaRPr lang="en-IN" sz="2000" dirty="0">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Problem Statement</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Client Requirements or Objectives</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About the Data</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Exploratory Data Analysis with Insights</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Challenges Faced</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How I Overcome Challenges</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Feature Engineering</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Techniques Used</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 Models Used and Evaluation Metrics</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 Learning Curves</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 Best Model </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 Pattern Extraction</a:t>
            </a:r>
          </a:p>
          <a:p>
            <a:pPr marL="342900" indent="-342900">
              <a:buAutoNum type="arabicPeriod"/>
            </a:pPr>
            <a:r>
              <a:rPr lang="en-IN" sz="2200" dirty="0">
                <a:latin typeface="Roboto" panose="02000000000000000000" pitchFamily="2" charset="0"/>
                <a:ea typeface="Roboto" panose="02000000000000000000" pitchFamily="2" charset="0"/>
                <a:cs typeface="Roboto" panose="02000000000000000000" pitchFamily="2" charset="0"/>
              </a:rPr>
              <a:t> Deployment using </a:t>
            </a:r>
            <a:r>
              <a:rPr lang="en-IN" sz="2200" dirty="0" err="1">
                <a:latin typeface="Roboto" panose="02000000000000000000" pitchFamily="2" charset="0"/>
                <a:ea typeface="Roboto" panose="02000000000000000000" pitchFamily="2" charset="0"/>
                <a:cs typeface="Roboto" panose="02000000000000000000" pitchFamily="2" charset="0"/>
              </a:rPr>
              <a:t>Streamlit</a:t>
            </a:r>
            <a:r>
              <a:rPr lang="en-IN" sz="2200" dirty="0">
                <a:latin typeface="Roboto" panose="02000000000000000000" pitchFamily="2" charset="0"/>
                <a:ea typeface="Roboto" panose="02000000000000000000" pitchFamily="2" charset="0"/>
                <a:cs typeface="Roboto" panose="02000000000000000000" pitchFamily="2" charset="0"/>
              </a:rPr>
              <a:t> in </a:t>
            </a:r>
            <a:r>
              <a:rPr lang="en-IN" sz="2200" dirty="0" err="1">
                <a:latin typeface="Roboto" panose="02000000000000000000" pitchFamily="2" charset="0"/>
                <a:ea typeface="Roboto" panose="02000000000000000000" pitchFamily="2" charset="0"/>
                <a:cs typeface="Roboto" panose="02000000000000000000" pitchFamily="2" charset="0"/>
              </a:rPr>
              <a:t>Streamlit</a:t>
            </a:r>
            <a:r>
              <a:rPr lang="en-IN" sz="2200" dirty="0">
                <a:latin typeface="Roboto" panose="02000000000000000000" pitchFamily="2" charset="0"/>
                <a:ea typeface="Roboto" panose="02000000000000000000" pitchFamily="2" charset="0"/>
                <a:cs typeface="Roboto" panose="02000000000000000000" pitchFamily="2" charset="0"/>
              </a:rPr>
              <a:t> Cloud</a:t>
            </a:r>
          </a:p>
          <a:p>
            <a:endParaRPr lang="en-IN" sz="22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5F8C39D6-52AB-BFAF-C465-E53A61DAAC26}"/>
              </a:ext>
            </a:extLst>
          </p:cNvPr>
          <p:cNvSpPr txBox="1"/>
          <p:nvPr/>
        </p:nvSpPr>
        <p:spPr>
          <a:xfrm>
            <a:off x="4077478" y="531138"/>
            <a:ext cx="3498979" cy="523220"/>
          </a:xfrm>
          <a:prstGeom prst="rect">
            <a:avLst/>
          </a:prstGeom>
          <a:noFill/>
        </p:spPr>
        <p:txBody>
          <a:bodyPr wrap="square" rtlCol="0">
            <a:spAutoFit/>
          </a:bodyPr>
          <a:lstStyle/>
          <a:p>
            <a:r>
              <a:rPr lang="en-US" sz="2800" b="1" u="sng" dirty="0">
                <a:solidFill>
                  <a:srgbClr val="00B0F0"/>
                </a:solidFill>
                <a:latin typeface="Roboto" panose="02000000000000000000" pitchFamily="2" charset="0"/>
                <a:ea typeface="Roboto" panose="02000000000000000000" pitchFamily="2" charset="0"/>
                <a:cs typeface="Roboto" panose="02000000000000000000" pitchFamily="2" charset="0"/>
              </a:rPr>
              <a:t>CONTENTS</a:t>
            </a:r>
            <a:r>
              <a:rPr lang="en-US" sz="2800" u="sng" dirty="0">
                <a:solidFill>
                  <a:srgbClr val="00B0F0"/>
                </a:solidFill>
                <a:latin typeface="Times New Roman" panose="02020603050405020304" pitchFamily="18" charset="0"/>
                <a:cs typeface="Times New Roman" panose="02020603050405020304" pitchFamily="18" charset="0"/>
              </a:rPr>
              <a:t> </a:t>
            </a:r>
            <a:endParaRPr lang="en-IN" sz="2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360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DB714EF-49CF-4F3C-120E-9014FF233450}"/>
              </a:ext>
            </a:extLst>
          </p:cNvPr>
          <p:cNvGraphicFramePr/>
          <p:nvPr>
            <p:extLst>
              <p:ext uri="{D42A27DB-BD31-4B8C-83A1-F6EECF244321}">
                <p14:modId xmlns:p14="http://schemas.microsoft.com/office/powerpoint/2010/main" val="3044185343"/>
              </p:ext>
            </p:extLst>
          </p:nvPr>
        </p:nvGraphicFramePr>
        <p:xfrm>
          <a:off x="274320" y="739987"/>
          <a:ext cx="11643360" cy="1363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0AB517E-9AE6-E166-5F85-6E5FC6D6A5A3}"/>
              </a:ext>
            </a:extLst>
          </p:cNvPr>
          <p:cNvSpPr txBox="1"/>
          <p:nvPr/>
        </p:nvSpPr>
        <p:spPr>
          <a:xfrm>
            <a:off x="274320" y="186080"/>
            <a:ext cx="152400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 PATH 3</a:t>
            </a:r>
            <a:endParaRPr lang="en-IN" b="1" dirty="0">
              <a:solidFill>
                <a:srgbClr val="FF9900"/>
              </a:solidFill>
            </a:endParaRPr>
          </a:p>
        </p:txBody>
      </p:sp>
      <p:graphicFrame>
        <p:nvGraphicFramePr>
          <p:cNvPr id="6" name="Diagram 5">
            <a:extLst>
              <a:ext uri="{FF2B5EF4-FFF2-40B4-BE49-F238E27FC236}">
                <a16:creationId xmlns:a16="http://schemas.microsoft.com/office/drawing/2014/main" id="{C471EAD4-F652-164C-808B-463BCFE3DD84}"/>
              </a:ext>
            </a:extLst>
          </p:cNvPr>
          <p:cNvGraphicFramePr/>
          <p:nvPr>
            <p:extLst>
              <p:ext uri="{D42A27DB-BD31-4B8C-83A1-F6EECF244321}">
                <p14:modId xmlns:p14="http://schemas.microsoft.com/office/powerpoint/2010/main" val="1695649635"/>
              </p:ext>
            </p:extLst>
          </p:nvPr>
        </p:nvGraphicFramePr>
        <p:xfrm>
          <a:off x="274320" y="2924389"/>
          <a:ext cx="11643360" cy="1495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CA8D6E48-2901-A286-3354-330B7AC4FA32}"/>
              </a:ext>
            </a:extLst>
          </p:cNvPr>
          <p:cNvGraphicFramePr/>
          <p:nvPr>
            <p:extLst>
              <p:ext uri="{D42A27DB-BD31-4B8C-83A1-F6EECF244321}">
                <p14:modId xmlns:p14="http://schemas.microsoft.com/office/powerpoint/2010/main" val="89445049"/>
              </p:ext>
            </p:extLst>
          </p:nvPr>
        </p:nvGraphicFramePr>
        <p:xfrm>
          <a:off x="274320" y="5110482"/>
          <a:ext cx="11643360" cy="14952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7">
            <a:extLst>
              <a:ext uri="{FF2B5EF4-FFF2-40B4-BE49-F238E27FC236}">
                <a16:creationId xmlns:a16="http://schemas.microsoft.com/office/drawing/2014/main" id="{6B301A98-F11A-7FCD-602A-D3C7613EA175}"/>
              </a:ext>
            </a:extLst>
          </p:cNvPr>
          <p:cNvSpPr txBox="1"/>
          <p:nvPr/>
        </p:nvSpPr>
        <p:spPr>
          <a:xfrm>
            <a:off x="274320" y="2372173"/>
            <a:ext cx="152400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 PATH 4</a:t>
            </a:r>
            <a:endParaRPr lang="en-IN" b="1" dirty="0">
              <a:solidFill>
                <a:srgbClr val="FF9900"/>
              </a:solidFill>
            </a:endParaRPr>
          </a:p>
        </p:txBody>
      </p:sp>
      <p:sp>
        <p:nvSpPr>
          <p:cNvPr id="9" name="TextBox 8">
            <a:extLst>
              <a:ext uri="{FF2B5EF4-FFF2-40B4-BE49-F238E27FC236}">
                <a16:creationId xmlns:a16="http://schemas.microsoft.com/office/drawing/2014/main" id="{97AC4312-5EC1-29B6-149E-C411F7676EBB}"/>
              </a:ext>
            </a:extLst>
          </p:cNvPr>
          <p:cNvSpPr txBox="1"/>
          <p:nvPr/>
        </p:nvSpPr>
        <p:spPr>
          <a:xfrm>
            <a:off x="274320" y="4719751"/>
            <a:ext cx="1524000" cy="369332"/>
          </a:xfrm>
          <a:prstGeom prst="rect">
            <a:avLst/>
          </a:prstGeom>
          <a:noFill/>
        </p:spPr>
        <p:txBody>
          <a:bodyPr wrap="square" rtlCol="0">
            <a:spAutoFit/>
          </a:bodyPr>
          <a:lstStyle/>
          <a:p>
            <a:r>
              <a:rPr lang="en-IN" b="1" dirty="0">
                <a:solidFill>
                  <a:srgbClr val="FF9900"/>
                </a:solidFill>
                <a:latin typeface="Roboto" panose="02000000000000000000" pitchFamily="2" charset="0"/>
                <a:ea typeface="Roboto" panose="02000000000000000000" pitchFamily="2" charset="0"/>
                <a:cs typeface="Roboto" panose="02000000000000000000" pitchFamily="2" charset="0"/>
              </a:rPr>
              <a:t> PATH 5</a:t>
            </a:r>
            <a:endParaRPr lang="en-IN" b="1" dirty="0">
              <a:solidFill>
                <a:srgbClr val="FF9900"/>
              </a:solidFill>
            </a:endParaRPr>
          </a:p>
        </p:txBody>
      </p:sp>
    </p:spTree>
    <p:extLst>
      <p:ext uri="{BB962C8B-B14F-4D97-AF65-F5344CB8AC3E}">
        <p14:creationId xmlns:p14="http://schemas.microsoft.com/office/powerpoint/2010/main" val="4014064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8202B-1144-74F5-D3AB-C560F2DB6ECA}"/>
              </a:ext>
            </a:extLst>
          </p:cNvPr>
          <p:cNvSpPr txBox="1"/>
          <p:nvPr/>
        </p:nvSpPr>
        <p:spPr>
          <a:xfrm>
            <a:off x="2211355" y="158620"/>
            <a:ext cx="9526555" cy="461665"/>
          </a:xfrm>
          <a:prstGeom prst="rect">
            <a:avLst/>
          </a:prstGeom>
          <a:noFill/>
        </p:spPr>
        <p:txBody>
          <a:bodyPr wrap="square" rtlCol="0">
            <a:spAutoFit/>
          </a:bodyPr>
          <a:lstStyle/>
          <a:p>
            <a:r>
              <a:rPr lang="en-IN" sz="2400" b="1" u="sng" dirty="0">
                <a:solidFill>
                  <a:srgbClr val="00B0F0"/>
                </a:solidFill>
                <a:latin typeface="Roboto" panose="02000000000000000000" pitchFamily="2" charset="0"/>
                <a:ea typeface="Roboto" panose="02000000000000000000" pitchFamily="2" charset="0"/>
                <a:cs typeface="Roboto" panose="02000000000000000000" pitchFamily="2" charset="0"/>
              </a:rPr>
              <a:t>DEPLOYMENT USING STREAMLIT IN STREAMLIT CLOUD</a:t>
            </a:r>
          </a:p>
        </p:txBody>
      </p:sp>
      <p:sp>
        <p:nvSpPr>
          <p:cNvPr id="3" name="TextBox 2">
            <a:extLst>
              <a:ext uri="{FF2B5EF4-FFF2-40B4-BE49-F238E27FC236}">
                <a16:creationId xmlns:a16="http://schemas.microsoft.com/office/drawing/2014/main" id="{B776D435-7BD5-6769-C3B1-23D3AA118200}"/>
              </a:ext>
            </a:extLst>
          </p:cNvPr>
          <p:cNvSpPr txBox="1"/>
          <p:nvPr/>
        </p:nvSpPr>
        <p:spPr>
          <a:xfrm>
            <a:off x="120141" y="774441"/>
            <a:ext cx="7661589" cy="2031325"/>
          </a:xfrm>
          <a:prstGeom prst="rect">
            <a:avLst/>
          </a:prstGeom>
          <a:noFill/>
        </p:spPr>
        <p:txBody>
          <a:bodyPr wrap="square" rtlCol="0">
            <a:spAutoFit/>
          </a:bodyPr>
          <a:lstStyle/>
          <a:p>
            <a:r>
              <a:rPr lang="en-US" b="0" i="0" dirty="0">
                <a:solidFill>
                  <a:schemeClr val="tx1">
                    <a:lumMod val="95000"/>
                  </a:schemeClr>
                </a:solidFill>
                <a:effectLst/>
                <a:latin typeface="Söhne"/>
              </a:rPr>
              <a:t>As part of this project, we developed a user-friendly and interactive interface using Stream lit, a popular open-source Python framework for building data science applications ,Later  </a:t>
            </a:r>
            <a:r>
              <a:rPr lang="en-US" b="0"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deployed our Stream lit application using </a:t>
            </a:r>
          </a:p>
          <a:p>
            <a:r>
              <a:rPr lang="en-US" b="0"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Stream lit Cloud, a platform for deploying and sharing data science and machine learning applications. With Stream lit Cloud, we were able to quickly deploy our application and share it with others, allowing them to interact with our data analysis and gain valuable insights</a:t>
            </a:r>
            <a:endParaRPr lang="en-IN" dirty="0">
              <a:solidFill>
                <a:schemeClr val="tx1">
                  <a:lumMod val="9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58589E96-5BF7-3BC5-240C-BA0E3CBE13FB}"/>
              </a:ext>
            </a:extLst>
          </p:cNvPr>
          <p:cNvPicPr>
            <a:picLocks noChangeAspect="1"/>
          </p:cNvPicPr>
          <p:nvPr/>
        </p:nvPicPr>
        <p:blipFill>
          <a:blip r:embed="rId2"/>
          <a:stretch>
            <a:fillRect/>
          </a:stretch>
        </p:blipFill>
        <p:spPr>
          <a:xfrm>
            <a:off x="7862596" y="620285"/>
            <a:ext cx="4329404" cy="2577586"/>
          </a:xfrm>
          <a:prstGeom prst="rect">
            <a:avLst/>
          </a:prstGeom>
        </p:spPr>
      </p:pic>
      <p:pic>
        <p:nvPicPr>
          <p:cNvPr id="7" name="Picture 6">
            <a:extLst>
              <a:ext uri="{FF2B5EF4-FFF2-40B4-BE49-F238E27FC236}">
                <a16:creationId xmlns:a16="http://schemas.microsoft.com/office/drawing/2014/main" id="{15966356-E782-6060-342F-D11E226811C3}"/>
              </a:ext>
            </a:extLst>
          </p:cNvPr>
          <p:cNvPicPr>
            <a:picLocks noChangeAspect="1"/>
          </p:cNvPicPr>
          <p:nvPr/>
        </p:nvPicPr>
        <p:blipFill>
          <a:blip r:embed="rId3"/>
          <a:stretch>
            <a:fillRect/>
          </a:stretch>
        </p:blipFill>
        <p:spPr>
          <a:xfrm>
            <a:off x="452437" y="3391076"/>
            <a:ext cx="5113929" cy="3231628"/>
          </a:xfrm>
          <a:prstGeom prst="rect">
            <a:avLst/>
          </a:prstGeom>
        </p:spPr>
      </p:pic>
      <p:pic>
        <p:nvPicPr>
          <p:cNvPr id="11" name="Picture 10">
            <a:extLst>
              <a:ext uri="{FF2B5EF4-FFF2-40B4-BE49-F238E27FC236}">
                <a16:creationId xmlns:a16="http://schemas.microsoft.com/office/drawing/2014/main" id="{B1F68B3D-4D98-2054-ACF3-DFDF615C0E9B}"/>
              </a:ext>
            </a:extLst>
          </p:cNvPr>
          <p:cNvPicPr>
            <a:picLocks noChangeAspect="1"/>
          </p:cNvPicPr>
          <p:nvPr/>
        </p:nvPicPr>
        <p:blipFill>
          <a:blip r:embed="rId4"/>
          <a:stretch>
            <a:fillRect/>
          </a:stretch>
        </p:blipFill>
        <p:spPr>
          <a:xfrm>
            <a:off x="6553202" y="3391076"/>
            <a:ext cx="4795518" cy="3231628"/>
          </a:xfrm>
          <a:prstGeom prst="rect">
            <a:avLst/>
          </a:prstGeom>
        </p:spPr>
      </p:pic>
    </p:spTree>
    <p:extLst>
      <p:ext uri="{BB962C8B-B14F-4D97-AF65-F5344CB8AC3E}">
        <p14:creationId xmlns:p14="http://schemas.microsoft.com/office/powerpoint/2010/main" val="253185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D38F2-8AC2-82F9-565C-475D05D8A86E}"/>
              </a:ext>
            </a:extLst>
          </p:cNvPr>
          <p:cNvSpPr txBox="1"/>
          <p:nvPr/>
        </p:nvSpPr>
        <p:spPr>
          <a:xfrm>
            <a:off x="811762" y="373224"/>
            <a:ext cx="10804849" cy="369332"/>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I have Shared this Application Link to my Friends and asked  to see  what are the predictions they got. </a:t>
            </a:r>
          </a:p>
        </p:txBody>
      </p:sp>
      <p:pic>
        <p:nvPicPr>
          <p:cNvPr id="4" name="Picture 3">
            <a:extLst>
              <a:ext uri="{FF2B5EF4-FFF2-40B4-BE49-F238E27FC236}">
                <a16:creationId xmlns:a16="http://schemas.microsoft.com/office/drawing/2014/main" id="{A5E6996E-1E79-B561-46B4-7009A559CA9B}"/>
              </a:ext>
            </a:extLst>
          </p:cNvPr>
          <p:cNvPicPr>
            <a:picLocks noChangeAspect="1"/>
          </p:cNvPicPr>
          <p:nvPr/>
        </p:nvPicPr>
        <p:blipFill>
          <a:blip r:embed="rId2"/>
          <a:stretch>
            <a:fillRect/>
          </a:stretch>
        </p:blipFill>
        <p:spPr>
          <a:xfrm>
            <a:off x="811762" y="848573"/>
            <a:ext cx="4553337" cy="2752530"/>
          </a:xfrm>
          <a:prstGeom prst="rect">
            <a:avLst/>
          </a:prstGeom>
        </p:spPr>
      </p:pic>
      <p:pic>
        <p:nvPicPr>
          <p:cNvPr id="6" name="Picture 5">
            <a:extLst>
              <a:ext uri="{FF2B5EF4-FFF2-40B4-BE49-F238E27FC236}">
                <a16:creationId xmlns:a16="http://schemas.microsoft.com/office/drawing/2014/main" id="{9FE7BF5F-B6BA-D104-E19B-F3946B2BBB62}"/>
              </a:ext>
            </a:extLst>
          </p:cNvPr>
          <p:cNvPicPr>
            <a:picLocks noChangeAspect="1"/>
          </p:cNvPicPr>
          <p:nvPr/>
        </p:nvPicPr>
        <p:blipFill>
          <a:blip r:embed="rId3"/>
          <a:stretch>
            <a:fillRect/>
          </a:stretch>
        </p:blipFill>
        <p:spPr>
          <a:xfrm>
            <a:off x="6251510" y="949665"/>
            <a:ext cx="5010539" cy="2681605"/>
          </a:xfrm>
          <a:prstGeom prst="rect">
            <a:avLst/>
          </a:prstGeom>
        </p:spPr>
      </p:pic>
      <p:pic>
        <p:nvPicPr>
          <p:cNvPr id="8" name="Picture 7">
            <a:extLst>
              <a:ext uri="{FF2B5EF4-FFF2-40B4-BE49-F238E27FC236}">
                <a16:creationId xmlns:a16="http://schemas.microsoft.com/office/drawing/2014/main" id="{8A7D98E0-6DC3-BF95-FCA2-7893B947C656}"/>
              </a:ext>
            </a:extLst>
          </p:cNvPr>
          <p:cNvPicPr>
            <a:picLocks noChangeAspect="1"/>
          </p:cNvPicPr>
          <p:nvPr/>
        </p:nvPicPr>
        <p:blipFill>
          <a:blip r:embed="rId4"/>
          <a:stretch>
            <a:fillRect/>
          </a:stretch>
        </p:blipFill>
        <p:spPr>
          <a:xfrm>
            <a:off x="737114" y="3810411"/>
            <a:ext cx="4627985" cy="2925390"/>
          </a:xfrm>
          <a:prstGeom prst="rect">
            <a:avLst/>
          </a:prstGeom>
        </p:spPr>
      </p:pic>
      <p:sp>
        <p:nvSpPr>
          <p:cNvPr id="9" name="TextBox 8">
            <a:extLst>
              <a:ext uri="{FF2B5EF4-FFF2-40B4-BE49-F238E27FC236}">
                <a16:creationId xmlns:a16="http://schemas.microsoft.com/office/drawing/2014/main" id="{584215CC-2412-FB17-BA82-07353711C0E1}"/>
              </a:ext>
            </a:extLst>
          </p:cNvPr>
          <p:cNvSpPr txBox="1"/>
          <p:nvPr/>
        </p:nvSpPr>
        <p:spPr>
          <a:xfrm>
            <a:off x="5567680" y="4724786"/>
            <a:ext cx="6515463" cy="1477328"/>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I am  sharing my GitHub and  Stream lit Application Link here.</a:t>
            </a:r>
          </a:p>
          <a:p>
            <a:endParaRPr lang="en-IN" dirty="0">
              <a:latin typeface="Roboto" panose="02000000000000000000" pitchFamily="2" charset="0"/>
              <a:ea typeface="Roboto" panose="02000000000000000000" pitchFamily="2" charset="0"/>
              <a:cs typeface="Roboto" panose="02000000000000000000" pitchFamily="2" charset="0"/>
            </a:endParaRPr>
          </a:p>
          <a:p>
            <a:r>
              <a:rPr lang="en-IN" b="1"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Application Link </a:t>
            </a:r>
            <a:r>
              <a:rPr lang="en-IN" dirty="0">
                <a:latin typeface="Roboto" panose="02000000000000000000" pitchFamily="2" charset="0"/>
                <a:ea typeface="Roboto" panose="02000000000000000000" pitchFamily="2" charset="0"/>
                <a:cs typeface="Roboto" panose="02000000000000000000" pitchFamily="2" charset="0"/>
              </a:rPr>
              <a:t>: </a:t>
            </a:r>
            <a:r>
              <a:rPr lang="en-IN" sz="1400" dirty="0">
                <a:latin typeface="Roboto" panose="02000000000000000000" pitchFamily="2" charset="0"/>
                <a:ea typeface="Roboto" panose="02000000000000000000" pitchFamily="2" charset="0"/>
                <a:cs typeface="Roboto" panose="02000000000000000000" pitchFamily="2" charset="0"/>
                <a:hlinkClick r:id="rId5"/>
              </a:rPr>
              <a:t>Auto Insurance Claim Fraud Detection Application</a:t>
            </a:r>
            <a:endParaRPr lang="en-IN" sz="1400" dirty="0">
              <a:latin typeface="Roboto" panose="02000000000000000000" pitchFamily="2" charset="0"/>
              <a:ea typeface="Roboto" panose="02000000000000000000" pitchFamily="2" charset="0"/>
              <a:cs typeface="Roboto" panose="02000000000000000000" pitchFamily="2" charset="0"/>
            </a:endParaRPr>
          </a:p>
          <a:p>
            <a:endParaRPr lang="en-IN" dirty="0">
              <a:latin typeface="Roboto" panose="02000000000000000000" pitchFamily="2" charset="0"/>
              <a:ea typeface="Roboto" panose="02000000000000000000" pitchFamily="2" charset="0"/>
              <a:cs typeface="Roboto" panose="02000000000000000000" pitchFamily="2" charset="0"/>
            </a:endParaRPr>
          </a:p>
          <a:p>
            <a:r>
              <a:rPr lang="en-IN" b="1"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GitHub Repository </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hlinkClick r:id="rId6"/>
              </a:rPr>
              <a:t>github</a:t>
            </a:r>
            <a:r>
              <a:rPr lang="en-IN" dirty="0">
                <a:latin typeface="Roboto" panose="02000000000000000000" pitchFamily="2" charset="0"/>
                <a:ea typeface="Roboto" panose="02000000000000000000" pitchFamily="2" charset="0"/>
                <a:cs typeface="Roboto" panose="02000000000000000000" pitchFamily="2" charset="0"/>
                <a:hlinkClick r:id="rId6"/>
              </a:rPr>
              <a:t>-Auto Insurance Fraud Detection</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8804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AEAF5-9060-3664-5371-D9423543428E}"/>
              </a:ext>
            </a:extLst>
          </p:cNvPr>
          <p:cNvPicPr>
            <a:picLocks noChangeAspect="1"/>
          </p:cNvPicPr>
          <p:nvPr/>
        </p:nvPicPr>
        <p:blipFill>
          <a:blip r:embed="rId2"/>
          <a:stretch>
            <a:fillRect/>
          </a:stretch>
        </p:blipFill>
        <p:spPr>
          <a:xfrm>
            <a:off x="2725376" y="1796172"/>
            <a:ext cx="6741248" cy="3265656"/>
          </a:xfrm>
          <a:prstGeom prst="rect">
            <a:avLst/>
          </a:prstGeom>
        </p:spPr>
      </p:pic>
    </p:spTree>
    <p:extLst>
      <p:ext uri="{BB962C8B-B14F-4D97-AF65-F5344CB8AC3E}">
        <p14:creationId xmlns:p14="http://schemas.microsoft.com/office/powerpoint/2010/main" val="240036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8494-0B56-CF38-749B-E2CF519D8382}"/>
              </a:ext>
            </a:extLst>
          </p:cNvPr>
          <p:cNvSpPr txBox="1"/>
          <p:nvPr/>
        </p:nvSpPr>
        <p:spPr>
          <a:xfrm>
            <a:off x="4057261" y="85087"/>
            <a:ext cx="4077478" cy="461665"/>
          </a:xfrm>
          <a:prstGeom prst="rect">
            <a:avLst/>
          </a:prstGeom>
          <a:noFill/>
        </p:spPr>
        <p:txBody>
          <a:bodyPr wrap="square" rtlCol="0">
            <a:spAutoFit/>
          </a:bodyPr>
          <a:lstStyle/>
          <a:p>
            <a:r>
              <a:rPr lang="en-US" sz="2400" b="1" u="sng" dirty="0">
                <a:solidFill>
                  <a:srgbClr val="0070C0"/>
                </a:solidFill>
                <a:latin typeface="Roboto" panose="02000000000000000000" pitchFamily="2" charset="0"/>
                <a:ea typeface="Roboto" panose="02000000000000000000" pitchFamily="2" charset="0"/>
                <a:cs typeface="Roboto" panose="02000000000000000000" pitchFamily="2" charset="0"/>
              </a:rPr>
              <a:t>PROBLEM STATEMENT </a:t>
            </a:r>
            <a:endParaRPr lang="en-IN" sz="2000" b="1" u="sng"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F838710B-2550-D8BD-1CB1-147CAFFA4103}"/>
              </a:ext>
            </a:extLst>
          </p:cNvPr>
          <p:cNvSpPr txBox="1"/>
          <p:nvPr/>
        </p:nvSpPr>
        <p:spPr>
          <a:xfrm>
            <a:off x="279138" y="546752"/>
            <a:ext cx="11790942" cy="6247864"/>
          </a:xfrm>
          <a:prstGeom prst="rect">
            <a:avLst/>
          </a:prstGeom>
          <a:noFill/>
        </p:spPr>
        <p:txBody>
          <a:bodyPr wrap="square" rtlCol="0">
            <a:spAutoFit/>
          </a:bodyPr>
          <a:lstStyle/>
          <a:p>
            <a:pPr marL="285750" indent="-285750">
              <a:buFont typeface="Wingdings" panose="05000000000000000000" pitchFamily="2" charset="2"/>
              <a:buChar char="v"/>
            </a:pPr>
            <a:r>
              <a:rPr lang="en-IN" b="1" i="0" u="sng"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Insurance Fraud Claims </a:t>
            </a:r>
            <a:r>
              <a:rPr lang="en-IN" b="0" i="0" dirty="0">
                <a:solidFill>
                  <a:srgbClr val="D5D5D5"/>
                </a:solidFill>
                <a:effectLst/>
                <a:latin typeface="Roboto" panose="02000000000000000000" pitchFamily="2" charset="0"/>
                <a:ea typeface="Roboto" panose="02000000000000000000" pitchFamily="2" charset="0"/>
                <a:cs typeface="Roboto" panose="02000000000000000000" pitchFamily="2" charset="0"/>
              </a:rPr>
              <a:t>:-</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Insurance Fraud Claim refers to any Insurance Claim with Improper Payment from Customer to Insurer (i.e., Insurance Company)</a:t>
            </a:r>
          </a:p>
          <a:p>
            <a:endParaRPr lang="en-US" b="1" u="sng" dirty="0">
              <a:solidFill>
                <a:srgbClr val="D5D5D5"/>
              </a:solidFill>
              <a:latin typeface="Roboto" panose="02000000000000000000" pitchFamily="2" charset="0"/>
              <a:ea typeface="Roboto" panose="02000000000000000000" pitchFamily="2" charset="0"/>
              <a:cs typeface="Roboto" panose="02000000000000000000" pitchFamily="2" charset="0"/>
            </a:endParaRPr>
          </a:p>
          <a:p>
            <a:pPr marL="285750" indent="-285750" algn="l">
              <a:buFont typeface="Wingdings" panose="05000000000000000000" pitchFamily="2" charset="2"/>
              <a:buChar char="v"/>
            </a:pPr>
            <a:r>
              <a:rPr lang="en-US" b="1" i="0" u="sng"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CLIENT</a:t>
            </a:r>
            <a:r>
              <a:rPr lang="en-US" b="1" i="0" u="sng"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rgbClr val="D5D5D5"/>
                </a:solidFill>
                <a:effectLst/>
                <a:latin typeface="Roboto" panose="02000000000000000000" pitchFamily="2" charset="0"/>
                <a:ea typeface="Roboto" panose="02000000000000000000" pitchFamily="2" charset="0"/>
                <a:cs typeface="Roboto" panose="02000000000000000000" pitchFamily="2" charset="0"/>
              </a:rPr>
              <a:t>:-</a:t>
            </a:r>
          </a:p>
          <a:p>
            <a:r>
              <a:rPr lang="en-US" b="0" i="0"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Our Client is an Insurance Company , which have a Business Problem of Fraud Claims that leads to excessive Leakages So that Our Client wants to Find the Fraudulent ones before even processing the claims to allocate costs appropriately. There are Two main Reasons for the Claims Motor Insurance and Health Insurance.</a:t>
            </a:r>
          </a:p>
          <a:p>
            <a:pPr algn="l"/>
            <a:endParaRPr lang="en-US" b="0" i="0" dirty="0">
              <a:solidFill>
                <a:srgbClr val="D5D5D5"/>
              </a:solidFill>
              <a:effectLst/>
              <a:latin typeface="Roboto" panose="02000000000000000000" pitchFamily="2" charset="0"/>
              <a:ea typeface="Roboto" panose="02000000000000000000" pitchFamily="2" charset="0"/>
              <a:cs typeface="Roboto" panose="02000000000000000000" pitchFamily="2" charset="0"/>
            </a:endParaRPr>
          </a:p>
          <a:p>
            <a:pPr algn="l"/>
            <a:r>
              <a:rPr lang="en-US" b="0" i="0" dirty="0">
                <a:effectLst/>
                <a:latin typeface="Roboto" panose="02000000000000000000" pitchFamily="2" charset="0"/>
                <a:ea typeface="Roboto" panose="02000000000000000000" pitchFamily="2" charset="0"/>
                <a:cs typeface="Roboto" panose="02000000000000000000" pitchFamily="2" charset="0"/>
              </a:rPr>
              <a:t>These are the segments that have seen a spurt in fraud. Frauds can be classified into following Categories</a:t>
            </a:r>
          </a:p>
          <a:p>
            <a:pPr marL="342900" indent="-342900" algn="l">
              <a:buAutoNum type="alphaLcPeriod"/>
            </a:pPr>
            <a:r>
              <a:rPr lang="en-US" sz="2000" b="1" i="0" u="sng"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Sources</a:t>
            </a:r>
            <a:r>
              <a:rPr lang="en-US" sz="2000" b="0" i="0"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b="0" i="0"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Sources Can be Policy Holders ,Intermediary (i.e., Who are </a:t>
            </a:r>
            <a:r>
              <a:rPr lang="en-US" b="0" i="0" dirty="0" err="1">
                <a:effectLst/>
                <a:latin typeface="Roboto" panose="02000000000000000000" pitchFamily="2" charset="0"/>
                <a:ea typeface="Roboto" panose="02000000000000000000" pitchFamily="2" charset="0"/>
                <a:cs typeface="Roboto" panose="02000000000000000000" pitchFamily="2" charset="0"/>
              </a:rPr>
              <a:t>refering</a:t>
            </a:r>
            <a:r>
              <a:rPr lang="en-US" b="0" i="0" dirty="0">
                <a:effectLst/>
                <a:latin typeface="Roboto" panose="02000000000000000000" pitchFamily="2" charset="0"/>
                <a:ea typeface="Roboto" panose="02000000000000000000" pitchFamily="2" charset="0"/>
                <a:cs typeface="Roboto" panose="02000000000000000000" pitchFamily="2" charset="0"/>
              </a:rPr>
              <a:t> the policy to Customers) and Internal (i.e., Employees who working in that Domain).This Problem is more Critical from Internal control framework point </a:t>
            </a:r>
            <a:r>
              <a:rPr lang="en-US" dirty="0">
                <a:latin typeface="Roboto" panose="02000000000000000000" pitchFamily="2" charset="0"/>
                <a:ea typeface="Roboto" panose="02000000000000000000" pitchFamily="2" charset="0"/>
                <a:cs typeface="Roboto" panose="02000000000000000000" pitchFamily="2" charset="0"/>
              </a:rPr>
              <a:t>of </a:t>
            </a:r>
            <a:r>
              <a:rPr lang="en-US" b="0" i="0" dirty="0">
                <a:effectLst/>
                <a:latin typeface="Roboto" panose="02000000000000000000" pitchFamily="2" charset="0"/>
                <a:ea typeface="Roboto" panose="02000000000000000000" pitchFamily="2" charset="0"/>
                <a:cs typeface="Roboto" panose="02000000000000000000" pitchFamily="2" charset="0"/>
              </a:rPr>
              <a:t>view.</a:t>
            </a:r>
          </a:p>
          <a:p>
            <a:pPr algn="l"/>
            <a:endParaRPr lang="en-US" b="0" i="0" dirty="0">
              <a:solidFill>
                <a:srgbClr val="D5D5D5"/>
              </a:solidFill>
              <a:effectLst/>
              <a:latin typeface="Roboto" panose="02000000000000000000" pitchFamily="2" charset="0"/>
              <a:ea typeface="Roboto" panose="02000000000000000000" pitchFamily="2" charset="0"/>
              <a:cs typeface="Roboto" panose="02000000000000000000" pitchFamily="2" charset="0"/>
            </a:endParaRPr>
          </a:p>
          <a:p>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b</a:t>
            </a:r>
            <a:r>
              <a:rPr lang="en-US" b="1" i="0"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sz="2000" b="1" i="0" u="sng"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Nature point of view </a:t>
            </a:r>
            <a:r>
              <a:rPr lang="en-US" b="0" i="0" u="sng" dirty="0">
                <a:solidFill>
                  <a:srgbClr val="D5D5D5"/>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Nature Point Of View can refers to application, Inflation , Identity, Fabrication(i.e., Claiming more amount  than what they spent), staged/contrived/induced accidents (i.e., Doing Accidents Intentionally To Claim money)</a:t>
            </a:r>
          </a:p>
          <a:p>
            <a:endParaRPr lang="en-US" b="0" i="0" dirty="0">
              <a:effectLst/>
              <a:latin typeface="Roboto" panose="02000000000000000000" pitchFamily="2" charset="0"/>
              <a:ea typeface="Roboto" panose="02000000000000000000" pitchFamily="2" charset="0"/>
              <a:cs typeface="Roboto" panose="02000000000000000000" pitchFamily="2" charset="0"/>
            </a:endParaRPr>
          </a:p>
          <a:p>
            <a:r>
              <a:rPr lang="en-US" b="0" i="0" dirty="0">
                <a:effectLst/>
                <a:latin typeface="Roboto" panose="02000000000000000000" pitchFamily="2" charset="0"/>
                <a:ea typeface="Roboto" panose="02000000000000000000" pitchFamily="2" charset="0"/>
                <a:cs typeface="Roboto" panose="02000000000000000000" pitchFamily="2" charset="0"/>
              </a:rPr>
              <a:t>This Kind of Fraud Claims affects the Lives of Innocent people as well as the Insurance industry not only this, Society get Lose their Interest On Insurance Companies which leads to the destruction of Insurance Companies. So, by Detecting the Fraud Claims we can helpful to Regular Customers and Intelligence Team. Predicting at the time of processing claims will reduce costs and minimize losses.</a:t>
            </a:r>
          </a:p>
        </p:txBody>
      </p:sp>
    </p:spTree>
    <p:extLst>
      <p:ext uri="{BB962C8B-B14F-4D97-AF65-F5344CB8AC3E}">
        <p14:creationId xmlns:p14="http://schemas.microsoft.com/office/powerpoint/2010/main" val="243372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7296DD-B81E-EB10-3C6A-00768772EF1B}"/>
              </a:ext>
            </a:extLst>
          </p:cNvPr>
          <p:cNvSpPr txBox="1"/>
          <p:nvPr/>
        </p:nvSpPr>
        <p:spPr>
          <a:xfrm>
            <a:off x="612399" y="599127"/>
            <a:ext cx="11267088" cy="4616648"/>
          </a:xfrm>
          <a:prstGeom prst="rect">
            <a:avLst/>
          </a:prstGeom>
          <a:noFill/>
        </p:spPr>
        <p:txBody>
          <a:bodyPr wrap="square" rtlCol="0">
            <a:spAutoFit/>
          </a:bodyPr>
          <a:lstStyle/>
          <a:p>
            <a:pPr algn="ctr"/>
            <a:r>
              <a:rPr lang="en-US" sz="2400" b="1" i="0" u="sng" dirty="0">
                <a:solidFill>
                  <a:srgbClr val="0070C0"/>
                </a:solidFill>
                <a:effectLst/>
                <a:latin typeface="Roboto" panose="02000000000000000000" pitchFamily="2" charset="0"/>
              </a:rPr>
              <a:t>CLIENT REQUIREMENTS </a:t>
            </a:r>
            <a:endParaRPr lang="en-US" b="0" i="0" dirty="0">
              <a:solidFill>
                <a:srgbClr val="0070C0"/>
              </a:solidFill>
              <a:effectLst/>
              <a:latin typeface="Roboto" panose="02000000000000000000" pitchFamily="2" charset="0"/>
            </a:endParaRP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			</a:t>
            </a:r>
            <a:r>
              <a:rPr lang="en-US" b="0" i="0" dirty="0">
                <a:effectLst/>
                <a:latin typeface="Roboto" panose="02000000000000000000" pitchFamily="2" charset="0"/>
              </a:rPr>
              <a:t>Beyond Building a model to predict Fraudulent they also want to identify patterns in Fraud Claims which helps in turn to Company to take Action to initiate investigation to Identify if Fraud Exist and also to handle Fraudulent</a:t>
            </a:r>
            <a:r>
              <a:rPr lang="en-US" dirty="0">
                <a:latin typeface="Roboto" panose="02000000000000000000" pitchFamily="2" charset="0"/>
              </a:rPr>
              <a:t> </a:t>
            </a:r>
            <a:r>
              <a:rPr lang="en-US" b="0" i="0" dirty="0">
                <a:effectLst/>
                <a:latin typeface="Roboto" panose="02000000000000000000" pitchFamily="2" charset="0"/>
              </a:rPr>
              <a:t>Cases while settling the claims. So they are Expected to Perform</a:t>
            </a:r>
          </a:p>
          <a:p>
            <a:pPr algn="l"/>
            <a:endParaRPr lang="en-US" b="0" i="0" dirty="0">
              <a:effectLst/>
              <a:latin typeface="Roboto" panose="02000000000000000000" pitchFamily="2" charset="0"/>
            </a:endParaRPr>
          </a:p>
          <a:p>
            <a:pPr algn="l">
              <a:buFont typeface="+mj-lt"/>
              <a:buAutoNum type="arabicPeriod"/>
            </a:pPr>
            <a:r>
              <a:rPr lang="en-US" b="0" i="0" dirty="0">
                <a:effectLst/>
                <a:latin typeface="Roboto" panose="02000000000000000000" pitchFamily="2" charset="0"/>
              </a:rPr>
              <a:t> Exploratory Data Analysis using visualizations - To get Insights which helps to Identify Fraudulent.</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2. Build the analytical framework to predict if a claim is fraudulent or not - Evaluating the Model by Using F1-                 Score as Metric</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3. Report the results/observations from learning curves - To Know Which model works Well in Predicting Fraud Claims.</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4. Extract the top 20 patterns for fraudulent claims - Which helps to Understand the Company that Claim is Fraud or not Even Before they Processing the Claim.</a:t>
            </a:r>
          </a:p>
        </p:txBody>
      </p:sp>
    </p:spTree>
    <p:extLst>
      <p:ext uri="{BB962C8B-B14F-4D97-AF65-F5344CB8AC3E}">
        <p14:creationId xmlns:p14="http://schemas.microsoft.com/office/powerpoint/2010/main" val="378645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B5D29BC-581D-BDE4-B36B-54447C883FEF}"/>
              </a:ext>
            </a:extLst>
          </p:cNvPr>
          <p:cNvGraphicFramePr>
            <a:graphicFrameLocks noGrp="1"/>
          </p:cNvGraphicFramePr>
          <p:nvPr>
            <p:extLst>
              <p:ext uri="{D42A27DB-BD31-4B8C-83A1-F6EECF244321}">
                <p14:modId xmlns:p14="http://schemas.microsoft.com/office/powerpoint/2010/main" val="3010310802"/>
              </p:ext>
            </p:extLst>
          </p:nvPr>
        </p:nvGraphicFramePr>
        <p:xfrm>
          <a:off x="233680" y="933026"/>
          <a:ext cx="11744960" cy="5787813"/>
        </p:xfrm>
        <a:graphic>
          <a:graphicData uri="http://schemas.openxmlformats.org/drawingml/2006/table">
            <a:tbl>
              <a:tblPr firstRow="1" bandRow="1">
                <a:tableStyleId>{073A0DAA-6AF3-43AB-8588-CEC1D06C72B9}</a:tableStyleId>
              </a:tblPr>
              <a:tblGrid>
                <a:gridCol w="2583891">
                  <a:extLst>
                    <a:ext uri="{9D8B030D-6E8A-4147-A177-3AD203B41FA5}">
                      <a16:colId xmlns:a16="http://schemas.microsoft.com/office/drawing/2014/main" val="3504521920"/>
                    </a:ext>
                  </a:extLst>
                </a:gridCol>
                <a:gridCol w="3215184">
                  <a:extLst>
                    <a:ext uri="{9D8B030D-6E8A-4147-A177-3AD203B41FA5}">
                      <a16:colId xmlns:a16="http://schemas.microsoft.com/office/drawing/2014/main" val="2225840307"/>
                    </a:ext>
                  </a:extLst>
                </a:gridCol>
                <a:gridCol w="5945885">
                  <a:extLst>
                    <a:ext uri="{9D8B030D-6E8A-4147-A177-3AD203B41FA5}">
                      <a16:colId xmlns:a16="http://schemas.microsoft.com/office/drawing/2014/main" val="1816019147"/>
                    </a:ext>
                  </a:extLst>
                </a:gridCol>
              </a:tblGrid>
              <a:tr h="871221">
                <a:tc>
                  <a:txBody>
                    <a:bodyPr/>
                    <a:lstStyle/>
                    <a:p>
                      <a:r>
                        <a:rPr lang="en-IN" dirty="0"/>
                        <a:t>TABLE NAME </a:t>
                      </a:r>
                    </a:p>
                  </a:txBody>
                  <a:tcPr/>
                </a:tc>
                <a:tc>
                  <a:txBody>
                    <a:bodyPr/>
                    <a:lstStyle/>
                    <a:p>
                      <a:r>
                        <a:rPr lang="en-IN" dirty="0"/>
                        <a:t>SIZE OF THE TABLE</a:t>
                      </a:r>
                    </a:p>
                  </a:txBody>
                  <a:tcPr/>
                </a:tc>
                <a:tc>
                  <a:txBody>
                    <a:bodyPr/>
                    <a:lstStyle/>
                    <a:p>
                      <a:r>
                        <a:rPr lang="en-IN" dirty="0"/>
                        <a:t>DESCRIPTION</a:t>
                      </a:r>
                    </a:p>
                  </a:txBody>
                  <a:tcPr/>
                </a:tc>
                <a:extLst>
                  <a:ext uri="{0D108BD9-81ED-4DB2-BD59-A6C34878D82A}">
                    <a16:rowId xmlns:a16="http://schemas.microsoft.com/office/drawing/2014/main" val="2630578016"/>
                  </a:ext>
                </a:extLst>
              </a:tr>
              <a:tr h="1252844">
                <a:tc>
                  <a:txBody>
                    <a:bodyPr/>
                    <a:lstStyle/>
                    <a:p>
                      <a:r>
                        <a:rPr lang="en-US" b="1" dirty="0">
                          <a:latin typeface="Roboto" panose="02000000000000000000" pitchFamily="2" charset="0"/>
                          <a:ea typeface="Roboto" panose="02000000000000000000" pitchFamily="2" charset="0"/>
                          <a:cs typeface="Roboto" panose="02000000000000000000" pitchFamily="2" charset="0"/>
                        </a:rPr>
                        <a:t>Train Claim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28836 * 19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In this Dataset they provided Information about Claim of the Customer like “Amount Of Total Claim” ,” Amount Of Injured Claim” ,” Amount Of Vehicle Claim”, “Incident Date” etc.</a:t>
                      </a:r>
                      <a:endParaRPr lang="en-IN" dirty="0"/>
                    </a:p>
                  </a:txBody>
                  <a:tcPr/>
                </a:tc>
                <a:extLst>
                  <a:ext uri="{0D108BD9-81ED-4DB2-BD59-A6C34878D82A}">
                    <a16:rowId xmlns:a16="http://schemas.microsoft.com/office/drawing/2014/main" val="2937576702"/>
                  </a:ext>
                </a:extLst>
              </a:tr>
              <a:tr h="963727">
                <a:tc>
                  <a:txBody>
                    <a:bodyPr/>
                    <a:lstStyle/>
                    <a:p>
                      <a:r>
                        <a:rPr lang="en-US" b="1" dirty="0">
                          <a:latin typeface="Roboto" panose="02000000000000000000" pitchFamily="2" charset="0"/>
                          <a:ea typeface="Roboto" panose="02000000000000000000" pitchFamily="2" charset="0"/>
                          <a:cs typeface="Roboto" panose="02000000000000000000" pitchFamily="2" charset="0"/>
                        </a:rPr>
                        <a:t>Train Demographics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28836 * 10</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 In this Dataset they provided Insured Details of Customer in 10 Features like “Location of Insured” “Insured Education”,” Age” etc.</a:t>
                      </a:r>
                      <a:endParaRPr lang="en-IN" dirty="0"/>
                    </a:p>
                  </a:txBody>
                  <a:tcPr/>
                </a:tc>
                <a:extLst>
                  <a:ext uri="{0D108BD9-81ED-4DB2-BD59-A6C34878D82A}">
                    <a16:rowId xmlns:a16="http://schemas.microsoft.com/office/drawing/2014/main" val="2326340308"/>
                  </a:ext>
                </a:extLst>
              </a:tr>
              <a:tr h="871221">
                <a:tc>
                  <a:txBody>
                    <a:bodyPr/>
                    <a:lstStyle/>
                    <a:p>
                      <a:r>
                        <a:rPr lang="en-US" b="1" dirty="0">
                          <a:latin typeface="Roboto" panose="02000000000000000000" pitchFamily="2" charset="0"/>
                          <a:ea typeface="Roboto" panose="02000000000000000000" pitchFamily="2" charset="0"/>
                          <a:cs typeface="Roboto" panose="02000000000000000000" pitchFamily="2" charset="0"/>
                        </a:rPr>
                        <a:t>Train Policy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28836 * 10</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In this Dataset they provided Policy Details of Customer like Date of Policy Coverage , Loyalty Period, Policy Number, “Policy Deductible amount” etc.</a:t>
                      </a:r>
                      <a:endParaRPr lang="en-IN" dirty="0"/>
                    </a:p>
                  </a:txBody>
                  <a:tcPr/>
                </a:tc>
                <a:extLst>
                  <a:ext uri="{0D108BD9-81ED-4DB2-BD59-A6C34878D82A}">
                    <a16:rowId xmlns:a16="http://schemas.microsoft.com/office/drawing/2014/main" val="1413662999"/>
                  </a:ext>
                </a:extLst>
              </a:tr>
              <a:tr h="871221">
                <a:tc>
                  <a:txBody>
                    <a:bodyPr/>
                    <a:lstStyle/>
                    <a:p>
                      <a:r>
                        <a:rPr lang="en-US" b="1" dirty="0">
                          <a:latin typeface="Roboto" panose="02000000000000000000" pitchFamily="2" charset="0"/>
                          <a:ea typeface="Roboto" panose="02000000000000000000" pitchFamily="2" charset="0"/>
                          <a:cs typeface="Roboto" panose="02000000000000000000" pitchFamily="2" charset="0"/>
                        </a:rPr>
                        <a:t>Train Vehicle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115344 * 3</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In this Dataset they Provided Details about Vehicle of Customer like Vehicle Attribute (contains 4 attributes ) and Values c</a:t>
                      </a:r>
                      <a:endParaRPr lang="en-IN" dirty="0"/>
                    </a:p>
                  </a:txBody>
                  <a:tcPr/>
                </a:tc>
                <a:extLst>
                  <a:ext uri="{0D108BD9-81ED-4DB2-BD59-A6C34878D82A}">
                    <a16:rowId xmlns:a16="http://schemas.microsoft.com/office/drawing/2014/main" val="1002355792"/>
                  </a:ext>
                </a:extLst>
              </a:tr>
              <a:tr h="871221">
                <a:tc>
                  <a:txBody>
                    <a:bodyPr/>
                    <a:lstStyle/>
                    <a:p>
                      <a:r>
                        <a:rPr lang="en-US" b="1" dirty="0">
                          <a:latin typeface="Roboto" panose="02000000000000000000" pitchFamily="2" charset="0"/>
                          <a:ea typeface="Roboto" panose="02000000000000000000" pitchFamily="2" charset="0"/>
                          <a:cs typeface="Roboto" panose="02000000000000000000" pitchFamily="2" charset="0"/>
                        </a:rPr>
                        <a:t>Train Target </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28836 *2</a:t>
                      </a:r>
                      <a:endParaRPr lang="en-IN" dirty="0"/>
                    </a:p>
                  </a:txBody>
                  <a:tcPr/>
                </a:tc>
                <a:tc>
                  <a:txBody>
                    <a:bodyPr/>
                    <a:lstStyle/>
                    <a:p>
                      <a:r>
                        <a:rPr lang="en-US" dirty="0">
                          <a:latin typeface="Roboto" panose="02000000000000000000" pitchFamily="2" charset="0"/>
                          <a:ea typeface="Roboto" panose="02000000000000000000" pitchFamily="2" charset="0"/>
                          <a:cs typeface="Roboto" panose="02000000000000000000" pitchFamily="2" charset="0"/>
                        </a:rPr>
                        <a:t>The Dataset Contains “Customer ID” and </a:t>
                      </a:r>
                    </a:p>
                    <a:p>
                      <a:r>
                        <a:rPr lang="en-US" dirty="0">
                          <a:latin typeface="Roboto" panose="02000000000000000000" pitchFamily="2" charset="0"/>
                          <a:ea typeface="Roboto" panose="02000000000000000000" pitchFamily="2" charset="0"/>
                          <a:cs typeface="Roboto" panose="02000000000000000000" pitchFamily="2" charset="0"/>
                        </a:rPr>
                        <a:t>“Reported Fraud”</a:t>
                      </a:r>
                      <a:endParaRPr lang="en-IN" dirty="0"/>
                    </a:p>
                  </a:txBody>
                  <a:tcPr/>
                </a:tc>
                <a:extLst>
                  <a:ext uri="{0D108BD9-81ED-4DB2-BD59-A6C34878D82A}">
                    <a16:rowId xmlns:a16="http://schemas.microsoft.com/office/drawing/2014/main" val="1294549473"/>
                  </a:ext>
                </a:extLst>
              </a:tr>
            </a:tbl>
          </a:graphicData>
        </a:graphic>
      </p:graphicFrame>
      <p:sp>
        <p:nvSpPr>
          <p:cNvPr id="4" name="TextBox 3">
            <a:extLst>
              <a:ext uri="{FF2B5EF4-FFF2-40B4-BE49-F238E27FC236}">
                <a16:creationId xmlns:a16="http://schemas.microsoft.com/office/drawing/2014/main" id="{4E5C326B-36CC-8D1A-60FC-443150A0190E}"/>
              </a:ext>
            </a:extLst>
          </p:cNvPr>
          <p:cNvSpPr txBox="1"/>
          <p:nvPr/>
        </p:nvSpPr>
        <p:spPr>
          <a:xfrm>
            <a:off x="4495800" y="137161"/>
            <a:ext cx="3159760" cy="830997"/>
          </a:xfrm>
          <a:prstGeom prst="rect">
            <a:avLst/>
          </a:prstGeom>
          <a:noFill/>
        </p:spPr>
        <p:txBody>
          <a:bodyPr wrap="square" rtlCol="0">
            <a:spAutoFit/>
          </a:bodyPr>
          <a:lstStyle/>
          <a:p>
            <a:r>
              <a:rPr lang="en-US" sz="2400" b="1" u="sng" dirty="0">
                <a:solidFill>
                  <a:srgbClr val="0070C0"/>
                </a:solidFill>
                <a:latin typeface="Roboto" panose="02000000000000000000" pitchFamily="2" charset="0"/>
                <a:ea typeface="Roboto" panose="02000000000000000000" pitchFamily="2" charset="0"/>
                <a:cs typeface="Roboto" panose="02000000000000000000" pitchFamily="2" charset="0"/>
              </a:rPr>
              <a:t>ABOUT THE DATA  </a:t>
            </a:r>
            <a:endParaRPr lang="en-IN" sz="2400" dirty="0">
              <a:latin typeface="Roboto" panose="02000000000000000000" pitchFamily="2" charset="0"/>
              <a:ea typeface="Roboto" panose="02000000000000000000" pitchFamily="2" charset="0"/>
              <a:cs typeface="Roboto" panose="02000000000000000000" pitchFamily="2" charset="0"/>
            </a:endParaRPr>
          </a:p>
          <a:p>
            <a:endParaRPr lang="en-IN" sz="2400" dirty="0"/>
          </a:p>
        </p:txBody>
      </p:sp>
    </p:spTree>
    <p:extLst>
      <p:ext uri="{BB962C8B-B14F-4D97-AF65-F5344CB8AC3E}">
        <p14:creationId xmlns:p14="http://schemas.microsoft.com/office/powerpoint/2010/main" val="90683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D6A81-8353-180A-D832-132B882C3345}"/>
              </a:ext>
            </a:extLst>
          </p:cNvPr>
          <p:cNvPicPr>
            <a:picLocks noChangeAspect="1"/>
          </p:cNvPicPr>
          <p:nvPr/>
        </p:nvPicPr>
        <p:blipFill>
          <a:blip r:embed="rId2"/>
          <a:stretch>
            <a:fillRect/>
          </a:stretch>
        </p:blipFill>
        <p:spPr>
          <a:xfrm>
            <a:off x="133038" y="1948071"/>
            <a:ext cx="3354303" cy="3204718"/>
          </a:xfrm>
          <a:prstGeom prst="rect">
            <a:avLst/>
          </a:prstGeom>
        </p:spPr>
      </p:pic>
      <p:sp>
        <p:nvSpPr>
          <p:cNvPr id="4" name="Arrow: Right 3">
            <a:extLst>
              <a:ext uri="{FF2B5EF4-FFF2-40B4-BE49-F238E27FC236}">
                <a16:creationId xmlns:a16="http://schemas.microsoft.com/office/drawing/2014/main" id="{FB12FB3C-210B-7B22-75E2-17146006511B}"/>
              </a:ext>
            </a:extLst>
          </p:cNvPr>
          <p:cNvSpPr/>
          <p:nvPr/>
        </p:nvSpPr>
        <p:spPr>
          <a:xfrm>
            <a:off x="3694923" y="3139320"/>
            <a:ext cx="3858158" cy="475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7056FB6E-6132-0699-38EE-5F25732F4598}"/>
              </a:ext>
            </a:extLst>
          </p:cNvPr>
          <p:cNvSpPr txBox="1"/>
          <p:nvPr/>
        </p:nvSpPr>
        <p:spPr>
          <a:xfrm flipH="1">
            <a:off x="3605465" y="2731584"/>
            <a:ext cx="4285369" cy="369332"/>
          </a:xfrm>
          <a:prstGeom prst="rect">
            <a:avLst/>
          </a:prstGeom>
          <a:noFill/>
        </p:spPr>
        <p:txBody>
          <a:bodyPr wrap="square" rtlCol="0">
            <a:spAutoFit/>
          </a:bodyPr>
          <a:lstStyle/>
          <a:p>
            <a:r>
              <a:rPr lang="en-US" dirty="0"/>
              <a:t>TrainVehicle.</a:t>
            </a:r>
            <a:r>
              <a:rPr lang="en-US" dirty="0">
                <a:solidFill>
                  <a:srgbClr val="FF9900"/>
                </a:solidFill>
              </a:rPr>
              <a:t>pivot</a:t>
            </a:r>
            <a:r>
              <a:rPr lang="en-US" dirty="0"/>
              <a:t>(CustID,VehiAttr,Details)</a:t>
            </a:r>
            <a:endParaRPr lang="en-IN" dirty="0"/>
          </a:p>
        </p:txBody>
      </p:sp>
      <p:pic>
        <p:nvPicPr>
          <p:cNvPr id="11" name="Picture 10">
            <a:extLst>
              <a:ext uri="{FF2B5EF4-FFF2-40B4-BE49-F238E27FC236}">
                <a16:creationId xmlns:a16="http://schemas.microsoft.com/office/drawing/2014/main" id="{31370860-3B4C-A37A-8E3D-B37359D5D517}"/>
              </a:ext>
            </a:extLst>
          </p:cNvPr>
          <p:cNvPicPr>
            <a:picLocks noChangeAspect="1"/>
          </p:cNvPicPr>
          <p:nvPr/>
        </p:nvPicPr>
        <p:blipFill>
          <a:blip r:embed="rId3"/>
          <a:stretch>
            <a:fillRect/>
          </a:stretch>
        </p:blipFill>
        <p:spPr>
          <a:xfrm>
            <a:off x="8008959" y="1948071"/>
            <a:ext cx="4106457" cy="3227558"/>
          </a:xfrm>
          <a:prstGeom prst="rect">
            <a:avLst/>
          </a:prstGeom>
        </p:spPr>
      </p:pic>
      <p:sp>
        <p:nvSpPr>
          <p:cNvPr id="13" name="TextBox 12">
            <a:extLst>
              <a:ext uri="{FF2B5EF4-FFF2-40B4-BE49-F238E27FC236}">
                <a16:creationId xmlns:a16="http://schemas.microsoft.com/office/drawing/2014/main" id="{E7945652-DF56-DCCF-0FC7-27936AF27D69}"/>
              </a:ext>
            </a:extLst>
          </p:cNvPr>
          <p:cNvSpPr txBox="1"/>
          <p:nvPr/>
        </p:nvSpPr>
        <p:spPr>
          <a:xfrm>
            <a:off x="3746944" y="3691990"/>
            <a:ext cx="3858158" cy="646331"/>
          </a:xfrm>
          <a:prstGeom prst="rect">
            <a:avLst/>
          </a:prstGeom>
          <a:noFill/>
        </p:spPr>
        <p:txBody>
          <a:bodyPr wrap="square" rtlCol="0">
            <a:spAutoFit/>
          </a:bodyPr>
          <a:lstStyle/>
          <a:p>
            <a:r>
              <a:rPr lang="en-US" dirty="0"/>
              <a:t>This  can be Done manually and  Using unstack() also.</a:t>
            </a:r>
            <a:endParaRPr lang="en-IN" dirty="0"/>
          </a:p>
        </p:txBody>
      </p:sp>
      <p:sp>
        <p:nvSpPr>
          <p:cNvPr id="14" name="TextBox 13">
            <a:extLst>
              <a:ext uri="{FF2B5EF4-FFF2-40B4-BE49-F238E27FC236}">
                <a16:creationId xmlns:a16="http://schemas.microsoft.com/office/drawing/2014/main" id="{922F394E-879B-3DFD-A8DE-F1197C5D2CED}"/>
              </a:ext>
            </a:extLst>
          </p:cNvPr>
          <p:cNvSpPr txBox="1"/>
          <p:nvPr/>
        </p:nvSpPr>
        <p:spPr>
          <a:xfrm>
            <a:off x="213283" y="5320876"/>
            <a:ext cx="11313315" cy="646331"/>
          </a:xfrm>
          <a:prstGeom prst="rect">
            <a:avLst/>
          </a:prstGeom>
          <a:noFill/>
        </p:spPr>
        <p:txBody>
          <a:bodyPr wrap="square" rtlCol="0">
            <a:spAutoFit/>
          </a:bodyPr>
          <a:lstStyle/>
          <a:p>
            <a:r>
              <a:rPr lang="en-US" dirty="0"/>
              <a:t>	</a:t>
            </a:r>
            <a:r>
              <a:rPr lang="en-US" dirty="0">
                <a:latin typeface="Roboto" panose="02000000000000000000" pitchFamily="2" charset="0"/>
                <a:ea typeface="Roboto" panose="02000000000000000000" pitchFamily="2" charset="0"/>
                <a:cs typeface="Roboto" panose="02000000000000000000" pitchFamily="2" charset="0"/>
              </a:rPr>
              <a:t>	After Understanding  all these datasets , Combined all Using Merge() Function with on=CustomerID . Then I get one DataFrame with Size (28836 * 42)  and These Dataset I used for my Further Preprocessing.</a:t>
            </a:r>
          </a:p>
        </p:txBody>
      </p:sp>
      <p:sp>
        <p:nvSpPr>
          <p:cNvPr id="15" name="TextBox 14">
            <a:extLst>
              <a:ext uri="{FF2B5EF4-FFF2-40B4-BE49-F238E27FC236}">
                <a16:creationId xmlns:a16="http://schemas.microsoft.com/office/drawing/2014/main" id="{3A84D7FD-2DFF-25C8-51B3-B60DF760ECDF}"/>
              </a:ext>
            </a:extLst>
          </p:cNvPr>
          <p:cNvSpPr txBox="1"/>
          <p:nvPr/>
        </p:nvSpPr>
        <p:spPr>
          <a:xfrm flipH="1">
            <a:off x="3771480" y="4521755"/>
            <a:ext cx="4285369"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After Using Pivot my Dataset Size becomes (28836 *5)</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B23C0D9A-63CC-6D0A-E2F6-67A735C72860}"/>
              </a:ext>
            </a:extLst>
          </p:cNvPr>
          <p:cNvSpPr txBox="1"/>
          <p:nvPr/>
        </p:nvSpPr>
        <p:spPr>
          <a:xfrm>
            <a:off x="322892" y="6107959"/>
            <a:ext cx="11094098"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	     In Test they given 4 Datasets just like Train without Target Dataset. Did the Same thing on Test data about Combined all DataFrames using Merge() and I got DataFrame of size (28836 * 41).</a:t>
            </a:r>
            <a:endParaRPr lang="en-IN" dirty="0">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E7028206-6A24-A447-E599-BEF5427173B2}"/>
              </a:ext>
            </a:extLst>
          </p:cNvPr>
          <p:cNvCxnSpPr>
            <a:cxnSpLocks/>
          </p:cNvCxnSpPr>
          <p:nvPr/>
        </p:nvCxnSpPr>
        <p:spPr>
          <a:xfrm flipV="1">
            <a:off x="5692926" y="2148258"/>
            <a:ext cx="0" cy="609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6CB54EA-9246-C10F-4B99-968D9E4133C7}"/>
              </a:ext>
            </a:extLst>
          </p:cNvPr>
          <p:cNvCxnSpPr>
            <a:cxnSpLocks/>
          </p:cNvCxnSpPr>
          <p:nvPr/>
        </p:nvCxnSpPr>
        <p:spPr>
          <a:xfrm flipV="1">
            <a:off x="4251160" y="2174036"/>
            <a:ext cx="0" cy="55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1D9EEC-115F-47D4-0954-CD6FE4DF8B5B}"/>
              </a:ext>
            </a:extLst>
          </p:cNvPr>
          <p:cNvCxnSpPr>
            <a:cxnSpLocks/>
          </p:cNvCxnSpPr>
          <p:nvPr/>
        </p:nvCxnSpPr>
        <p:spPr>
          <a:xfrm flipV="1">
            <a:off x="6465232" y="2156977"/>
            <a:ext cx="0" cy="609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FFB236-ACAC-B5C5-F798-77E861610935}"/>
              </a:ext>
            </a:extLst>
          </p:cNvPr>
          <p:cNvCxnSpPr>
            <a:cxnSpLocks/>
          </p:cNvCxnSpPr>
          <p:nvPr/>
        </p:nvCxnSpPr>
        <p:spPr>
          <a:xfrm flipV="1">
            <a:off x="7383832" y="2146132"/>
            <a:ext cx="0" cy="58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20F944-1735-E0DD-3742-4B2EC2C941FE}"/>
              </a:ext>
            </a:extLst>
          </p:cNvPr>
          <p:cNvSpPr txBox="1"/>
          <p:nvPr/>
        </p:nvSpPr>
        <p:spPr>
          <a:xfrm>
            <a:off x="3676674" y="1767897"/>
            <a:ext cx="1415139" cy="369332"/>
          </a:xfrm>
          <a:prstGeom prst="rect">
            <a:avLst/>
          </a:prstGeom>
          <a:noFill/>
        </p:spPr>
        <p:txBody>
          <a:bodyPr wrap="square" rtlCol="0">
            <a:spAutoFit/>
          </a:bodyPr>
          <a:lstStyle/>
          <a:p>
            <a:r>
              <a:rPr lang="en-US" dirty="0">
                <a:solidFill>
                  <a:srgbClr val="FFFF00"/>
                </a:solidFill>
              </a:rPr>
              <a:t>DataFrame</a:t>
            </a:r>
            <a:endParaRPr lang="en-IN" dirty="0">
              <a:solidFill>
                <a:srgbClr val="FFFF00"/>
              </a:solidFill>
            </a:endParaRPr>
          </a:p>
        </p:txBody>
      </p:sp>
      <p:sp>
        <p:nvSpPr>
          <p:cNvPr id="22" name="TextBox 21">
            <a:extLst>
              <a:ext uri="{FF2B5EF4-FFF2-40B4-BE49-F238E27FC236}">
                <a16:creationId xmlns:a16="http://schemas.microsoft.com/office/drawing/2014/main" id="{CBA24B44-0721-6DE2-530A-FFFA75166BBE}"/>
              </a:ext>
            </a:extLst>
          </p:cNvPr>
          <p:cNvSpPr txBox="1"/>
          <p:nvPr/>
        </p:nvSpPr>
        <p:spPr>
          <a:xfrm>
            <a:off x="5353300" y="1802783"/>
            <a:ext cx="710112" cy="338554"/>
          </a:xfrm>
          <a:prstGeom prst="rect">
            <a:avLst/>
          </a:prstGeom>
          <a:noFill/>
        </p:spPr>
        <p:txBody>
          <a:bodyPr wrap="square" rtlCol="0">
            <a:spAutoFit/>
          </a:bodyPr>
          <a:lstStyle/>
          <a:p>
            <a:r>
              <a:rPr lang="en-US" sz="1600" dirty="0">
                <a:solidFill>
                  <a:srgbClr val="FFFF00"/>
                </a:solidFill>
                <a:latin typeface="Roboto" panose="02000000000000000000" pitchFamily="2" charset="0"/>
                <a:ea typeface="Roboto" panose="02000000000000000000" pitchFamily="2" charset="0"/>
                <a:cs typeface="Roboto" panose="02000000000000000000" pitchFamily="2" charset="0"/>
              </a:rPr>
              <a:t>Index</a:t>
            </a:r>
            <a:endParaRPr lang="en-IN" sz="1600" dirty="0">
              <a:solidFill>
                <a:srgbClr val="FFFF00"/>
              </a:solidFill>
              <a:latin typeface="Roboto" panose="02000000000000000000" pitchFamily="2" charset="0"/>
              <a:ea typeface="Roboto" panose="02000000000000000000" pitchFamily="2" charset="0"/>
              <a:cs typeface="Roboto" panose="02000000000000000000" pitchFamily="2" charset="0"/>
            </a:endParaRPr>
          </a:p>
        </p:txBody>
      </p:sp>
      <p:sp>
        <p:nvSpPr>
          <p:cNvPr id="23" name="TextBox 22">
            <a:extLst>
              <a:ext uri="{FF2B5EF4-FFF2-40B4-BE49-F238E27FC236}">
                <a16:creationId xmlns:a16="http://schemas.microsoft.com/office/drawing/2014/main" id="{83860865-7BAE-6706-8764-89BD4CE31462}"/>
              </a:ext>
            </a:extLst>
          </p:cNvPr>
          <p:cNvSpPr txBox="1"/>
          <p:nvPr/>
        </p:nvSpPr>
        <p:spPr>
          <a:xfrm>
            <a:off x="6052276" y="1758757"/>
            <a:ext cx="1018899" cy="338554"/>
          </a:xfrm>
          <a:prstGeom prst="rect">
            <a:avLst/>
          </a:prstGeom>
          <a:noFill/>
        </p:spPr>
        <p:txBody>
          <a:bodyPr wrap="square" rtlCol="0">
            <a:spAutoFit/>
          </a:bodyPr>
          <a:lstStyle/>
          <a:p>
            <a:r>
              <a:rPr lang="en-US" sz="1600" dirty="0">
                <a:solidFill>
                  <a:srgbClr val="FFFF00"/>
                </a:solidFill>
                <a:latin typeface="Roboto" panose="02000000000000000000" pitchFamily="2" charset="0"/>
                <a:ea typeface="Roboto" panose="02000000000000000000" pitchFamily="2" charset="0"/>
                <a:cs typeface="Roboto" panose="02000000000000000000" pitchFamily="2" charset="0"/>
              </a:rPr>
              <a:t>Columns</a:t>
            </a:r>
            <a:endParaRPr lang="en-IN" sz="1600" dirty="0">
              <a:solidFill>
                <a:srgbClr val="FFFF00"/>
              </a:solidFill>
              <a:latin typeface="Roboto" panose="02000000000000000000" pitchFamily="2" charset="0"/>
              <a:ea typeface="Roboto" panose="02000000000000000000" pitchFamily="2" charset="0"/>
              <a:cs typeface="Roboto" panose="02000000000000000000" pitchFamily="2" charset="0"/>
            </a:endParaRPr>
          </a:p>
        </p:txBody>
      </p:sp>
      <p:sp>
        <p:nvSpPr>
          <p:cNvPr id="24" name="TextBox 23">
            <a:extLst>
              <a:ext uri="{FF2B5EF4-FFF2-40B4-BE49-F238E27FC236}">
                <a16:creationId xmlns:a16="http://schemas.microsoft.com/office/drawing/2014/main" id="{91DBEE1A-F72C-27BC-CD47-87A865201E25}"/>
              </a:ext>
            </a:extLst>
          </p:cNvPr>
          <p:cNvSpPr txBox="1"/>
          <p:nvPr/>
        </p:nvSpPr>
        <p:spPr>
          <a:xfrm>
            <a:off x="7071175" y="1912687"/>
            <a:ext cx="1082167" cy="338554"/>
          </a:xfrm>
          <a:prstGeom prst="rect">
            <a:avLst/>
          </a:prstGeom>
          <a:noFill/>
        </p:spPr>
        <p:txBody>
          <a:bodyPr wrap="square" rtlCol="0">
            <a:spAutoFit/>
          </a:bodyPr>
          <a:lstStyle/>
          <a:p>
            <a:r>
              <a:rPr lang="en-US" sz="1600" dirty="0">
                <a:solidFill>
                  <a:srgbClr val="FFFF00"/>
                </a:solidFill>
                <a:latin typeface="Roboto" panose="02000000000000000000" pitchFamily="2" charset="0"/>
                <a:ea typeface="Roboto" panose="02000000000000000000" pitchFamily="2" charset="0"/>
                <a:cs typeface="Roboto" panose="02000000000000000000" pitchFamily="2" charset="0"/>
              </a:rPr>
              <a:t>Values</a:t>
            </a:r>
            <a:endParaRPr lang="en-IN" sz="1600" dirty="0">
              <a:solidFill>
                <a:srgbClr val="FFFF00"/>
              </a:solidFill>
              <a:latin typeface="Roboto" panose="02000000000000000000" pitchFamily="2" charset="0"/>
              <a:ea typeface="Roboto" panose="02000000000000000000" pitchFamily="2" charset="0"/>
              <a:cs typeface="Roboto" panose="02000000000000000000" pitchFamily="2" charset="0"/>
            </a:endParaRPr>
          </a:p>
        </p:txBody>
      </p:sp>
      <p:sp>
        <p:nvSpPr>
          <p:cNvPr id="29" name="TextBox 28">
            <a:extLst>
              <a:ext uri="{FF2B5EF4-FFF2-40B4-BE49-F238E27FC236}">
                <a16:creationId xmlns:a16="http://schemas.microsoft.com/office/drawing/2014/main" id="{2AE07E9D-CA3E-F16C-9A99-490B4E723CA9}"/>
              </a:ext>
            </a:extLst>
          </p:cNvPr>
          <p:cNvSpPr txBox="1"/>
          <p:nvPr/>
        </p:nvSpPr>
        <p:spPr>
          <a:xfrm>
            <a:off x="133038" y="62203"/>
            <a:ext cx="11896402"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In these Dataset the Client given all the attributes about vehicle in One column but actually how the data looks like is for each Customer they given one Attribute name and its value so that each Customer repeated Four times with different Attribute name and Value. So I thought  can we Convert the Dataset of Vehicle like Each Customer with there Four Attribute names as Column names and filling that with corresponding values. So I tried manually to convert it and later I found pivot() function Does this.</a:t>
            </a:r>
            <a:endParaRPr lang="en-IN" dirty="0"/>
          </a:p>
        </p:txBody>
      </p:sp>
    </p:spTree>
    <p:extLst>
      <p:ext uri="{BB962C8B-B14F-4D97-AF65-F5344CB8AC3E}">
        <p14:creationId xmlns:p14="http://schemas.microsoft.com/office/powerpoint/2010/main" val="36674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6182F-6DA7-B5D2-B238-499201F22373}"/>
              </a:ext>
            </a:extLst>
          </p:cNvPr>
          <p:cNvSpPr txBox="1"/>
          <p:nvPr/>
        </p:nvSpPr>
        <p:spPr>
          <a:xfrm>
            <a:off x="3167069" y="146336"/>
            <a:ext cx="5857862" cy="461665"/>
          </a:xfrm>
          <a:prstGeom prst="rect">
            <a:avLst/>
          </a:prstGeom>
          <a:noFill/>
        </p:spPr>
        <p:txBody>
          <a:bodyPr wrap="square" rtlCol="0">
            <a:spAutoFit/>
          </a:bodyPr>
          <a:lstStyle/>
          <a:p>
            <a:r>
              <a:rPr lang="en-US" sz="2400" b="1" u="sng" dirty="0">
                <a:solidFill>
                  <a:srgbClr val="0070C0"/>
                </a:solidFill>
                <a:latin typeface="Roboto" panose="02000000000000000000" pitchFamily="2" charset="0"/>
                <a:ea typeface="Roboto" panose="02000000000000000000" pitchFamily="2" charset="0"/>
                <a:cs typeface="Roboto" panose="02000000000000000000" pitchFamily="2" charset="0"/>
              </a:rPr>
              <a:t>EXPLORATORY DATA ANALYSIS (EDA) </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72250672-297A-8B29-69AF-3C354FD134A4}"/>
              </a:ext>
            </a:extLst>
          </p:cNvPr>
          <p:cNvSpPr txBox="1"/>
          <p:nvPr/>
        </p:nvSpPr>
        <p:spPr>
          <a:xfrm>
            <a:off x="255037" y="678656"/>
            <a:ext cx="11681926"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After did Some basic preprocessing like Converting Datatypes and Dropping High Cardinality Columns. Started Understanding Data by some simple Visualizations .</a:t>
            </a:r>
          </a:p>
        </p:txBody>
      </p:sp>
      <p:sp>
        <p:nvSpPr>
          <p:cNvPr id="4" name="TextBox 3">
            <a:extLst>
              <a:ext uri="{FF2B5EF4-FFF2-40B4-BE49-F238E27FC236}">
                <a16:creationId xmlns:a16="http://schemas.microsoft.com/office/drawing/2014/main" id="{8F45F175-EC6B-DE70-DD5D-6A1E481D5C0D}"/>
              </a:ext>
            </a:extLst>
          </p:cNvPr>
          <p:cNvSpPr txBox="1"/>
          <p:nvPr/>
        </p:nvSpPr>
        <p:spPr>
          <a:xfrm flipH="1">
            <a:off x="139960" y="1951672"/>
            <a:ext cx="7315199"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1. Started with Checking Extreme Values and Distribution  of data Using Box plot and Histogram for Numerical Data. Maximum all Numerical Columns are Normally Distributed and no much Outliers in Data. But Umbrella Limit Column has Very  Extreme Values they vary from  (-1M to +10M) but mean is 0.98M and median is 0. </a:t>
            </a:r>
          </a:p>
        </p:txBody>
      </p:sp>
      <p:pic>
        <p:nvPicPr>
          <p:cNvPr id="6" name="Picture 5">
            <a:extLst>
              <a:ext uri="{FF2B5EF4-FFF2-40B4-BE49-F238E27FC236}">
                <a16:creationId xmlns:a16="http://schemas.microsoft.com/office/drawing/2014/main" id="{A2498FFE-CF27-6C00-4752-820917C6DA75}"/>
              </a:ext>
            </a:extLst>
          </p:cNvPr>
          <p:cNvPicPr>
            <a:picLocks noChangeAspect="1"/>
          </p:cNvPicPr>
          <p:nvPr/>
        </p:nvPicPr>
        <p:blipFill>
          <a:blip r:embed="rId2"/>
          <a:stretch>
            <a:fillRect/>
          </a:stretch>
        </p:blipFill>
        <p:spPr>
          <a:xfrm>
            <a:off x="7455159" y="1184620"/>
            <a:ext cx="4442200" cy="3011431"/>
          </a:xfrm>
          <a:prstGeom prst="rect">
            <a:avLst/>
          </a:prstGeom>
        </p:spPr>
      </p:pic>
      <p:sp>
        <p:nvSpPr>
          <p:cNvPr id="8" name="TextBox 7">
            <a:extLst>
              <a:ext uri="{FF2B5EF4-FFF2-40B4-BE49-F238E27FC236}">
                <a16:creationId xmlns:a16="http://schemas.microsoft.com/office/drawing/2014/main" id="{50A8E3F7-B6CB-0948-4265-F24D4A7027DA}"/>
              </a:ext>
            </a:extLst>
          </p:cNvPr>
          <p:cNvSpPr txBox="1"/>
          <p:nvPr/>
        </p:nvSpPr>
        <p:spPr>
          <a:xfrm flipH="1">
            <a:off x="139960" y="1503133"/>
            <a:ext cx="2157240" cy="400110"/>
          </a:xfrm>
          <a:prstGeom prst="rect">
            <a:avLst/>
          </a:prstGeom>
          <a:noFill/>
        </p:spPr>
        <p:txBody>
          <a:bodyPr wrap="square" rtlCol="0">
            <a:spAutoFit/>
          </a:bodyPr>
          <a:lstStyle/>
          <a:p>
            <a:r>
              <a:rPr lang="en-US" sz="2000"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Numerical Data:</a:t>
            </a:r>
            <a:endParaRPr lang="en-IN" sz="2000"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BC18FF82-5217-E885-AD77-70DAA5ACBCF5}"/>
              </a:ext>
            </a:extLst>
          </p:cNvPr>
          <p:cNvPicPr>
            <a:picLocks noChangeAspect="1"/>
          </p:cNvPicPr>
          <p:nvPr/>
        </p:nvPicPr>
        <p:blipFill>
          <a:blip r:embed="rId3"/>
          <a:stretch>
            <a:fillRect/>
          </a:stretch>
        </p:blipFill>
        <p:spPr>
          <a:xfrm>
            <a:off x="326557" y="3752112"/>
            <a:ext cx="4547132" cy="2869969"/>
          </a:xfrm>
          <a:prstGeom prst="rect">
            <a:avLst/>
          </a:prstGeom>
        </p:spPr>
      </p:pic>
      <p:sp>
        <p:nvSpPr>
          <p:cNvPr id="11" name="TextBox 10">
            <a:extLst>
              <a:ext uri="{FF2B5EF4-FFF2-40B4-BE49-F238E27FC236}">
                <a16:creationId xmlns:a16="http://schemas.microsoft.com/office/drawing/2014/main" id="{3B5ACB68-1883-589A-1143-AAEB4385A293}"/>
              </a:ext>
            </a:extLst>
          </p:cNvPr>
          <p:cNvSpPr txBox="1"/>
          <p:nvPr/>
        </p:nvSpPr>
        <p:spPr>
          <a:xfrm flipH="1">
            <a:off x="5152984" y="4512822"/>
            <a:ext cx="6929535" cy="2031325"/>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2. When I’m Checking For Correlation I found that there is a High Multi Collinearity Between “Amount Of Total Claim” , “Amount Of Injury Claim”,” Amount Of Vehicle Claim”, “Amount Of Property   Claim”. This Multi Collinearity problem will effect my regression based models by giving more weights to that Columns like Logistic , SVC. So To avoid that problem I Dropped “Amount Of  Total Claim” Column </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2634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9441F-2143-636E-3E10-32CAE4DAC73C}"/>
              </a:ext>
            </a:extLst>
          </p:cNvPr>
          <p:cNvSpPr txBox="1"/>
          <p:nvPr/>
        </p:nvSpPr>
        <p:spPr>
          <a:xfrm flipH="1">
            <a:off x="83040" y="317240"/>
            <a:ext cx="6917200"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And I used Scatter plots to get any insights with respect to my </a:t>
            </a:r>
          </a:p>
          <a:p>
            <a:r>
              <a:rPr lang="en-US" dirty="0">
                <a:latin typeface="Roboto" panose="02000000000000000000" pitchFamily="2" charset="0"/>
                <a:ea typeface="Roboto" panose="02000000000000000000" pitchFamily="2" charset="0"/>
                <a:cs typeface="Roboto" panose="02000000000000000000" pitchFamily="2" charset="0"/>
              </a:rPr>
              <a:t>Target Column. But all columns are Distributed Evenly they do not follow any specific Pattern .</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FB6770C0-5F1B-DE06-CEC6-C467DE711C11}"/>
              </a:ext>
            </a:extLst>
          </p:cNvPr>
          <p:cNvSpPr txBox="1"/>
          <p:nvPr/>
        </p:nvSpPr>
        <p:spPr>
          <a:xfrm flipH="1">
            <a:off x="83040" y="1359412"/>
            <a:ext cx="3574559" cy="461665"/>
          </a:xfrm>
          <a:prstGeom prst="rect">
            <a:avLst/>
          </a:prstGeom>
          <a:noFill/>
        </p:spPr>
        <p:txBody>
          <a:bodyPr wrap="square" rtlCol="0">
            <a:spAutoFit/>
          </a:bodyPr>
          <a:lstStyle/>
          <a:p>
            <a:r>
              <a:rPr lang="en-US" sz="2400"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Categorical Data</a:t>
            </a:r>
            <a:r>
              <a:rPr lang="en-US" dirty="0">
                <a:latin typeface="Roboto" panose="02000000000000000000" pitchFamily="2" charset="0"/>
                <a:ea typeface="Roboto" panose="02000000000000000000" pitchFamily="2" charset="0"/>
                <a:cs typeface="Roboto" panose="02000000000000000000" pitchFamily="2" charset="0"/>
              </a:rPr>
              <a:t>:</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833EA55A-BE02-F2B4-7D3F-74AA2F89458C}"/>
              </a:ext>
            </a:extLst>
          </p:cNvPr>
          <p:cNvSpPr txBox="1"/>
          <p:nvPr/>
        </p:nvSpPr>
        <p:spPr>
          <a:xfrm>
            <a:off x="83040" y="1939919"/>
            <a:ext cx="6252446"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When I’m Visualizing Categorical data then I found Some Features which have some impact on  Target Variable.</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7041D8BB-FADB-646A-88DE-8DCECE1B2515}"/>
              </a:ext>
            </a:extLst>
          </p:cNvPr>
          <p:cNvPicPr>
            <a:picLocks noChangeAspect="1"/>
          </p:cNvPicPr>
          <p:nvPr/>
        </p:nvPicPr>
        <p:blipFill>
          <a:blip r:embed="rId2"/>
          <a:stretch>
            <a:fillRect/>
          </a:stretch>
        </p:blipFill>
        <p:spPr>
          <a:xfrm>
            <a:off x="7769289" y="0"/>
            <a:ext cx="4245429" cy="3022831"/>
          </a:xfrm>
          <a:prstGeom prst="rect">
            <a:avLst/>
          </a:prstGeom>
        </p:spPr>
      </p:pic>
      <p:pic>
        <p:nvPicPr>
          <p:cNvPr id="8" name="Picture 7">
            <a:extLst>
              <a:ext uri="{FF2B5EF4-FFF2-40B4-BE49-F238E27FC236}">
                <a16:creationId xmlns:a16="http://schemas.microsoft.com/office/drawing/2014/main" id="{8947421D-CA2C-DFE1-E3B0-BA4073CB93C3}"/>
              </a:ext>
            </a:extLst>
          </p:cNvPr>
          <p:cNvPicPr>
            <a:picLocks noChangeAspect="1"/>
          </p:cNvPicPr>
          <p:nvPr/>
        </p:nvPicPr>
        <p:blipFill>
          <a:blip r:embed="rId3"/>
          <a:stretch>
            <a:fillRect/>
          </a:stretch>
        </p:blipFill>
        <p:spPr>
          <a:xfrm>
            <a:off x="229273" y="3533951"/>
            <a:ext cx="6624734" cy="3187531"/>
          </a:xfrm>
          <a:prstGeom prst="rect">
            <a:avLst/>
          </a:prstGeom>
        </p:spPr>
      </p:pic>
      <p:pic>
        <p:nvPicPr>
          <p:cNvPr id="10" name="Picture 9">
            <a:extLst>
              <a:ext uri="{FF2B5EF4-FFF2-40B4-BE49-F238E27FC236}">
                <a16:creationId xmlns:a16="http://schemas.microsoft.com/office/drawing/2014/main" id="{B4D38538-5947-8DC8-F63F-AEB32C6188C3}"/>
              </a:ext>
            </a:extLst>
          </p:cNvPr>
          <p:cNvPicPr>
            <a:picLocks noChangeAspect="1"/>
          </p:cNvPicPr>
          <p:nvPr/>
        </p:nvPicPr>
        <p:blipFill>
          <a:blip r:embed="rId4"/>
          <a:stretch>
            <a:fillRect/>
          </a:stretch>
        </p:blipFill>
        <p:spPr>
          <a:xfrm>
            <a:off x="7584820" y="3698651"/>
            <a:ext cx="4456922" cy="3022831"/>
          </a:xfrm>
          <a:prstGeom prst="rect">
            <a:avLst/>
          </a:prstGeom>
        </p:spPr>
      </p:pic>
      <p:sp>
        <p:nvSpPr>
          <p:cNvPr id="11" name="TextBox 10">
            <a:extLst>
              <a:ext uri="{FF2B5EF4-FFF2-40B4-BE49-F238E27FC236}">
                <a16:creationId xmlns:a16="http://schemas.microsoft.com/office/drawing/2014/main" id="{C2A30B06-B28D-23A0-6E4F-F2B20BF2CEFE}"/>
              </a:ext>
            </a:extLst>
          </p:cNvPr>
          <p:cNvSpPr txBox="1"/>
          <p:nvPr/>
        </p:nvSpPr>
        <p:spPr>
          <a:xfrm rot="16200000" flipH="1">
            <a:off x="5952644" y="954074"/>
            <a:ext cx="2864241" cy="400110"/>
          </a:xfrm>
          <a:prstGeom prst="rect">
            <a:avLst/>
          </a:prstGeom>
          <a:noFill/>
        </p:spPr>
        <p:txBody>
          <a:bodyPr wrap="square" rtlCol="0">
            <a:spAutoFit/>
          </a:bodyPr>
          <a:lstStyle/>
          <a:p>
            <a:r>
              <a:rPr lang="en-US" sz="2000" b="1" dirty="0">
                <a:solidFill>
                  <a:srgbClr val="FFC000"/>
                </a:solidFill>
                <a:latin typeface="Roboto" panose="02000000000000000000" pitchFamily="2" charset="0"/>
                <a:ea typeface="Roboto" panose="02000000000000000000" pitchFamily="2" charset="0"/>
                <a:cs typeface="Roboto" panose="02000000000000000000" pitchFamily="2" charset="0"/>
              </a:rPr>
              <a:t>Type of Incident</a:t>
            </a:r>
            <a:endParaRPr lang="en-IN" sz="2000" b="1" dirty="0">
              <a:solidFill>
                <a:srgbClr val="FFC000"/>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3489FB68-4C2B-BF27-A6D5-A8CEF298C790}"/>
              </a:ext>
            </a:extLst>
          </p:cNvPr>
          <p:cNvSpPr txBox="1"/>
          <p:nvPr/>
        </p:nvSpPr>
        <p:spPr>
          <a:xfrm flipH="1">
            <a:off x="2030339" y="2923940"/>
            <a:ext cx="3022601" cy="400110"/>
          </a:xfrm>
          <a:prstGeom prst="rect">
            <a:avLst/>
          </a:prstGeom>
          <a:noFill/>
        </p:spPr>
        <p:txBody>
          <a:bodyPr wrap="square" rtlCol="0">
            <a:spAutoFit/>
          </a:bodyPr>
          <a:lstStyle/>
          <a:p>
            <a:r>
              <a:rPr lang="en-US" sz="2000" b="1" dirty="0">
                <a:solidFill>
                  <a:srgbClr val="FFC000"/>
                </a:solidFill>
                <a:latin typeface="Roboto" panose="02000000000000000000" pitchFamily="2" charset="0"/>
                <a:ea typeface="Roboto" panose="02000000000000000000" pitchFamily="2" charset="0"/>
                <a:cs typeface="Roboto" panose="02000000000000000000" pitchFamily="2" charset="0"/>
              </a:rPr>
              <a:t>Insured Hobbies </a:t>
            </a:r>
            <a:endParaRPr lang="en-IN" sz="2000" b="1" dirty="0">
              <a:solidFill>
                <a:srgbClr val="FFC000"/>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8ACF78D8-BADD-9DBC-FE41-019BC6C29CB5}"/>
              </a:ext>
            </a:extLst>
          </p:cNvPr>
          <p:cNvSpPr txBox="1"/>
          <p:nvPr/>
        </p:nvSpPr>
        <p:spPr>
          <a:xfrm flipH="1">
            <a:off x="8639369" y="3228945"/>
            <a:ext cx="3044584" cy="400110"/>
          </a:xfrm>
          <a:prstGeom prst="rect">
            <a:avLst/>
          </a:prstGeom>
          <a:noFill/>
        </p:spPr>
        <p:txBody>
          <a:bodyPr wrap="square" rtlCol="0">
            <a:spAutoFit/>
          </a:bodyPr>
          <a:lstStyle/>
          <a:p>
            <a:r>
              <a:rPr lang="en-US" sz="2000" b="1" dirty="0">
                <a:solidFill>
                  <a:srgbClr val="FFC000"/>
                </a:solidFill>
                <a:latin typeface="Roboto" panose="02000000000000000000" pitchFamily="2" charset="0"/>
                <a:ea typeface="Roboto" panose="02000000000000000000" pitchFamily="2" charset="0"/>
                <a:cs typeface="Roboto" panose="02000000000000000000" pitchFamily="2" charset="0"/>
              </a:rPr>
              <a:t>Number Of Vehicles</a:t>
            </a:r>
            <a:endParaRPr lang="en-IN" sz="2000" b="1" dirty="0">
              <a:solidFill>
                <a:srgbClr val="FFC00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1505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13214-5F11-D7A0-FA32-FCBD7E0CAF8C}"/>
              </a:ext>
            </a:extLst>
          </p:cNvPr>
          <p:cNvPicPr>
            <a:picLocks noChangeAspect="1"/>
          </p:cNvPicPr>
          <p:nvPr/>
        </p:nvPicPr>
        <p:blipFill>
          <a:blip r:embed="rId2"/>
          <a:stretch>
            <a:fillRect/>
          </a:stretch>
        </p:blipFill>
        <p:spPr>
          <a:xfrm>
            <a:off x="7183120" y="1849120"/>
            <a:ext cx="4775200" cy="2577375"/>
          </a:xfrm>
          <a:prstGeom prst="rect">
            <a:avLst/>
          </a:prstGeom>
        </p:spPr>
      </p:pic>
      <p:sp>
        <p:nvSpPr>
          <p:cNvPr id="5" name="TextBox 4">
            <a:extLst>
              <a:ext uri="{FF2B5EF4-FFF2-40B4-BE49-F238E27FC236}">
                <a16:creationId xmlns:a16="http://schemas.microsoft.com/office/drawing/2014/main" id="{96E14D14-7478-0EF1-2EB2-01BB55C2C69C}"/>
              </a:ext>
            </a:extLst>
          </p:cNvPr>
          <p:cNvSpPr txBox="1"/>
          <p:nvPr/>
        </p:nvSpPr>
        <p:spPr>
          <a:xfrm>
            <a:off x="233680" y="414637"/>
            <a:ext cx="1564640" cy="461665"/>
          </a:xfrm>
          <a:prstGeom prst="rect">
            <a:avLst/>
          </a:prstGeom>
          <a:noFill/>
        </p:spPr>
        <p:txBody>
          <a:bodyPr wrap="square" rtlCol="0">
            <a:spAutoFit/>
          </a:bodyPr>
          <a:lstStyle/>
          <a:p>
            <a:r>
              <a:rPr lang="en-US" sz="2400" b="1" u="sng" dirty="0">
                <a:solidFill>
                  <a:srgbClr val="0070C0"/>
                </a:solidFill>
                <a:latin typeface="Roboto" panose="02000000000000000000" pitchFamily="2" charset="0"/>
                <a:ea typeface="Roboto" panose="02000000000000000000" pitchFamily="2" charset="0"/>
                <a:cs typeface="Roboto" panose="02000000000000000000" pitchFamily="2" charset="0"/>
              </a:rPr>
              <a:t>INSIGHTS </a:t>
            </a:r>
            <a:endParaRPr lang="en-IN" sz="2400" b="1" u="sng" dirty="0">
              <a:solidFill>
                <a:srgbClr val="0070C0"/>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9540DB93-FBE9-B43D-73DC-4A7EC2D580A2}"/>
              </a:ext>
            </a:extLst>
          </p:cNvPr>
          <p:cNvSpPr txBox="1"/>
          <p:nvPr/>
        </p:nvSpPr>
        <p:spPr>
          <a:xfrm flipH="1">
            <a:off x="233677" y="1097280"/>
            <a:ext cx="11633198" cy="923330"/>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1</a:t>
            </a:r>
            <a:r>
              <a:rPr lang="en-US" dirty="0">
                <a:latin typeface="Roboto" panose="02000000000000000000" pitchFamily="2" charset="0"/>
                <a:ea typeface="Roboto" panose="02000000000000000000" pitchFamily="2" charset="0"/>
                <a:cs typeface="Roboto" panose="02000000000000000000" pitchFamily="2" charset="0"/>
              </a:rPr>
              <a:t>.</a:t>
            </a:r>
            <a:r>
              <a:rPr lang="en-US" b="0" i="0" dirty="0">
                <a:solidFill>
                  <a:srgbClr val="D1D5DB"/>
                </a:solidFill>
                <a:effectLst/>
                <a:latin typeface="Söhne"/>
              </a:rPr>
              <a:t> </a:t>
            </a:r>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Outliers</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We identified outliers in some variables, but mostly in Umbrella Limit Column which may indicate data measurement errors or extreme values. These outliers may have a significant impact on our analysis and should be carefully considered when modeling.</a:t>
            </a:r>
          </a:p>
        </p:txBody>
      </p:sp>
      <p:sp>
        <p:nvSpPr>
          <p:cNvPr id="8" name="TextBox 7">
            <a:extLst>
              <a:ext uri="{FF2B5EF4-FFF2-40B4-BE49-F238E27FC236}">
                <a16:creationId xmlns:a16="http://schemas.microsoft.com/office/drawing/2014/main" id="{E1964DFE-6C4A-301E-1928-DF569D8CEBBA}"/>
              </a:ext>
            </a:extLst>
          </p:cNvPr>
          <p:cNvSpPr txBox="1"/>
          <p:nvPr/>
        </p:nvSpPr>
        <p:spPr>
          <a:xfrm>
            <a:off x="233677" y="2202974"/>
            <a:ext cx="6451603" cy="1754326"/>
          </a:xfrm>
          <a:prstGeom prst="rect">
            <a:avLst/>
          </a:prstGeom>
          <a:noFill/>
        </p:spPr>
        <p:txBody>
          <a:bodyPr wrap="square" rtlCol="0">
            <a:spAutoFit/>
          </a:bodyPr>
          <a:lstStyle/>
          <a:p>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2</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a:t>
            </a:r>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Class imbalance</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We found that the distribution of the target  variable is highly imbalanced, with a majority of the samples belonging to Non Fraud class. This may result in biased predictions and affect the accuracy of our model. We will explore various methods to address this issue, such as oversampling or under sampling. </a:t>
            </a:r>
            <a:endPar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30CB96F3-EB1C-34F4-7454-13F2087DB807}"/>
              </a:ext>
            </a:extLst>
          </p:cNvPr>
          <p:cNvSpPr txBox="1"/>
          <p:nvPr/>
        </p:nvSpPr>
        <p:spPr>
          <a:xfrm>
            <a:off x="233675" y="4108975"/>
            <a:ext cx="6725925" cy="1200329"/>
          </a:xfrm>
          <a:prstGeom prst="rect">
            <a:avLst/>
          </a:prstGeom>
          <a:noFill/>
        </p:spPr>
        <p:txBody>
          <a:bodyPr wrap="square" rtlCol="0">
            <a:spAutoFit/>
          </a:bodyPr>
          <a:lstStyle/>
          <a:p>
            <a:pPr algn="l"/>
            <a:r>
              <a:rPr lang="en-US" b="1"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3.</a:t>
            </a:r>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Multi-collinearity :</a:t>
            </a:r>
            <a:r>
              <a:rPr lang="en-US" b="0" i="0" dirty="0">
                <a:effectLst/>
                <a:latin typeface="Roboto" panose="02000000000000000000" pitchFamily="2" charset="0"/>
                <a:ea typeface="Roboto" panose="02000000000000000000" pitchFamily="2" charset="0"/>
                <a:cs typeface="Roboto" panose="02000000000000000000" pitchFamily="2" charset="0"/>
              </a:rPr>
              <a:t>Our analysis revealed high collinearity </a:t>
            </a:r>
          </a:p>
          <a:p>
            <a:pPr algn="l"/>
            <a:r>
              <a:rPr lang="en-US" b="0" i="0" dirty="0">
                <a:effectLst/>
                <a:latin typeface="Roboto" panose="02000000000000000000" pitchFamily="2" charset="0"/>
                <a:ea typeface="Roboto" panose="02000000000000000000" pitchFamily="2" charset="0"/>
                <a:cs typeface="Roboto" panose="02000000000000000000" pitchFamily="2" charset="0"/>
              </a:rPr>
              <a:t>between </a:t>
            </a:r>
            <a:r>
              <a:rPr lang="en-US" dirty="0">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some Independent Attributes, indicating that they are</a:t>
            </a:r>
          </a:p>
          <a:p>
            <a:pPr algn="l"/>
            <a:r>
              <a:rPr lang="en-US" b="0" i="0" dirty="0">
                <a:effectLst/>
                <a:latin typeface="Roboto" panose="02000000000000000000" pitchFamily="2" charset="0"/>
                <a:ea typeface="Roboto" panose="02000000000000000000" pitchFamily="2" charset="0"/>
                <a:cs typeface="Roboto" panose="02000000000000000000" pitchFamily="2" charset="0"/>
              </a:rPr>
              <a:t> highly correlated  with each other. This may lead to model </a:t>
            </a:r>
          </a:p>
          <a:p>
            <a:pPr algn="l"/>
            <a:r>
              <a:rPr lang="en-US" b="0" i="0" dirty="0">
                <a:effectLst/>
                <a:latin typeface="Roboto" panose="02000000000000000000" pitchFamily="2" charset="0"/>
                <a:ea typeface="Roboto" panose="02000000000000000000" pitchFamily="2" charset="0"/>
                <a:cs typeface="Roboto" panose="02000000000000000000" pitchFamily="2" charset="0"/>
              </a:rPr>
              <a:t>instability  and overfitting</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a:t>
            </a:r>
          </a:p>
        </p:txBody>
      </p:sp>
      <p:sp>
        <p:nvSpPr>
          <p:cNvPr id="10" name="TextBox 9">
            <a:extLst>
              <a:ext uri="{FF2B5EF4-FFF2-40B4-BE49-F238E27FC236}">
                <a16:creationId xmlns:a16="http://schemas.microsoft.com/office/drawing/2014/main" id="{548BF1C1-0939-5A33-D704-B5C27C6A6251}"/>
              </a:ext>
            </a:extLst>
          </p:cNvPr>
          <p:cNvSpPr txBox="1"/>
          <p:nvPr/>
        </p:nvSpPr>
        <p:spPr>
          <a:xfrm flipH="1">
            <a:off x="233675" y="5385643"/>
            <a:ext cx="11633200" cy="646331"/>
          </a:xfrm>
          <a:prstGeom prst="rect">
            <a:avLst/>
          </a:prstGeom>
          <a:noFill/>
        </p:spPr>
        <p:txBody>
          <a:bodyPr wrap="square" rtlCol="0">
            <a:spAutoFit/>
          </a:bodyPr>
          <a:lstStyle/>
          <a:p>
            <a:r>
              <a:rPr lang="en-US" b="1" i="0" dirty="0">
                <a:solidFill>
                  <a:schemeClr val="accent1">
                    <a:lumMod val="75000"/>
                  </a:schemeClr>
                </a:solidFill>
                <a:effectLst/>
                <a:latin typeface="Roboto" panose="02000000000000000000" pitchFamily="2" charset="0"/>
                <a:ea typeface="Roboto" panose="02000000000000000000" pitchFamily="2" charset="0"/>
                <a:cs typeface="Roboto" panose="02000000000000000000" pitchFamily="2" charset="0"/>
              </a:rPr>
              <a:t>4. Columns impacting target</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a:t>
            </a:r>
            <a:r>
              <a:rPr lang="en-US" b="0" i="0" dirty="0">
                <a:effectLst/>
                <a:latin typeface="Roboto" panose="02000000000000000000" pitchFamily="2" charset="0"/>
                <a:ea typeface="Roboto" panose="02000000000000000000" pitchFamily="2" charset="0"/>
                <a:cs typeface="Roboto" panose="02000000000000000000" pitchFamily="2" charset="0"/>
              </a:rPr>
              <a:t>We found that some classes in Independent Attributes have a significant impact on the target variable. We will use these variables in our model to improve its performance</a:t>
            </a:r>
            <a:r>
              <a:rPr lang="en-US"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3D2ECF45-E545-D66B-B227-B228E7DC4DBC}"/>
              </a:ext>
            </a:extLst>
          </p:cNvPr>
          <p:cNvSpPr txBox="1"/>
          <p:nvPr/>
        </p:nvSpPr>
        <p:spPr>
          <a:xfrm flipH="1">
            <a:off x="8549639" y="4505959"/>
            <a:ext cx="3408681" cy="400110"/>
          </a:xfrm>
          <a:prstGeom prst="rect">
            <a:avLst/>
          </a:prstGeom>
          <a:noFill/>
        </p:spPr>
        <p:txBody>
          <a:bodyPr wrap="square" rtlCol="0">
            <a:spAutoFit/>
          </a:bodyPr>
          <a:lstStyle/>
          <a:p>
            <a:r>
              <a:rPr lang="en-IN" sz="2000" b="1" dirty="0">
                <a:solidFill>
                  <a:srgbClr val="FF9900"/>
                </a:solidFill>
                <a:latin typeface="Roboto" panose="02000000000000000000" pitchFamily="2" charset="0"/>
                <a:ea typeface="Roboto" panose="02000000000000000000" pitchFamily="2" charset="0"/>
                <a:cs typeface="Roboto" panose="02000000000000000000" pitchFamily="2" charset="0"/>
              </a:rPr>
              <a:t>Reported Fraud</a:t>
            </a:r>
            <a:r>
              <a:rPr lang="en-IN" dirty="0"/>
              <a:t> </a:t>
            </a:r>
          </a:p>
        </p:txBody>
      </p:sp>
    </p:spTree>
    <p:extLst>
      <p:ext uri="{BB962C8B-B14F-4D97-AF65-F5344CB8AC3E}">
        <p14:creationId xmlns:p14="http://schemas.microsoft.com/office/powerpoint/2010/main" val="3675363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2239</TotalTime>
  <Words>2822</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Corbel</vt:lpstr>
      <vt:lpstr>Roboto</vt:lpstr>
      <vt:lpstr>Söhne</vt:lpstr>
      <vt:lpstr>Times New Roman</vt:lpstr>
      <vt:lpstr>Wingdings</vt:lpstr>
      <vt:lpstr>Depth</vt:lpstr>
      <vt:lpstr>AUTO  INSURANCE  CLAIM   FRAUD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CLAIM   FRAUD  DETECTION</dc:title>
  <dc:creator>Surya Teja Macharla</dc:creator>
  <cp:lastModifiedBy>Surya Teja Macharla</cp:lastModifiedBy>
  <cp:revision>4</cp:revision>
  <dcterms:created xsi:type="dcterms:W3CDTF">2023-03-17T05:29:28Z</dcterms:created>
  <dcterms:modified xsi:type="dcterms:W3CDTF">2023-03-19T17:00:21Z</dcterms:modified>
</cp:coreProperties>
</file>