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4" r:id="rId9"/>
    <p:sldId id="265" r:id="rId10"/>
    <p:sldId id="2146847065" r:id="rId11"/>
    <p:sldId id="266" r:id="rId12"/>
    <p:sldId id="2146847066" r:id="rId13"/>
    <p:sldId id="267" r:id="rId14"/>
    <p:sldId id="2146847062" r:id="rId15"/>
    <p:sldId id="2146847063"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platform.cloud.ibm.com/" TargetMode="External"/><Relationship Id="rId7" Type="http://schemas.openxmlformats.org/officeDocument/2006/relationships/hyperlink" Target="https://www.who.int/" TargetMode="External"/><Relationship Id="rId2" Type="http://schemas.openxmlformats.org/officeDocument/2006/relationships/hyperlink" Target="https://www.ibm.com/products/watsonx" TargetMode="External"/><Relationship Id="rId1" Type="http://schemas.openxmlformats.org/officeDocument/2006/relationships/slideLayout" Target="../slideLayouts/slideLayout2.xml"/><Relationship Id="rId6" Type="http://schemas.openxmlformats.org/officeDocument/2006/relationships/hyperlink" Target="https://www.athenahealth.com/" TargetMode="External"/><Relationship Id="rId5" Type="http://schemas.openxmlformats.org/officeDocument/2006/relationships/hyperlink" Target="https://www.gehealthcare.com/" TargetMode="External"/><Relationship Id="rId4" Type="http://schemas.openxmlformats.org/officeDocument/2006/relationships/hyperlink" Target="https://docs.langchain.com/docs/langgraph"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HEALTH SYMPTOM CHECKER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B. Surya Teja</a:t>
            </a:r>
          </a:p>
          <a:p>
            <a:pPr marL="457200" indent="-457200">
              <a:buAutoNum type="arabicPeriod"/>
            </a:pPr>
            <a:r>
              <a:rPr lang="en-US" sz="2000" b="1" dirty="0">
                <a:solidFill>
                  <a:schemeClr val="accent1">
                    <a:lumMod val="75000"/>
                  </a:schemeClr>
                </a:solidFill>
                <a:latin typeface="Arial"/>
                <a:cs typeface="Arial"/>
              </a:rPr>
              <a:t>College Name-	Presidency University Bangalore</a:t>
            </a:r>
          </a:p>
          <a:p>
            <a:pPr marL="457200" indent="-457200">
              <a:buAutoNum type="arabicPeriod"/>
            </a:pPr>
            <a:r>
              <a:rPr lang="en-US" sz="2000" b="1" dirty="0">
                <a:solidFill>
                  <a:schemeClr val="accent1">
                    <a:lumMod val="75000"/>
                  </a:schemeClr>
                </a:solidFill>
                <a:latin typeface="Arial"/>
                <a:cs typeface="Arial"/>
              </a:rPr>
              <a:t>Department-	Computer science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9AF638C7-4A1C-6F85-2916-BB08AAF2B18E}"/>
              </a:ext>
            </a:extLst>
          </p:cNvPr>
          <p:cNvPicPr>
            <a:picLocks noGrp="1" noChangeAspect="1"/>
          </p:cNvPicPr>
          <p:nvPr>
            <p:ph idx="1"/>
          </p:nvPr>
        </p:nvPicPr>
        <p:blipFill>
          <a:blip r:embed="rId2"/>
          <a:srcRect t="-1483" b="1"/>
          <a:stretch>
            <a:fillRect/>
          </a:stretch>
        </p:blipFill>
        <p:spPr>
          <a:xfrm>
            <a:off x="1112365" y="1128756"/>
            <a:ext cx="10124386" cy="5158921"/>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C16ED-9A2B-1E3F-1723-D3C4FA441F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F4DCD74-82B0-6DE2-717F-35549636D41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B73E855C-8BF7-00A0-C94B-DCEC5273EE0F}"/>
              </a:ext>
            </a:extLst>
          </p:cNvPr>
          <p:cNvPicPr>
            <a:picLocks noGrp="1" noChangeAspect="1"/>
          </p:cNvPicPr>
          <p:nvPr>
            <p:ph idx="1"/>
          </p:nvPr>
        </p:nvPicPr>
        <p:blipFill>
          <a:blip r:embed="rId2"/>
          <a:stretch>
            <a:fillRect/>
          </a:stretch>
        </p:blipFill>
        <p:spPr>
          <a:xfrm>
            <a:off x="1074656" y="1232452"/>
            <a:ext cx="10171522" cy="5055226"/>
          </a:xfrm>
        </p:spPr>
      </p:pic>
    </p:spTree>
    <p:extLst>
      <p:ext uri="{BB962C8B-B14F-4D97-AF65-F5344CB8AC3E}">
        <p14:creationId xmlns:p14="http://schemas.microsoft.com/office/powerpoint/2010/main" val="2350382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5609B-2A48-8968-770F-5B0CB4B7B5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B44E30-7FA3-800E-726F-6F498320955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97676D3-7F69-0B9C-D375-E565DB608D8B}"/>
              </a:ext>
            </a:extLst>
          </p:cNvPr>
          <p:cNvPicPr>
            <a:picLocks noGrp="1" noChangeAspect="1"/>
          </p:cNvPicPr>
          <p:nvPr>
            <p:ph idx="1"/>
          </p:nvPr>
        </p:nvPicPr>
        <p:blipFill>
          <a:blip r:embed="rId2"/>
          <a:stretch>
            <a:fillRect/>
          </a:stretch>
        </p:blipFill>
        <p:spPr>
          <a:xfrm>
            <a:off x="1046375" y="1232452"/>
            <a:ext cx="10312924" cy="5160312"/>
          </a:xfrm>
        </p:spPr>
      </p:pic>
    </p:spTree>
    <p:extLst>
      <p:ext uri="{BB962C8B-B14F-4D97-AF65-F5344CB8AC3E}">
        <p14:creationId xmlns:p14="http://schemas.microsoft.com/office/powerpoint/2010/main" val="1055887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The Agentic AI Health Symptom Checker, developed using IBM </a:t>
            </a:r>
            <a:r>
              <a:rPr lang="en-US" sz="1800" dirty="0" err="1">
                <a:latin typeface="Calibri" panose="020F0502020204030204" pitchFamily="34" charset="0"/>
                <a:ea typeface="Calibri" panose="020F0502020204030204" pitchFamily="34" charset="0"/>
                <a:cs typeface="Calibri" panose="020F0502020204030204" pitchFamily="34" charset="0"/>
              </a:rPr>
              <a:t>Watsonx</a:t>
            </a:r>
            <a:r>
              <a:rPr lang="en-US" sz="1800" dirty="0">
                <a:latin typeface="Calibri" panose="020F0502020204030204" pitchFamily="34" charset="0"/>
                <a:ea typeface="Calibri" panose="020F0502020204030204" pitchFamily="34" charset="0"/>
                <a:cs typeface="Calibri" panose="020F0502020204030204" pitchFamily="34" charset="0"/>
              </a:rPr>
              <a:t>, demonstrates the effective use of large language models and agentic workflows in the healthcare domain. By combining the </a:t>
            </a:r>
            <a:r>
              <a:rPr lang="en-US" sz="1800" dirty="0" err="1">
                <a:latin typeface="Calibri" panose="020F0502020204030204" pitchFamily="34" charset="0"/>
                <a:ea typeface="Calibri" panose="020F0502020204030204" pitchFamily="34" charset="0"/>
                <a:cs typeface="Calibri" panose="020F0502020204030204" pitchFamily="34" charset="0"/>
              </a:rPr>
              <a:t>LangGraph</a:t>
            </a:r>
            <a:r>
              <a:rPr lang="en-US" sz="1800" dirty="0">
                <a:latin typeface="Calibri" panose="020F0502020204030204" pitchFamily="34" charset="0"/>
                <a:ea typeface="Calibri" panose="020F0502020204030204" pitchFamily="34" charset="0"/>
                <a:cs typeface="Calibri" panose="020F0502020204030204" pitchFamily="34" charset="0"/>
              </a:rPr>
              <a:t> framework with the </a:t>
            </a:r>
            <a:r>
              <a:rPr lang="en-US" sz="1800" dirty="0" err="1">
                <a:latin typeface="Calibri" panose="020F0502020204030204" pitchFamily="34" charset="0"/>
                <a:ea typeface="Calibri" panose="020F0502020204030204" pitchFamily="34" charset="0"/>
                <a:cs typeface="Calibri" panose="020F0502020204030204" pitchFamily="34" charset="0"/>
              </a:rPr>
              <a:t>ReAct</a:t>
            </a:r>
            <a:r>
              <a:rPr lang="en-US" sz="1800" dirty="0">
                <a:latin typeface="Calibri" panose="020F0502020204030204" pitchFamily="34" charset="0"/>
                <a:ea typeface="Calibri" panose="020F0502020204030204" pitchFamily="34" charset="0"/>
                <a:cs typeface="Calibri" panose="020F0502020204030204" pitchFamily="34" charset="0"/>
              </a:rPr>
              <a:t> architecture, the system dynamically interprets user inputs and delivers medically relevant responses, helping users better understand their symptoms. It retrieves trusted medical information and offers personalized advice, including probable causes, preventive tips, and care recommendations. This approach not only enhances healthcare accessibility but also reduces the burden on initial clinical consultations. The project highlights how Agentic AI can play a significant role in early diagnosis support and symptom triage, paving the way for intelligent, AI-assisted healthcare solutions.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The Agentic AI Health Symptom Checker has promising potential for future development and integration in various areas of digital healthcare. In the future, the system can be enhanced to support multi-language capabilities, allowing it to serve users from diverse linguistic backgrounds. It can also be integrated with wearable devices and electronic health records (EHRs) to provide more personalized and real-time insights based on a user’s medical history and vitals. Advanced machine learning models can be incorporated for better accuracy in diagnosis and recommendation. Additionally, integrating telemedicine services would enable users to instantly connect with healthcare professionals based on the AI’s triage. The platform can also expand its scope to include mental health assessment, chronic disease tracking, and AI-powered prescription suggestions, making it a comprehensive virtual health assistant.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IBM </a:t>
            </a:r>
            <a:r>
              <a:rPr lang="en-IN" sz="1800" dirty="0" err="1">
                <a:latin typeface="Calibri" panose="020F0502020204030204" pitchFamily="34" charset="0"/>
                <a:ea typeface="Calibri" panose="020F0502020204030204" pitchFamily="34" charset="0"/>
                <a:cs typeface="Calibri" panose="020F0502020204030204" pitchFamily="34" charset="0"/>
              </a:rPr>
              <a:t>Watsonx</a:t>
            </a:r>
            <a:r>
              <a:rPr lang="en-IN" sz="1800" dirty="0">
                <a:latin typeface="Calibri" panose="020F0502020204030204" pitchFamily="34" charset="0"/>
                <a:ea typeface="Calibri" panose="020F0502020204030204" pitchFamily="34" charset="0"/>
                <a:cs typeface="Calibri" panose="020F0502020204030204" pitchFamily="34" charset="0"/>
              </a:rPr>
              <a:t> Documentation – </a:t>
            </a:r>
            <a:r>
              <a:rPr lang="en-IN" sz="1800" dirty="0">
                <a:latin typeface="Calibri" panose="020F0502020204030204" pitchFamily="34" charset="0"/>
                <a:ea typeface="Calibri" panose="020F0502020204030204" pitchFamily="34" charset="0"/>
                <a:cs typeface="Calibri" panose="020F0502020204030204" pitchFamily="34" charset="0"/>
                <a:hlinkClick r:id="rId2"/>
              </a:rPr>
              <a:t>https://www.ibm.com/products/watsonx</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IBM Agent Lab (beta) – </a:t>
            </a:r>
            <a:r>
              <a:rPr lang="en-IN" sz="1800" dirty="0">
                <a:latin typeface="Calibri" panose="020F0502020204030204" pitchFamily="34" charset="0"/>
                <a:ea typeface="Calibri" panose="020F0502020204030204" pitchFamily="34" charset="0"/>
                <a:cs typeface="Calibri" panose="020F0502020204030204" pitchFamily="34" charset="0"/>
                <a:hlinkClick r:id="rId3"/>
              </a:rPr>
              <a:t>https://dataplatform.cloud.ibm.com</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err="1">
                <a:latin typeface="Calibri" panose="020F0502020204030204" pitchFamily="34" charset="0"/>
                <a:ea typeface="Calibri" panose="020F0502020204030204" pitchFamily="34" charset="0"/>
                <a:cs typeface="Calibri" panose="020F0502020204030204" pitchFamily="34" charset="0"/>
              </a:rPr>
              <a:t>LangGraph</a:t>
            </a:r>
            <a:r>
              <a:rPr lang="en-IN" sz="1800" dirty="0">
                <a:latin typeface="Calibri" panose="020F0502020204030204" pitchFamily="34" charset="0"/>
                <a:ea typeface="Calibri" panose="020F0502020204030204" pitchFamily="34" charset="0"/>
                <a:cs typeface="Calibri" panose="020F0502020204030204" pitchFamily="34" charset="0"/>
              </a:rPr>
              <a:t> Framework – </a:t>
            </a:r>
            <a:r>
              <a:rPr lang="en-IN" sz="1800" dirty="0">
                <a:latin typeface="Calibri" panose="020F0502020204030204" pitchFamily="34" charset="0"/>
                <a:ea typeface="Calibri" panose="020F0502020204030204" pitchFamily="34" charset="0"/>
                <a:cs typeface="Calibri" panose="020F0502020204030204" pitchFamily="34" charset="0"/>
                <a:hlinkClick r:id="rId4"/>
              </a:rPr>
              <a:t>https://docs.langchain.com/docs/langgraph</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err="1">
                <a:latin typeface="Calibri" panose="020F0502020204030204" pitchFamily="34" charset="0"/>
                <a:ea typeface="Calibri" panose="020F0502020204030204" pitchFamily="34" charset="0"/>
                <a:cs typeface="Calibri" panose="020F0502020204030204" pitchFamily="34" charset="0"/>
              </a:rPr>
              <a:t>ReAct</a:t>
            </a:r>
            <a:r>
              <a:rPr lang="en-IN" sz="1800" dirty="0">
                <a:latin typeface="Calibri" panose="020F0502020204030204" pitchFamily="34" charset="0"/>
                <a:ea typeface="Calibri" panose="020F0502020204030204" pitchFamily="34" charset="0"/>
                <a:cs typeface="Calibri" panose="020F0502020204030204" pitchFamily="34" charset="0"/>
              </a:rPr>
              <a:t> Architecture for LLMs – Yao et al., “</a:t>
            </a:r>
            <a:r>
              <a:rPr lang="en-IN" sz="1800" dirty="0" err="1">
                <a:latin typeface="Calibri" panose="020F0502020204030204" pitchFamily="34" charset="0"/>
                <a:ea typeface="Calibri" panose="020F0502020204030204" pitchFamily="34" charset="0"/>
                <a:cs typeface="Calibri" panose="020F0502020204030204" pitchFamily="34" charset="0"/>
              </a:rPr>
              <a:t>ReAct</a:t>
            </a:r>
            <a:r>
              <a:rPr lang="en-IN" sz="1800" dirty="0">
                <a:latin typeface="Calibri" panose="020F0502020204030204" pitchFamily="34" charset="0"/>
                <a:ea typeface="Calibri" panose="020F0502020204030204" pitchFamily="34" charset="0"/>
                <a:cs typeface="Calibri" panose="020F0502020204030204" pitchFamily="34" charset="0"/>
              </a:rPr>
              <a:t>: Synergizing Reasoning and Acting in Language Models”</a:t>
            </a:r>
          </a:p>
          <a:p>
            <a:r>
              <a:rPr lang="en-IN" sz="1800" dirty="0">
                <a:latin typeface="Calibri" panose="020F0502020204030204" pitchFamily="34" charset="0"/>
                <a:ea typeface="Calibri" panose="020F0502020204030204" pitchFamily="34" charset="0"/>
                <a:cs typeface="Calibri" panose="020F0502020204030204" pitchFamily="34" charset="0"/>
              </a:rPr>
              <a:t>GE Healthcare AI Use Cases – </a:t>
            </a:r>
            <a:r>
              <a:rPr lang="en-IN" sz="1800" dirty="0">
                <a:latin typeface="Calibri" panose="020F0502020204030204" pitchFamily="34" charset="0"/>
                <a:ea typeface="Calibri" panose="020F0502020204030204" pitchFamily="34" charset="0"/>
                <a:cs typeface="Calibri" panose="020F0502020204030204" pitchFamily="34" charset="0"/>
                <a:hlinkClick r:id="rId5"/>
              </a:rPr>
              <a:t>https://www.gehealthcare.com</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Athenahealth Symptom Checker Insights – </a:t>
            </a:r>
            <a:r>
              <a:rPr lang="en-IN" sz="1800" dirty="0">
                <a:latin typeface="Calibri" panose="020F0502020204030204" pitchFamily="34" charset="0"/>
                <a:ea typeface="Calibri" panose="020F0502020204030204" pitchFamily="34" charset="0"/>
                <a:cs typeface="Calibri" panose="020F0502020204030204" pitchFamily="34" charset="0"/>
                <a:hlinkClick r:id="rId6"/>
              </a:rPr>
              <a:t>https://www.athenahealth.com</a:t>
            </a:r>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WHO – Symptom-based Diagnosis and Digital Health Tools – </a:t>
            </a:r>
            <a:r>
              <a:rPr lang="en-IN" sz="1800" dirty="0">
                <a:latin typeface="Calibri" panose="020F0502020204030204" pitchFamily="34" charset="0"/>
                <a:ea typeface="Calibri" panose="020F0502020204030204" pitchFamily="34" charset="0"/>
                <a:cs typeface="Calibri" panose="020F0502020204030204" pitchFamily="34" charset="0"/>
                <a:hlinkClick r:id="rId7"/>
              </a:rPr>
              <a:t>https://www.who.int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D127DBE-8216-29BE-0362-FEAC0BAB88DE}"/>
              </a:ext>
            </a:extLst>
          </p:cNvPr>
          <p:cNvPicPr>
            <a:picLocks noGrp="1" noChangeAspect="1"/>
          </p:cNvPicPr>
          <p:nvPr>
            <p:ph idx="1"/>
          </p:nvPr>
        </p:nvPicPr>
        <p:blipFill>
          <a:blip r:embed="rId2"/>
          <a:srcRect l="25748" t="19893" r="25421" b="11017"/>
          <a:stretch>
            <a:fillRect/>
          </a:stretch>
        </p:blipFill>
        <p:spPr>
          <a:xfrm>
            <a:off x="2076450" y="1237722"/>
            <a:ext cx="8029575" cy="5620278"/>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4AF0445-EF3A-EAC2-DF8A-208637791C46}"/>
              </a:ext>
            </a:extLst>
          </p:cNvPr>
          <p:cNvPicPr>
            <a:picLocks noGrp="1" noChangeAspect="1"/>
          </p:cNvPicPr>
          <p:nvPr>
            <p:ph idx="1"/>
          </p:nvPr>
        </p:nvPicPr>
        <p:blipFill>
          <a:blip r:embed="rId2"/>
          <a:stretch>
            <a:fillRect/>
          </a:stretch>
        </p:blipFill>
        <p:spPr>
          <a:xfrm>
            <a:off x="2089595" y="1232452"/>
            <a:ext cx="8016430" cy="533525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97C46DF-6CD9-C0CE-7218-D2AA1A978F35}"/>
              </a:ext>
            </a:extLst>
          </p:cNvPr>
          <p:cNvPicPr>
            <a:picLocks noGrp="1" noChangeAspect="1"/>
          </p:cNvPicPr>
          <p:nvPr>
            <p:ph idx="1"/>
          </p:nvPr>
        </p:nvPicPr>
        <p:blipFill>
          <a:blip r:embed="rId2"/>
          <a:stretch>
            <a:fillRect/>
          </a:stretch>
        </p:blipFill>
        <p:spPr>
          <a:xfrm>
            <a:off x="1915407" y="1232452"/>
            <a:ext cx="8361185" cy="5184775"/>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447057"/>
            <a:ext cx="11029615" cy="4673324"/>
          </a:xfrm>
        </p:spPr>
        <p:txBody>
          <a:bodyPr>
            <a:normAutofit/>
          </a:bodyPr>
          <a:lstStyle/>
          <a:p>
            <a:pPr marL="0"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Access to reliable health guidance is limited, leading many to rely on inaccurate online information for symptom checks. This can cause panic, misinformation, or delayed treatment. The challenge is to build an AI-powered Health Symptom Checker using IBM Cloud Lite and IBM Granite that allows users to input symptoms in natural language. It will analyze symptoms, suggest possible conditions, offer home remedies, recommend when to see a doctor, and support multiple languages—using only verified medical sources. This tool aims to promote early detection and informed health decisions while reducing self-diagnosis risks.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607699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latin typeface="Calibri" panose="020F0502020204030204" pitchFamily="34" charset="0"/>
                <a:ea typeface="Calibri" panose="020F0502020204030204" pitchFamily="34" charset="0"/>
                <a:cs typeface="Calibri" panose="020F0502020204030204" pitchFamily="34" charset="0"/>
              </a:rPr>
              <a:t>The Agentic AI Health Symptom Checker is developed using the IBM </a:t>
            </a:r>
            <a:r>
              <a:rPr lang="en-US" sz="1200" dirty="0" err="1">
                <a:latin typeface="Calibri" panose="020F0502020204030204" pitchFamily="34" charset="0"/>
                <a:ea typeface="Calibri" panose="020F0502020204030204" pitchFamily="34" charset="0"/>
                <a:cs typeface="Calibri" panose="020F0502020204030204" pitchFamily="34" charset="0"/>
              </a:rPr>
              <a:t>watsonx</a:t>
            </a:r>
            <a:r>
              <a:rPr lang="en-US" sz="1200" dirty="0">
                <a:latin typeface="Calibri" panose="020F0502020204030204" pitchFamily="34" charset="0"/>
                <a:ea typeface="Calibri" panose="020F0502020204030204" pitchFamily="34" charset="0"/>
                <a:cs typeface="Calibri" panose="020F0502020204030204" pitchFamily="34" charset="0"/>
              </a:rPr>
              <a:t> platform, leveraging advanced language models and workflow architectures to provide intelligent, reliable, and educational health guidance to users. Building with </a:t>
            </a:r>
            <a:r>
              <a:rPr lang="en-US" sz="1200" b="1" dirty="0">
                <a:latin typeface="Calibri" panose="020F0502020204030204" pitchFamily="34" charset="0"/>
                <a:ea typeface="Calibri" panose="020F0502020204030204" pitchFamily="34" charset="0"/>
                <a:cs typeface="Calibri" panose="020F0502020204030204" pitchFamily="34" charset="0"/>
              </a:rPr>
              <a:t>IBM </a:t>
            </a:r>
            <a:r>
              <a:rPr lang="en-US" sz="1200" b="1" dirty="0" err="1">
                <a:latin typeface="Calibri" panose="020F0502020204030204" pitchFamily="34" charset="0"/>
                <a:ea typeface="Calibri" panose="020F0502020204030204" pitchFamily="34" charset="0"/>
                <a:cs typeface="Calibri" panose="020F0502020204030204" pitchFamily="34" charset="0"/>
              </a:rPr>
              <a:t>watsonx</a:t>
            </a:r>
            <a:r>
              <a:rPr lang="en-US" sz="1200" b="1" dirty="0">
                <a:latin typeface="Calibri" panose="020F0502020204030204" pitchFamily="34" charset="0"/>
                <a:ea typeface="Calibri" panose="020F0502020204030204" pitchFamily="34" charset="0"/>
                <a:cs typeface="Calibri" panose="020F0502020204030204" pitchFamily="34" charset="0"/>
              </a:rPr>
              <a:t> Agent Lab</a:t>
            </a:r>
            <a:r>
              <a:rPr lang="en-US" sz="1200" dirty="0">
                <a:latin typeface="Calibri" panose="020F0502020204030204" pitchFamily="34" charset="0"/>
                <a:ea typeface="Calibri" panose="020F0502020204030204" pitchFamily="34" charset="0"/>
                <a:cs typeface="Calibri" panose="020F0502020204030204" pitchFamily="34" charset="0"/>
              </a:rPr>
              <a:t> using </a:t>
            </a:r>
            <a:r>
              <a:rPr lang="en-US" sz="1200" b="1" dirty="0" err="1">
                <a:latin typeface="Calibri" panose="020F0502020204030204" pitchFamily="34" charset="0"/>
                <a:ea typeface="Calibri" panose="020F0502020204030204" pitchFamily="34" charset="0"/>
                <a:cs typeface="Calibri" panose="020F0502020204030204" pitchFamily="34" charset="0"/>
              </a:rPr>
              <a:t>LangGraph</a:t>
            </a:r>
            <a:r>
              <a:rPr lang="en-US" sz="1200" dirty="0">
                <a:latin typeface="Calibri" panose="020F0502020204030204" pitchFamily="34" charset="0"/>
                <a:ea typeface="Calibri" panose="020F0502020204030204" pitchFamily="34" charset="0"/>
                <a:cs typeface="Calibri" panose="020F0502020204030204" pitchFamily="34" charset="0"/>
              </a:rPr>
              <a:t> and </a:t>
            </a:r>
            <a:r>
              <a:rPr lang="en-US" sz="1200" b="1" dirty="0" err="1">
                <a:latin typeface="Calibri" panose="020F0502020204030204" pitchFamily="34" charset="0"/>
                <a:ea typeface="Calibri" panose="020F0502020204030204" pitchFamily="34" charset="0"/>
                <a:cs typeface="Calibri" panose="020F0502020204030204" pitchFamily="34" charset="0"/>
              </a:rPr>
              <a:t>ReAct</a:t>
            </a:r>
            <a:r>
              <a:rPr lang="en-US" sz="1200" b="1" dirty="0">
                <a:latin typeface="Calibri" panose="020F0502020204030204" pitchFamily="34" charset="0"/>
                <a:ea typeface="Calibri" panose="020F0502020204030204" pitchFamily="34" charset="0"/>
                <a:cs typeface="Calibri" panose="020F0502020204030204" pitchFamily="34" charset="0"/>
              </a:rPr>
              <a:t> architecture</a:t>
            </a:r>
            <a:r>
              <a:rPr lang="en-US" sz="1200" dirty="0">
                <a:latin typeface="Calibri" panose="020F0502020204030204" pitchFamily="34" charset="0"/>
                <a:ea typeface="Calibri" panose="020F0502020204030204" pitchFamily="34" charset="0"/>
                <a:cs typeface="Calibri" panose="020F0502020204030204" pitchFamily="34" charset="0"/>
              </a:rPr>
              <a:t>, with </a:t>
            </a:r>
            <a:r>
              <a:rPr lang="en-US" sz="1200" b="1" dirty="0">
                <a:latin typeface="Calibri" panose="020F0502020204030204" pitchFamily="34" charset="0"/>
                <a:ea typeface="Calibri" panose="020F0502020204030204" pitchFamily="34" charset="0"/>
                <a:cs typeface="Calibri" panose="020F0502020204030204" pitchFamily="34" charset="0"/>
              </a:rPr>
              <a:t>LLaMA-3-70B-Instruct model</a:t>
            </a:r>
            <a:r>
              <a:rPr lang="en-US" sz="1200" dirty="0">
                <a:latin typeface="Calibri" panose="020F0502020204030204" pitchFamily="34" charset="0"/>
                <a:ea typeface="Calibri" panose="020F0502020204030204" pitchFamily="34" charset="0"/>
                <a:cs typeface="Calibri" panose="020F0502020204030204" pitchFamily="34" charset="0"/>
              </a:rPr>
              <a:t>.</a:t>
            </a:r>
            <a:r>
              <a:rPr lang="en-IN" sz="1200" b="1" dirty="0">
                <a:latin typeface="Calibri" panose="020F0502020204030204" pitchFamily="34" charset="0"/>
                <a:ea typeface="Calibri" panose="020F0502020204030204" pitchFamily="34" charset="0"/>
                <a:cs typeface="Calibri" panose="020F0502020204030204" pitchFamily="34" charset="0"/>
              </a:rPr>
              <a:t>Data </a:t>
            </a: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Agent Framework &amp; Architecture:</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Used to create composable workflows with branching, which helps structure the symptom-to-response pipeline.</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Allows the agent to reason about the user’s symptoms and take actions (e.g., search, recommend, respond)</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Model Configuration:</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This open-source LLM is responsible for understanding and generating natural language responses based on user symptom inputs</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You’ve left Temperature, Top-P, Presence Penalty as default or zero, indicating you are aiming for </a:t>
            </a:r>
            <a:r>
              <a:rPr lang="en-US" sz="1200" b="1" dirty="0">
                <a:latin typeface="Calibri" panose="020F0502020204030204" pitchFamily="34" charset="0"/>
                <a:ea typeface="Calibri" panose="020F0502020204030204" pitchFamily="34" charset="0"/>
                <a:cs typeface="Calibri" panose="020F0502020204030204" pitchFamily="34" charset="0"/>
              </a:rPr>
              <a:t>more deterministic and factual responses</a:t>
            </a:r>
            <a:r>
              <a:rPr lang="en-US" sz="1200" dirty="0">
                <a:latin typeface="Calibri" panose="020F0502020204030204" pitchFamily="34" charset="0"/>
                <a:ea typeface="Calibri" panose="020F0502020204030204" pitchFamily="34" charset="0"/>
                <a:cs typeface="Calibri" panose="020F0502020204030204" pitchFamily="34" charset="0"/>
              </a:rPr>
              <a:t>, which is ideal for health-related information.</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User Interaction:</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The agent receives natural language inputs (e.g., </a:t>
            </a:r>
            <a:r>
              <a:rPr lang="en-US" sz="1200" i="1" dirty="0">
                <a:latin typeface="Calibri" panose="020F0502020204030204" pitchFamily="34" charset="0"/>
                <a:ea typeface="Calibri" panose="020F0502020204030204" pitchFamily="34" charset="0"/>
                <a:cs typeface="Calibri" panose="020F0502020204030204" pitchFamily="34" charset="0"/>
              </a:rPr>
              <a:t>“I have sore throat and fever”</a:t>
            </a:r>
            <a:r>
              <a:rPr lang="en-US" sz="1200" dirty="0">
                <a:latin typeface="Calibri" panose="020F0502020204030204" pitchFamily="34" charset="0"/>
                <a:ea typeface="Calibri" panose="020F0502020204030204" pitchFamily="34" charset="0"/>
                <a:cs typeface="Calibri" panose="020F0502020204030204" pitchFamily="34" charset="0"/>
              </a:rPr>
              <a:t>).</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dirty="0" err="1">
                <a:latin typeface="Calibri" panose="020F0502020204030204" pitchFamily="34" charset="0"/>
                <a:ea typeface="Calibri" panose="020F0502020204030204" pitchFamily="34" charset="0"/>
                <a:cs typeface="Calibri" panose="020F0502020204030204" pitchFamily="34" charset="0"/>
              </a:rPr>
              <a:t>LLaMA</a:t>
            </a:r>
            <a:r>
              <a:rPr lang="en-US" sz="1200" dirty="0">
                <a:latin typeface="Calibri" panose="020F0502020204030204" pitchFamily="34" charset="0"/>
                <a:ea typeface="Calibri" panose="020F0502020204030204" pitchFamily="34" charset="0"/>
                <a:cs typeface="Calibri" panose="020F0502020204030204" pitchFamily="34" charset="0"/>
              </a:rPr>
              <a:t> model interprets symptoms and extracts key health indicators using prompt-instructed reasoning</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Medical Information Retrieval (Planned or Integrated)</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24485" lvl="1" indent="0">
              <a:buNone/>
            </a:pPr>
            <a:r>
              <a:rPr lang="en-US" sz="1200" dirty="0">
                <a:latin typeface="Calibri" panose="020F0502020204030204" pitchFamily="34" charset="0"/>
                <a:ea typeface="Calibri" panose="020F0502020204030204" pitchFamily="34" charset="0"/>
                <a:cs typeface="Calibri" panose="020F0502020204030204" pitchFamily="34" charset="0"/>
              </a:rPr>
              <a:t>The agent can be connected to:</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Custom Tools</a:t>
            </a:r>
            <a:r>
              <a:rPr lang="en-US" sz="1200" dirty="0">
                <a:latin typeface="Calibri" panose="020F0502020204030204" pitchFamily="34" charset="0"/>
                <a:ea typeface="Calibri" panose="020F0502020204030204" pitchFamily="34" charset="0"/>
                <a:cs typeface="Calibri" panose="020F0502020204030204" pitchFamily="34" charset="0"/>
              </a:rPr>
              <a:t>: To retrieve from trusted sources (e.g., WHO, CDC, Indian </a:t>
            </a:r>
            <a:r>
              <a:rPr lang="en-US" sz="1200" dirty="0" err="1">
                <a:latin typeface="Calibri" panose="020F0502020204030204" pitchFamily="34" charset="0"/>
                <a:ea typeface="Calibri" panose="020F0502020204030204" pitchFamily="34" charset="0"/>
                <a:cs typeface="Calibri" panose="020F0502020204030204" pitchFamily="34" charset="0"/>
              </a:rPr>
              <a:t>MoHFW</a:t>
            </a:r>
            <a:r>
              <a:rPr lang="en-US" sz="1200"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Knowledge Bases</a:t>
            </a:r>
            <a:r>
              <a:rPr lang="en-US" sz="1200" dirty="0">
                <a:latin typeface="Calibri" panose="020F0502020204030204" pitchFamily="34" charset="0"/>
                <a:ea typeface="Calibri" panose="020F0502020204030204" pitchFamily="34" charset="0"/>
                <a:cs typeface="Calibri" panose="020F0502020204030204" pitchFamily="34" charset="0"/>
              </a:rPr>
              <a:t>: Using </a:t>
            </a:r>
            <a:r>
              <a:rPr lang="en-US" sz="1200" dirty="0" err="1">
                <a:latin typeface="Calibri" panose="020F0502020204030204" pitchFamily="34" charset="0"/>
                <a:ea typeface="Calibri" panose="020F0502020204030204" pitchFamily="34" charset="0"/>
                <a:cs typeface="Calibri" panose="020F0502020204030204" pitchFamily="34" charset="0"/>
              </a:rPr>
              <a:t>LangGraph</a:t>
            </a:r>
            <a:r>
              <a:rPr lang="en-US" sz="1200" dirty="0">
                <a:latin typeface="Calibri" panose="020F0502020204030204" pitchFamily="34" charset="0"/>
                <a:ea typeface="Calibri" panose="020F0502020204030204" pitchFamily="34" charset="0"/>
                <a:cs typeface="Calibri" panose="020F0502020204030204" pitchFamily="34" charset="0"/>
              </a:rPr>
              <a:t>, you can set up condition-action chains to answer:</a:t>
            </a:r>
          </a:p>
          <a:p>
            <a:pPr marL="495935" lvl="1"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What could be the cause?</a:t>
            </a:r>
          </a:p>
          <a:p>
            <a:pPr marL="495935" lvl="1"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When should the user consult a doctor?</a:t>
            </a:r>
          </a:p>
          <a:p>
            <a:pPr marL="495935" lvl="1" indent="-171450">
              <a:buFont typeface="Arial" panose="020B0604020202020204" pitchFamily="34" charset="0"/>
              <a:buChar char="•"/>
            </a:pPr>
            <a:r>
              <a:rPr lang="en-US" sz="1200" dirty="0"/>
              <a:t>Are home remedies safe here?</a:t>
            </a:r>
            <a:endParaRPr lang="en-IN" sz="1200" b="1" dirty="0">
              <a:latin typeface="Calibri"/>
              <a:ea typeface="+mn-lt"/>
              <a:cs typeface="+mn-lt"/>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AC2C-135C-9122-24A1-AA57F64036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A5EFE5-45B0-85DB-118A-283112A28A7F}"/>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A135336F-F61B-89FC-7469-2951BA63A36A}"/>
              </a:ext>
            </a:extLst>
          </p:cNvPr>
          <p:cNvSpPr>
            <a:spLocks noGrp="1"/>
          </p:cNvSpPr>
          <p:nvPr>
            <p:ph idx="1"/>
          </p:nvPr>
        </p:nvSpPr>
        <p:spPr>
          <a:xfrm>
            <a:off x="289257" y="1232452"/>
            <a:ext cx="11613485" cy="3103818"/>
          </a:xfrm>
        </p:spPr>
        <p:txBody>
          <a:bodyPr vert="horz" lIns="91440" tIns="45720" rIns="91440" bIns="45720" rtlCol="0" anchor="ctr">
            <a:noAutofit/>
          </a:bodyPr>
          <a:lstStyle/>
          <a:p>
            <a:pPr marL="0" indent="0">
              <a:buNone/>
            </a:pP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Deployment &amp; Access:</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After configuration and testing via the </a:t>
            </a:r>
            <a:r>
              <a:rPr lang="en-US" sz="1200" b="1" dirty="0">
                <a:latin typeface="Calibri" panose="020F0502020204030204" pitchFamily="34" charset="0"/>
                <a:ea typeface="Calibri" panose="020F0502020204030204" pitchFamily="34" charset="0"/>
                <a:cs typeface="Calibri" panose="020F0502020204030204" pitchFamily="34" charset="0"/>
              </a:rPr>
              <a:t>Agent Preview</a:t>
            </a:r>
            <a:r>
              <a:rPr lang="en-US" sz="1200" dirty="0">
                <a:latin typeface="Calibri" panose="020F0502020204030204" pitchFamily="34" charset="0"/>
                <a:ea typeface="Calibri" panose="020F0502020204030204" pitchFamily="34" charset="0"/>
                <a:cs typeface="Calibri" panose="020F0502020204030204" pitchFamily="34" charset="0"/>
              </a:rPr>
              <a:t>, the solution can be deployed using </a:t>
            </a:r>
            <a:r>
              <a:rPr lang="en-US" sz="1200" dirty="0" err="1">
                <a:latin typeface="Calibri" panose="020F0502020204030204" pitchFamily="34" charset="0"/>
                <a:ea typeface="Calibri" panose="020F0502020204030204" pitchFamily="34" charset="0"/>
                <a:cs typeface="Calibri" panose="020F0502020204030204" pitchFamily="34" charset="0"/>
              </a:rPr>
              <a:t>watsonx’s</a:t>
            </a:r>
            <a:r>
              <a:rPr lang="en-US" sz="1200" dirty="0">
                <a:latin typeface="Calibri" panose="020F0502020204030204" pitchFamily="34" charset="0"/>
                <a:ea typeface="Calibri" panose="020F0502020204030204" pitchFamily="34" charset="0"/>
                <a:cs typeface="Calibri" panose="020F0502020204030204" pitchFamily="34" charset="0"/>
              </a:rPr>
              <a:t> native deployment tools.</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This allows the agent to be integrated with frontend platforms such as mobile apps, websites, or WhatsApp interfaces for broader reach</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Optional Multilingual Support:</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The platform can be extended with </a:t>
            </a:r>
            <a:r>
              <a:rPr lang="en-US" sz="1200" b="1" dirty="0">
                <a:latin typeface="Calibri" panose="020F0502020204030204" pitchFamily="34" charset="0"/>
                <a:ea typeface="Calibri" panose="020F0502020204030204" pitchFamily="34" charset="0"/>
                <a:cs typeface="Calibri" panose="020F0502020204030204" pitchFamily="34" charset="0"/>
              </a:rPr>
              <a:t>IBM Watson Language Translator</a:t>
            </a:r>
            <a:r>
              <a:rPr lang="en-US" sz="1200" dirty="0">
                <a:latin typeface="Calibri" panose="020F0502020204030204" pitchFamily="34" charset="0"/>
                <a:ea typeface="Calibri" panose="020F0502020204030204" pitchFamily="34" charset="0"/>
                <a:cs typeface="Calibri" panose="020F0502020204030204" pitchFamily="34" charset="0"/>
              </a:rPr>
              <a:t> to support regional language inputs and outputs, increasing accessibility for non-English-speaking users.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panose="020F0502020204030204" pitchFamily="34" charset="0"/>
                <a:ea typeface="Calibri" panose="020F0502020204030204" pitchFamily="34" charset="0"/>
                <a:cs typeface="Calibri" panose="020F0502020204030204" pitchFamily="34" charset="0"/>
              </a:rPr>
              <a:t>Future Enhancements:</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Integration with real-time symptom databases or telemedicine platforms</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Dashboard for tracking usage and common symptom patterns.</a:t>
            </a:r>
          </a:p>
          <a:p>
            <a:pPr marL="629920" lvl="1" indent="-305435"/>
            <a:r>
              <a:rPr lang="en-US" sz="1200" dirty="0">
                <a:latin typeface="Calibri" panose="020F0502020204030204" pitchFamily="34" charset="0"/>
                <a:ea typeface="Calibri" panose="020F0502020204030204" pitchFamily="34" charset="0"/>
                <a:cs typeface="Calibri" panose="020F0502020204030204" pitchFamily="34" charset="0"/>
              </a:rPr>
              <a:t>Data anonymization and compliance with health data regulations.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1200" dirty="0"/>
          </a:p>
        </p:txBody>
      </p:sp>
    </p:spTree>
    <p:extLst>
      <p:ext uri="{BB962C8B-B14F-4D97-AF65-F5344CB8AC3E}">
        <p14:creationId xmlns:p14="http://schemas.microsoft.com/office/powerpoint/2010/main" val="2132647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10FD23CF-DB5C-6736-FAA8-1CCB93D3AD27}"/>
              </a:ext>
            </a:extLst>
          </p:cNvPr>
          <p:cNvSpPr txBox="1"/>
          <p:nvPr/>
        </p:nvSpPr>
        <p:spPr>
          <a:xfrm>
            <a:off x="581192" y="1204636"/>
            <a:ext cx="11029615" cy="3785652"/>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System Requirements</a:t>
            </a:r>
          </a:p>
          <a:p>
            <a:pPr>
              <a:buClr>
                <a:schemeClr val="accent1"/>
              </a:buClr>
            </a:pPr>
            <a:r>
              <a:rPr lang="en-US" sz="1600" dirty="0">
                <a:latin typeface="Calibri" panose="020F0502020204030204" pitchFamily="34" charset="0"/>
                <a:ea typeface="Calibri" panose="020F0502020204030204" pitchFamily="34" charset="0"/>
                <a:cs typeface="Calibri" panose="020F0502020204030204" pitchFamily="34" charset="0"/>
              </a:rPr>
              <a:t>The Agentic AI Health Symptom Checker is developed using IBM </a:t>
            </a:r>
            <a:r>
              <a:rPr lang="en-US" sz="1600" dirty="0" err="1">
                <a:latin typeface="Calibri" panose="020F0502020204030204" pitchFamily="34" charset="0"/>
                <a:ea typeface="Calibri" panose="020F0502020204030204" pitchFamily="34" charset="0"/>
                <a:cs typeface="Calibri" panose="020F0502020204030204" pitchFamily="34" charset="0"/>
              </a:rPr>
              <a:t>watsonx</a:t>
            </a:r>
            <a:r>
              <a:rPr lang="en-US" sz="1600" dirty="0">
                <a:latin typeface="Calibri" panose="020F0502020204030204" pitchFamily="34" charset="0"/>
                <a:ea typeface="Calibri" panose="020F0502020204030204" pitchFamily="34" charset="0"/>
                <a:cs typeface="Calibri" panose="020F0502020204030204" pitchFamily="34" charset="0"/>
              </a:rPr>
              <a:t> tools to provide intelligent, educational, and multilingual symptom guidance. It uses large language models to interpret user input and respond with safe, informative health recommendations.</a:t>
            </a:r>
            <a:endParaRPr lang="en-IN" sz="1600" b="1" dirty="0">
              <a:latin typeface="Calibri" panose="020F0502020204030204" pitchFamily="34" charset="0"/>
              <a:ea typeface="Calibri" panose="020F0502020204030204" pitchFamily="34" charset="0"/>
              <a:cs typeface="Calibri" panose="020F0502020204030204" pitchFamily="34" charset="0"/>
            </a:endParaRPr>
          </a:p>
          <a:p>
            <a:pPr>
              <a:buClr>
                <a:schemeClr val="accent1"/>
              </a:buClr>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a:buNone/>
            </a:pPr>
            <a:r>
              <a:rPr lang="en-IN" sz="1600" b="1" dirty="0">
                <a:latin typeface="Calibri" panose="020F0502020204030204" pitchFamily="34" charset="0"/>
                <a:ea typeface="Calibri" panose="020F0502020204030204" pitchFamily="34" charset="0"/>
                <a:cs typeface="Calibri" panose="020F0502020204030204" pitchFamily="34" charset="0"/>
              </a:rPr>
              <a:t>Platform:</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IBM </a:t>
            </a:r>
            <a:r>
              <a:rPr lang="en-IN" sz="1400" dirty="0" err="1">
                <a:latin typeface="Calibri" panose="020F0502020204030204" pitchFamily="34" charset="0"/>
                <a:ea typeface="Calibri" panose="020F0502020204030204" pitchFamily="34" charset="0"/>
                <a:cs typeface="Calibri" panose="020F0502020204030204" pitchFamily="34" charset="0"/>
              </a:rPr>
              <a:t>watsonx</a:t>
            </a:r>
            <a:r>
              <a:rPr lang="en-IN" sz="1400" dirty="0">
                <a:latin typeface="Calibri" panose="020F0502020204030204" pitchFamily="34" charset="0"/>
                <a:ea typeface="Calibri" panose="020F0502020204030204" pitchFamily="34" charset="0"/>
                <a:cs typeface="Calibri" panose="020F0502020204030204" pitchFamily="34" charset="0"/>
              </a:rPr>
              <a:t> Agent Lab (Cloud-based)</a:t>
            </a: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IBM Cloud Lite or Standard Tier</a:t>
            </a:r>
          </a:p>
          <a:p>
            <a:pPr>
              <a:buNone/>
            </a:pPr>
            <a:r>
              <a:rPr lang="en-IN" sz="1600" b="1" dirty="0">
                <a:latin typeface="Calibri" panose="020F0502020204030204" pitchFamily="34" charset="0"/>
                <a:ea typeface="Calibri" panose="020F0502020204030204" pitchFamily="34" charset="0"/>
                <a:cs typeface="Calibri" panose="020F0502020204030204" pitchFamily="34" charset="0"/>
              </a:rPr>
              <a:t>Compute &amp; Deployment:</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 Model: LLaMA-3-70B-Instruct via </a:t>
            </a:r>
            <a:r>
              <a:rPr lang="en-IN" sz="1400" dirty="0" err="1">
                <a:latin typeface="Calibri" panose="020F0502020204030204" pitchFamily="34" charset="0"/>
                <a:ea typeface="Calibri" panose="020F0502020204030204" pitchFamily="34" charset="0"/>
                <a:cs typeface="Calibri" panose="020F0502020204030204" pitchFamily="34" charset="0"/>
              </a:rPr>
              <a:t>watsonx</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 Framework: </a:t>
            </a:r>
            <a:r>
              <a:rPr lang="en-IN" sz="1400" dirty="0" err="1">
                <a:latin typeface="Calibri" panose="020F0502020204030204" pitchFamily="34" charset="0"/>
                <a:ea typeface="Calibri" panose="020F0502020204030204" pitchFamily="34" charset="0"/>
                <a:cs typeface="Calibri" panose="020F0502020204030204" pitchFamily="34" charset="0"/>
              </a:rPr>
              <a:t>LangGraph</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 Architecture: </a:t>
            </a:r>
            <a:r>
              <a:rPr lang="en-IN" sz="1400" dirty="0" err="1">
                <a:latin typeface="Calibri" panose="020F0502020204030204" pitchFamily="34" charset="0"/>
                <a:ea typeface="Calibri" panose="020F0502020204030204" pitchFamily="34" charset="0"/>
                <a:cs typeface="Calibri" panose="020F0502020204030204" pitchFamily="34" charset="0"/>
              </a:rPr>
              <a:t>ReAct</a:t>
            </a:r>
            <a:r>
              <a:rPr lang="en-IN" sz="1400" dirty="0">
                <a:latin typeface="Calibri" panose="020F0502020204030204" pitchFamily="34" charset="0"/>
                <a:ea typeface="Calibri" panose="020F0502020204030204" pitchFamily="34" charset="0"/>
                <a:cs typeface="Calibri" panose="020F0502020204030204" pitchFamily="34" charset="0"/>
              </a:rPr>
              <a:t> (Reasoning + Acting)</a:t>
            </a: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 Deployment: Built-in </a:t>
            </a:r>
            <a:r>
              <a:rPr lang="en-IN" sz="1400" dirty="0" err="1">
                <a:latin typeface="Calibri" panose="020F0502020204030204" pitchFamily="34" charset="0"/>
                <a:ea typeface="Calibri" panose="020F0502020204030204" pitchFamily="34" charset="0"/>
                <a:cs typeface="Calibri" panose="020F0502020204030204" pitchFamily="34" charset="0"/>
              </a:rPr>
              <a:t>watsonx</a:t>
            </a:r>
            <a:r>
              <a:rPr lang="en-IN" sz="1400" dirty="0">
                <a:latin typeface="Calibri" panose="020F0502020204030204" pitchFamily="34" charset="0"/>
                <a:ea typeface="Calibri" panose="020F0502020204030204" pitchFamily="34" charset="0"/>
                <a:cs typeface="Calibri" panose="020F0502020204030204" pitchFamily="34" charset="0"/>
              </a:rPr>
              <a:t> Agent deploy (optionally extensible to IBM Cloud Code Engine)</a:t>
            </a:r>
          </a:p>
          <a:p>
            <a:pPr>
              <a:buNone/>
            </a:pPr>
            <a:r>
              <a:rPr lang="en-IN" sz="1600" b="1" dirty="0">
                <a:latin typeface="Calibri" panose="020F0502020204030204" pitchFamily="34" charset="0"/>
                <a:ea typeface="Calibri" panose="020F0502020204030204" pitchFamily="34" charset="0"/>
                <a:cs typeface="Calibri" panose="020F0502020204030204" pitchFamily="34" charset="0"/>
              </a:rPr>
              <a:t>Optional Services: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IBM Watson Language Translator (for multi-language support)</a:t>
            </a:r>
          </a:p>
          <a:p>
            <a:pPr marL="742950" lvl="1" indent="-285750">
              <a:buClr>
                <a:schemeClr val="accent1"/>
              </a:buClr>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IBM </a:t>
            </a:r>
            <a:r>
              <a:rPr lang="en-IN" sz="1400" dirty="0" err="1">
                <a:latin typeface="Calibri" panose="020F0502020204030204" pitchFamily="34" charset="0"/>
                <a:ea typeface="Calibri" panose="020F0502020204030204" pitchFamily="34" charset="0"/>
                <a:cs typeface="Calibri" panose="020F0502020204030204" pitchFamily="34" charset="0"/>
              </a:rPr>
              <a:t>Cloudant</a:t>
            </a:r>
            <a:r>
              <a:rPr lang="en-IN" sz="1400" dirty="0">
                <a:latin typeface="Calibri" panose="020F0502020204030204" pitchFamily="34" charset="0"/>
                <a:ea typeface="Calibri" panose="020F0502020204030204" pitchFamily="34" charset="0"/>
                <a:cs typeface="Calibri" panose="020F0502020204030204" pitchFamily="34" charset="0"/>
              </a:rPr>
              <a:t> or DB2 (for session data, logs, or knowledge base)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97446-B0C8-1746-6FDD-2BE887459A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AF5648-370B-109F-7853-D5B0DDE0F6D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2" name="Table 1">
            <a:extLst>
              <a:ext uri="{FF2B5EF4-FFF2-40B4-BE49-F238E27FC236}">
                <a16:creationId xmlns:a16="http://schemas.microsoft.com/office/drawing/2014/main" id="{6C1B047A-151D-0FD5-FE2F-87CFE1B8BC73}"/>
              </a:ext>
            </a:extLst>
          </p:cNvPr>
          <p:cNvGraphicFramePr>
            <a:graphicFrameLocks noGrp="1"/>
          </p:cNvGraphicFramePr>
          <p:nvPr>
            <p:extLst>
              <p:ext uri="{D42A27DB-BD31-4B8C-83A1-F6EECF244321}">
                <p14:modId xmlns:p14="http://schemas.microsoft.com/office/powerpoint/2010/main" val="111970975"/>
              </p:ext>
            </p:extLst>
          </p:nvPr>
        </p:nvGraphicFramePr>
        <p:xfrm>
          <a:off x="580524" y="2397879"/>
          <a:ext cx="11029950" cy="1676400"/>
        </p:xfrm>
        <a:graphic>
          <a:graphicData uri="http://schemas.openxmlformats.org/drawingml/2006/table">
            <a:tbl>
              <a:tblPr/>
              <a:tblGrid>
                <a:gridCol w="5515476">
                  <a:extLst>
                    <a:ext uri="{9D8B030D-6E8A-4147-A177-3AD203B41FA5}">
                      <a16:colId xmlns:a16="http://schemas.microsoft.com/office/drawing/2014/main" val="2474378242"/>
                    </a:ext>
                  </a:extLst>
                </a:gridCol>
                <a:gridCol w="5514474">
                  <a:extLst>
                    <a:ext uri="{9D8B030D-6E8A-4147-A177-3AD203B41FA5}">
                      <a16:colId xmlns:a16="http://schemas.microsoft.com/office/drawing/2014/main" val="1980176415"/>
                    </a:ext>
                  </a:extLst>
                </a:gridCol>
              </a:tblGrid>
              <a:tr h="0">
                <a:tc>
                  <a:txBody>
                    <a:bodyPr/>
                    <a:lstStyle/>
                    <a:p>
                      <a:r>
                        <a:rPr lang="en-IN" sz="1600" b="1" dirty="0">
                          <a:latin typeface="Calibri" panose="020F0502020204030204" pitchFamily="34" charset="0"/>
                          <a:ea typeface="Calibri" panose="020F0502020204030204" pitchFamily="34" charset="0"/>
                          <a:cs typeface="Calibri" panose="020F0502020204030204" pitchFamily="34" charset="0"/>
                        </a:rPr>
                        <a:t>Purpose</a:t>
                      </a:r>
                      <a:endParaRPr lang="en-IN"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b="1" dirty="0">
                          <a:latin typeface="Calibri" panose="020F0502020204030204" pitchFamily="34" charset="0"/>
                          <a:ea typeface="Calibri" panose="020F0502020204030204" pitchFamily="34" charset="0"/>
                          <a:cs typeface="Calibri" panose="020F0502020204030204" pitchFamily="34" charset="0"/>
                        </a:rPr>
                        <a:t>Libraries / Tools</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015623"/>
                  </a:ext>
                </a:extLst>
              </a:tr>
              <a:tr h="0">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AI/NLP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transformers, torch, </a:t>
                      </a:r>
                      <a:r>
                        <a:rPr lang="en-IN" sz="1600" dirty="0" err="1">
                          <a:latin typeface="Calibri" panose="020F0502020204030204" pitchFamily="34" charset="0"/>
                          <a:ea typeface="Calibri" panose="020F0502020204030204" pitchFamily="34" charset="0"/>
                          <a:cs typeface="Calibri" panose="020F0502020204030204" pitchFamily="34" charset="0"/>
                        </a:rPr>
                        <a:t>langchain</a:t>
                      </a:r>
                      <a:r>
                        <a:rPr lang="en-IN" sz="1600" dirty="0">
                          <a:latin typeface="Calibri" panose="020F0502020204030204" pitchFamily="34" charset="0"/>
                          <a:ea typeface="Calibri" panose="020F0502020204030204" pitchFamily="34" charset="0"/>
                          <a:cs typeface="Calibri" panose="020F0502020204030204" pitchFamily="34" charset="0"/>
                        </a:rPr>
                        <a:t>, sentence-transformers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0771324"/>
                  </a:ext>
                </a:extLst>
              </a:tr>
              <a:tr h="0">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Data Processing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pandas, </a:t>
                      </a:r>
                      <a:r>
                        <a:rPr lang="en-IN" sz="1600" dirty="0" err="1">
                          <a:latin typeface="Calibri" panose="020F0502020204030204" pitchFamily="34" charset="0"/>
                          <a:ea typeface="Calibri" panose="020F0502020204030204" pitchFamily="34" charset="0"/>
                          <a:cs typeface="Calibri" panose="020F0502020204030204" pitchFamily="34" charset="0"/>
                        </a:rPr>
                        <a:t>json</a:t>
                      </a:r>
                      <a:r>
                        <a:rPr lang="en-IN" sz="1600" dirty="0">
                          <a:latin typeface="Calibri" panose="020F0502020204030204" pitchFamily="34" charset="0"/>
                          <a:ea typeface="Calibri" panose="020F0502020204030204" pitchFamily="34" charset="0"/>
                          <a:cs typeface="Calibri" panose="020F0502020204030204" pitchFamily="34" charset="0"/>
                        </a:rPr>
                        <a:t>, spacy </a:t>
                      </a:r>
                      <a:r>
                        <a:rPr lang="en-IN" sz="1600" i="1" dirty="0">
                          <a:latin typeface="Calibri" panose="020F0502020204030204" pitchFamily="34" charset="0"/>
                          <a:ea typeface="Calibri" panose="020F0502020204030204" pitchFamily="34" charset="0"/>
                          <a:cs typeface="Calibri" panose="020F0502020204030204" pitchFamily="34" charset="0"/>
                        </a:rPr>
                        <a:t>(optional)</a:t>
                      </a:r>
                      <a:endParaRPr lang="en-IN" sz="16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39874333"/>
                  </a:ext>
                </a:extLst>
              </a:tr>
              <a:tr h="0">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API &amp; Web Integration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Flask, </a:t>
                      </a:r>
                      <a:r>
                        <a:rPr lang="en-US" sz="1600" dirty="0" err="1">
                          <a:latin typeface="Calibri" panose="020F0502020204030204" pitchFamily="34" charset="0"/>
                          <a:ea typeface="Calibri" panose="020F0502020204030204" pitchFamily="34" charset="0"/>
                          <a:cs typeface="Calibri" panose="020F0502020204030204" pitchFamily="34" charset="0"/>
                        </a:rPr>
                        <a:t>FastAPI</a:t>
                      </a:r>
                      <a:r>
                        <a:rPr lang="en-US" sz="1600" dirty="0">
                          <a:latin typeface="Calibri" panose="020F0502020204030204" pitchFamily="34" charset="0"/>
                          <a:ea typeface="Calibri" panose="020F0502020204030204" pitchFamily="34" charset="0"/>
                          <a:cs typeface="Calibri" panose="020F0502020204030204" pitchFamily="34" charset="0"/>
                        </a:rPr>
                        <a:t>, requests, </a:t>
                      </a:r>
                      <a:r>
                        <a:rPr lang="en-US" sz="1600" dirty="0" err="1">
                          <a:latin typeface="Calibri" panose="020F0502020204030204" pitchFamily="34" charset="0"/>
                          <a:ea typeface="Calibri" panose="020F0502020204030204" pitchFamily="34" charset="0"/>
                          <a:cs typeface="Calibri" panose="020F0502020204030204" pitchFamily="34" charset="0"/>
                        </a:rPr>
                        <a:t>ibm-watson</a:t>
                      </a:r>
                      <a:r>
                        <a:rPr lang="en-US" sz="1600" dirty="0">
                          <a:latin typeface="Calibri" panose="020F0502020204030204" pitchFamily="34" charset="0"/>
                          <a:ea typeface="Calibri" panose="020F0502020204030204" pitchFamily="34" charset="0"/>
                          <a:cs typeface="Calibri" panose="020F0502020204030204" pitchFamily="34" charset="0"/>
                        </a:rPr>
                        <a:t> SDK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376488"/>
                  </a:ext>
                </a:extLst>
              </a:tr>
              <a:tr h="0">
                <a:tc>
                  <a:txBody>
                    <a:bodyPr/>
                    <a:lstStyle/>
                    <a:p>
                      <a:r>
                        <a:rPr lang="en-IN" sz="1600" dirty="0">
                          <a:latin typeface="Calibri" panose="020F0502020204030204" pitchFamily="34" charset="0"/>
                          <a:ea typeface="Calibri" panose="020F0502020204030204" pitchFamily="34" charset="0"/>
                          <a:cs typeface="Calibri" panose="020F0502020204030204" pitchFamily="34" charset="0"/>
                        </a:rPr>
                        <a:t>Health Data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WHO APIs, HealthData.gov, Watson Discovery </a:t>
                      </a:r>
                      <a:r>
                        <a:rPr lang="en-US" sz="1600" i="1" dirty="0">
                          <a:latin typeface="Calibri" panose="020F0502020204030204" pitchFamily="34" charset="0"/>
                          <a:ea typeface="Calibri" panose="020F0502020204030204" pitchFamily="34" charset="0"/>
                          <a:cs typeface="Calibri" panose="020F0502020204030204" pitchFamily="34" charset="0"/>
                        </a:rPr>
                        <a:t>(optional)</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713577"/>
                  </a:ext>
                </a:extLst>
              </a:tr>
            </a:tbl>
          </a:graphicData>
        </a:graphic>
      </p:graphicFrame>
      <p:sp>
        <p:nvSpPr>
          <p:cNvPr id="6" name="TextBox 5">
            <a:extLst>
              <a:ext uri="{FF2B5EF4-FFF2-40B4-BE49-F238E27FC236}">
                <a16:creationId xmlns:a16="http://schemas.microsoft.com/office/drawing/2014/main" id="{CB93731B-E3DD-4472-9743-D3BC8DA13D13}"/>
              </a:ext>
            </a:extLst>
          </p:cNvPr>
          <p:cNvSpPr txBox="1"/>
          <p:nvPr/>
        </p:nvSpPr>
        <p:spPr>
          <a:xfrm>
            <a:off x="580858" y="1192868"/>
            <a:ext cx="11029616" cy="861774"/>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Library required to build the model:</a:t>
            </a:r>
          </a:p>
          <a:p>
            <a:r>
              <a:rPr lang="en-US" sz="1600" dirty="0">
                <a:latin typeface="Calibri" panose="020F0502020204030204" pitchFamily="34" charset="0"/>
                <a:ea typeface="Calibri" panose="020F0502020204030204" pitchFamily="34" charset="0"/>
                <a:cs typeface="Calibri" panose="020F0502020204030204" pitchFamily="34" charset="0"/>
              </a:rPr>
              <a:t>Since the solution is being built primarily using IBM </a:t>
            </a:r>
            <a:r>
              <a:rPr lang="en-US" sz="1600" dirty="0" err="1">
                <a:latin typeface="Calibri" panose="020F0502020204030204" pitchFamily="34" charset="0"/>
                <a:ea typeface="Calibri" panose="020F0502020204030204" pitchFamily="34" charset="0"/>
                <a:cs typeface="Calibri" panose="020F0502020204030204" pitchFamily="34" charset="0"/>
              </a:rPr>
              <a:t>watsonx's</a:t>
            </a:r>
            <a:r>
              <a:rPr lang="en-US" sz="1600" dirty="0">
                <a:latin typeface="Calibri" panose="020F0502020204030204" pitchFamily="34" charset="0"/>
                <a:ea typeface="Calibri" panose="020F0502020204030204" pitchFamily="34" charset="0"/>
                <a:cs typeface="Calibri" panose="020F0502020204030204" pitchFamily="34" charset="0"/>
              </a:rPr>
              <a:t> no-code/low-code agent tools, most libraries are abstracted within the platform. However, if extending or deploying on a custom backend, the following libraries would be required</a:t>
            </a:r>
          </a:p>
        </p:txBody>
      </p:sp>
    </p:spTree>
    <p:extLst>
      <p:ext uri="{BB962C8B-B14F-4D97-AF65-F5344CB8AC3E}">
        <p14:creationId xmlns:p14="http://schemas.microsoft.com/office/powerpoint/2010/main" val="173520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7" name="TextBox 6">
            <a:extLst>
              <a:ext uri="{FF2B5EF4-FFF2-40B4-BE49-F238E27FC236}">
                <a16:creationId xmlns:a16="http://schemas.microsoft.com/office/drawing/2014/main" id="{683517C8-8037-2234-D9B3-B56AA78148D7}"/>
              </a:ext>
            </a:extLst>
          </p:cNvPr>
          <p:cNvSpPr txBox="1"/>
          <p:nvPr/>
        </p:nvSpPr>
        <p:spPr>
          <a:xfrm>
            <a:off x="695325" y="1305342"/>
            <a:ext cx="10915483" cy="3785652"/>
          </a:xfrm>
          <a:prstGeom prst="rect">
            <a:avLst/>
          </a:prstGeom>
          <a:noFill/>
        </p:spPr>
        <p:txBody>
          <a:bodyPr wrap="square">
            <a:spAutoFit/>
          </a:bodyPr>
          <a:lstStyle/>
          <a:p>
            <a:pPr>
              <a:buClr>
                <a:schemeClr val="accent1"/>
              </a:buClr>
            </a:pPr>
            <a:r>
              <a:rPr lang="en-US" sz="1600" b="1" dirty="0">
                <a:latin typeface="Arial"/>
                <a:ea typeface="+mj-lt"/>
                <a:cs typeface="Arial"/>
              </a:rPr>
              <a:t>Algorithm:</a:t>
            </a:r>
          </a:p>
          <a:p>
            <a:pPr>
              <a:buClr>
                <a:schemeClr val="accent1"/>
              </a:buClr>
            </a:pPr>
            <a:endParaRPr lang="en-IN" sz="1600" b="1" dirty="0">
              <a:latin typeface="Calibri" panose="020F0502020204030204" pitchFamily="34" charset="0"/>
              <a:ea typeface="Calibri" panose="020F0502020204030204" pitchFamily="34" charset="0"/>
              <a:cs typeface="Calibri" panose="020F0502020204030204" pitchFamily="34" charset="0"/>
            </a:endParaRP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User Input</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Natural symptom input (e.g., </a:t>
            </a:r>
            <a:r>
              <a:rPr lang="en-IN" sz="1600" i="1" dirty="0">
                <a:latin typeface="Calibri" panose="020F0502020204030204" pitchFamily="34" charset="0"/>
                <a:ea typeface="Calibri" panose="020F0502020204030204" pitchFamily="34" charset="0"/>
                <a:cs typeface="Calibri" panose="020F0502020204030204" pitchFamily="34" charset="0"/>
              </a:rPr>
              <a:t>“I have sore throat and fever”</a:t>
            </a:r>
            <a:r>
              <a:rPr lang="en-IN" sz="1600" dirty="0">
                <a:latin typeface="Calibri" panose="020F0502020204030204" pitchFamily="34" charset="0"/>
                <a:ea typeface="Calibri" panose="020F0502020204030204" pitchFamily="34" charset="0"/>
                <a:cs typeface="Calibri" panose="020F0502020204030204" pitchFamily="34" charset="0"/>
              </a:rPr>
              <a:t>)</a:t>
            </a: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NLP Parsing (LLaMA-3)</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Extracts symptoms and understands intent</a:t>
            </a: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Symptom Analysis</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Matches with verified medical data</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Assesses urgency (mild, moderate, critical)</a:t>
            </a: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Response Generation</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Suggests probable causes, home remedies, &amp; when to consult a doctor</a:t>
            </a: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Multilingual Support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i="1" dirty="0">
                <a:latin typeface="Calibri" panose="020F0502020204030204" pitchFamily="34" charset="0"/>
                <a:ea typeface="Calibri" panose="020F0502020204030204" pitchFamily="34" charset="0"/>
                <a:cs typeface="Calibri" panose="020F0502020204030204" pitchFamily="34" charset="0"/>
              </a:rPr>
              <a:t>(Optional)</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IBM Watson Language Translator for regional access</a:t>
            </a:r>
          </a:p>
          <a:p>
            <a:pPr marL="285750" indent="-285750">
              <a:buClr>
                <a:schemeClr val="accent1"/>
              </a:buCl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React Decision Logic</a:t>
            </a:r>
          </a:p>
          <a:p>
            <a:pPr marL="742950" lvl="1" indent="-285750">
              <a:buClr>
                <a:schemeClr val="accent1"/>
              </a:buClr>
              <a:buFont typeface="Arial" panose="020B0604020202020204" pitchFamily="34" charset="0"/>
              <a:buChar char="•"/>
            </a:pPr>
            <a:r>
              <a:rPr lang="en-IN" sz="1600" dirty="0">
                <a:latin typeface="Calibri" panose="020F0502020204030204" pitchFamily="34" charset="0"/>
                <a:ea typeface="Calibri" panose="020F0502020204030204" pitchFamily="34" charset="0"/>
                <a:cs typeface="Calibri" panose="020F0502020204030204" pitchFamily="34" charset="0"/>
              </a:rPr>
              <a:t>Decide: ask more, escalate, or end session</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5E8DF-3C2B-556F-931B-CB6A7F7B5B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16DE01-68AF-8156-E4B2-A3CB036DE50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2" name="Table 1">
            <a:extLst>
              <a:ext uri="{FF2B5EF4-FFF2-40B4-BE49-F238E27FC236}">
                <a16:creationId xmlns:a16="http://schemas.microsoft.com/office/drawing/2014/main" id="{3FD0FEB6-AFE9-CD47-F4BC-9A8E94D986E0}"/>
              </a:ext>
            </a:extLst>
          </p:cNvPr>
          <p:cNvGraphicFramePr>
            <a:graphicFrameLocks noGrp="1"/>
          </p:cNvGraphicFramePr>
          <p:nvPr>
            <p:extLst>
              <p:ext uri="{D42A27DB-BD31-4B8C-83A1-F6EECF244321}">
                <p14:modId xmlns:p14="http://schemas.microsoft.com/office/powerpoint/2010/main" val="1659727268"/>
              </p:ext>
            </p:extLst>
          </p:nvPr>
        </p:nvGraphicFramePr>
        <p:xfrm>
          <a:off x="581192" y="1232452"/>
          <a:ext cx="10372558" cy="3749040"/>
        </p:xfrm>
        <a:graphic>
          <a:graphicData uri="http://schemas.openxmlformats.org/drawingml/2006/table">
            <a:tbl>
              <a:tblPr/>
              <a:tblGrid>
                <a:gridCol w="10372558">
                  <a:extLst>
                    <a:ext uri="{9D8B030D-6E8A-4147-A177-3AD203B41FA5}">
                      <a16:colId xmlns:a16="http://schemas.microsoft.com/office/drawing/2014/main" val="2533325265"/>
                    </a:ext>
                  </a:extLst>
                </a:gridCol>
              </a:tblGrid>
              <a:tr h="0">
                <a:tc>
                  <a:txBody>
                    <a:bodyPr/>
                    <a:lstStyle/>
                    <a:p>
                      <a:pPr marL="0" indent="0">
                        <a:buClr>
                          <a:schemeClr val="accent1"/>
                        </a:buClr>
                        <a:buFont typeface="Wingdings" panose="05000000000000000000" pitchFamily="2" charset="2"/>
                        <a:buNone/>
                      </a:pPr>
                      <a:r>
                        <a:rPr 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a:t>
                      </a:r>
                    </a:p>
                    <a:p>
                      <a:pPr marL="0" indent="0">
                        <a:buClr>
                          <a:schemeClr val="accent1"/>
                        </a:buClr>
                        <a:buFont typeface="Wingdings" panose="05000000000000000000" pitchFamily="2" charset="2"/>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Clr>
                          <a:schemeClr val="accent1"/>
                        </a:buClr>
                        <a:buFont typeface="Wingdings" panose="05000000000000000000" pitchFamily="2" charset="2"/>
                        <a:buNone/>
                      </a:pPr>
                      <a:r>
                        <a:rPr lang="en-US" sz="1600" dirty="0">
                          <a:latin typeface="Calibri" panose="020F0502020204030204" pitchFamily="34" charset="0"/>
                          <a:ea typeface="Calibri" panose="020F0502020204030204" pitchFamily="34" charset="0"/>
                          <a:cs typeface="Calibri" panose="020F0502020204030204" pitchFamily="34" charset="0"/>
                        </a:rPr>
                        <a:t>The agent is deployed directly within </a:t>
                      </a:r>
                      <a:r>
                        <a:rPr lang="en-US" sz="1600" b="1" dirty="0">
                          <a:latin typeface="Calibri" panose="020F0502020204030204" pitchFamily="34" charset="0"/>
                          <a:ea typeface="Calibri" panose="020F0502020204030204" pitchFamily="34" charset="0"/>
                          <a:cs typeface="Calibri" panose="020F0502020204030204" pitchFamily="34" charset="0"/>
                        </a:rPr>
                        <a:t>IBM </a:t>
                      </a:r>
                      <a:r>
                        <a:rPr lang="en-US" sz="1600" b="1" dirty="0" err="1">
                          <a:latin typeface="Calibri" panose="020F0502020204030204" pitchFamily="34" charset="0"/>
                          <a:ea typeface="Calibri" panose="020F0502020204030204" pitchFamily="34" charset="0"/>
                          <a:cs typeface="Calibri" panose="020F0502020204030204" pitchFamily="34" charset="0"/>
                        </a:rPr>
                        <a:t>watsonx</a:t>
                      </a:r>
                      <a:r>
                        <a:rPr lang="en-US" sz="1600" b="1" dirty="0">
                          <a:latin typeface="Calibri" panose="020F0502020204030204" pitchFamily="34" charset="0"/>
                          <a:ea typeface="Calibri" panose="020F0502020204030204" pitchFamily="34" charset="0"/>
                          <a:cs typeface="Calibri" panose="020F0502020204030204" pitchFamily="34" charset="0"/>
                        </a:rPr>
                        <a:t> Agent Lab</a:t>
                      </a:r>
                      <a:r>
                        <a:rPr lang="en-US" sz="1600" dirty="0">
                          <a:latin typeface="Calibri" panose="020F0502020204030204" pitchFamily="34" charset="0"/>
                          <a:ea typeface="Calibri" panose="020F0502020204030204" pitchFamily="34" charset="0"/>
                          <a:cs typeface="Calibri" panose="020F0502020204030204" pitchFamily="34" charset="0"/>
                        </a:rPr>
                        <a:t>, which supports zero-code cloud deployment</a:t>
                      </a:r>
                      <a:r>
                        <a:rPr lang="en-US" dirty="0"/>
                        <a:t>.</a:t>
                      </a:r>
                      <a:endParaRPr lang="en-IN" b="1" dirty="0"/>
                    </a:p>
                    <a:p>
                      <a:pPr marL="285750" indent="-285750">
                        <a:buClr>
                          <a:schemeClr val="accent1"/>
                        </a:buClr>
                        <a:buFont typeface="Wingdings" panose="05000000000000000000" pitchFamily="2" charset="2"/>
                        <a:buChar char="§"/>
                      </a:pPr>
                      <a:endParaRPr lang="en-IN" b="1" dirty="0"/>
                    </a:p>
                    <a:p>
                      <a:pPr marL="285750" indent="-285750">
                        <a:buClr>
                          <a:schemeClr val="accent1"/>
                        </a:buClr>
                        <a:buFont typeface="Wingdings" panose="05000000000000000000" pitchFamily="2" charset="2"/>
                        <a:buChar char="§"/>
                      </a:pPr>
                      <a:r>
                        <a:rPr lang="en-IN" sz="1800" b="1" dirty="0"/>
                        <a:t>Steps</a:t>
                      </a:r>
                    </a:p>
                  </a:txBody>
                  <a:tcPr anchor="ctr">
                    <a:lnL>
                      <a:noFill/>
                    </a:lnL>
                    <a:lnR>
                      <a:noFill/>
                    </a:lnR>
                    <a:lnT>
                      <a:noFill/>
                    </a:lnT>
                    <a:lnB>
                      <a:noFill/>
                    </a:lnB>
                    <a:noFill/>
                  </a:tcPr>
                </a:tc>
                <a:extLst>
                  <a:ext uri="{0D108BD9-81ED-4DB2-BD59-A6C34878D82A}">
                    <a16:rowId xmlns:a16="http://schemas.microsoft.com/office/drawing/2014/main" val="1069792568"/>
                  </a:ext>
                </a:extLst>
              </a:tr>
              <a:tr h="0">
                <a:tc>
                  <a:txBody>
                    <a:bodyPr/>
                    <a:lstStyle/>
                    <a:p>
                      <a:pPr marL="285750" indent="-285750">
                        <a:buClr>
                          <a:schemeClr val="accent1"/>
                        </a:buClr>
                        <a:buFont typeface="Arial" panose="020B0604020202020204" pitchFamily="34" charset="0"/>
                        <a:buChar char="•"/>
                      </a:pPr>
                      <a:r>
                        <a:rPr lang="en-US" sz="1600" dirty="0"/>
                        <a:t>Agent is built using </a:t>
                      </a:r>
                      <a:r>
                        <a:rPr lang="en-US" sz="1600" dirty="0" err="1"/>
                        <a:t>LangGraph</a:t>
                      </a:r>
                      <a:r>
                        <a:rPr lang="en-US" sz="1600" dirty="0"/>
                        <a:t> (workflow) and </a:t>
                      </a:r>
                      <a:r>
                        <a:rPr lang="en-US" sz="1600" dirty="0" err="1"/>
                        <a:t>ReAct</a:t>
                      </a:r>
                      <a:r>
                        <a:rPr lang="en-US" sz="1600" dirty="0"/>
                        <a:t> (architecture)</a:t>
                      </a:r>
                    </a:p>
                  </a:txBody>
                  <a:tcPr anchor="ctr">
                    <a:lnL>
                      <a:noFill/>
                    </a:lnL>
                    <a:lnR>
                      <a:noFill/>
                    </a:lnR>
                    <a:lnT>
                      <a:noFill/>
                    </a:lnT>
                    <a:lnB>
                      <a:noFill/>
                    </a:lnB>
                    <a:noFill/>
                  </a:tcPr>
                </a:tc>
                <a:extLst>
                  <a:ext uri="{0D108BD9-81ED-4DB2-BD59-A6C34878D82A}">
                    <a16:rowId xmlns:a16="http://schemas.microsoft.com/office/drawing/2014/main" val="4274256434"/>
                  </a:ext>
                </a:extLst>
              </a:tr>
              <a:tr h="0">
                <a:tc>
                  <a:txBody>
                    <a:bodyPr/>
                    <a:lstStyle/>
                    <a:p>
                      <a:pPr marL="285750" indent="-285750">
                        <a:buClr>
                          <a:schemeClr val="accent1"/>
                        </a:buClr>
                        <a:buFont typeface="Arial" panose="020B0604020202020204" pitchFamily="34" charset="0"/>
                        <a:buChar char="•"/>
                      </a:pPr>
                      <a:r>
                        <a:rPr lang="en-US" sz="1600" dirty="0"/>
                        <a:t>LLM (LLaMA-3-70B-Instruct) is assigned to handle user prompts</a:t>
                      </a:r>
                    </a:p>
                  </a:txBody>
                  <a:tcPr anchor="ctr">
                    <a:lnL>
                      <a:noFill/>
                    </a:lnL>
                    <a:lnR>
                      <a:noFill/>
                    </a:lnR>
                    <a:lnT>
                      <a:noFill/>
                    </a:lnT>
                    <a:lnB>
                      <a:noFill/>
                    </a:lnB>
                    <a:noFill/>
                  </a:tcPr>
                </a:tc>
                <a:extLst>
                  <a:ext uri="{0D108BD9-81ED-4DB2-BD59-A6C34878D82A}">
                    <a16:rowId xmlns:a16="http://schemas.microsoft.com/office/drawing/2014/main" val="1608234004"/>
                  </a:ext>
                </a:extLst>
              </a:tr>
              <a:tr h="0">
                <a:tc>
                  <a:txBody>
                    <a:bodyPr/>
                    <a:lstStyle/>
                    <a:p>
                      <a:pPr marL="285750" indent="-285750">
                        <a:buClr>
                          <a:schemeClr val="accent1"/>
                        </a:buClr>
                        <a:buFont typeface="Arial" panose="020B0604020202020204" pitchFamily="34" charset="0"/>
                        <a:buChar char="•"/>
                      </a:pPr>
                      <a:r>
                        <a:rPr lang="en-US" sz="1600" dirty="0"/>
                        <a:t>Model parameters (temperature, token limits) are configured</a:t>
                      </a:r>
                    </a:p>
                  </a:txBody>
                  <a:tcPr anchor="ctr">
                    <a:lnL>
                      <a:noFill/>
                    </a:lnL>
                    <a:lnR>
                      <a:noFill/>
                    </a:lnR>
                    <a:lnT>
                      <a:noFill/>
                    </a:lnT>
                    <a:lnB>
                      <a:noFill/>
                    </a:lnB>
                    <a:noFill/>
                  </a:tcPr>
                </a:tc>
                <a:extLst>
                  <a:ext uri="{0D108BD9-81ED-4DB2-BD59-A6C34878D82A}">
                    <a16:rowId xmlns:a16="http://schemas.microsoft.com/office/drawing/2014/main" val="342178510"/>
                  </a:ext>
                </a:extLst>
              </a:tr>
              <a:tr h="0">
                <a:tc>
                  <a:txBody>
                    <a:bodyPr/>
                    <a:lstStyle/>
                    <a:p>
                      <a:pPr marL="285750" indent="-285750">
                        <a:buClr>
                          <a:schemeClr val="accent1"/>
                        </a:buClr>
                        <a:buFont typeface="Arial" panose="020B0604020202020204" pitchFamily="34" charset="0"/>
                        <a:buChar char="•"/>
                      </a:pPr>
                      <a:r>
                        <a:rPr lang="en-US" sz="1600" dirty="0"/>
                        <a:t>Optional tools (translation, symptom APIs) are added</a:t>
                      </a:r>
                    </a:p>
                  </a:txBody>
                  <a:tcPr anchor="ctr">
                    <a:lnL>
                      <a:noFill/>
                    </a:lnL>
                    <a:lnR>
                      <a:noFill/>
                    </a:lnR>
                    <a:lnT>
                      <a:noFill/>
                    </a:lnT>
                    <a:lnB>
                      <a:noFill/>
                    </a:lnB>
                    <a:noFill/>
                  </a:tcPr>
                </a:tc>
                <a:extLst>
                  <a:ext uri="{0D108BD9-81ED-4DB2-BD59-A6C34878D82A}">
                    <a16:rowId xmlns:a16="http://schemas.microsoft.com/office/drawing/2014/main" val="2535037915"/>
                  </a:ext>
                </a:extLst>
              </a:tr>
              <a:tr h="0">
                <a:tc>
                  <a:txBody>
                    <a:bodyPr/>
                    <a:lstStyle/>
                    <a:p>
                      <a:pPr marL="285750" indent="-285750">
                        <a:buClr>
                          <a:schemeClr val="accent1"/>
                        </a:buClr>
                        <a:buFont typeface="Arial" panose="020B0604020202020204" pitchFamily="34" charset="0"/>
                        <a:buChar char="•"/>
                      </a:pPr>
                      <a:r>
                        <a:rPr lang="en-US" sz="1600" dirty="0"/>
                        <a:t>The agent is tested in the preview window</a:t>
                      </a:r>
                    </a:p>
                  </a:txBody>
                  <a:tcPr anchor="ctr">
                    <a:lnL>
                      <a:noFill/>
                    </a:lnL>
                    <a:lnR>
                      <a:noFill/>
                    </a:lnR>
                    <a:lnT>
                      <a:noFill/>
                    </a:lnT>
                    <a:lnB>
                      <a:noFill/>
                    </a:lnB>
                    <a:noFill/>
                  </a:tcPr>
                </a:tc>
                <a:extLst>
                  <a:ext uri="{0D108BD9-81ED-4DB2-BD59-A6C34878D82A}">
                    <a16:rowId xmlns:a16="http://schemas.microsoft.com/office/drawing/2014/main" val="4165795843"/>
                  </a:ext>
                </a:extLst>
              </a:tr>
              <a:tr h="0">
                <a:tc>
                  <a:txBody>
                    <a:bodyPr/>
                    <a:lstStyle/>
                    <a:p>
                      <a:pPr marL="285750" indent="-285750">
                        <a:buClr>
                          <a:schemeClr val="accent1"/>
                        </a:buClr>
                        <a:buFont typeface="Arial" panose="020B0604020202020204" pitchFamily="34" charset="0"/>
                        <a:buChar char="•"/>
                      </a:pPr>
                      <a:r>
                        <a:rPr lang="en-US" sz="1600" dirty="0"/>
                        <a:t>Click </a:t>
                      </a:r>
                      <a:r>
                        <a:rPr lang="en-US" sz="1600" b="1" dirty="0"/>
                        <a:t>Deploy</a:t>
                      </a:r>
                      <a:r>
                        <a:rPr lang="en-US" sz="1600" dirty="0"/>
                        <a:t> to publish the agent</a:t>
                      </a:r>
                    </a:p>
                  </a:txBody>
                  <a:tcPr anchor="ctr">
                    <a:lnL>
                      <a:noFill/>
                    </a:lnL>
                    <a:lnR>
                      <a:noFill/>
                    </a:lnR>
                    <a:lnT>
                      <a:noFill/>
                    </a:lnT>
                    <a:lnB>
                      <a:noFill/>
                    </a:lnB>
                    <a:noFill/>
                  </a:tcPr>
                </a:tc>
                <a:extLst>
                  <a:ext uri="{0D108BD9-81ED-4DB2-BD59-A6C34878D82A}">
                    <a16:rowId xmlns:a16="http://schemas.microsoft.com/office/drawing/2014/main" val="2694432848"/>
                  </a:ext>
                </a:extLst>
              </a:tr>
              <a:tr h="0">
                <a:tc>
                  <a:txBody>
                    <a:bodyPr/>
                    <a:lstStyle/>
                    <a:p>
                      <a:pPr marL="285750" indent="-285750">
                        <a:buClr>
                          <a:schemeClr val="accent1"/>
                        </a:buClr>
                        <a:buFont typeface="Arial" panose="020B0604020202020204" pitchFamily="34" charset="0"/>
                        <a:buChar char="•"/>
                      </a:pPr>
                      <a:r>
                        <a:rPr lang="en-US" sz="1600" dirty="0"/>
                        <a:t>Optional: Integrated into external apps (e.g., website, mobile) using API or webhooks</a:t>
                      </a:r>
                    </a:p>
                  </a:txBody>
                  <a:tcPr anchor="ctr">
                    <a:lnL>
                      <a:noFill/>
                    </a:lnL>
                    <a:lnR>
                      <a:noFill/>
                    </a:lnR>
                    <a:lnT>
                      <a:noFill/>
                    </a:lnT>
                    <a:lnB>
                      <a:noFill/>
                    </a:lnB>
                    <a:noFill/>
                  </a:tcPr>
                </a:tc>
                <a:extLst>
                  <a:ext uri="{0D108BD9-81ED-4DB2-BD59-A6C34878D82A}">
                    <a16:rowId xmlns:a16="http://schemas.microsoft.com/office/drawing/2014/main" val="693740222"/>
                  </a:ext>
                </a:extLst>
              </a:tr>
            </a:tbl>
          </a:graphicData>
        </a:graphic>
      </p:graphicFrame>
    </p:spTree>
    <p:extLst>
      <p:ext uri="{BB962C8B-B14F-4D97-AF65-F5344CB8AC3E}">
        <p14:creationId xmlns:p14="http://schemas.microsoft.com/office/powerpoint/2010/main" val="1561823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9162bd5b-4ed9-4da3-b376-05204580ba3f"/>
    <ds:schemaRef ds:uri="http://www.w3.org/XML/1998/namespace"/>
    <ds:schemaRef ds:uri="http://purl.org/dc/elements/1.1/"/>
    <ds:schemaRef ds:uri="http://schemas.microsoft.com/office/infopath/2007/PartnerControls"/>
    <ds:schemaRef ds:uri="c0fa2617-96bd-425d-8578-e93563fe37c5"/>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1319</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AGENTIC AI HEALTH SYMPTOM CHECKER</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Biguvu Yuva teja</cp:lastModifiedBy>
  <cp:revision>25</cp:revision>
  <dcterms:created xsi:type="dcterms:W3CDTF">2021-05-26T16:50:10Z</dcterms:created>
  <dcterms:modified xsi:type="dcterms:W3CDTF">2025-08-04T14:35:45Z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