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70" r:id="rId2"/>
    <p:sldId id="273" r:id="rId3"/>
    <p:sldId id="257" r:id="rId4"/>
    <p:sldId id="283" r:id="rId5"/>
    <p:sldId id="282" r:id="rId6"/>
    <p:sldId id="284" r:id="rId7"/>
    <p:sldId id="258" r:id="rId8"/>
    <p:sldId id="268" r:id="rId9"/>
    <p:sldId id="285" r:id="rId10"/>
    <p:sldId id="279" r:id="rId11"/>
    <p:sldId id="280" r:id="rId12"/>
    <p:sldId id="278" r:id="rId13"/>
    <p:sldId id="277" r:id="rId14"/>
    <p:sldId id="276" r:id="rId15"/>
    <p:sldId id="263" r:id="rId16"/>
    <p:sldId id="271" r:id="rId17"/>
    <p:sldId id="272" r:id="rId18"/>
    <p:sldId id="265" r:id="rId19"/>
    <p:sldId id="281"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620"/>
    <p:restoredTop sz="94660"/>
  </p:normalViewPr>
  <p:slideViewPr>
    <p:cSldViewPr snapToGrid="0">
      <p:cViewPr varScale="1">
        <p:scale>
          <a:sx n="87" d="100"/>
          <a:sy n="87" d="100"/>
        </p:scale>
        <p:origin x="-499" y="-8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A88988-F3F7-4252-B46A-CC76153BA7D3}" type="datetimeFigureOut">
              <a:rPr lang="en-US" smtClean="0"/>
              <a:pPr/>
              <a:t>1/16/2025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6F74E61-8243-41F5-9C96-004A75216968}"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xmlns="" val="4014080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pPr/>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xmlns=""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xmlns=""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pPr/>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pPr/>
              <a:t>‹#›</a:t>
            </a:fld>
            <a:endParaRPr lang="en-GB"/>
          </a:p>
        </p:txBody>
      </p:sp>
    </p:spTree>
    <p:extLst>
      <p:ext uri="{BB962C8B-B14F-4D97-AF65-F5344CB8AC3E}">
        <p14:creationId xmlns:p14="http://schemas.microsoft.com/office/powerpoint/2010/main" xmlns=""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pPr/>
              <a:t>16/01/2025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pPr/>
              <a:t>‹#›</a:t>
            </a:fld>
            <a:endParaRPr lang="en-GB"/>
          </a:p>
        </p:txBody>
      </p:sp>
      <p:sp>
        <p:nvSpPr>
          <p:cNvPr id="8" name="Line 6">
            <a:extLst>
              <a:ext uri="{FF2B5EF4-FFF2-40B4-BE49-F238E27FC236}">
                <a16:creationId xmlns:a16="http://schemas.microsoft.com/office/drawing/2014/main" xmlns=""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xmlns="" id="{F5847C07-33FE-4652-A9FD-CD40E657B784}"/>
              </a:ext>
            </a:extLst>
          </p:cNvPr>
          <p:cNvPicPr>
            <a:picLocks noChangeAspect="1"/>
          </p:cNvPicPr>
          <p:nvPr/>
        </p:nvPicPr>
        <p:blipFill rotWithShape="1">
          <a:blip r:embed="rId13">
            <a:extLst>
              <a:ext uri="{28A0092B-C50C-407E-A947-70E740481C1C}">
                <a14:useLocalDpi xmlns:a14="http://schemas.microsoft.com/office/drawing/2010/main" xmlns=""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xmlns=""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3390/app13053347" TargetMode="External"/><Relationship Id="rId2" Type="http://schemas.openxmlformats.org/officeDocument/2006/relationships/hyperlink" Target="https://doi.org/10.1145/3077136.3080676"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sz="2400" dirty="0">
                <a:solidFill>
                  <a:schemeClr val="tx1"/>
                </a:solidFill>
                <a:latin typeface="Book Antiqua" panose="02040602050305030304" pitchFamily="18" charset="0"/>
                <a:ea typeface="Cambria" panose="02040503050406030204" pitchFamily="18" charset="0"/>
              </a:rPr>
              <a:t>Reducing the amount of push notifications for e-commerce apps</a:t>
            </a:r>
            <a:endParaRPr sz="2400" dirty="0">
              <a:solidFill>
                <a:schemeClr val="tx1"/>
              </a:solidFill>
              <a:latin typeface="Book Antiqua" panose="02040602050305030304" pitchFamily="18" charset="0"/>
              <a:ea typeface="Cambria" panose="02040503050406030204" pitchFamily="18" charset="0"/>
            </a:endParaRPr>
          </a:p>
        </p:txBody>
      </p:sp>
      <p:sp>
        <p:nvSpPr>
          <p:cNvPr id="88" name="Google Shape;88;p13"/>
          <p:cNvSpPr txBox="1">
            <a:spLocks noGrp="1"/>
          </p:cNvSpPr>
          <p:nvPr>
            <p:ph type="subTitle" idx="1"/>
          </p:nvPr>
        </p:nvSpPr>
        <p:spPr>
          <a:xfrm>
            <a:off x="790469" y="1838146"/>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Book Antiqua" panose="02040602050305030304" pitchFamily="18" charset="0"/>
                <a:ea typeface="Cambria" panose="02040503050406030204" pitchFamily="18" charset="0"/>
              </a:rPr>
              <a:t>Batch Number: CIT-G22</a:t>
            </a:r>
            <a:endParaRPr dirty="0">
              <a:latin typeface="Book Antiqua" panose="020406020503050303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Book Antiqua" panose="020406020503050303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xmlns="" val="2428459104"/>
              </p:ext>
            </p:extLst>
          </p:nvPr>
        </p:nvGraphicFramePr>
        <p:xfrm>
          <a:off x="553347" y="2324100"/>
          <a:ext cx="5418675" cy="365770"/>
        </p:xfrm>
        <a:graphic>
          <a:graphicData uri="http://schemas.openxmlformats.org/drawingml/2006/table">
            <a:tbl>
              <a:tblPr firstRow="1" bandRow="1">
                <a:noFill/>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0" name="Google Shape;90;p13"/>
          <p:cNvSpPr txBox="1"/>
          <p:nvPr/>
        </p:nvSpPr>
        <p:spPr>
          <a:xfrm>
            <a:off x="6480195" y="308361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Book Antiqua" panose="02040602050305030304" pitchFamily="18" charset="0"/>
                <a:ea typeface="Cambria" panose="02040503050406030204" pitchFamily="18" charset="0"/>
                <a:cs typeface="Verdana"/>
                <a:sym typeface="Verdana"/>
              </a:rPr>
              <a:t>Dr .</a:t>
            </a:r>
            <a:r>
              <a:rPr lang="en-US" sz="1700" b="1" i="0" u="none" strike="noStrike" cap="none" dirty="0" smtClean="0">
                <a:solidFill>
                  <a:srgbClr val="17365D"/>
                </a:solidFill>
                <a:latin typeface="Book Antiqua" panose="02040602050305030304" pitchFamily="18" charset="0"/>
                <a:ea typeface="Cambria" panose="02040503050406030204" pitchFamily="18" charset="0"/>
                <a:cs typeface="Verdana"/>
                <a:sym typeface="Verdana"/>
              </a:rPr>
              <a:t> </a:t>
            </a:r>
            <a:r>
              <a:rPr lang="en-US"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SYED SIRAJ AHMED </a:t>
            </a: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School of Computer Science and Engineering</a:t>
            </a:r>
            <a:endParaRPr dirty="0">
              <a:latin typeface="Book Antiqua" panose="02040602050305030304" pitchFamily="18" charset="0"/>
              <a:ea typeface="Cambria" panose="020405030504060302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Presidency University</a:t>
            </a:r>
            <a:endParaRPr dirty="0">
              <a:latin typeface="Book Antiqua" panose="020406020503050303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algn="ctr"/>
            <a:r>
              <a:rPr lang="en-GB" b="1" dirty="0"/>
              <a:t>PIP104 University Project-II</a:t>
            </a:r>
          </a:p>
          <a:p>
            <a:pPr algn="ctr"/>
            <a:r>
              <a:rPr lang="en-GB" b="1" dirty="0" smtClean="0"/>
              <a:t>Final Review</a:t>
            </a:r>
            <a:endParaRPr lang="en-GB" b="1" dirty="0"/>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Book Antiqua" panose="02040602050305030304" pitchFamily="18" charset="0"/>
                <a:ea typeface="Cambria" panose="02040503050406030204" pitchFamily="18" charset="0"/>
                <a:cs typeface="Verdana"/>
                <a:sym typeface="Verdana"/>
              </a:rPr>
              <a:t>Name of the Program: </a:t>
            </a:r>
            <a:r>
              <a:rPr lang="en-US" sz="2000" b="1" dirty="0" err="1">
                <a:solidFill>
                  <a:schemeClr val="tx1">
                    <a:lumMod val="95000"/>
                    <a:lumOff val="5000"/>
                  </a:schemeClr>
                </a:solidFill>
                <a:latin typeface="Book Antiqua" panose="02040602050305030304" pitchFamily="18" charset="0"/>
                <a:ea typeface="Cambria" panose="02040503050406030204" pitchFamily="18" charset="0"/>
                <a:cs typeface="Verdana"/>
                <a:sym typeface="Verdana"/>
              </a:rPr>
              <a:t>Btech</a:t>
            </a:r>
            <a:r>
              <a:rPr lang="en-US" sz="2000" b="1" dirty="0">
                <a:solidFill>
                  <a:schemeClr val="tx1">
                    <a:lumMod val="95000"/>
                    <a:lumOff val="5000"/>
                  </a:schemeClr>
                </a:solidFill>
                <a:latin typeface="Book Antiqua" panose="02040602050305030304" pitchFamily="18" charset="0"/>
                <a:ea typeface="Cambria" panose="02040503050406030204" pitchFamily="18" charset="0"/>
                <a:cs typeface="Verdana"/>
                <a:sym typeface="Verdana"/>
              </a:rPr>
              <a:t> CSE(IOT)</a:t>
            </a:r>
            <a:endParaRPr lang="en-US" sz="2000" b="1" i="0" u="none" strike="noStrike" cap="none" dirty="0">
              <a:solidFill>
                <a:schemeClr val="tx1">
                  <a:lumMod val="95000"/>
                  <a:lumOff val="5000"/>
                </a:schemeClr>
              </a:solidFill>
              <a:latin typeface="Book Antiqua" panose="020406020503050303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Book Antiqua" panose="02040602050305030304" pitchFamily="18" charset="0"/>
                <a:ea typeface="Cambria" panose="02040503050406030204" pitchFamily="18" charset="0"/>
                <a:cs typeface="Verdana"/>
                <a:sym typeface="Verdana"/>
              </a:rPr>
              <a:t>Name of the HoD: </a:t>
            </a:r>
            <a:r>
              <a:rPr lang="en-IN" sz="2000" b="1" dirty="0" smtClean="0">
                <a:solidFill>
                  <a:schemeClr val="tx1"/>
                </a:solidFill>
                <a:latin typeface="Book Antiqua" panose="02040602050305030304" pitchFamily="18" charset="0"/>
                <a:ea typeface="Cambria" panose="02040503050406030204" pitchFamily="18" charset="0"/>
                <a:cs typeface="Verdana"/>
              </a:rPr>
              <a:t>Dr . </a:t>
            </a:r>
            <a:r>
              <a:rPr lang="en-IN" sz="2000" b="1" dirty="0" err="1">
                <a:solidFill>
                  <a:schemeClr val="tx1"/>
                </a:solidFill>
                <a:latin typeface="Book Antiqua" panose="02040602050305030304" pitchFamily="18" charset="0"/>
                <a:ea typeface="Cambria" panose="02040503050406030204" pitchFamily="18" charset="0"/>
                <a:cs typeface="Verdana"/>
              </a:rPr>
              <a:t>Anandaraj</a:t>
            </a:r>
            <a:r>
              <a:rPr lang="en-IN" sz="2000" b="1" dirty="0">
                <a:solidFill>
                  <a:schemeClr val="tx1"/>
                </a:solidFill>
                <a:latin typeface="Book Antiqua" panose="02040602050305030304" pitchFamily="18" charset="0"/>
                <a:ea typeface="Cambria" panose="02040503050406030204" pitchFamily="18" charset="0"/>
                <a:cs typeface="Verdana"/>
              </a:rPr>
              <a:t> </a:t>
            </a:r>
            <a:r>
              <a:rPr lang="en-IN" sz="2000" b="1" dirty="0" smtClean="0">
                <a:solidFill>
                  <a:schemeClr val="tx1"/>
                </a:solidFill>
                <a:latin typeface="Book Antiqua" panose="02040602050305030304" pitchFamily="18" charset="0"/>
                <a:ea typeface="Cambria" panose="02040503050406030204" pitchFamily="18" charset="0"/>
                <a:cs typeface="Verdana"/>
              </a:rPr>
              <a:t>S </a:t>
            </a:r>
            <a:r>
              <a:rPr lang="en-IN" sz="2000" b="1" dirty="0">
                <a:solidFill>
                  <a:schemeClr val="tx1"/>
                </a:solidFill>
                <a:latin typeface="Book Antiqua" panose="02040602050305030304" pitchFamily="18" charset="0"/>
                <a:ea typeface="Cambria" panose="02040503050406030204" pitchFamily="18" charset="0"/>
                <a:cs typeface="Verdana"/>
              </a:rPr>
              <a:t>P</a:t>
            </a:r>
            <a:endParaRPr lang="en-US" sz="2000" b="1" dirty="0">
              <a:solidFill>
                <a:schemeClr val="tx1"/>
              </a:solidFill>
              <a:latin typeface="Book Antiqua" panose="020406020503050303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Book Antiqua" panose="02040602050305030304" pitchFamily="18" charset="0"/>
                <a:ea typeface="Cambria" panose="02040503050406030204" pitchFamily="18" charset="0"/>
                <a:cs typeface="Verdana"/>
                <a:sym typeface="Verdana"/>
              </a:rPr>
              <a:t>Name of the Program Project Coordinator: </a:t>
            </a:r>
            <a:r>
              <a:rPr lang="en-US" sz="2000" b="1" dirty="0">
                <a:solidFill>
                  <a:schemeClr val="tx1"/>
                </a:solidFill>
                <a:latin typeface="Book Antiqua" panose="02040602050305030304" pitchFamily="18" charset="0"/>
                <a:ea typeface="Cambria" panose="02040503050406030204" pitchFamily="18" charset="0"/>
                <a:cs typeface="Verdana"/>
                <a:sym typeface="Verdana"/>
              </a:rPr>
              <a:t>Dr. </a:t>
            </a:r>
            <a:r>
              <a:rPr lang="en-US" sz="2000" b="1" dirty="0" err="1">
                <a:solidFill>
                  <a:schemeClr val="tx1"/>
                </a:solidFill>
                <a:latin typeface="Book Antiqua" panose="02040602050305030304" pitchFamily="18" charset="0"/>
                <a:ea typeface="Cambria" panose="02040503050406030204" pitchFamily="18" charset="0"/>
                <a:cs typeface="Verdana"/>
                <a:sym typeface="Verdana"/>
              </a:rPr>
              <a:t>Sharmasth</a:t>
            </a:r>
            <a:r>
              <a:rPr lang="en-US" sz="2000" b="1" dirty="0">
                <a:solidFill>
                  <a:schemeClr val="tx1"/>
                </a:solidFill>
                <a:latin typeface="Book Antiqua" panose="020406020503050303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Book Antiqua" panose="020406020503050303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xmlns="" id="{1620C059-16E1-90F3-765F-685A1AF2133B}"/>
              </a:ext>
            </a:extLst>
          </p:cNvPr>
          <p:cNvGraphicFramePr>
            <a:graphicFrameLocks noGrp="1"/>
          </p:cNvGraphicFramePr>
          <p:nvPr>
            <p:extLst>
              <p:ext uri="{D42A27DB-BD31-4B8C-83A1-F6EECF244321}">
                <p14:modId xmlns:p14="http://schemas.microsoft.com/office/powerpoint/2010/main" xmlns="" val="907699825"/>
              </p:ext>
            </p:extLst>
          </p:nvPr>
        </p:nvGraphicFramePr>
        <p:xfrm>
          <a:off x="197505" y="2258958"/>
          <a:ext cx="6282690" cy="2001530"/>
        </p:xfrm>
        <a:graphic>
          <a:graphicData uri="http://schemas.openxmlformats.org/drawingml/2006/table">
            <a:tbl>
              <a:tblPr firstRow="1" bandRow="1"/>
              <a:tblGrid>
                <a:gridCol w="3141345">
                  <a:extLst>
                    <a:ext uri="{9D8B030D-6E8A-4147-A177-3AD203B41FA5}">
                      <a16:colId xmlns:a16="http://schemas.microsoft.com/office/drawing/2014/main" xmlns="" val="1559696769"/>
                    </a:ext>
                  </a:extLst>
                </a:gridCol>
                <a:gridCol w="3141345">
                  <a:extLst>
                    <a:ext uri="{9D8B030D-6E8A-4147-A177-3AD203B41FA5}">
                      <a16:colId xmlns:a16="http://schemas.microsoft.com/office/drawing/2014/main" xmlns="" val="3225779957"/>
                    </a:ext>
                  </a:extLst>
                </a:gridCol>
              </a:tblGrid>
              <a:tr h="37084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tc>
                <a:extLst>
                  <a:ext uri="{0D108BD9-81ED-4DB2-BD59-A6C34878D82A}">
                    <a16:rowId xmlns:a16="http://schemas.microsoft.com/office/drawing/2014/main" xmlns="" val="2689488315"/>
                  </a:ext>
                </a:extLst>
              </a:tr>
              <a:tr h="370840">
                <a:tc>
                  <a:txBody>
                    <a:bodyPr/>
                    <a:lstStyle/>
                    <a:p>
                      <a:pPr marL="0" marR="0" lvl="0" indent="0" algn="ctr" rtl="0">
                        <a:spcBef>
                          <a:spcPts val="0"/>
                        </a:spcBef>
                        <a:spcAft>
                          <a:spcPts val="0"/>
                        </a:spcAft>
                        <a:buFont typeface="+mj-lt"/>
                        <a:buNone/>
                      </a:pPr>
                      <a:r>
                        <a:rPr lang="en-US" sz="1800" u="none" strike="noStrike" cap="none" dirty="0"/>
                        <a:t>20211CIT0020</a:t>
                      </a:r>
                      <a:endParaRPr sz="1800" u="none" strike="noStrike" cap="none" dirty="0"/>
                    </a:p>
                  </a:txBody>
                  <a:tcPr marL="91450" marR="91450" marT="45725" marB="45725" anchor="ctr"/>
                </a:tc>
                <a:tc>
                  <a:txBody>
                    <a:bodyPr/>
                    <a:lstStyle/>
                    <a:p>
                      <a:pPr marL="0" marR="0" lvl="0" indent="0" algn="ctr" rtl="0">
                        <a:spcBef>
                          <a:spcPts val="0"/>
                        </a:spcBef>
                        <a:spcAft>
                          <a:spcPts val="0"/>
                        </a:spcAft>
                        <a:buNone/>
                      </a:pPr>
                      <a:r>
                        <a:rPr lang="en-US" sz="1600" u="none" strike="noStrike" cap="none" dirty="0"/>
                        <a:t>B.SURYA TEJA</a:t>
                      </a:r>
                      <a:endParaRPr sz="1600" u="none" strike="noStrike" cap="none" dirty="0"/>
                    </a:p>
                  </a:txBody>
                  <a:tcPr marL="91450" marR="91450" marT="45725" marB="45725" anchor="ctr"/>
                </a:tc>
                <a:extLst>
                  <a:ext uri="{0D108BD9-81ED-4DB2-BD59-A6C34878D82A}">
                    <a16:rowId xmlns:a16="http://schemas.microsoft.com/office/drawing/2014/main" xmlns="" val="286849666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20211CIT0020</a:t>
                      </a:r>
                    </a:p>
                  </a:txBody>
                  <a:tcPr marL="91450" marR="91450" marT="45725" marB="45725" anchor="ctr"/>
                </a:tc>
                <a:tc>
                  <a:txBody>
                    <a:bodyPr/>
                    <a:lstStyle/>
                    <a:p>
                      <a:pPr marL="0" marR="0" lvl="0" indent="0" algn="ctr" rtl="0">
                        <a:spcBef>
                          <a:spcPts val="0"/>
                        </a:spcBef>
                        <a:spcAft>
                          <a:spcPts val="0"/>
                        </a:spcAft>
                        <a:buNone/>
                      </a:pPr>
                      <a:r>
                        <a:rPr lang="en-US" sz="1600" u="none" strike="noStrike" cap="none" dirty="0"/>
                        <a:t>GALI PAVAN KUMAR REDDY</a:t>
                      </a:r>
                      <a:endParaRPr sz="1600" u="none" strike="noStrike" cap="none" dirty="0"/>
                    </a:p>
                  </a:txBody>
                  <a:tcPr marL="91450" marR="91450" marT="45725" marB="45725" anchor="ctr"/>
                </a:tc>
                <a:extLst>
                  <a:ext uri="{0D108BD9-81ED-4DB2-BD59-A6C34878D82A}">
                    <a16:rowId xmlns:a16="http://schemas.microsoft.com/office/drawing/2014/main" xmlns="" val="2770523276"/>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20211CIT0191</a:t>
                      </a:r>
                    </a:p>
                  </a:txBody>
                  <a:tcPr marL="91450" marR="91450" marT="45725" marB="45725" anchor="ctr"/>
                </a:tc>
                <a:tc>
                  <a:txBody>
                    <a:bodyPr/>
                    <a:lstStyle/>
                    <a:p>
                      <a:pPr marL="0" marR="0" lvl="0" indent="0" algn="ctr" rtl="0">
                        <a:spcBef>
                          <a:spcPts val="0"/>
                        </a:spcBef>
                        <a:spcAft>
                          <a:spcPts val="0"/>
                        </a:spcAft>
                        <a:buNone/>
                      </a:pPr>
                      <a:r>
                        <a:rPr lang="en-US" sz="1400" u="none" strike="noStrike" cap="none" dirty="0"/>
                        <a:t>DONEPARTHI JIMITESH NITIN KUMAR</a:t>
                      </a:r>
                      <a:endParaRPr sz="1400" u="none" strike="noStrike" cap="none" dirty="0"/>
                    </a:p>
                  </a:txBody>
                  <a:tcPr marL="91450" marR="91450" marT="45725" marB="45725" anchor="ctr"/>
                </a:tc>
                <a:extLst>
                  <a:ext uri="{0D108BD9-81ED-4DB2-BD59-A6C34878D82A}">
                    <a16:rowId xmlns:a16="http://schemas.microsoft.com/office/drawing/2014/main" xmlns="" val="3764136712"/>
                  </a:ext>
                </a:extLst>
              </a:tr>
              <a:tr h="37084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u="none" strike="noStrike" cap="none" dirty="0"/>
                        <a:t>20211CIT0033</a:t>
                      </a:r>
                    </a:p>
                  </a:txBody>
                  <a:tcPr marL="91450" marR="91450" marT="45725" marB="45725" anchor="ctr"/>
                </a:tc>
                <a:tc>
                  <a:txBody>
                    <a:bodyPr/>
                    <a:lstStyle/>
                    <a:p>
                      <a:pPr marL="0" marR="0" lvl="0" indent="0" algn="ctr" rtl="0">
                        <a:spcBef>
                          <a:spcPts val="0"/>
                        </a:spcBef>
                        <a:spcAft>
                          <a:spcPts val="0"/>
                        </a:spcAft>
                        <a:buNone/>
                      </a:pPr>
                      <a:r>
                        <a:rPr lang="en-US" sz="1600" u="none" strike="noStrike" cap="none" dirty="0"/>
                        <a:t>KUNCHAM RAVI TEJA</a:t>
                      </a:r>
                      <a:endParaRPr sz="1600" u="none" strike="noStrike" cap="none" dirty="0"/>
                    </a:p>
                  </a:txBody>
                  <a:tcPr marL="91450" marR="91450" marT="45725" marB="45725" anchor="ctr"/>
                </a:tc>
                <a:extLst>
                  <a:ext uri="{0D108BD9-81ED-4DB2-BD59-A6C34878D82A}">
                    <a16:rowId xmlns:a16="http://schemas.microsoft.com/office/drawing/2014/main" xmlns="" val="4179619773"/>
                  </a:ext>
                </a:extLst>
              </a:tr>
            </a:tbl>
          </a:graphicData>
        </a:graphic>
      </p:graphicFrame>
    </p:spTree>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normAutofit lnSpcReduction="10000"/>
          </a:bodyPr>
          <a:lstStyle/>
          <a:p>
            <a:pPr marL="457200" indent="-457200">
              <a:buFont typeface="+mj-lt"/>
              <a:buAutoNum type="arabicPeriod"/>
            </a:pPr>
            <a:r>
              <a:rPr lang="en-US" sz="1600" b="1" dirty="0" smtClean="0"/>
              <a:t>Make Notifications Personal</a:t>
            </a:r>
            <a:r>
              <a:rPr lang="en-US" sz="1600" dirty="0" smtClean="0"/>
              <a:t/>
            </a:r>
            <a:br>
              <a:rPr lang="en-US" sz="1600" dirty="0" smtClean="0"/>
            </a:br>
            <a:r>
              <a:rPr lang="en-US" sz="1600" dirty="0" smtClean="0"/>
              <a:t>Send notifications that match each user's interests, like favorite dishes or special offers. Use Firebase Cloud Messaging (FCM) for personalization and Flutter for a polished look</a:t>
            </a:r>
            <a:r>
              <a:rPr lang="en-US" sz="1600" dirty="0" smtClean="0"/>
              <a:t>.</a:t>
            </a:r>
          </a:p>
          <a:p>
            <a:pPr marL="457200" indent="-457200">
              <a:buFont typeface="+mj-lt"/>
              <a:buAutoNum type="arabicPeriod"/>
            </a:pPr>
            <a:endParaRPr lang="en-US" sz="1600" dirty="0" smtClean="0"/>
          </a:p>
          <a:p>
            <a:pPr marL="457200" indent="-457200">
              <a:buFont typeface="+mj-lt"/>
              <a:buAutoNum type="arabicPeriod"/>
            </a:pPr>
            <a:r>
              <a:rPr lang="en-US" sz="1600" b="1" dirty="0" smtClean="0"/>
              <a:t>Reduce Unnecessary Notifications</a:t>
            </a:r>
            <a:r>
              <a:rPr lang="en-US" sz="1600" dirty="0" smtClean="0"/>
              <a:t/>
            </a:r>
            <a:br>
              <a:rPr lang="en-US" sz="1600" dirty="0" smtClean="0"/>
            </a:br>
            <a:r>
              <a:rPr lang="en-US" sz="1600" dirty="0" smtClean="0"/>
              <a:t>Only send important updates. Firebase Analytics helps understand user needs, while Flutter makes managing notifications easy</a:t>
            </a:r>
            <a:r>
              <a:rPr lang="en-US" sz="1600" dirty="0" smtClean="0"/>
              <a:t>.</a:t>
            </a:r>
          </a:p>
          <a:p>
            <a:pPr marL="457200" indent="-457200">
              <a:buFont typeface="+mj-lt"/>
              <a:buAutoNum type="arabicPeriod"/>
            </a:pPr>
            <a:endParaRPr lang="en-US" sz="1600" dirty="0" smtClean="0"/>
          </a:p>
          <a:p>
            <a:pPr marL="457200" indent="-457200">
              <a:buFont typeface="+mj-lt"/>
              <a:buAutoNum type="arabicPeriod"/>
            </a:pPr>
            <a:r>
              <a:rPr lang="en-US" sz="1600" b="1" dirty="0" smtClean="0"/>
              <a:t>Perfect Timing</a:t>
            </a:r>
            <a:r>
              <a:rPr lang="en-US" sz="1600" dirty="0" smtClean="0"/>
              <a:t/>
            </a:r>
            <a:br>
              <a:rPr lang="en-US" sz="1600" dirty="0" smtClean="0"/>
            </a:br>
            <a:r>
              <a:rPr lang="en-US" sz="1600" dirty="0" smtClean="0"/>
              <a:t>Send notifications when they’re most useful, like lunchtime offers or cart reminders. Use Firebase Predictions and machine learning for optimal timing</a:t>
            </a:r>
            <a:r>
              <a:rPr lang="en-US" sz="1600" dirty="0" smtClean="0"/>
              <a:t>.</a:t>
            </a:r>
          </a:p>
          <a:p>
            <a:pPr marL="457200" indent="-457200">
              <a:buFont typeface="+mj-lt"/>
              <a:buAutoNum type="arabicPeriod"/>
            </a:pPr>
            <a:endParaRPr lang="en-US" sz="1600" dirty="0" smtClean="0"/>
          </a:p>
          <a:p>
            <a:pPr marL="457200" indent="-457200">
              <a:buFont typeface="+mj-lt"/>
              <a:buAutoNum type="arabicPeriod"/>
            </a:pPr>
            <a:r>
              <a:rPr lang="en-US" sz="1600" b="1" dirty="0" smtClean="0"/>
              <a:t>Build Trust with Personalization</a:t>
            </a:r>
            <a:r>
              <a:rPr lang="en-US" sz="1600" dirty="0" smtClean="0"/>
              <a:t/>
            </a:r>
            <a:br>
              <a:rPr lang="en-US" sz="1600" dirty="0" smtClean="0"/>
            </a:br>
            <a:r>
              <a:rPr lang="en-US" sz="1600" dirty="0" smtClean="0"/>
              <a:t>Use Firebase segmentation to send highly relevant alerts, like discounts on favorites or restocked items</a:t>
            </a:r>
            <a:r>
              <a:rPr lang="en-US" sz="1600" dirty="0" smtClean="0"/>
              <a:t>.</a:t>
            </a:r>
          </a:p>
          <a:p>
            <a:pPr marL="457200" indent="-457200">
              <a:buFont typeface="+mj-lt"/>
              <a:buAutoNum type="arabicPeriod"/>
            </a:pPr>
            <a:endParaRPr lang="en-US" sz="1600" dirty="0" smtClean="0"/>
          </a:p>
          <a:p>
            <a:pPr marL="457200" indent="-457200">
              <a:buFont typeface="+mj-lt"/>
              <a:buAutoNum type="arabicPeriod"/>
            </a:pPr>
            <a:r>
              <a:rPr lang="en-US" sz="1600" b="1" dirty="0" smtClean="0"/>
              <a:t>Encourage Daily Use</a:t>
            </a:r>
            <a:r>
              <a:rPr lang="en-US" sz="1600" dirty="0" smtClean="0"/>
              <a:t/>
            </a:r>
            <a:br>
              <a:rPr lang="en-US" sz="1600" dirty="0" smtClean="0"/>
            </a:br>
            <a:r>
              <a:rPr lang="en-US" sz="1600" dirty="0" smtClean="0"/>
              <a:t>Analyze user habits with Firebase Analytics to refine the app’s features. Flutter ensures smooth performance</a:t>
            </a:r>
            <a:r>
              <a:rPr lang="en-US" sz="1600" dirty="0" smtClean="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457200" indent="-457200">
              <a:buNone/>
            </a:pPr>
            <a:r>
              <a:rPr lang="en-US" sz="1600" b="1" dirty="0" smtClean="0"/>
              <a:t>6. Put </a:t>
            </a:r>
            <a:r>
              <a:rPr lang="en-US" sz="1600" b="1" dirty="0" smtClean="0"/>
              <a:t>Users in Control</a:t>
            </a:r>
            <a:r>
              <a:rPr lang="en-US" sz="1600" dirty="0" smtClean="0"/>
              <a:t/>
            </a:r>
            <a:br>
              <a:rPr lang="en-US" sz="1600" dirty="0" smtClean="0"/>
            </a:br>
            <a:r>
              <a:rPr lang="en-US" sz="1600" dirty="0" smtClean="0"/>
              <a:t>Let users customize notification preferences, including types and frequency, with Firebase’s database and Flutter’s user-friendly design.</a:t>
            </a:r>
          </a:p>
          <a:p>
            <a:pPr marL="457200" indent="-457200">
              <a:buNone/>
            </a:pPr>
            <a:endParaRPr lang="en-US" sz="1600" b="1" dirty="0" smtClean="0"/>
          </a:p>
          <a:p>
            <a:pPr marL="457200" indent="-457200">
              <a:buNone/>
            </a:pPr>
            <a:r>
              <a:rPr lang="en-US" sz="1600" b="1" dirty="0" smtClean="0"/>
              <a:t>7</a:t>
            </a:r>
            <a:r>
              <a:rPr lang="en-US" sz="1600" dirty="0" smtClean="0"/>
              <a:t>. </a:t>
            </a:r>
            <a:r>
              <a:rPr lang="en-US" sz="1600" b="1" dirty="0" smtClean="0"/>
              <a:t>Learn and Improve Continuously</a:t>
            </a:r>
            <a:r>
              <a:rPr lang="en-US" sz="1600" dirty="0" smtClean="0"/>
              <a:t/>
            </a:r>
            <a:br>
              <a:rPr lang="en-US" sz="1600" dirty="0" smtClean="0"/>
            </a:br>
            <a:r>
              <a:rPr lang="en-US" sz="1600" dirty="0" smtClean="0"/>
              <a:t>Use A/B testing and user feedback to refine notification strategies over time</a:t>
            </a:r>
            <a:r>
              <a:rPr lang="en-US" sz="1600" dirty="0" smtClean="0"/>
              <a:t>.</a:t>
            </a:r>
          </a:p>
          <a:p>
            <a:pPr marL="457200" indent="-457200">
              <a:buNone/>
            </a:pPr>
            <a:endParaRPr lang="en-US" sz="1600" dirty="0" smtClean="0"/>
          </a:p>
          <a:p>
            <a:pPr marL="457200" indent="-457200">
              <a:buNone/>
            </a:pPr>
            <a:r>
              <a:rPr lang="en-US" sz="1600" b="1" dirty="0" smtClean="0"/>
              <a:t>8</a:t>
            </a:r>
            <a:r>
              <a:rPr lang="en-US" sz="1600" b="1" dirty="0" smtClean="0"/>
              <a:t>. Simplify for Developers</a:t>
            </a:r>
            <a:r>
              <a:rPr lang="en-US" sz="1600" dirty="0" smtClean="0"/>
              <a:t/>
            </a:r>
            <a:br>
              <a:rPr lang="en-US" sz="1600" dirty="0" smtClean="0"/>
            </a:br>
            <a:r>
              <a:rPr lang="en-US" sz="1600" dirty="0" smtClean="0"/>
              <a:t>Use Firebase automation and Flutter’s single codebase to streamline updates and notification management.</a:t>
            </a:r>
            <a:endParaRPr lang="en-US" sz="1600"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Methodology</a:t>
            </a:r>
            <a:endParaRPr lang="en-GB" dirty="0"/>
          </a:p>
        </p:txBody>
      </p:sp>
      <p:sp>
        <p:nvSpPr>
          <p:cNvPr id="3" name="Content Placeholder 2"/>
          <p:cNvSpPr>
            <a:spLocks noGrp="1"/>
          </p:cNvSpPr>
          <p:nvPr>
            <p:ph idx="1"/>
          </p:nvPr>
        </p:nvSpPr>
        <p:spPr/>
        <p:txBody>
          <a:bodyPr>
            <a:normAutofit/>
          </a:bodyPr>
          <a:lstStyle/>
          <a:p>
            <a:pPr>
              <a:buNone/>
            </a:pPr>
            <a:r>
              <a:rPr lang="en-US" sz="1600" b="1" dirty="0" smtClean="0"/>
              <a:t>Goal</a:t>
            </a:r>
            <a:r>
              <a:rPr lang="en-US" sz="1600" b="1" dirty="0" smtClean="0"/>
              <a:t>:</a:t>
            </a:r>
            <a:r>
              <a:rPr lang="en-US" sz="1600" dirty="0" smtClean="0"/>
              <a:t/>
            </a:r>
            <a:br>
              <a:rPr lang="en-US" sz="1600" dirty="0" smtClean="0"/>
            </a:br>
            <a:r>
              <a:rPr lang="en-US" sz="1600" dirty="0" smtClean="0"/>
              <a:t>Reduce unnecessary notifications while keeping them personalized, timely, and relevant to improve user engagement and satisfaction.</a:t>
            </a:r>
          </a:p>
          <a:p>
            <a:pPr>
              <a:buNone/>
            </a:pPr>
            <a:r>
              <a:rPr lang="en-US" sz="1600" b="1" dirty="0" smtClean="0"/>
              <a:t>App Design:</a:t>
            </a:r>
            <a:endParaRPr lang="en-US" sz="1600" dirty="0" smtClean="0"/>
          </a:p>
          <a:p>
            <a:r>
              <a:rPr lang="en-US" sz="1600" b="1" dirty="0" smtClean="0"/>
              <a:t>Login &amp; Registration:</a:t>
            </a:r>
            <a:r>
              <a:rPr lang="en-US" sz="1600" dirty="0" smtClean="0"/>
              <a:t> Easy and user-friendly setup for new and returning users.</a:t>
            </a:r>
          </a:p>
          <a:p>
            <a:r>
              <a:rPr lang="en-US" sz="1600" b="1" dirty="0" smtClean="0"/>
              <a:t>Home Page:</a:t>
            </a:r>
            <a:r>
              <a:rPr lang="en-US" sz="1600" dirty="0" smtClean="0"/>
              <a:t> Organized food categories, deals, and high-quality images for smooth browsing.</a:t>
            </a:r>
          </a:p>
          <a:p>
            <a:r>
              <a:rPr lang="en-US" sz="1600" b="1" dirty="0" smtClean="0"/>
              <a:t>Customizable Orders:</a:t>
            </a:r>
            <a:r>
              <a:rPr lang="en-US" sz="1600" dirty="0" smtClean="0"/>
              <a:t> Detailed item descriptions, reviews, and add-ons for personalization</a:t>
            </a:r>
            <a:r>
              <a:rPr lang="en-US" sz="1600" dirty="0" smtClean="0"/>
              <a:t>.</a:t>
            </a:r>
          </a:p>
          <a:p>
            <a:endParaRPr lang="en-US" sz="1600" dirty="0" smtClean="0"/>
          </a:p>
          <a:p>
            <a:pPr>
              <a:buNone/>
            </a:pPr>
            <a:r>
              <a:rPr lang="en-US" sz="1600" b="1" dirty="0" smtClean="0"/>
              <a:t>Order Management:</a:t>
            </a:r>
            <a:endParaRPr lang="en-US" sz="1600" dirty="0" smtClean="0"/>
          </a:p>
          <a:p>
            <a:r>
              <a:rPr lang="en-US" sz="1600" dirty="0" smtClean="0"/>
              <a:t>Flexible cart for adjustments and real-time price updates.</a:t>
            </a:r>
          </a:p>
          <a:p>
            <a:r>
              <a:rPr lang="en-US" sz="1600" dirty="0" smtClean="0"/>
              <a:t>Secure payment system with encrypted transactions.</a:t>
            </a:r>
          </a:p>
          <a:p>
            <a:r>
              <a:rPr lang="en-US" sz="1600" dirty="0" smtClean="0"/>
              <a:t>Instant payment confirmation with order details and delivery time</a:t>
            </a:r>
            <a:r>
              <a:rPr lang="en-US" sz="1600" dirty="0" smtClean="0"/>
              <a:t>.</a:t>
            </a:r>
          </a:p>
          <a:p>
            <a:endParaRPr lang="en-US" sz="1600" dirty="0" smtClean="0"/>
          </a:p>
          <a:p>
            <a:pPr>
              <a:buNone/>
            </a:pPr>
            <a:r>
              <a:rPr lang="en-US" sz="1600" b="1" dirty="0" smtClean="0"/>
              <a:t>Smart Notifications:</a:t>
            </a:r>
            <a:endParaRPr lang="en-US" sz="1600" dirty="0" smtClean="0"/>
          </a:p>
          <a:p>
            <a:r>
              <a:rPr lang="en-US" sz="1600" b="1" dirty="0" smtClean="0"/>
              <a:t>Personalized Alerts:</a:t>
            </a:r>
            <a:r>
              <a:rPr lang="en-US" sz="1600" dirty="0" smtClean="0"/>
              <a:t> Notifications based on user behavior and preferences.</a:t>
            </a:r>
          </a:p>
          <a:p>
            <a:r>
              <a:rPr lang="en-US" sz="1600" b="1" dirty="0" smtClean="0"/>
              <a:t>Timing Matters:</a:t>
            </a:r>
            <a:r>
              <a:rPr lang="en-US" sz="1600" dirty="0" smtClean="0"/>
              <a:t> Send messages during relevant times (e.g., lunchtime).</a:t>
            </a:r>
          </a:p>
          <a:p>
            <a:r>
              <a:rPr lang="en-US" sz="1600" b="1" dirty="0" smtClean="0"/>
              <a:t>Less Spam:</a:t>
            </a:r>
            <a:r>
              <a:rPr lang="en-US" sz="1600" dirty="0" smtClean="0"/>
              <a:t> Consolidate related updates into one clear notification</a:t>
            </a:r>
            <a:r>
              <a:rPr lang="en-US" sz="1600" dirty="0" smtClean="0"/>
              <a:t>.</a:t>
            </a:r>
            <a:endParaRPr lang="en-US" sz="1600" dirty="0" smtClean="0"/>
          </a:p>
        </p:txBody>
      </p:sp>
    </p:spTree>
    <p:extLst>
      <p:ext uri="{BB962C8B-B14F-4D97-AF65-F5344CB8AC3E}">
        <p14:creationId xmlns:p14="http://schemas.microsoft.com/office/powerpoint/2010/main" xmlns="" val="26667295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20000"/>
          </a:bodyPr>
          <a:lstStyle/>
          <a:p>
            <a:pPr algn="just">
              <a:buNone/>
            </a:pPr>
            <a:r>
              <a:rPr lang="en-US" sz="1900" b="1" dirty="0" smtClean="0"/>
              <a:t>Reducing Overload:</a:t>
            </a:r>
            <a:endParaRPr lang="en-US" sz="1900" dirty="0" smtClean="0"/>
          </a:p>
          <a:p>
            <a:pPr algn="just"/>
            <a:r>
              <a:rPr lang="en-US" sz="1900" dirty="0" smtClean="0"/>
              <a:t>Trigger notifications only for important events (e.g., order updates, special offers).</a:t>
            </a:r>
          </a:p>
          <a:p>
            <a:pPr algn="just"/>
            <a:r>
              <a:rPr lang="en-US" sz="1900" dirty="0" smtClean="0"/>
              <a:t>Use silent notifications for non-urgent updates like delivery tracking.</a:t>
            </a:r>
          </a:p>
          <a:p>
            <a:pPr algn="just"/>
            <a:r>
              <a:rPr lang="en-US" sz="1900" dirty="0" smtClean="0"/>
              <a:t>Provide a "Notification Center" for users to check alerts at their convenience</a:t>
            </a:r>
            <a:r>
              <a:rPr lang="en-US" sz="1900" dirty="0" smtClean="0"/>
              <a:t>.</a:t>
            </a:r>
          </a:p>
          <a:p>
            <a:pPr algn="just"/>
            <a:endParaRPr lang="en-US" sz="1900" dirty="0" smtClean="0"/>
          </a:p>
          <a:p>
            <a:pPr algn="just">
              <a:buNone/>
            </a:pPr>
            <a:r>
              <a:rPr lang="en-US" sz="1900" b="1" dirty="0" smtClean="0"/>
              <a:t>User </a:t>
            </a:r>
            <a:r>
              <a:rPr lang="en-US" sz="1900" b="1" dirty="0" smtClean="0"/>
              <a:t>Feedback &amp; Metrics:</a:t>
            </a:r>
            <a:endParaRPr lang="en-US" sz="1900" dirty="0" smtClean="0"/>
          </a:p>
          <a:p>
            <a:pPr algn="just"/>
            <a:r>
              <a:rPr lang="en-US" sz="1900" dirty="0" smtClean="0"/>
              <a:t>Collect user ratings on notifications to improve relevance.</a:t>
            </a:r>
          </a:p>
          <a:p>
            <a:pPr algn="just"/>
            <a:r>
              <a:rPr lang="en-US" sz="1900" dirty="0" smtClean="0"/>
              <a:t>Analyze data like open rates and retention for better strategies.</a:t>
            </a:r>
          </a:p>
          <a:p>
            <a:pPr algn="just"/>
            <a:r>
              <a:rPr lang="en-US" sz="1900" dirty="0" smtClean="0"/>
              <a:t>Test different notification styles and timing using A/B </a:t>
            </a:r>
            <a:r>
              <a:rPr lang="en-US" sz="1900" dirty="0" smtClean="0"/>
              <a:t>testing.</a:t>
            </a:r>
          </a:p>
          <a:p>
            <a:pPr algn="just"/>
            <a:endParaRPr lang="en-US" sz="1900" dirty="0" smtClean="0"/>
          </a:p>
          <a:p>
            <a:pPr algn="just">
              <a:buNone/>
            </a:pPr>
            <a:r>
              <a:rPr lang="en-US" sz="1900" b="1" dirty="0" smtClean="0"/>
              <a:t>Machine Learning:</a:t>
            </a:r>
            <a:endParaRPr lang="en-US" sz="1900" dirty="0" smtClean="0"/>
          </a:p>
          <a:p>
            <a:pPr algn="just"/>
            <a:r>
              <a:rPr lang="en-US" sz="1900" dirty="0" smtClean="0"/>
              <a:t>Predict user preferences and send personalized offers at the right times.</a:t>
            </a:r>
          </a:p>
          <a:p>
            <a:pPr algn="just"/>
            <a:r>
              <a:rPr lang="en-US" sz="1900" dirty="0" smtClean="0"/>
              <a:t>Use behavioral data to optimize notification delivery</a:t>
            </a:r>
            <a:r>
              <a:rPr lang="en-US" sz="1900" dirty="0" smtClean="0"/>
              <a:t>.</a:t>
            </a:r>
          </a:p>
          <a:p>
            <a:pPr algn="just"/>
            <a:endParaRPr lang="en-US" sz="1900" dirty="0" smtClean="0"/>
          </a:p>
          <a:p>
            <a:pPr algn="just">
              <a:buNone/>
            </a:pPr>
            <a:r>
              <a:rPr lang="en-US" sz="1900" b="1" dirty="0" smtClean="0"/>
              <a:t>Long-Term Focus:</a:t>
            </a:r>
            <a:endParaRPr lang="en-US" sz="1900" dirty="0" smtClean="0"/>
          </a:p>
          <a:p>
            <a:pPr algn="just"/>
            <a:r>
              <a:rPr lang="en-US" sz="1900" dirty="0" smtClean="0"/>
              <a:t>Minimize notification fatigue with relevant and spaced alerts.</a:t>
            </a:r>
          </a:p>
          <a:p>
            <a:pPr algn="just"/>
            <a:r>
              <a:rPr lang="en-US" sz="1900" dirty="0" smtClean="0"/>
              <a:t>Build trust and loyalty through a balanced, user-first approach.</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TIMELINE FOR EXECUTION OF </a:t>
            </a:r>
            <a:r>
              <a:rPr lang="en-US" dirty="0" smtClean="0"/>
              <a:t>PROJECT</a:t>
            </a:r>
            <a:endParaRPr lang="en-US" dirty="0"/>
          </a:p>
        </p:txBody>
      </p:sp>
      <p:sp>
        <p:nvSpPr>
          <p:cNvPr id="3" name="Content Placeholder 2"/>
          <p:cNvSpPr>
            <a:spLocks noGrp="1"/>
          </p:cNvSpPr>
          <p:nvPr>
            <p:ph idx="1"/>
          </p:nvPr>
        </p:nvSpPr>
        <p:spPr/>
        <p:txBody>
          <a:bodyPr>
            <a:normAutofit/>
          </a:bodyPr>
          <a:lstStyle/>
          <a:p>
            <a:pPr lvl="0"/>
            <a:r>
              <a:rPr lang="en-IN" sz="1400" b="1" dirty="0" smtClean="0"/>
              <a:t>Project Planning and Research</a:t>
            </a:r>
            <a:r>
              <a:rPr lang="en-IN" sz="1400" dirty="0" smtClean="0"/>
              <a:t>: Week 1, Week 2</a:t>
            </a:r>
            <a:endParaRPr lang="en-US" sz="1400" dirty="0" smtClean="0"/>
          </a:p>
          <a:p>
            <a:pPr lvl="0"/>
            <a:r>
              <a:rPr lang="en-IN" sz="1400" b="1" dirty="0" smtClean="0"/>
              <a:t>Define Project Scope and Objectives</a:t>
            </a:r>
            <a:r>
              <a:rPr lang="en-IN" sz="1400" dirty="0" smtClean="0"/>
              <a:t>: Week 1</a:t>
            </a:r>
            <a:endParaRPr lang="en-US" sz="1400" dirty="0" smtClean="0"/>
          </a:p>
          <a:p>
            <a:pPr lvl="0"/>
            <a:r>
              <a:rPr lang="en-IN" sz="1400" b="1" dirty="0" smtClean="0"/>
              <a:t>Requirement Gathering</a:t>
            </a:r>
            <a:r>
              <a:rPr lang="en-IN" sz="1400" dirty="0" smtClean="0"/>
              <a:t>: Week 1, Week 2</a:t>
            </a:r>
            <a:endParaRPr lang="en-US" sz="1400" dirty="0" smtClean="0"/>
          </a:p>
          <a:p>
            <a:pPr lvl="0"/>
            <a:r>
              <a:rPr lang="en-IN" sz="1400" b="1" dirty="0" smtClean="0"/>
              <a:t>Finalize Project Plan and Timeline</a:t>
            </a:r>
            <a:r>
              <a:rPr lang="en-IN" sz="1400" dirty="0" smtClean="0"/>
              <a:t>: Week 3</a:t>
            </a:r>
            <a:endParaRPr lang="en-US" sz="1400" dirty="0" smtClean="0"/>
          </a:p>
          <a:p>
            <a:pPr lvl="0"/>
            <a:r>
              <a:rPr lang="en-IN" sz="1400" b="1" dirty="0" smtClean="0"/>
              <a:t>Development Phase:</a:t>
            </a:r>
            <a:r>
              <a:rPr lang="en-IN" sz="1400" dirty="0" smtClean="0"/>
              <a:t> Week 4, Week 5, Week 6, Week 7, Week 8, Week 9</a:t>
            </a:r>
            <a:endParaRPr lang="en-US" sz="1400" dirty="0" smtClean="0"/>
          </a:p>
          <a:p>
            <a:pPr lvl="0"/>
            <a:r>
              <a:rPr lang="en-IN" sz="1400" b="1" dirty="0" smtClean="0"/>
              <a:t>App Development:</a:t>
            </a:r>
            <a:r>
              <a:rPr lang="en-IN" sz="1400" dirty="0" smtClean="0"/>
              <a:t> Week 4, Week 5, Week 6</a:t>
            </a:r>
            <a:endParaRPr lang="en-US" sz="1400" dirty="0" smtClean="0"/>
          </a:p>
          <a:p>
            <a:pPr lvl="0"/>
            <a:r>
              <a:rPr lang="en-IN" sz="1400" b="1" dirty="0" smtClean="0"/>
              <a:t>Notifications system Development:</a:t>
            </a:r>
            <a:r>
              <a:rPr lang="en-IN" sz="1400" dirty="0" smtClean="0"/>
              <a:t> Week 4, Week 5, Week 6, Week 7</a:t>
            </a:r>
            <a:endParaRPr lang="en-US" sz="1400" dirty="0" smtClean="0"/>
          </a:p>
          <a:p>
            <a:pPr lvl="0"/>
            <a:r>
              <a:rPr lang="en-IN" sz="1400" b="1" dirty="0" smtClean="0"/>
              <a:t>Testing:</a:t>
            </a:r>
            <a:r>
              <a:rPr lang="en-IN" sz="1400" dirty="0" smtClean="0"/>
              <a:t> Week 8, Week 9, Week 10</a:t>
            </a:r>
            <a:endParaRPr lang="en-US" sz="1400" dirty="0" smtClean="0"/>
          </a:p>
          <a:p>
            <a:endParaRPr lang="en-US" dirty="0"/>
          </a:p>
        </p:txBody>
      </p:sp>
      <p:pic>
        <p:nvPicPr>
          <p:cNvPr id="4" name="Picture 3"/>
          <p:cNvPicPr/>
          <p:nvPr/>
        </p:nvPicPr>
        <p:blipFill>
          <a:blip r:embed="rId2"/>
          <a:stretch>
            <a:fillRect/>
          </a:stretch>
        </p:blipFill>
        <p:spPr>
          <a:xfrm>
            <a:off x="1797710" y="3241748"/>
            <a:ext cx="5677535" cy="3047365"/>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Content Placeholder 3">
            <a:extLst>
              <a:ext uri="{FF2B5EF4-FFF2-40B4-BE49-F238E27FC236}">
                <a16:creationId xmlns:a16="http://schemas.microsoft.com/office/drawing/2014/main" xmlns="" id="{E4DE511F-F202-7177-8E36-D1C44961CDBF}"/>
              </a:ext>
            </a:extLst>
          </p:cNvPr>
          <p:cNvSpPr>
            <a:spLocks noGrp="1" noChangeArrowheads="1"/>
          </p:cNvSpPr>
          <p:nvPr>
            <p:ph idx="1"/>
          </p:nvPr>
        </p:nvSpPr>
        <p:spPr bwMode="auto">
          <a:xfrm>
            <a:off x="812800" y="864712"/>
            <a:ext cx="10270565" cy="480131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Increased Awareness:</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Enhanced understanding of the c</a:t>
            </a:r>
            <a:r>
              <a:rPr lang="en-US" altLang="en-US" sz="1800" dirty="0">
                <a:latin typeface="Cambria" panose="02040503050406030204" pitchFamily="18" charset="0"/>
                <a:ea typeface="Cambria" panose="02040503050406030204" pitchFamily="18" charset="0"/>
              </a:rPr>
              <a:t>ustomers data like: History, Product views etc.</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Better </a:t>
            </a:r>
            <a:r>
              <a:rPr lang="en-US" altLang="en-US" sz="1800" b="1" dirty="0">
                <a:latin typeface="Cambria" panose="02040503050406030204" pitchFamily="18" charset="0"/>
                <a:ea typeface="Cambria" panose="02040503050406030204" pitchFamily="18" charset="0"/>
              </a:rPr>
              <a:t>Analytics</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With fewer notifications ,it becomes easier to analy</a:t>
            </a:r>
            <a:r>
              <a:rPr lang="en-US" altLang="en-US" sz="1800" dirty="0">
                <a:latin typeface="Cambria" panose="02040503050406030204" pitchFamily="18" charset="0"/>
                <a:ea typeface="Cambria" panose="02040503050406030204" pitchFamily="18" charset="0"/>
              </a:rPr>
              <a:t>ze user behavior and preference, leading to more effective marketing strategies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IN" sz="1800" b="1" dirty="0">
                <a:latin typeface="Cambria" panose="02040503050406030204" pitchFamily="18" charset="0"/>
                <a:ea typeface="Cambria" panose="02040503050406030204" pitchFamily="18" charset="0"/>
              </a:rPr>
              <a:t>Increased Engagement Rates</a:t>
            </a:r>
            <a:r>
              <a:rPr lang="en-IN" sz="1800" dirty="0">
                <a:latin typeface="Cambria" panose="02040503050406030204" pitchFamily="18" charset="0"/>
                <a:ea typeface="Cambria" panose="02040503050406030204" pitchFamily="18" charset="0"/>
              </a:rPr>
              <a: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Targeted and relevant notifications can lead to higher engagement, as users are more likely to interact with fewer</a:t>
            </a:r>
            <a:r>
              <a:rPr lang="en-US" altLang="en-US" sz="1800" dirty="0">
                <a:latin typeface="Cambria" panose="02040503050406030204" pitchFamily="18" charset="0"/>
                <a:ea typeface="Cambria" panose="02040503050406030204" pitchFamily="18" charset="0"/>
              </a:rPr>
              <a: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dirty="0">
                <a:latin typeface="Cambria" panose="02040503050406030204" pitchFamily="18" charset="0"/>
                <a:ea typeface="Cambria" panose="02040503050406030204" pitchFamily="18" charset="0"/>
              </a:rPr>
              <a:t>User Experience</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Fewer notifications can help reduce user annoyance and leading to a more positive perception of the app.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Reduced </a:t>
            </a:r>
            <a:r>
              <a:rPr lang="en-US" altLang="en-US" sz="1800" b="1" dirty="0">
                <a:latin typeface="Cambria" panose="02040503050406030204" pitchFamily="18" charset="0"/>
                <a:ea typeface="Cambria" panose="02040503050406030204" pitchFamily="18" charset="0"/>
              </a:rPr>
              <a:t>Uninstall Rates</a:t>
            </a: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t>
            </a:r>
            <a:endParaRPr lang="en-US" altLang="en-US" sz="1800" dirty="0">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Cambria" panose="02040503050406030204" pitchFamily="18" charset="0"/>
                <a:ea typeface="Cambria" panose="02040503050406030204" pitchFamily="18" charset="0"/>
              </a:rPr>
              <a:t>Minimizing annoying notifications can decrease the likelihood of users uninstalling the app out of frustration.</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Cost Saving:</a:t>
            </a:r>
            <a: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a:r>
            <a:br>
              <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br>
            <a:r>
              <a:rPr lang="en-US" altLang="en-US" sz="1800" dirty="0">
                <a:latin typeface="Cambria" panose="02040503050406030204" pitchFamily="18" charset="0"/>
                <a:ea typeface="Cambria" panose="02040503050406030204" pitchFamily="18" charset="0"/>
              </a:rPr>
              <a:t>Reducing the volume of notifications may lead to cost savings related to infrastructure and resources needed to manage and send to customers.</a:t>
            </a:r>
            <a:endParaRPr kumimoji="0" lang="en-US" altLang="en-US" sz="18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xmlns="" val="19239281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descr="C:\Users\A\AppData\Local\Packages\5319275A.WhatsAppDesktop_cv1g1gvanyjgm\TempState\FA3A3C407F82377F55C19C5D403335C7\Screenshot 2024-12-31 150050.png"/>
          <p:cNvPicPr>
            <a:picLocks noGrp="1"/>
          </p:cNvPicPr>
          <p:nvPr>
            <p:ph idx="1"/>
          </p:nvPr>
        </p:nvPicPr>
        <p:blipFill>
          <a:blip r:embed="rId2"/>
          <a:srcRect/>
          <a:stretch>
            <a:fillRect/>
          </a:stretch>
        </p:blipFill>
        <p:spPr bwMode="auto">
          <a:xfrm>
            <a:off x="194026" y="1081454"/>
            <a:ext cx="2065597" cy="3930161"/>
          </a:xfrm>
          <a:prstGeom prst="rect">
            <a:avLst/>
          </a:prstGeom>
          <a:noFill/>
          <a:ln w="9525">
            <a:noFill/>
            <a:miter lim="800000"/>
            <a:headEnd/>
            <a:tailEnd/>
          </a:ln>
        </p:spPr>
      </p:pic>
      <p:pic>
        <p:nvPicPr>
          <p:cNvPr id="5" name="Picture 4" descr="C:\Users\A\AppData\Local\Microsoft\Windows\INetCache\IE\H236T6F0\Screenshot 2024-12-31 145711[1].png"/>
          <p:cNvPicPr/>
          <p:nvPr/>
        </p:nvPicPr>
        <p:blipFill>
          <a:blip r:embed="rId3" cstate="print"/>
          <a:srcRect/>
          <a:stretch>
            <a:fillRect/>
          </a:stretch>
        </p:blipFill>
        <p:spPr bwMode="auto">
          <a:xfrm>
            <a:off x="2364105" y="1109588"/>
            <a:ext cx="1838618" cy="3796519"/>
          </a:xfrm>
          <a:prstGeom prst="rect">
            <a:avLst/>
          </a:prstGeom>
          <a:noFill/>
          <a:ln w="9525">
            <a:noFill/>
            <a:miter lim="800000"/>
            <a:headEnd/>
            <a:tailEnd/>
          </a:ln>
        </p:spPr>
      </p:pic>
      <p:pic>
        <p:nvPicPr>
          <p:cNvPr id="6" name="Picture 5" descr="C:\Users\A\AppData\Local\Microsoft\Windows\INetCache\IE\H236T6F0\Screenshot 2024-12-31 145406[1].png"/>
          <p:cNvPicPr/>
          <p:nvPr/>
        </p:nvPicPr>
        <p:blipFill>
          <a:blip r:embed="rId4" cstate="print"/>
          <a:srcRect/>
          <a:stretch>
            <a:fillRect/>
          </a:stretch>
        </p:blipFill>
        <p:spPr bwMode="auto">
          <a:xfrm flipH="1">
            <a:off x="4262339" y="1081454"/>
            <a:ext cx="1716430" cy="3857601"/>
          </a:xfrm>
          <a:prstGeom prst="rect">
            <a:avLst/>
          </a:prstGeom>
          <a:noFill/>
          <a:ln w="9525">
            <a:noFill/>
            <a:miter lim="800000"/>
            <a:headEnd/>
            <a:tailEnd/>
          </a:ln>
        </p:spPr>
      </p:pic>
      <p:pic>
        <p:nvPicPr>
          <p:cNvPr id="7" name="Picture 6" descr="C:\Users\A\AppData\Local\Microsoft\Windows\INetCache\IE\H236T6F0\r[1].jpg"/>
          <p:cNvPicPr/>
          <p:nvPr/>
        </p:nvPicPr>
        <p:blipFill>
          <a:blip r:embed="rId5"/>
          <a:srcRect/>
          <a:stretch>
            <a:fillRect/>
          </a:stretch>
        </p:blipFill>
        <p:spPr bwMode="auto">
          <a:xfrm>
            <a:off x="5986536" y="1121605"/>
            <a:ext cx="2663190" cy="3661410"/>
          </a:xfrm>
          <a:prstGeom prst="rect">
            <a:avLst/>
          </a:prstGeom>
          <a:noFill/>
          <a:ln w="9525">
            <a:noFill/>
            <a:miter lim="800000"/>
            <a:headEnd/>
            <a:tailEnd/>
          </a:ln>
        </p:spPr>
      </p:pic>
      <p:pic>
        <p:nvPicPr>
          <p:cNvPr id="8" name="Picture 7" descr="C:\Users\A\AppData\Local\Microsoft\Windows\INetCache\IE\H236T6F0\Screenshot 2024-12-31 145927[1].png"/>
          <p:cNvPicPr/>
          <p:nvPr/>
        </p:nvPicPr>
        <p:blipFill>
          <a:blip r:embed="rId6" cstate="print"/>
          <a:srcRect/>
          <a:stretch>
            <a:fillRect/>
          </a:stretch>
        </p:blipFill>
        <p:spPr bwMode="auto">
          <a:xfrm>
            <a:off x="8749079" y="1138897"/>
            <a:ext cx="2571750" cy="2633003"/>
          </a:xfrm>
          <a:prstGeom prst="rect">
            <a:avLst/>
          </a:prstGeom>
          <a:noFill/>
          <a:ln w="9525">
            <a:noFill/>
            <a:miter lim="800000"/>
            <a:headEnd/>
            <a:tailEnd/>
          </a:ln>
        </p:spPr>
      </p:pic>
      <p:pic>
        <p:nvPicPr>
          <p:cNvPr id="9" name="Picture 8" descr="C:\Users\A\AppData\Local\Microsoft\Windows\INetCache\IE\H236T6F0\Screenshot 2024-12-31 150001[2].png"/>
          <p:cNvPicPr/>
          <p:nvPr/>
        </p:nvPicPr>
        <p:blipFill>
          <a:blip r:embed="rId7"/>
          <a:srcRect/>
          <a:stretch>
            <a:fillRect/>
          </a:stretch>
        </p:blipFill>
        <p:spPr bwMode="auto">
          <a:xfrm>
            <a:off x="8794213" y="3885614"/>
            <a:ext cx="2358390" cy="2594317"/>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sz="1900" dirty="0" smtClean="0"/>
              <a:t>In today’s fast-paced digital world, push notifications are a key tool for e-commerce apps to keep users engaged. However, success isn’t just about sending messages—it’s about sending the right messages at the right time</a:t>
            </a:r>
            <a:r>
              <a:rPr lang="en-US" sz="1900" dirty="0" smtClean="0"/>
              <a:t>.</a:t>
            </a:r>
          </a:p>
          <a:p>
            <a:pPr algn="just"/>
            <a:endParaRPr lang="en-US" sz="1900" dirty="0" smtClean="0"/>
          </a:p>
          <a:p>
            <a:pPr algn="just"/>
            <a:r>
              <a:rPr lang="en-US" sz="1900" dirty="0" smtClean="0"/>
              <a:t>This project shows how a user-first approach to notifications can improve both the user experience and engagement. Using tools like Flutter for app development and Firebase for backend support, we created a system that focuses on personalization, timing, and giving users control</a:t>
            </a:r>
            <a:r>
              <a:rPr lang="en-US" sz="1900" dirty="0" smtClean="0"/>
              <a:t>.</a:t>
            </a:r>
          </a:p>
          <a:p>
            <a:pPr algn="just"/>
            <a:endParaRPr lang="en-US" sz="1900" dirty="0" smtClean="0"/>
          </a:p>
          <a:p>
            <a:pPr algn="just"/>
            <a:r>
              <a:rPr lang="en-US" sz="1900" dirty="0" smtClean="0"/>
              <a:t>The results were clear: fewer users felt overwhelmed, more users were satisfied, and conversion rates improved. Letting users manage their notification preferences built trust and loyalty</a:t>
            </a:r>
            <a:r>
              <a:rPr lang="en-US" sz="1900" dirty="0" smtClean="0"/>
              <a:t>.</a:t>
            </a:r>
          </a:p>
          <a:p>
            <a:pPr algn="just"/>
            <a:endParaRPr lang="en-US" sz="1900" dirty="0" smtClean="0"/>
          </a:p>
          <a:p>
            <a:pPr algn="just"/>
            <a:r>
              <a:rPr lang="en-US" sz="1900" dirty="0" smtClean="0"/>
              <a:t>Looking ahead, this system sets the stage for using AI, advanced behavior tracking, and better accessibility to keep improving. It’s more than just solving notification fatigue—it’s about creating meaningful, respectful connections between brands and users. This approach helps build a better digital experience for everyone.</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Autofit/>
          </a:bodyPr>
          <a:lstStyle/>
          <a:p>
            <a:pPr>
              <a:buNone/>
            </a:pPr>
            <a:r>
              <a:rPr lang="en-US" sz="1400" dirty="0" smtClean="0"/>
              <a:t>[1] R.V. </a:t>
            </a:r>
            <a:r>
              <a:rPr lang="en-US" sz="1400" dirty="0" err="1" smtClean="0"/>
              <a:t>Karthik</a:t>
            </a:r>
            <a:r>
              <a:rPr lang="en-US" sz="1400" dirty="0" smtClean="0"/>
              <a:t>, </a:t>
            </a:r>
            <a:r>
              <a:rPr lang="en-US" sz="1400" dirty="0" err="1" smtClean="0"/>
              <a:t>Sannasi</a:t>
            </a:r>
            <a:r>
              <a:rPr lang="en-US" sz="1400" dirty="0" smtClean="0"/>
              <a:t> </a:t>
            </a:r>
            <a:r>
              <a:rPr lang="en-US" sz="1400" dirty="0" err="1" smtClean="0"/>
              <a:t>Ganapathy</a:t>
            </a:r>
            <a:r>
              <a:rPr lang="en-US" sz="1400" dirty="0" smtClean="0"/>
              <a:t>, "A fuzzy recommendation system for predicting the customers interests using sentiment analysis and ontology in e- commerce" published in Applied Soft Computing, Volume 108, September 2021, 107396. </a:t>
            </a:r>
          </a:p>
          <a:p>
            <a:pPr>
              <a:buNone/>
            </a:pPr>
            <a:r>
              <a:rPr lang="en-US" sz="1400" dirty="0" smtClean="0"/>
              <a:t> </a:t>
            </a:r>
          </a:p>
          <a:p>
            <a:pPr>
              <a:buNone/>
            </a:pPr>
            <a:r>
              <a:rPr lang="en-US" sz="1400" dirty="0" smtClean="0"/>
              <a:t>[2] </a:t>
            </a:r>
            <a:r>
              <a:rPr lang="en-US" sz="1400" dirty="0" err="1" smtClean="0"/>
              <a:t>Gautam</a:t>
            </a:r>
            <a:r>
              <a:rPr lang="en-US" sz="1400" dirty="0" smtClean="0"/>
              <a:t> </a:t>
            </a:r>
            <a:r>
              <a:rPr lang="en-US" sz="1400" dirty="0" err="1" smtClean="0"/>
              <a:t>Chauhan</a:t>
            </a:r>
            <a:r>
              <a:rPr lang="en-US" sz="1400" dirty="0" smtClean="0"/>
              <a:t>; </a:t>
            </a:r>
            <a:r>
              <a:rPr lang="en-US" sz="1400" dirty="0" err="1" smtClean="0"/>
              <a:t>Dhruva</a:t>
            </a:r>
            <a:r>
              <a:rPr lang="en-US" sz="1400" dirty="0" smtClean="0"/>
              <a:t> </a:t>
            </a:r>
            <a:r>
              <a:rPr lang="en-US" sz="1400" dirty="0" err="1" smtClean="0"/>
              <a:t>Vatsa</a:t>
            </a:r>
            <a:r>
              <a:rPr lang="en-US" sz="1400" dirty="0" smtClean="0"/>
              <a:t> </a:t>
            </a:r>
            <a:r>
              <a:rPr lang="en-US" sz="1400" dirty="0" err="1" smtClean="0"/>
              <a:t>Mishra</a:t>
            </a:r>
            <a:r>
              <a:rPr lang="en-US" sz="1400" dirty="0" smtClean="0"/>
              <a:t>; M. </a:t>
            </a:r>
            <a:r>
              <a:rPr lang="en-US" sz="1400" dirty="0" err="1" smtClean="0"/>
              <a:t>Farida</a:t>
            </a:r>
            <a:r>
              <a:rPr lang="en-US" sz="1400" dirty="0" smtClean="0"/>
              <a:t> </a:t>
            </a:r>
            <a:r>
              <a:rPr lang="en-US" sz="1400" dirty="0" err="1" smtClean="0"/>
              <a:t>Begam</a:t>
            </a:r>
            <a:r>
              <a:rPr lang="en-US" sz="1400" dirty="0" smtClean="0"/>
              <a:t>; </a:t>
            </a:r>
            <a:r>
              <a:rPr lang="en-US" sz="1400" dirty="0" err="1" smtClean="0"/>
              <a:t>Akhilaa</a:t>
            </a:r>
            <a:r>
              <a:rPr lang="en-US" sz="1400" dirty="0" smtClean="0"/>
              <a:t>, "Customer-Aware Recommender System for Push Notifications in an e-commerce Environment" published in 2019 Global. Conference for Advancement in Technology (GCAT). DOI: 10.1109/GCAT47503.2019.8978330 </a:t>
            </a:r>
          </a:p>
          <a:p>
            <a:pPr>
              <a:buNone/>
            </a:pPr>
            <a:r>
              <a:rPr lang="en-US" sz="1400" dirty="0" smtClean="0"/>
              <a:t> </a:t>
            </a:r>
          </a:p>
          <a:p>
            <a:pPr>
              <a:buNone/>
            </a:pPr>
            <a:r>
              <a:rPr lang="en-US" sz="1400" dirty="0" smtClean="0"/>
              <a:t>[3] </a:t>
            </a:r>
            <a:r>
              <a:rPr lang="en-US" sz="1400" dirty="0" err="1" smtClean="0"/>
              <a:t>Nabilah</a:t>
            </a:r>
            <a:r>
              <a:rPr lang="en-US" sz="1400" dirty="0" smtClean="0"/>
              <a:t> </a:t>
            </a:r>
            <a:r>
              <a:rPr lang="en-US" sz="1400" dirty="0" err="1" smtClean="0"/>
              <a:t>ZhafiraViderisa</a:t>
            </a:r>
            <a:r>
              <a:rPr lang="en-US" sz="1400" dirty="0" smtClean="0"/>
              <a:t>, Harry Budi </a:t>
            </a:r>
            <a:r>
              <a:rPr lang="en-US" sz="1400" dirty="0" err="1" smtClean="0"/>
              <a:t>Santoso</a:t>
            </a:r>
            <a:r>
              <a:rPr lang="en-US" sz="1400" dirty="0" smtClean="0"/>
              <a:t>, R. </a:t>
            </a:r>
            <a:r>
              <a:rPr lang="en-US" sz="1400" dirty="0" err="1" smtClean="0"/>
              <a:t>Yugo</a:t>
            </a:r>
            <a:r>
              <a:rPr lang="en-US" sz="1400" dirty="0" smtClean="0"/>
              <a:t> </a:t>
            </a:r>
            <a:r>
              <a:rPr lang="en-US" sz="1400" dirty="0" err="1" smtClean="0"/>
              <a:t>Kartono</a:t>
            </a:r>
            <a:r>
              <a:rPr lang="en-US" sz="1400" dirty="0" smtClean="0"/>
              <a:t> </a:t>
            </a:r>
            <a:r>
              <a:rPr lang="en-US" sz="1400" dirty="0" err="1" smtClean="0"/>
              <a:t>Isal</a:t>
            </a:r>
            <a:r>
              <a:rPr lang="en-US" sz="1400" dirty="0" smtClean="0"/>
              <a:t>, "Designing the Prototype of Personalized Push Notifications on E-Commerce Application with the User-Centered Design Method" published in 2019 International Conference on Advanced Computer Science and information Systems (ICACSIS), DOI: 10.1109/ICACSIS47736.2019.8979756 </a:t>
            </a:r>
          </a:p>
          <a:p>
            <a:pPr>
              <a:buNone/>
            </a:pPr>
            <a:r>
              <a:rPr lang="en-US" sz="1400" dirty="0" smtClean="0"/>
              <a:t> </a:t>
            </a:r>
          </a:p>
          <a:p>
            <a:pPr>
              <a:buNone/>
            </a:pPr>
            <a:r>
              <a:rPr lang="en-US" sz="1400" dirty="0" smtClean="0"/>
              <a:t>[4] </a:t>
            </a:r>
            <a:r>
              <a:rPr lang="en-US" sz="1400" dirty="0" err="1" smtClean="0"/>
              <a:t>Huasha</a:t>
            </a:r>
            <a:r>
              <a:rPr lang="en-US" sz="1400" dirty="0" smtClean="0"/>
              <a:t> Zhao, </a:t>
            </a:r>
            <a:r>
              <a:rPr lang="en-US" sz="1400" dirty="0" err="1" smtClean="0"/>
              <a:t>Luo</a:t>
            </a:r>
            <a:r>
              <a:rPr lang="en-US" sz="1400" dirty="0" smtClean="0"/>
              <a:t> Si, </a:t>
            </a:r>
            <a:r>
              <a:rPr lang="en-US" sz="1400" dirty="0" err="1" smtClean="0"/>
              <a:t>Xiaogang</a:t>
            </a:r>
            <a:r>
              <a:rPr lang="en-US" sz="1400" dirty="0" smtClean="0"/>
              <a:t> Li, </a:t>
            </a:r>
            <a:r>
              <a:rPr lang="en-US" sz="1400" dirty="0" err="1" smtClean="0"/>
              <a:t>Qiong</a:t>
            </a:r>
            <a:r>
              <a:rPr lang="en-US" sz="1400" dirty="0" smtClean="0"/>
              <a:t> Zhang. "Recommending Complementary Products in E- Commerce Push Notifications with a Mixture Model Approach" published in Proceedings of the 40th International ACM SIGIR Conference on Research and Development in </a:t>
            </a:r>
            <a:r>
              <a:rPr lang="en-US" sz="1400" dirty="0" err="1" smtClean="0"/>
              <a:t>Information,August</a:t>
            </a:r>
            <a:r>
              <a:rPr lang="en-US" sz="1400" u="sng" dirty="0" err="1" smtClean="0">
                <a:hlinkClick r:id="rId2"/>
              </a:rPr>
              <a:t>https</a:t>
            </a:r>
            <a:r>
              <a:rPr lang="en-US" sz="1400" u="sng" dirty="0" smtClean="0">
                <a:hlinkClick r:id="rId2"/>
              </a:rPr>
              <a:t>://</a:t>
            </a:r>
            <a:r>
              <a:rPr lang="en-US" sz="1400" u="sng" dirty="0" err="1" smtClean="0">
                <a:hlinkClick r:id="rId2"/>
              </a:rPr>
              <a:t>doi.org</a:t>
            </a:r>
            <a:r>
              <a:rPr lang="en-US" sz="1400" u="sng" dirty="0" smtClean="0">
                <a:hlinkClick r:id="rId2"/>
              </a:rPr>
              <a:t>/10.1145/3077136.3080676</a:t>
            </a:r>
            <a:endParaRPr lang="en-US" sz="1400" dirty="0" smtClean="0"/>
          </a:p>
          <a:p>
            <a:pPr>
              <a:buNone/>
            </a:pPr>
            <a:r>
              <a:rPr lang="en-US" sz="1400" dirty="0" smtClean="0"/>
              <a:t> </a:t>
            </a:r>
          </a:p>
          <a:p>
            <a:pPr>
              <a:buNone/>
            </a:pPr>
            <a:r>
              <a:rPr lang="en-US" sz="1400" dirty="0" smtClean="0"/>
              <a:t>[5] </a:t>
            </a:r>
            <a:r>
              <a:rPr lang="en-US" sz="1400" dirty="0" err="1" smtClean="0"/>
              <a:t>Michail</a:t>
            </a:r>
            <a:r>
              <a:rPr lang="en-US" sz="1400" dirty="0" smtClean="0"/>
              <a:t> </a:t>
            </a:r>
            <a:r>
              <a:rPr lang="en-US" sz="1400" dirty="0" err="1" smtClean="0"/>
              <a:t>Salampasis</a:t>
            </a:r>
            <a:r>
              <a:rPr lang="en-US" sz="1400" dirty="0" smtClean="0"/>
              <a:t>, </a:t>
            </a:r>
            <a:r>
              <a:rPr lang="en-US" sz="1400" dirty="0" err="1" smtClean="0"/>
              <a:t>Alkiviadis</a:t>
            </a:r>
            <a:r>
              <a:rPr lang="en-US" sz="1400" dirty="0" smtClean="0"/>
              <a:t> </a:t>
            </a:r>
            <a:r>
              <a:rPr lang="en-US" sz="1400" dirty="0" err="1" smtClean="0"/>
              <a:t>Katsalis</a:t>
            </a:r>
            <a:r>
              <a:rPr lang="en-US" sz="1400" dirty="0" smtClean="0"/>
              <a:t>, </a:t>
            </a:r>
            <a:r>
              <a:rPr lang="en-US" sz="1400" dirty="0" err="1" smtClean="0"/>
              <a:t>Theodosios</a:t>
            </a:r>
            <a:r>
              <a:rPr lang="en-US" sz="1400" dirty="0" smtClean="0"/>
              <a:t> </a:t>
            </a:r>
            <a:r>
              <a:rPr lang="en-US" sz="1400" dirty="0" err="1" smtClean="0"/>
              <a:t>Siomos</a:t>
            </a:r>
            <a:r>
              <a:rPr lang="en-US" sz="1400" dirty="0" smtClean="0"/>
              <a:t> Marina </a:t>
            </a:r>
            <a:r>
              <a:rPr lang="en-US" sz="1400" dirty="0" err="1" smtClean="0"/>
              <a:t>Delianidi</a:t>
            </a:r>
            <a:r>
              <a:rPr lang="en-US" sz="1400" dirty="0" smtClean="0"/>
              <a:t>. </a:t>
            </a:r>
            <a:r>
              <a:rPr lang="en-US" sz="1400" dirty="0" err="1" smtClean="0"/>
              <a:t>Dimitrios</a:t>
            </a:r>
            <a:r>
              <a:rPr lang="en-US" sz="1400" dirty="0" smtClean="0"/>
              <a:t> </a:t>
            </a:r>
            <a:r>
              <a:rPr lang="en-US" sz="1400" dirty="0" err="1" smtClean="0"/>
              <a:t>Tektonidis</a:t>
            </a:r>
            <a:r>
              <a:rPr lang="en-US" sz="1400" dirty="0" smtClean="0"/>
              <a:t>, </a:t>
            </a:r>
            <a:r>
              <a:rPr lang="en-US" sz="1400" dirty="0" err="1" smtClean="0"/>
              <a:t>Konstantinos</a:t>
            </a:r>
            <a:r>
              <a:rPr lang="en-US" sz="1400" dirty="0" smtClean="0"/>
              <a:t> </a:t>
            </a:r>
            <a:r>
              <a:rPr lang="en-US" sz="1400" dirty="0" err="1" smtClean="0"/>
              <a:t>Christantonis</a:t>
            </a:r>
            <a:r>
              <a:rPr lang="en-US" sz="1400" dirty="0" smtClean="0"/>
              <a:t>, </a:t>
            </a:r>
            <a:r>
              <a:rPr lang="en-US" sz="1400" dirty="0" err="1" smtClean="0"/>
              <a:t>Pantelis</a:t>
            </a:r>
            <a:r>
              <a:rPr lang="en-US" sz="1400" dirty="0" smtClean="0"/>
              <a:t> </a:t>
            </a:r>
            <a:r>
              <a:rPr lang="en-US" sz="1400" dirty="0" err="1" smtClean="0"/>
              <a:t>Kaplanoglou</a:t>
            </a:r>
            <a:r>
              <a:rPr lang="en-US" sz="1400" dirty="0" smtClean="0"/>
              <a:t>, </a:t>
            </a:r>
            <a:r>
              <a:rPr lang="en-US" sz="1400" dirty="0" err="1" smtClean="0"/>
              <a:t>Ifigeneia</a:t>
            </a:r>
            <a:r>
              <a:rPr lang="en-US" sz="1400" dirty="0" smtClean="0"/>
              <a:t> </a:t>
            </a:r>
            <a:r>
              <a:rPr lang="en-US" sz="1400" dirty="0" err="1" smtClean="0"/>
              <a:t>Karaveli</a:t>
            </a:r>
            <a:r>
              <a:rPr lang="en-US" sz="1400" dirty="0" smtClean="0"/>
              <a:t>, </a:t>
            </a:r>
            <a:r>
              <a:rPr lang="en-US" sz="1400" dirty="0" err="1" smtClean="0"/>
              <a:t>Chrysostomos</a:t>
            </a:r>
            <a:r>
              <a:rPr lang="en-US" sz="1400" dirty="0" smtClean="0"/>
              <a:t> </a:t>
            </a:r>
            <a:r>
              <a:rPr lang="en-US" sz="1400" dirty="0" err="1" smtClean="0"/>
              <a:t>Bourlis</a:t>
            </a:r>
            <a:r>
              <a:rPr lang="en-US" sz="1400" dirty="0" smtClean="0"/>
              <a:t> and </a:t>
            </a:r>
            <a:r>
              <a:rPr lang="en-US" sz="1400" dirty="0" err="1" smtClean="0"/>
              <a:t>Konstantinos</a:t>
            </a:r>
            <a:r>
              <a:rPr lang="en-US" sz="1400" dirty="0" smtClean="0"/>
              <a:t> </a:t>
            </a:r>
            <a:r>
              <a:rPr lang="en-US" sz="1400" dirty="0" err="1" smtClean="0"/>
              <a:t>Diamantaras</a:t>
            </a:r>
            <a:r>
              <a:rPr lang="en-US" sz="1400" dirty="0" smtClean="0"/>
              <a:t>, "A Flexible Session-Based Recommender System for e Commerce" published </a:t>
            </a:r>
            <a:r>
              <a:rPr lang="en-US" sz="1400" dirty="0" err="1" smtClean="0"/>
              <a:t>inAppl</a:t>
            </a:r>
            <a:r>
              <a:rPr lang="en-US" sz="1400" dirty="0" smtClean="0"/>
              <a:t>. Sci. 2023, 13(5), 3347; </a:t>
            </a:r>
            <a:r>
              <a:rPr lang="en-US" sz="1400" u="sng" dirty="0" smtClean="0">
                <a:hlinkClick r:id="rId3"/>
              </a:rPr>
              <a:t>https://doi.org/10.3390/app13053347</a:t>
            </a:r>
            <a:endParaRPr lang="en-US" sz="1400" dirty="0" smtClean="0"/>
          </a:p>
          <a:p>
            <a:pPr>
              <a:buNone/>
            </a:pPr>
            <a:r>
              <a:rPr lang="en-US" sz="1400" dirty="0" smtClean="0"/>
              <a:t> </a:t>
            </a:r>
            <a:endParaRPr lang="en-US" sz="1600" dirty="0" smtClean="0"/>
          </a:p>
        </p:txBody>
      </p:sp>
    </p:spTree>
    <p:extLst>
      <p:ext uri="{BB962C8B-B14F-4D97-AF65-F5344CB8AC3E}">
        <p14:creationId xmlns:p14="http://schemas.microsoft.com/office/powerpoint/2010/main" xmlns=""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pPr algn="just">
              <a:buNone/>
            </a:pPr>
            <a:r>
              <a:rPr lang="en-US" sz="2300" dirty="0" smtClean="0"/>
              <a:t>[6] A. G Kumar and S. </a:t>
            </a:r>
            <a:r>
              <a:rPr lang="en-US" sz="2300" dirty="0" err="1" smtClean="0"/>
              <a:t>Johari</a:t>
            </a:r>
            <a:r>
              <a:rPr lang="en-US" sz="2300" dirty="0" smtClean="0"/>
              <a:t>, "Push notification as a business enhancement technique for e commerce", Article presented at 2015 Third International Conference on Image Information Processing (ICIIP), 2015. </a:t>
            </a:r>
          </a:p>
          <a:p>
            <a:pPr algn="just">
              <a:buNone/>
            </a:pPr>
            <a:r>
              <a:rPr lang="en-US" sz="2300" dirty="0" smtClean="0"/>
              <a:t> </a:t>
            </a:r>
          </a:p>
          <a:p>
            <a:pPr algn="just">
              <a:buNone/>
            </a:pPr>
            <a:r>
              <a:rPr lang="en-US" sz="2300" dirty="0" smtClean="0"/>
              <a:t>[7] M. </a:t>
            </a:r>
            <a:r>
              <a:rPr lang="en-US" sz="2300" dirty="0" err="1" smtClean="0"/>
              <a:t>Pielot</a:t>
            </a:r>
            <a:r>
              <a:rPr lang="en-US" sz="2300" dirty="0" smtClean="0"/>
              <a:t>, A. </a:t>
            </a:r>
            <a:r>
              <a:rPr lang="en-US" sz="2300" dirty="0" err="1" smtClean="0"/>
              <a:t>Vradi</a:t>
            </a:r>
            <a:r>
              <a:rPr lang="en-US" sz="2300" dirty="0" smtClean="0"/>
              <a:t> and S. Park, "Dismissed!!: A detailed exploration of how mobile phone users handle push notifications", Article presented at Proceedings of the 20th International Conference on Human-Computer Interaction with Mobile Devices and Services, 2018</a:t>
            </a:r>
          </a:p>
          <a:p>
            <a:pPr algn="just">
              <a:buNone/>
            </a:pPr>
            <a:r>
              <a:rPr lang="en-US" sz="2300" dirty="0" smtClean="0"/>
              <a:t> </a:t>
            </a:r>
          </a:p>
          <a:p>
            <a:pPr algn="just">
              <a:buNone/>
            </a:pPr>
            <a:r>
              <a:rPr lang="en-US" sz="2300" dirty="0" smtClean="0"/>
              <a:t>[8] </a:t>
            </a:r>
            <a:r>
              <a:rPr lang="en-US" sz="2300" dirty="0" err="1" smtClean="0"/>
              <a:t>Tinna</a:t>
            </a:r>
            <a:r>
              <a:rPr lang="en-US" sz="2300" dirty="0" smtClean="0"/>
              <a:t> </a:t>
            </a:r>
            <a:r>
              <a:rPr lang="en-US" sz="2300" dirty="0" err="1" smtClean="0"/>
              <a:t>Fauziah</a:t>
            </a:r>
            <a:r>
              <a:rPr lang="en-US" sz="2300" dirty="0" smtClean="0"/>
              <a:t> </a:t>
            </a:r>
            <a:r>
              <a:rPr lang="en-US" sz="2300" dirty="0" err="1" smtClean="0"/>
              <a:t>Azhar</a:t>
            </a:r>
            <a:r>
              <a:rPr lang="en-US" sz="2300" dirty="0" smtClean="0"/>
              <a:t>, Harry Budi </a:t>
            </a:r>
            <a:r>
              <a:rPr lang="en-US" sz="2300" dirty="0" err="1" smtClean="0"/>
              <a:t>Santoso</a:t>
            </a:r>
            <a:r>
              <a:rPr lang="en-US" sz="2300" dirty="0" smtClean="0"/>
              <a:t>, </a:t>
            </a:r>
            <a:r>
              <a:rPr lang="en-US" sz="2300" dirty="0" err="1" smtClean="0"/>
              <a:t>Panca</a:t>
            </a:r>
            <a:r>
              <a:rPr lang="en-US" sz="2300" dirty="0" smtClean="0"/>
              <a:t> O </a:t>
            </a:r>
            <a:r>
              <a:rPr lang="en-US" sz="2300" dirty="0" err="1" smtClean="0"/>
              <a:t>Hadi</a:t>
            </a:r>
            <a:r>
              <a:rPr lang="en-US" sz="2300" dirty="0" smtClean="0"/>
              <a:t> Putra "Evaluation of Usability </a:t>
            </a:r>
            <a:r>
              <a:rPr lang="en-US" sz="2300" dirty="0" smtClean="0"/>
              <a:t>and User Experience </a:t>
            </a:r>
            <a:r>
              <a:rPr lang="en-US" sz="2300" dirty="0" smtClean="0"/>
              <a:t>of </a:t>
            </a:r>
            <a:r>
              <a:rPr lang="en-US" sz="2300" dirty="0" err="1" smtClean="0"/>
              <a:t>Shopee</a:t>
            </a:r>
            <a:r>
              <a:rPr lang="en-US" sz="2300" dirty="0" smtClean="0"/>
              <a:t> as One of the Top E- Marketplaces in Indonesia", 2022 10th </a:t>
            </a:r>
            <a:r>
              <a:rPr lang="en-US" sz="2300" dirty="0" smtClean="0"/>
              <a:t>International Conference </a:t>
            </a:r>
            <a:r>
              <a:rPr lang="en-US" sz="2300" dirty="0" smtClean="0"/>
              <a:t>on Information and Communication Technology (ICOICT), pp.305-309, 2022</a:t>
            </a:r>
            <a:r>
              <a:rPr lang="en-US" sz="2300" dirty="0" smtClean="0"/>
              <a:t>.</a:t>
            </a:r>
          </a:p>
          <a:p>
            <a:pPr algn="just">
              <a:buNone/>
            </a:pPr>
            <a:endParaRPr lang="en-US" sz="2300" dirty="0" smtClean="0"/>
          </a:p>
          <a:p>
            <a:pPr algn="just">
              <a:buNone/>
            </a:pPr>
            <a:r>
              <a:rPr lang="en-US" sz="2300" dirty="0" smtClean="0"/>
              <a:t> [9] </a:t>
            </a:r>
            <a:r>
              <a:rPr lang="en-US" sz="2300" dirty="0" err="1" smtClean="0"/>
              <a:t>Anja</a:t>
            </a:r>
            <a:r>
              <a:rPr lang="en-US" sz="2300" dirty="0" smtClean="0"/>
              <a:t> K. </a:t>
            </a:r>
            <a:r>
              <a:rPr lang="en-US" sz="2300" dirty="0" err="1" smtClean="0"/>
              <a:t>Faulhaber</a:t>
            </a:r>
            <a:r>
              <a:rPr lang="en-US" sz="2300" dirty="0" smtClean="0"/>
              <a:t>, Moritz Hoppe, </a:t>
            </a:r>
            <a:r>
              <a:rPr lang="en-US" sz="2300" dirty="0" err="1" smtClean="0"/>
              <a:t>Ludger</a:t>
            </a:r>
            <a:r>
              <a:rPr lang="en-US" sz="2300" dirty="0" smtClean="0"/>
              <a:t> "Evaluation of Priority-Dependent Schmidt,</a:t>
            </a:r>
          </a:p>
          <a:p>
            <a:pPr algn="just">
              <a:buNone/>
            </a:pPr>
            <a:r>
              <a:rPr lang="en-US" sz="2300" dirty="0" smtClean="0"/>
              <a:t> Notifications for Smart Glasses Based on Peripheral Visual Cues", </a:t>
            </a:r>
            <a:r>
              <a:rPr lang="en-US" sz="2300" dirty="0" err="1" smtClean="0"/>
              <a:t>i</a:t>
            </a:r>
            <a:r>
              <a:rPr lang="en-US" sz="2300" dirty="0" smtClean="0"/>
              <a:t>-com, vol.21, no.2, pp.239, 2022.</a:t>
            </a:r>
          </a:p>
          <a:p>
            <a:pPr algn="just">
              <a:buNone/>
            </a:pPr>
            <a:r>
              <a:rPr lang="en-US" sz="2300" dirty="0" smtClean="0"/>
              <a:t> </a:t>
            </a:r>
          </a:p>
          <a:p>
            <a:pPr algn="just">
              <a:buNone/>
            </a:pPr>
            <a:r>
              <a:rPr lang="en-US" sz="2300" dirty="0" smtClean="0"/>
              <a:t>[10] Chelan D. </a:t>
            </a:r>
            <a:r>
              <a:rPr lang="en-US" sz="2300" dirty="0" err="1" smtClean="0"/>
              <a:t>Wadate</a:t>
            </a:r>
            <a:r>
              <a:rPr lang="en-US" sz="2300" dirty="0" smtClean="0"/>
              <a:t>, </a:t>
            </a:r>
            <a:r>
              <a:rPr lang="en-US" sz="2300" dirty="0" err="1" smtClean="0"/>
              <a:t>Prashant</a:t>
            </a:r>
            <a:r>
              <a:rPr lang="en-US" sz="2300" dirty="0" smtClean="0"/>
              <a:t> T. </a:t>
            </a:r>
            <a:r>
              <a:rPr lang="en-US" sz="2300" dirty="0" err="1" smtClean="0"/>
              <a:t>Suvare</a:t>
            </a:r>
            <a:r>
              <a:rPr lang="en-US" sz="2300" dirty="0" smtClean="0"/>
              <a:t> and </a:t>
            </a:r>
            <a:r>
              <a:rPr lang="en-US" sz="2300" dirty="0" err="1" smtClean="0"/>
              <a:t>Aniket</a:t>
            </a:r>
            <a:r>
              <a:rPr lang="en-US" sz="2300" dirty="0" smtClean="0"/>
              <a:t> S. More, A Survey of </a:t>
            </a:r>
            <a:r>
              <a:rPr lang="en-US" sz="2300" dirty="0" err="1" smtClean="0"/>
              <a:t>Aut</a:t>
            </a:r>
            <a:r>
              <a:rPr lang="en-US" sz="2300" dirty="0" smtClean="0"/>
              <a:t> 0 mat </a:t>
            </a:r>
            <a:r>
              <a:rPr lang="en-US" sz="2300" dirty="0" err="1" smtClean="0"/>
              <a:t>i</a:t>
            </a:r>
            <a:r>
              <a:rPr lang="en-US" sz="2300" dirty="0" smtClean="0"/>
              <a:t> c Wi-Fi based Push Notification in College Campus using Cloud, International Conference on Advances in Science and Technology (ICAST-2014), pp. 1-4,2014</a:t>
            </a:r>
          </a:p>
          <a:p>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fontScale="92500"/>
          </a:bodyPr>
          <a:lstStyle/>
          <a:p>
            <a:pPr algn="just"/>
            <a:r>
              <a:rPr lang="en-US" sz="2100" dirty="0" smtClean="0"/>
              <a:t>Push notifications are a powerful way to engage users and increase sales in e-commerce apps, but sending too many, especially irrelevant ones, can lead to user fatigue and app uninstalls. This project aims to find the right balance by reducing notifications while keeping them impactful.</a:t>
            </a:r>
          </a:p>
          <a:p>
            <a:pPr algn="just"/>
            <a:r>
              <a:rPr lang="en-US" sz="2100" dirty="0" smtClean="0"/>
              <a:t>Using Flutter for cross-platform development and Firebase for backend support, we built a system that delivers timely, personalized notifications. Firebase Cloud Messaging handles notification delivery, while tools like </a:t>
            </a:r>
            <a:r>
              <a:rPr lang="en-US" sz="2100" dirty="0" err="1" smtClean="0"/>
              <a:t>Firestore</a:t>
            </a:r>
            <a:r>
              <a:rPr lang="en-US" sz="2100" dirty="0" smtClean="0"/>
              <a:t> and </a:t>
            </a:r>
            <a:r>
              <a:rPr lang="en-US" sz="2100" dirty="0" err="1" smtClean="0"/>
              <a:t>Realtime</a:t>
            </a:r>
            <a:r>
              <a:rPr lang="en-US" sz="2100" dirty="0" smtClean="0"/>
              <a:t> Database ensure a smooth, real-time app experience.</a:t>
            </a:r>
          </a:p>
          <a:p>
            <a:pPr algn="just"/>
            <a:r>
              <a:rPr lang="en-US" sz="2100" dirty="0" smtClean="0"/>
              <a:t>Machine learning plays a key role in understanding user behavior and preferences. By analyzing purchase patterns and grouping users into segments, the system sends only relevant and valuable notifications. This focus on personalization and context reduces unnecessary messages.</a:t>
            </a:r>
          </a:p>
          <a:p>
            <a:pPr algn="just"/>
            <a:r>
              <a:rPr lang="en-US" sz="2100" dirty="0" smtClean="0"/>
              <a:t>The results show that fewer, better notifications improve user satisfaction, retention, and engagement. By combining modern tools like Flutter, Dart, and Firebase, this approach solves a common challenge in e-commerce while keeping users happy and connected.</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xmlns=""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786423" y="1143001"/>
            <a:ext cx="10668000" cy="4952997"/>
          </a:xfrm>
        </p:spPr>
        <p:txBody>
          <a:bodyPr>
            <a:normAutofit/>
          </a:bodyPr>
          <a:lstStyle/>
          <a:p>
            <a:pPr algn="just">
              <a:buNone/>
            </a:pPr>
            <a:r>
              <a:rPr lang="en-US" sz="2000" b="1" dirty="0" smtClean="0"/>
              <a:t>General </a:t>
            </a:r>
            <a:r>
              <a:rPr lang="en-US" sz="2000" b="1" dirty="0" smtClean="0"/>
              <a:t>Overview</a:t>
            </a:r>
          </a:p>
          <a:p>
            <a:pPr algn="just"/>
            <a:r>
              <a:rPr lang="en-US" sz="2000" dirty="0" smtClean="0"/>
              <a:t>Push </a:t>
            </a:r>
            <a:r>
              <a:rPr lang="en-US" sz="2000" dirty="0"/>
              <a:t>notifications have become an essential tool for businesses to communicate with smart phone customers in the ever-changing ecosystem of mobile apps. These ads provide direct interaction with consumers and provide content that can enhance their app experience</a:t>
            </a:r>
            <a:r>
              <a:rPr lang="en-US" sz="2000" dirty="0" smtClean="0"/>
              <a:t>.</a:t>
            </a:r>
          </a:p>
          <a:p>
            <a:pPr algn="just"/>
            <a:endParaRPr lang="en-US" sz="1200" dirty="0"/>
          </a:p>
          <a:p>
            <a:pPr algn="just"/>
            <a:r>
              <a:rPr lang="en-US" sz="2000" dirty="0"/>
              <a:t>However, advertisers seeking to increase consumer acceptance must strike a difficult balance between providing value and minimizing </a:t>
            </a:r>
            <a:r>
              <a:rPr lang="en-US" sz="2000" dirty="0" err="1" smtClean="0"/>
              <a:t>distraction.The</a:t>
            </a:r>
            <a:r>
              <a:rPr lang="en-US" sz="2000" dirty="0" smtClean="0"/>
              <a:t> </a:t>
            </a:r>
            <a:r>
              <a:rPr lang="en-US" sz="2000" dirty="0"/>
              <a:t>aim is to guide advertisers towards a more user-centric approach and highlight the importance of personalization and control to maximize the mobile experience</a:t>
            </a:r>
            <a:r>
              <a:rPr lang="en-US" sz="2000" dirty="0" smtClean="0"/>
              <a:t>.</a:t>
            </a:r>
          </a:p>
          <a:p>
            <a:pPr algn="just"/>
            <a:endParaRPr lang="en-US" sz="1400" dirty="0"/>
          </a:p>
          <a:p>
            <a:pPr algn="just"/>
            <a:r>
              <a:rPr lang="en-US" sz="2000" dirty="0"/>
              <a:t>The growing use of push notifications in mobile apps creates challenges for advertisers and developers as setting the right frequency becomes critical for user acceptance.</a:t>
            </a:r>
            <a:endParaRPr lang="en-GB" sz="2000" dirty="0"/>
          </a:p>
        </p:txBody>
      </p:sp>
    </p:spTree>
    <p:extLst>
      <p:ext uri="{BB962C8B-B14F-4D97-AF65-F5344CB8AC3E}">
        <p14:creationId xmlns:p14="http://schemas.microsoft.com/office/powerpoint/2010/main" xmlns=""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buNone/>
            </a:pPr>
            <a:r>
              <a:rPr lang="en-US" sz="2000" b="1" dirty="0" smtClean="0"/>
              <a:t>Importance of Push Notifications in Food Delivery Apps</a:t>
            </a:r>
          </a:p>
          <a:p>
            <a:r>
              <a:rPr lang="en-US" sz="1600" b="1" dirty="0" smtClean="0"/>
              <a:t>Order Updates:</a:t>
            </a:r>
            <a:r>
              <a:rPr lang="en-US" sz="1600" dirty="0" smtClean="0"/>
              <a:t> Real-time status updates for orders.</a:t>
            </a:r>
          </a:p>
          <a:p>
            <a:r>
              <a:rPr lang="en-US" sz="1600" b="1" dirty="0" smtClean="0"/>
              <a:t>Promotions:</a:t>
            </a:r>
            <a:r>
              <a:rPr lang="en-US" sz="1600" dirty="0" smtClean="0"/>
              <a:t> Notify users about discounts and personalized deals.</a:t>
            </a:r>
          </a:p>
          <a:p>
            <a:r>
              <a:rPr lang="en-US" sz="1600" b="1" dirty="0" smtClean="0"/>
              <a:t>Engagement:</a:t>
            </a:r>
            <a:r>
              <a:rPr lang="en-US" sz="1600" dirty="0" smtClean="0"/>
              <a:t> Encourage app usage with reminders, rewards, or new features.</a:t>
            </a:r>
          </a:p>
          <a:p>
            <a:r>
              <a:rPr lang="en-US" sz="1600" b="1" dirty="0" smtClean="0"/>
              <a:t>Critical Alerts:</a:t>
            </a:r>
            <a:r>
              <a:rPr lang="en-US" sz="1600" dirty="0" smtClean="0"/>
              <a:t> Inform users of issues like delays or unavailable items.</a:t>
            </a:r>
          </a:p>
          <a:p>
            <a:endParaRPr lang="en-US" sz="1200" dirty="0" smtClean="0"/>
          </a:p>
          <a:p>
            <a:pPr>
              <a:buNone/>
            </a:pPr>
            <a:r>
              <a:rPr lang="en-US" sz="2000" b="1" dirty="0" smtClean="0"/>
              <a:t>Challenges of Excessive Notifications</a:t>
            </a:r>
          </a:p>
          <a:p>
            <a:r>
              <a:rPr lang="en-US" sz="1600" b="1" dirty="0" smtClean="0"/>
              <a:t>Notification Fatigue:</a:t>
            </a:r>
            <a:r>
              <a:rPr lang="en-US" sz="1600" dirty="0" smtClean="0"/>
              <a:t> Overloading users with messages leads to frustration.</a:t>
            </a:r>
          </a:p>
          <a:p>
            <a:r>
              <a:rPr lang="en-US" sz="1600" b="1" dirty="0" smtClean="0"/>
              <a:t>Relevance Issues:</a:t>
            </a:r>
            <a:r>
              <a:rPr lang="en-US" sz="1600" dirty="0" smtClean="0"/>
              <a:t> Generic messages result in low engagement.</a:t>
            </a:r>
          </a:p>
          <a:p>
            <a:r>
              <a:rPr lang="en-US" sz="1600" b="1" dirty="0" smtClean="0"/>
              <a:t>Technical Limitations:</a:t>
            </a:r>
            <a:r>
              <a:rPr lang="en-US" sz="1600" dirty="0" smtClean="0"/>
              <a:t> High-volume notifications require robust systems.</a:t>
            </a:r>
          </a:p>
          <a:p>
            <a:r>
              <a:rPr lang="en-US" sz="1600" b="1" dirty="0" smtClean="0"/>
              <a:t>Segmentation Problems:</a:t>
            </a:r>
            <a:r>
              <a:rPr lang="en-US" sz="1600" dirty="0" smtClean="0"/>
              <a:t> Poor targeting reduces user satisfaction</a:t>
            </a:r>
            <a:r>
              <a:rPr lang="en-US" sz="1600" dirty="0" smtClean="0"/>
              <a:t>.</a:t>
            </a:r>
          </a:p>
          <a:p>
            <a:endParaRPr lang="en-US" sz="1600" dirty="0" smtClean="0"/>
          </a:p>
          <a:p>
            <a:pPr>
              <a:buNone/>
            </a:pPr>
            <a:r>
              <a:rPr lang="en-US" sz="1800" b="1" dirty="0" smtClean="0"/>
              <a:t>Enhancing User Experience Through Personalized Notifications</a:t>
            </a:r>
          </a:p>
          <a:p>
            <a:r>
              <a:rPr lang="en-US" sz="1500" b="1" dirty="0" smtClean="0"/>
              <a:t>User-Centric Focus:</a:t>
            </a:r>
            <a:r>
              <a:rPr lang="en-US" sz="1500" dirty="0" smtClean="0"/>
              <a:t> Tailor notifications to individual preferences to boost engagement.</a:t>
            </a:r>
          </a:p>
          <a:p>
            <a:r>
              <a:rPr lang="en-US" sz="1500" b="1" dirty="0" smtClean="0"/>
              <a:t>AI &amp; Behavioral Insights:</a:t>
            </a:r>
            <a:r>
              <a:rPr lang="en-US" sz="1500" dirty="0" smtClean="0"/>
              <a:t> Leverage machine learning to predict user needs and deliver timely updates.</a:t>
            </a:r>
          </a:p>
          <a:p>
            <a:r>
              <a:rPr lang="en-US" sz="1500" b="1" dirty="0" smtClean="0"/>
              <a:t>Best Practices:</a:t>
            </a:r>
            <a:r>
              <a:rPr lang="en-US" sz="1500" dirty="0" smtClean="0"/>
              <a:t> Focus on timing and value for non-intrusive, meaningful messages.</a:t>
            </a:r>
          </a:p>
          <a:p>
            <a:r>
              <a:rPr lang="en-US" sz="1500" b="1" dirty="0" smtClean="0"/>
              <a:t>Real-Time Updates:</a:t>
            </a:r>
            <a:r>
              <a:rPr lang="en-US" sz="1500" dirty="0" smtClean="0"/>
              <a:t> Ensure users are informed, reducing anxiety and building trust.</a:t>
            </a:r>
          </a:p>
          <a:p>
            <a:r>
              <a:rPr lang="en-US" sz="1500" b="1" dirty="0" smtClean="0"/>
              <a:t>Security &amp; Privacy:</a:t>
            </a:r>
            <a:r>
              <a:rPr lang="en-US" sz="1500" dirty="0" smtClean="0"/>
              <a:t> Respect user data with transparent handling and compliance.</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buNone/>
            </a:pPr>
            <a:r>
              <a:rPr lang="en-US" sz="2000" b="1" dirty="0" smtClean="0"/>
              <a:t>Advantages of Reducing </a:t>
            </a:r>
            <a:r>
              <a:rPr lang="en-US" sz="2000" b="1" dirty="0" smtClean="0"/>
              <a:t>Notifications</a:t>
            </a:r>
          </a:p>
          <a:p>
            <a:pPr>
              <a:buNone/>
            </a:pPr>
            <a:endParaRPr lang="en-US" sz="800" b="1" dirty="0" smtClean="0"/>
          </a:p>
          <a:p>
            <a:r>
              <a:rPr lang="en-US" sz="1600" b="1" dirty="0" smtClean="0"/>
              <a:t>Improved User Experience:</a:t>
            </a:r>
            <a:r>
              <a:rPr lang="en-US" sz="1600" dirty="0" smtClean="0"/>
              <a:t> Less clutter and no fatigue.</a:t>
            </a:r>
          </a:p>
          <a:p>
            <a:r>
              <a:rPr lang="en-US" sz="1600" b="1" dirty="0" smtClean="0"/>
              <a:t>Meaningful Engagement:</a:t>
            </a:r>
            <a:r>
              <a:rPr lang="en-US" sz="1600" dirty="0" smtClean="0"/>
              <a:t> Higher relevance and better retention.</a:t>
            </a:r>
          </a:p>
          <a:p>
            <a:r>
              <a:rPr lang="en-US" sz="1600" b="1" dirty="0" smtClean="0"/>
              <a:t>Enhanced Brand Image:</a:t>
            </a:r>
            <a:r>
              <a:rPr lang="en-US" sz="1600" dirty="0" smtClean="0"/>
              <a:t> Respectful and thoughtful communication builds trust.</a:t>
            </a:r>
          </a:p>
          <a:p>
            <a:r>
              <a:rPr lang="en-US" sz="1600" b="1" dirty="0" smtClean="0"/>
              <a:t>Higher Quality Notifications:</a:t>
            </a:r>
            <a:r>
              <a:rPr lang="en-US" sz="1600" dirty="0" smtClean="0"/>
              <a:t> Focus on valuable content increases open rates</a:t>
            </a:r>
            <a:r>
              <a:rPr lang="en-US" sz="1600" dirty="0" smtClean="0"/>
              <a:t>.</a:t>
            </a:r>
          </a:p>
          <a:p>
            <a:endParaRPr lang="en-US" sz="1600" dirty="0" smtClean="0"/>
          </a:p>
          <a:p>
            <a:pPr>
              <a:buNone/>
            </a:pPr>
            <a:r>
              <a:rPr lang="en-US" sz="1800" b="1" dirty="0" smtClean="0"/>
              <a:t>Disadvantages of Reducing </a:t>
            </a:r>
            <a:r>
              <a:rPr lang="en-US" sz="1800" b="1" dirty="0" smtClean="0"/>
              <a:t>Notifications</a:t>
            </a:r>
          </a:p>
          <a:p>
            <a:pPr>
              <a:buNone/>
            </a:pPr>
            <a:endParaRPr lang="en-US" sz="1200" b="1" dirty="0" smtClean="0"/>
          </a:p>
          <a:p>
            <a:r>
              <a:rPr lang="en-US" sz="1600" b="1" dirty="0" smtClean="0"/>
              <a:t>Reduced Engagement:</a:t>
            </a:r>
            <a:r>
              <a:rPr lang="en-US" sz="1600" dirty="0" smtClean="0"/>
              <a:t> Missed opportunities for timely promotions.</a:t>
            </a:r>
          </a:p>
          <a:p>
            <a:r>
              <a:rPr lang="en-US" sz="1600" b="1" dirty="0" smtClean="0"/>
              <a:t>Lower Conversion:</a:t>
            </a:r>
            <a:r>
              <a:rPr lang="en-US" sz="1600" dirty="0" smtClean="0"/>
              <a:t> Fewer alerts might result in missed deals.</a:t>
            </a:r>
          </a:p>
          <a:p>
            <a:r>
              <a:rPr lang="en-US" sz="1600" b="1" dirty="0" smtClean="0"/>
              <a:t>Brand Visibility:</a:t>
            </a:r>
            <a:r>
              <a:rPr lang="en-US" sz="1600" dirty="0" smtClean="0"/>
              <a:t> Reduced presence could lead to user disengagement.</a:t>
            </a:r>
          </a:p>
          <a:p>
            <a:r>
              <a:rPr lang="en-US" sz="1600" b="1" dirty="0" smtClean="0"/>
              <a:t>Critical Delays:</a:t>
            </a:r>
            <a:r>
              <a:rPr lang="en-US" sz="1600" dirty="0" smtClean="0"/>
              <a:t> Fewer notifications might hinder timely problem-solving.</a:t>
            </a:r>
          </a:p>
          <a:p>
            <a:r>
              <a:rPr lang="en-US" sz="1600" b="1" dirty="0" smtClean="0"/>
              <a:t>Limited Personalization:</a:t>
            </a:r>
            <a:r>
              <a:rPr lang="en-US" sz="1600" dirty="0" smtClean="0"/>
              <a:t> Less frequent offers may weaken user interest.</a:t>
            </a:r>
          </a:p>
          <a:p>
            <a:pPr>
              <a:buNone/>
            </a:pPr>
            <a:endParaRPr lang="en-US" dirty="0" smtClean="0"/>
          </a:p>
          <a:p>
            <a:pPr>
              <a:buNone/>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812800" y="1565030"/>
          <a:ext cx="10668000" cy="2219960"/>
        </p:xfrm>
        <a:graphic>
          <a:graphicData uri="http://schemas.openxmlformats.org/drawingml/2006/table">
            <a:tbl>
              <a:tblPr firstRow="1" bandRow="1">
                <a:tableStyleId>{5C22544A-7EE6-4342-B048-85BDC9FD1C3A}</a:tableStyleId>
              </a:tblPr>
              <a:tblGrid>
                <a:gridCol w="3556000"/>
                <a:gridCol w="3556000"/>
                <a:gridCol w="3556000"/>
              </a:tblGrid>
              <a:tr h="197729">
                <a:tc>
                  <a:txBody>
                    <a:bodyPr/>
                    <a:lstStyle/>
                    <a:p>
                      <a:r>
                        <a:rPr lang="en-US" b="1" dirty="0"/>
                        <a:t>SL.NO</a:t>
                      </a:r>
                      <a:endParaRPr lang="en-US" dirty="0"/>
                    </a:p>
                  </a:txBody>
                  <a:tcPr anchor="ctr"/>
                </a:tc>
                <a:tc>
                  <a:txBody>
                    <a:bodyPr/>
                    <a:lstStyle/>
                    <a:p>
                      <a:r>
                        <a:rPr lang="en-US" b="1"/>
                        <a:t>Technologies</a:t>
                      </a:r>
                      <a:endParaRPr lang="en-US"/>
                    </a:p>
                  </a:txBody>
                  <a:tcPr anchor="ctr"/>
                </a:tc>
                <a:tc>
                  <a:txBody>
                    <a:bodyPr/>
                    <a:lstStyle/>
                    <a:p>
                      <a:r>
                        <a:rPr lang="en-US" b="1"/>
                        <a:t>Version</a:t>
                      </a:r>
                      <a:endParaRPr lang="en-US"/>
                    </a:p>
                  </a:txBody>
                  <a:tcPr anchor="ctr"/>
                </a:tc>
              </a:tr>
              <a:tr h="370840">
                <a:tc>
                  <a:txBody>
                    <a:bodyPr/>
                    <a:lstStyle/>
                    <a:p>
                      <a:r>
                        <a:rPr lang="en-US" dirty="0"/>
                        <a:t>1</a:t>
                      </a:r>
                    </a:p>
                  </a:txBody>
                  <a:tcPr anchor="ctr"/>
                </a:tc>
                <a:tc>
                  <a:txBody>
                    <a:bodyPr/>
                    <a:lstStyle/>
                    <a:p>
                      <a:r>
                        <a:rPr lang="en-US"/>
                        <a:t>Visual Studio Code</a:t>
                      </a:r>
                    </a:p>
                  </a:txBody>
                  <a:tcPr anchor="ctr"/>
                </a:tc>
                <a:tc>
                  <a:txBody>
                    <a:bodyPr/>
                    <a:lstStyle/>
                    <a:p>
                      <a:r>
                        <a:rPr lang="en-US"/>
                        <a:t>1.86</a:t>
                      </a:r>
                    </a:p>
                  </a:txBody>
                  <a:tcPr anchor="ctr"/>
                </a:tc>
              </a:tr>
              <a:tr h="370840">
                <a:tc>
                  <a:txBody>
                    <a:bodyPr/>
                    <a:lstStyle/>
                    <a:p>
                      <a:r>
                        <a:rPr lang="en-US"/>
                        <a:t>2</a:t>
                      </a:r>
                    </a:p>
                  </a:txBody>
                  <a:tcPr anchor="ctr"/>
                </a:tc>
                <a:tc>
                  <a:txBody>
                    <a:bodyPr/>
                    <a:lstStyle/>
                    <a:p>
                      <a:r>
                        <a:rPr lang="en-US"/>
                        <a:t>Android Studio</a:t>
                      </a:r>
                    </a:p>
                  </a:txBody>
                  <a:tcPr anchor="ctr"/>
                </a:tc>
                <a:tc>
                  <a:txBody>
                    <a:bodyPr/>
                    <a:lstStyle/>
                    <a:p>
                      <a:r>
                        <a:rPr lang="en-US"/>
                        <a:t>2024.2.1</a:t>
                      </a:r>
                    </a:p>
                  </a:txBody>
                  <a:tcPr anchor="ctr"/>
                </a:tc>
              </a:tr>
              <a:tr h="370840">
                <a:tc>
                  <a:txBody>
                    <a:bodyPr/>
                    <a:lstStyle/>
                    <a:p>
                      <a:r>
                        <a:rPr lang="en-US"/>
                        <a:t>3</a:t>
                      </a:r>
                    </a:p>
                  </a:txBody>
                  <a:tcPr anchor="ctr"/>
                </a:tc>
                <a:tc>
                  <a:txBody>
                    <a:bodyPr/>
                    <a:lstStyle/>
                    <a:p>
                      <a:r>
                        <a:rPr lang="en-US"/>
                        <a:t>Flutter SDK</a:t>
                      </a:r>
                    </a:p>
                  </a:txBody>
                  <a:tcPr anchor="ctr"/>
                </a:tc>
                <a:tc>
                  <a:txBody>
                    <a:bodyPr/>
                    <a:lstStyle/>
                    <a:p>
                      <a:r>
                        <a:rPr lang="en-US"/>
                        <a:t>3.27</a:t>
                      </a:r>
                    </a:p>
                  </a:txBody>
                  <a:tcPr anchor="ctr"/>
                </a:tc>
              </a:tr>
              <a:tr h="370840">
                <a:tc>
                  <a:txBody>
                    <a:bodyPr/>
                    <a:lstStyle/>
                    <a:p>
                      <a:r>
                        <a:rPr lang="en-US"/>
                        <a:t>4</a:t>
                      </a:r>
                    </a:p>
                  </a:txBody>
                  <a:tcPr anchor="ctr"/>
                </a:tc>
                <a:tc>
                  <a:txBody>
                    <a:bodyPr/>
                    <a:lstStyle/>
                    <a:p>
                      <a:r>
                        <a:rPr lang="en-US"/>
                        <a:t>Dart SDK</a:t>
                      </a:r>
                    </a:p>
                  </a:txBody>
                  <a:tcPr anchor="ctr"/>
                </a:tc>
                <a:tc>
                  <a:txBody>
                    <a:bodyPr/>
                    <a:lstStyle/>
                    <a:p>
                      <a:r>
                        <a:rPr lang="en-US"/>
                        <a:t>3.6.0</a:t>
                      </a:r>
                    </a:p>
                  </a:txBody>
                  <a:tcPr anchor="ctr"/>
                </a:tc>
              </a:tr>
              <a:tr h="370840">
                <a:tc>
                  <a:txBody>
                    <a:bodyPr/>
                    <a:lstStyle/>
                    <a:p>
                      <a:r>
                        <a:rPr lang="en-US"/>
                        <a:t>5</a:t>
                      </a:r>
                    </a:p>
                  </a:txBody>
                  <a:tcPr anchor="ctr"/>
                </a:tc>
                <a:tc>
                  <a:txBody>
                    <a:bodyPr/>
                    <a:lstStyle/>
                    <a:p>
                      <a:r>
                        <a:rPr lang="en-US"/>
                        <a:t>Firebase</a:t>
                      </a:r>
                    </a:p>
                  </a:txBody>
                  <a:tcPr anchor="ctr"/>
                </a:tc>
                <a:tc>
                  <a:txBody>
                    <a:bodyPr/>
                    <a:lstStyle/>
                    <a:p>
                      <a:r>
                        <a:rPr lang="en-US" dirty="0"/>
                        <a:t>V9</a:t>
                      </a:r>
                    </a:p>
                  </a:txBody>
                  <a:tcPr anchor="ctr"/>
                </a:tc>
              </a:tr>
            </a:tbl>
          </a:graphicData>
        </a:graphic>
      </p:graphicFrame>
      <p:sp>
        <p:nvSpPr>
          <p:cNvPr id="5" name="TextBox 4"/>
          <p:cNvSpPr txBox="1"/>
          <p:nvPr/>
        </p:nvSpPr>
        <p:spPr>
          <a:xfrm>
            <a:off x="808892" y="1063869"/>
            <a:ext cx="3332285" cy="369332"/>
          </a:xfrm>
          <a:prstGeom prst="rect">
            <a:avLst/>
          </a:prstGeom>
          <a:noFill/>
        </p:spPr>
        <p:txBody>
          <a:bodyPr wrap="square" rtlCol="0">
            <a:spAutoFit/>
          </a:bodyPr>
          <a:lstStyle/>
          <a:p>
            <a:r>
              <a:rPr lang="en-US" b="1" dirty="0" smtClean="0"/>
              <a:t>Software </a:t>
            </a:r>
            <a:r>
              <a:rPr lang="en-US" b="1" dirty="0" smtClean="0"/>
              <a:t>Components :</a:t>
            </a:r>
            <a:endParaRPr lang="en-US" b="1" dirty="0"/>
          </a:p>
        </p:txBody>
      </p:sp>
      <p:sp>
        <p:nvSpPr>
          <p:cNvPr id="6" name="TextBox 5"/>
          <p:cNvSpPr txBox="1"/>
          <p:nvPr/>
        </p:nvSpPr>
        <p:spPr>
          <a:xfrm>
            <a:off x="861646" y="3903785"/>
            <a:ext cx="8651631" cy="2031325"/>
          </a:xfrm>
          <a:prstGeom prst="rect">
            <a:avLst/>
          </a:prstGeom>
          <a:noFill/>
        </p:spPr>
        <p:txBody>
          <a:bodyPr wrap="square" rtlCol="0">
            <a:spAutoFit/>
          </a:bodyPr>
          <a:lstStyle/>
          <a:p>
            <a:r>
              <a:rPr lang="en-US" b="1" dirty="0" smtClean="0"/>
              <a:t>Key Tools and </a:t>
            </a:r>
            <a:r>
              <a:rPr lang="en-US" b="1" dirty="0" smtClean="0"/>
              <a:t>Technologies :</a:t>
            </a:r>
            <a:endParaRPr lang="en-US" b="1" dirty="0" smtClean="0"/>
          </a:p>
          <a:p>
            <a:r>
              <a:rPr lang="en-US" b="1" dirty="0" smtClean="0"/>
              <a:t>Firebase</a:t>
            </a:r>
            <a:r>
              <a:rPr lang="en-US" dirty="0" smtClean="0"/>
              <a:t>: Offers robust tools for notifications, analytics, predictions, and real-time updates.</a:t>
            </a:r>
          </a:p>
          <a:p>
            <a:r>
              <a:rPr lang="en-US" b="1" dirty="0" smtClean="0"/>
              <a:t>Flutter</a:t>
            </a:r>
            <a:r>
              <a:rPr lang="en-US" dirty="0" smtClean="0"/>
              <a:t>: Simplifies cross-platform development, saving time and resources.</a:t>
            </a:r>
          </a:p>
          <a:p>
            <a:r>
              <a:rPr lang="en-US" b="1" dirty="0" smtClean="0"/>
              <a:t>Dart</a:t>
            </a:r>
            <a:r>
              <a:rPr lang="en-US" dirty="0" smtClean="0"/>
              <a:t>: A modern language for efficient app development.</a:t>
            </a:r>
          </a:p>
          <a:p>
            <a:r>
              <a:rPr lang="en-US" b="1" dirty="0" smtClean="0"/>
              <a:t>Android Studio Emulator</a:t>
            </a:r>
            <a:r>
              <a:rPr lang="en-US" dirty="0" smtClean="0"/>
              <a:t>: Enables testing without physical devices.</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normAutofit lnSpcReduction="10000"/>
          </a:bodyPr>
          <a:lstStyle/>
          <a:p>
            <a:pPr algn="just"/>
            <a:r>
              <a:rPr lang="en-US" sz="1600" b="1" dirty="0" smtClean="0"/>
              <a:t>R.V. </a:t>
            </a:r>
            <a:r>
              <a:rPr lang="en-US" sz="1600" b="1" dirty="0" err="1" smtClean="0"/>
              <a:t>Karthik</a:t>
            </a:r>
            <a:r>
              <a:rPr lang="en-US" sz="1600" b="1" dirty="0" smtClean="0"/>
              <a:t> and </a:t>
            </a:r>
            <a:r>
              <a:rPr lang="en-US" sz="1600" b="1" dirty="0" err="1" smtClean="0"/>
              <a:t>Sannasi</a:t>
            </a:r>
            <a:r>
              <a:rPr lang="en-US" sz="1600" b="1" dirty="0" smtClean="0"/>
              <a:t> </a:t>
            </a:r>
            <a:r>
              <a:rPr lang="en-US" sz="1600" b="1" dirty="0" err="1" smtClean="0"/>
              <a:t>Ganapathy</a:t>
            </a:r>
            <a:r>
              <a:rPr lang="en-US" sz="1600" b="1" dirty="0" smtClean="0"/>
              <a:t> </a:t>
            </a:r>
            <a:r>
              <a:rPr lang="en-US" sz="1600" dirty="0" smtClean="0"/>
              <a:t>proposed a </a:t>
            </a:r>
            <a:r>
              <a:rPr lang="en-US" sz="1600" dirty="0" err="1" smtClean="0"/>
              <a:t>modle</a:t>
            </a:r>
            <a:r>
              <a:rPr lang="en-US" sz="1600" dirty="0" smtClean="0"/>
              <a:t> in their study, the researchers sought to tackle the limitations of traditional recommendation systems, which often struggle to accurately capture vague or unclear customer preferences. They proposed an innovative system that integrates sentiment analysis, ontology, and fuzzy logic to provide a deeper understanding of customers' interests and behaviors</a:t>
            </a:r>
            <a:r>
              <a:rPr lang="en-US" sz="1600" dirty="0" smtClean="0"/>
              <a:t>.</a:t>
            </a:r>
          </a:p>
          <a:p>
            <a:pPr algn="just"/>
            <a:endParaRPr lang="en-US" sz="1000" dirty="0" smtClean="0"/>
          </a:p>
          <a:p>
            <a:pPr algn="just">
              <a:buNone/>
            </a:pPr>
            <a:r>
              <a:rPr lang="en-US" sz="1600" dirty="0" smtClean="0"/>
              <a:t>	The </a:t>
            </a:r>
            <a:r>
              <a:rPr lang="en-US" sz="1600" dirty="0" smtClean="0"/>
              <a:t>system uses sentiment analysis to evaluate customer reviews and determine the emotional tone of feedback, helping to capture more precise customer preferences. Ontology is then applied to structure knowledge by defining the relationships between products, categories, and user preferences, enabling the system to generate more insightful recommendations. Fuzzy logic is employed to handle uncertainty and imprecision in customer data—such as vague preferences like “sometimes liking spicy food”—ensuring that the system still offers relevant product suggestions based on these unclear cues</a:t>
            </a:r>
            <a:r>
              <a:rPr lang="en-US" sz="1600" dirty="0" smtClean="0"/>
              <a:t>.</a:t>
            </a:r>
          </a:p>
          <a:p>
            <a:pPr algn="just">
              <a:buNone/>
            </a:pPr>
            <a:endParaRPr lang="en-US" sz="1050" dirty="0" smtClean="0"/>
          </a:p>
          <a:p>
            <a:pPr algn="just">
              <a:buNone/>
            </a:pPr>
            <a:r>
              <a:rPr lang="en-US" sz="1600" dirty="0" smtClean="0"/>
              <a:t>	The </a:t>
            </a:r>
            <a:r>
              <a:rPr lang="en-US" sz="1600" dirty="0" smtClean="0"/>
              <a:t>study's findings revealed that this hybrid approach significantly improved the personalization of product recommendations. By combining emotional insights from sentiment analysis, structured knowledge from ontology, and the flexibility of fuzzy logic, the system was able to offer more tailored and meaningful product suggestions. Customers received not only items that aligned with their expressed preferences but also those they might not have realized they wanted, leading to a more enjoyable and satisfying shopping experience.</a:t>
            </a:r>
          </a:p>
          <a:p>
            <a:pPr algn="just"/>
            <a:endParaRPr lang="en-US" sz="1600" dirty="0">
              <a:latin typeface="Lato" pitchFamily="34" charset="0"/>
              <a:cs typeface="Lato" pitchFamily="34" charset="0"/>
            </a:endParaRPr>
          </a:p>
        </p:txBody>
      </p:sp>
    </p:spTree>
    <p:extLst>
      <p:ext uri="{BB962C8B-B14F-4D97-AF65-F5344CB8AC3E}">
        <p14:creationId xmlns:p14="http://schemas.microsoft.com/office/powerpoint/2010/main" xmlns="" val="37677111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1110343"/>
            <a:ext cx="10303329" cy="4616648"/>
          </a:xfrm>
          <a:prstGeom prst="rect">
            <a:avLst/>
          </a:prstGeom>
          <a:noFill/>
        </p:spPr>
        <p:txBody>
          <a:bodyPr wrap="square" rtlCol="0">
            <a:spAutoFit/>
          </a:bodyPr>
          <a:lstStyle/>
          <a:p>
            <a:pPr>
              <a:buFont typeface="Arial" pitchFamily="34" charset="0"/>
              <a:buChar char="•"/>
            </a:pPr>
            <a:r>
              <a:rPr lang="en-US" sz="2000" dirty="0" smtClean="0"/>
              <a:t> </a:t>
            </a:r>
            <a:r>
              <a:rPr lang="en-US" b="1" dirty="0" err="1" smtClean="0"/>
              <a:t>Gautam</a:t>
            </a:r>
            <a:r>
              <a:rPr lang="en-US" b="1" dirty="0" smtClean="0"/>
              <a:t> </a:t>
            </a:r>
            <a:r>
              <a:rPr lang="en-US" b="1" dirty="0" err="1" smtClean="0"/>
              <a:t>Chauhan</a:t>
            </a:r>
            <a:r>
              <a:rPr lang="en-US" dirty="0" smtClean="0"/>
              <a:t>, et.al., proposed a </a:t>
            </a:r>
            <a:r>
              <a:rPr lang="en-US" dirty="0" smtClean="0"/>
              <a:t>model the </a:t>
            </a:r>
            <a:r>
              <a:rPr lang="en-US" dirty="0" smtClean="0"/>
              <a:t>authors identified that excessive or irrelevant push notifications often frustrate users, leading to app uninstalls. To address this, they designed a personalized recommender system that uses customer behavior, preferences, and past interactions to send tailored notifications. Rather than sending generic messages, the system delivers relevant notifications based on users' interests, like offering a discount on fitness gear for a frequent shopper of athletic products</a:t>
            </a:r>
            <a:r>
              <a:rPr lang="en-US" dirty="0" smtClean="0"/>
              <a:t>.</a:t>
            </a:r>
          </a:p>
          <a:p>
            <a:pPr>
              <a:buFont typeface="Arial" pitchFamily="34" charset="0"/>
              <a:buChar char="•"/>
            </a:pPr>
            <a:endParaRPr lang="en-US" dirty="0" smtClean="0"/>
          </a:p>
          <a:p>
            <a:r>
              <a:rPr lang="en-US" dirty="0" smtClean="0"/>
              <a:t>Using machine learning algorithms, the system analyzes user data to predict useful notifications, making them feel more like helpful reminders. The approach led to higher engagement, with better click-through rates and retention, proving that quality notifications can strike a balance between keeping users informed and avoiding notification fatigue</a:t>
            </a:r>
            <a:r>
              <a:rPr lang="en-US" dirty="0" smtClean="0"/>
              <a:t>.</a:t>
            </a:r>
          </a:p>
          <a:p>
            <a:endParaRPr lang="en-US" dirty="0" smtClean="0"/>
          </a:p>
          <a:p>
            <a:r>
              <a:rPr lang="en-US" dirty="0" smtClean="0"/>
              <a:t>This research demonstrates how leveraging technology for personalized push notifications can enhance user experience, trust, and loyalty in e-commerce platforms.</a:t>
            </a:r>
          </a:p>
          <a:p>
            <a:pPr lvl="1" algn="just">
              <a:buFont typeface="Arial" pitchFamily="34" charset="0"/>
              <a:buChar char="•"/>
            </a:pPr>
            <a:endParaRPr lang="en-US" sz="2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81454" y="1186962"/>
            <a:ext cx="10163908" cy="4801314"/>
          </a:xfrm>
          <a:prstGeom prst="rect">
            <a:avLst/>
          </a:prstGeom>
          <a:noFill/>
        </p:spPr>
        <p:txBody>
          <a:bodyPr wrap="square" rtlCol="0">
            <a:spAutoFit/>
          </a:bodyPr>
          <a:lstStyle/>
          <a:p>
            <a:pPr>
              <a:buFont typeface="Arial" pitchFamily="34" charset="0"/>
              <a:buChar char="•"/>
            </a:pPr>
            <a:r>
              <a:rPr lang="en-US" b="1" dirty="0" err="1" smtClean="0"/>
              <a:t>Nabilah</a:t>
            </a:r>
            <a:r>
              <a:rPr lang="en-US" b="1" dirty="0" smtClean="0"/>
              <a:t> </a:t>
            </a:r>
            <a:r>
              <a:rPr lang="en-US" b="1" dirty="0" err="1" smtClean="0"/>
              <a:t>ZhafiraViderisa</a:t>
            </a:r>
            <a:r>
              <a:rPr lang="en-US" b="1" dirty="0" smtClean="0"/>
              <a:t>, </a:t>
            </a:r>
            <a:r>
              <a:rPr lang="en-US" dirty="0" smtClean="0"/>
              <a:t>et.al., invented a model </a:t>
            </a:r>
            <a:r>
              <a:rPr lang="en-US" dirty="0" smtClean="0"/>
              <a:t>there </a:t>
            </a:r>
            <a:r>
              <a:rPr lang="en-US" dirty="0" smtClean="0"/>
              <a:t>study focused on designing push notifications that are relevant and useful by using a User-Centered Design (UCD) approach. The researchers gathered insights directly from users about their preferences, shopping habits, and what types of notifications they found helpful. By analyzing user behavior, such as browsing history and purchase patterns, the system ensured notifications were tailored to individual interests, like offering fashion discounts to frequent clothing shoppers</a:t>
            </a:r>
            <a:r>
              <a:rPr lang="en-US" dirty="0" smtClean="0"/>
              <a:t>.</a:t>
            </a:r>
          </a:p>
          <a:p>
            <a:endParaRPr lang="en-US" dirty="0" smtClean="0"/>
          </a:p>
          <a:p>
            <a:r>
              <a:rPr lang="en-US" dirty="0" smtClean="0"/>
              <a:t>Timing and frequency were also key elements, with the team working with users to strike the right balance—notifications that are informative without being overwhelming. The findings showed that involving users in the design process improved notification effectiveness, leading to greater user satisfaction and engagement</a:t>
            </a:r>
            <a:r>
              <a:rPr lang="en-US" dirty="0" smtClean="0"/>
              <a:t>.</a:t>
            </a:r>
          </a:p>
          <a:p>
            <a:endParaRPr lang="en-US" dirty="0" smtClean="0"/>
          </a:p>
          <a:p>
            <a:r>
              <a:rPr lang="en-US" dirty="0" smtClean="0"/>
              <a:t>This study underscores the value of personalized, well-designed push notifications in e-commerce. By focusing on user preferences, businesses can strengthen customer relationships, improve retention, and boost sales, benefiting both users and platforms.</a:t>
            </a:r>
          </a:p>
          <a:p>
            <a:r>
              <a:rPr lang="en-US" dirty="0" smtClean="0"/>
              <a:t> </a:t>
            </a:r>
            <a:endParaRPr lang="en-US" dirty="0"/>
          </a:p>
        </p:txBody>
      </p:sp>
    </p:spTree>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Bioinformatics</Template>
  <TotalTime>1872</TotalTime>
  <Words>1649</Words>
  <Application>Microsoft Office PowerPoint</Application>
  <PresentationFormat>Custom</PresentationFormat>
  <Paragraphs>204</Paragraphs>
  <Slides>20</Slides>
  <Notes>1</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Bioinformatics</vt:lpstr>
      <vt:lpstr>Reducing the amount of push notifications for e-commerce apps</vt:lpstr>
      <vt:lpstr>ABSTRACT</vt:lpstr>
      <vt:lpstr>Introduction</vt:lpstr>
      <vt:lpstr>Slide 4</vt:lpstr>
      <vt:lpstr>Slide 5</vt:lpstr>
      <vt:lpstr>Slide 6</vt:lpstr>
      <vt:lpstr>Literature Review</vt:lpstr>
      <vt:lpstr>Slide 8</vt:lpstr>
      <vt:lpstr>Slide 9</vt:lpstr>
      <vt:lpstr>Objectives</vt:lpstr>
      <vt:lpstr>Slide 11</vt:lpstr>
      <vt:lpstr>Methodology</vt:lpstr>
      <vt:lpstr>Slide 13</vt:lpstr>
      <vt:lpstr>TIMELINE FOR EXECUTION OF PROJECT</vt:lpstr>
      <vt:lpstr>Expected Outcomes</vt:lpstr>
      <vt:lpstr>Slide 16</vt:lpstr>
      <vt:lpstr>CONCLUSION</vt:lpstr>
      <vt:lpstr>References</vt:lpstr>
      <vt:lpstr>Slide 19</vt:lpstr>
      <vt:lpstr>Slide 20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A</cp:lastModifiedBy>
  <cp:revision>25</cp:revision>
  <dcterms:created xsi:type="dcterms:W3CDTF">2023-03-16T03:26:27Z</dcterms:created>
  <dcterms:modified xsi:type="dcterms:W3CDTF">2025-01-16T06:38:03Z</dcterms:modified>
</cp:coreProperties>
</file>