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72" r:id="rId2"/>
    <p:sldId id="265" r:id="rId3"/>
    <p:sldId id="260" r:id="rId4"/>
    <p:sldId id="267" r:id="rId5"/>
    <p:sldId id="306" r:id="rId6"/>
    <p:sldId id="275" r:id="rId7"/>
    <p:sldId id="296" r:id="rId8"/>
    <p:sldId id="295" r:id="rId9"/>
    <p:sldId id="279" r:id="rId10"/>
    <p:sldId id="302" r:id="rId11"/>
    <p:sldId id="305" r:id="rId12"/>
    <p:sldId id="304" r:id="rId13"/>
    <p:sldId id="284" r:id="rId14"/>
    <p:sldId id="300" r:id="rId15"/>
    <p:sldId id="292" r:id="rId16"/>
    <p:sldId id="287" r:id="rId17"/>
    <p:sldId id="259" r:id="rId18"/>
    <p:sldId id="263" r:id="rId19"/>
  </p:sldIdLst>
  <p:sldSz cx="9144000" cy="5143500" type="screen16x9"/>
  <p:notesSz cx="6858000" cy="9144000"/>
  <p:embeddedFontLst>
    <p:embeddedFont>
      <p:font typeface="Bacalisties" panose="020B0604020202020204" charset="0"/>
      <p:regular r:id="rId21"/>
    </p:embeddedFont>
    <p:embeddedFont>
      <p:font typeface="Bookman Old Style" panose="02050604050505020204" pitchFamily="18" charset="0"/>
      <p:regular r:id="rId22"/>
      <p:bold r:id="rId23"/>
      <p:italic r:id="rId24"/>
      <p:boldItalic r:id="rId25"/>
    </p:embeddedFont>
    <p:embeddedFont>
      <p:font typeface="Cambria Math" panose="02040503050406030204" pitchFamily="18" charset="0"/>
      <p:regular r:id="rId26"/>
    </p:embeddedFont>
    <p:embeddedFont>
      <p:font typeface="Lato" panose="020F0502020204030203" pitchFamily="3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988"/>
    <a:srgbClr val="4BD04B"/>
    <a:srgbClr val="FF9900"/>
    <a:srgbClr val="EB5600"/>
    <a:srgbClr val="990033"/>
    <a:srgbClr val="00CC99"/>
    <a:srgbClr val="3366FF"/>
    <a:srgbClr val="FF0066"/>
    <a:srgbClr val="33CC33"/>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3424" autoAdjust="0"/>
  </p:normalViewPr>
  <p:slideViewPr>
    <p:cSldViewPr snapToGrid="0">
      <p:cViewPr varScale="1">
        <p:scale>
          <a:sx n="148" d="100"/>
          <a:sy n="148" d="100"/>
        </p:scale>
        <p:origin x="600"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865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29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91210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25391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467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54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4316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89304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48715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296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77107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26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5783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1.sv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4.sv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6.svg"/><Relationship Id="rId7" Type="http://schemas.openxmlformats.org/officeDocument/2006/relationships/image" Target="NULL"/><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sv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43.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5.sv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sv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1.sv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1.sv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lvl="0"/>
            <a:r>
              <a:rPr lang="en-US" sz="3600" dirty="0">
                <a:latin typeface="Bookman Old Style" panose="02050604050505020204" pitchFamily="18" charset="0"/>
              </a:rPr>
              <a:t>Line Breaking for Paragraph Formation</a:t>
            </a:r>
            <a:endParaRPr sz="3200" dirty="0">
              <a:latin typeface="Bookman Old Style" panose="02050604050505020204" pitchFamily="18" charset="0"/>
            </a:endParaRPr>
          </a:p>
        </p:txBody>
      </p:sp>
      <p:sp>
        <p:nvSpPr>
          <p:cNvPr id="7" name="Subtitle 2">
            <a:extLst>
              <a:ext uri="{FF2B5EF4-FFF2-40B4-BE49-F238E27FC236}">
                <a16:creationId xmlns:a16="http://schemas.microsoft.com/office/drawing/2014/main" id="{2D5F8429-1B30-4C9D-9CB7-1D838B5AE3A7}"/>
              </a:ext>
            </a:extLst>
          </p:cNvPr>
          <p:cNvSpPr>
            <a:spLocks noGrp="1"/>
          </p:cNvSpPr>
          <p:nvPr>
            <p:ph type="subTitle" idx="1"/>
          </p:nvPr>
        </p:nvSpPr>
        <p:spPr>
          <a:xfrm>
            <a:off x="1437326" y="3256807"/>
            <a:ext cx="6269347" cy="515925"/>
          </a:xfrm>
        </p:spPr>
        <p:txBody>
          <a:bodyPr>
            <a:normAutofit lnSpcReduction="10000"/>
          </a:bodyPr>
          <a:lstStyle/>
          <a:p>
            <a:pPr algn="ctr"/>
            <a:r>
              <a:rPr lang="en-US" sz="2400" dirty="0">
                <a:solidFill>
                  <a:schemeClr val="bg2"/>
                </a:solidFill>
                <a:latin typeface="Bookman Old Style" panose="02050604050505020204" pitchFamily="18" charset="0"/>
              </a:rPr>
              <a:t> Team </a:t>
            </a:r>
            <a:r>
              <a:rPr lang="en-US" sz="2400" b="1" dirty="0">
                <a:solidFill>
                  <a:schemeClr val="bg2"/>
                </a:solidFill>
                <a:latin typeface="Bookman Old Style" panose="02050604050505020204" pitchFamily="18" charset="0"/>
              </a:rPr>
              <a:t>- DYNAMIC DUDES</a:t>
            </a:r>
          </a:p>
          <a:p>
            <a:endParaRPr lang="en-US" sz="2400" b="1" dirty="0">
              <a:solidFill>
                <a:schemeClr val="bg2"/>
              </a:solidFill>
              <a:latin typeface="Bookman Old Style" panose="02050604050505020204" pitchFamily="18" charset="0"/>
            </a:endParaRPr>
          </a:p>
          <a:p>
            <a:endParaRPr lang="en-US" sz="2400" b="1" dirty="0">
              <a:solidFill>
                <a:schemeClr val="bg2"/>
              </a:solidFill>
              <a:latin typeface="Bookman Old Style" panose="02050604050505020204" pitchFamily="18" charset="0"/>
            </a:endParaRPr>
          </a:p>
        </p:txBody>
      </p:sp>
      <p:sp>
        <p:nvSpPr>
          <p:cNvPr id="8" name="Google Shape;173;p19">
            <a:extLst>
              <a:ext uri="{FF2B5EF4-FFF2-40B4-BE49-F238E27FC236}">
                <a16:creationId xmlns:a16="http://schemas.microsoft.com/office/drawing/2014/main" id="{8109E053-8C33-45D8-8AEF-8261FC8804C1}"/>
              </a:ext>
            </a:extLst>
          </p:cNvPr>
          <p:cNvSpPr/>
          <p:nvPr/>
        </p:nvSpPr>
        <p:spPr>
          <a:xfrm>
            <a:off x="1437314" y="387929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 name="Google Shape;174;p19">
            <a:extLst>
              <a:ext uri="{FF2B5EF4-FFF2-40B4-BE49-F238E27FC236}">
                <a16:creationId xmlns:a16="http://schemas.microsoft.com/office/drawing/2014/main" id="{B2A66B49-53A8-4A74-BCE8-E8AC451F0243}"/>
              </a:ext>
            </a:extLst>
          </p:cNvPr>
          <p:cNvSpPr/>
          <p:nvPr/>
        </p:nvSpPr>
        <p:spPr>
          <a:xfrm>
            <a:off x="1437326" y="3879302"/>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p19">
            <a:extLst>
              <a:ext uri="{FF2B5EF4-FFF2-40B4-BE49-F238E27FC236}">
                <a16:creationId xmlns:a16="http://schemas.microsoft.com/office/drawing/2014/main" id="{A9FF8795-0318-4EDA-9335-94C962288733}"/>
              </a:ext>
            </a:extLst>
          </p:cNvPr>
          <p:cNvSpPr txBox="1">
            <a:spLocks/>
          </p:cNvSpPr>
          <p:nvPr/>
        </p:nvSpPr>
        <p:spPr>
          <a:xfrm>
            <a:off x="1437326" y="3947439"/>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AIE19013</a:t>
            </a:r>
          </a:p>
        </p:txBody>
      </p:sp>
      <p:sp>
        <p:nvSpPr>
          <p:cNvPr id="11" name="Google Shape;176;p19">
            <a:extLst>
              <a:ext uri="{FF2B5EF4-FFF2-40B4-BE49-F238E27FC236}">
                <a16:creationId xmlns:a16="http://schemas.microsoft.com/office/drawing/2014/main" id="{5ABD7096-5F0B-434F-9243-86C1FDA823D0}"/>
              </a:ext>
            </a:extLst>
          </p:cNvPr>
          <p:cNvSpPr txBox="1">
            <a:spLocks/>
          </p:cNvSpPr>
          <p:nvPr/>
        </p:nvSpPr>
        <p:spPr>
          <a:xfrm>
            <a:off x="1437326" y="4287290"/>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Charan Tej. K</a:t>
            </a:r>
          </a:p>
        </p:txBody>
      </p:sp>
      <p:sp>
        <p:nvSpPr>
          <p:cNvPr id="12" name="Google Shape;173;p19">
            <a:extLst>
              <a:ext uri="{FF2B5EF4-FFF2-40B4-BE49-F238E27FC236}">
                <a16:creationId xmlns:a16="http://schemas.microsoft.com/office/drawing/2014/main" id="{8FDBF20A-95A2-432D-9787-1EB7F270C35B}"/>
              </a:ext>
            </a:extLst>
          </p:cNvPr>
          <p:cNvSpPr/>
          <p:nvPr/>
        </p:nvSpPr>
        <p:spPr>
          <a:xfrm>
            <a:off x="3789912" y="3872612"/>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 name="Google Shape;174;p19">
            <a:extLst>
              <a:ext uri="{FF2B5EF4-FFF2-40B4-BE49-F238E27FC236}">
                <a16:creationId xmlns:a16="http://schemas.microsoft.com/office/drawing/2014/main" id="{9ADF76C6-143D-4546-93BE-CF3FFB8011F9}"/>
              </a:ext>
            </a:extLst>
          </p:cNvPr>
          <p:cNvSpPr/>
          <p:nvPr/>
        </p:nvSpPr>
        <p:spPr>
          <a:xfrm>
            <a:off x="3789924" y="3872619"/>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p19">
            <a:extLst>
              <a:ext uri="{FF2B5EF4-FFF2-40B4-BE49-F238E27FC236}">
                <a16:creationId xmlns:a16="http://schemas.microsoft.com/office/drawing/2014/main" id="{8757C8C5-58F6-496F-A2BB-DD2B9CD1EBEF}"/>
              </a:ext>
            </a:extLst>
          </p:cNvPr>
          <p:cNvSpPr txBox="1">
            <a:spLocks/>
          </p:cNvSpPr>
          <p:nvPr/>
        </p:nvSpPr>
        <p:spPr>
          <a:xfrm>
            <a:off x="3789924" y="393185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AIE19014</a:t>
            </a:r>
          </a:p>
        </p:txBody>
      </p:sp>
      <p:sp>
        <p:nvSpPr>
          <p:cNvPr id="15" name="Google Shape;176;p19">
            <a:extLst>
              <a:ext uri="{FF2B5EF4-FFF2-40B4-BE49-F238E27FC236}">
                <a16:creationId xmlns:a16="http://schemas.microsoft.com/office/drawing/2014/main" id="{3EF814CF-8108-4395-9D42-F6FBFBC90DED}"/>
              </a:ext>
            </a:extLst>
          </p:cNvPr>
          <p:cNvSpPr txBox="1">
            <a:spLocks/>
          </p:cNvSpPr>
          <p:nvPr/>
        </p:nvSpPr>
        <p:spPr>
          <a:xfrm>
            <a:off x="3789924" y="428060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 Surya Teja</a:t>
            </a:r>
          </a:p>
        </p:txBody>
      </p:sp>
      <p:sp>
        <p:nvSpPr>
          <p:cNvPr id="16" name="Google Shape;173;p19">
            <a:extLst>
              <a:ext uri="{FF2B5EF4-FFF2-40B4-BE49-F238E27FC236}">
                <a16:creationId xmlns:a16="http://schemas.microsoft.com/office/drawing/2014/main" id="{0D410B11-CAA9-4D4A-9FE0-84B8A564126E}"/>
              </a:ext>
            </a:extLst>
          </p:cNvPr>
          <p:cNvSpPr/>
          <p:nvPr/>
        </p:nvSpPr>
        <p:spPr>
          <a:xfrm>
            <a:off x="6358597" y="3877403"/>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 name="Google Shape;174;p19">
            <a:extLst>
              <a:ext uri="{FF2B5EF4-FFF2-40B4-BE49-F238E27FC236}">
                <a16:creationId xmlns:a16="http://schemas.microsoft.com/office/drawing/2014/main" id="{F5B41595-E9A5-4AA6-B15D-75BC348F240B}"/>
              </a:ext>
            </a:extLst>
          </p:cNvPr>
          <p:cNvSpPr/>
          <p:nvPr/>
        </p:nvSpPr>
        <p:spPr>
          <a:xfrm>
            <a:off x="6358609" y="3877410"/>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5;p19">
            <a:extLst>
              <a:ext uri="{FF2B5EF4-FFF2-40B4-BE49-F238E27FC236}">
                <a16:creationId xmlns:a16="http://schemas.microsoft.com/office/drawing/2014/main" id="{5977256A-6A62-4C83-B1FD-C8C4F1024237}"/>
              </a:ext>
            </a:extLst>
          </p:cNvPr>
          <p:cNvSpPr txBox="1">
            <a:spLocks/>
          </p:cNvSpPr>
          <p:nvPr/>
        </p:nvSpPr>
        <p:spPr>
          <a:xfrm>
            <a:off x="6358609" y="393664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AIE19062</a:t>
            </a:r>
          </a:p>
        </p:txBody>
      </p:sp>
      <p:sp>
        <p:nvSpPr>
          <p:cNvPr id="19" name="Google Shape;176;p19">
            <a:extLst>
              <a:ext uri="{FF2B5EF4-FFF2-40B4-BE49-F238E27FC236}">
                <a16:creationId xmlns:a16="http://schemas.microsoft.com/office/drawing/2014/main" id="{D10A51D0-3A9A-47A6-831B-793AE4E0B5FF}"/>
              </a:ext>
            </a:extLst>
          </p:cNvPr>
          <p:cNvSpPr txBox="1">
            <a:spLocks/>
          </p:cNvSpPr>
          <p:nvPr/>
        </p:nvSpPr>
        <p:spPr>
          <a:xfrm>
            <a:off x="6358609" y="428539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Sugash T.M</a:t>
            </a:r>
          </a:p>
        </p:txBody>
      </p:sp>
      <p:pic>
        <p:nvPicPr>
          <p:cNvPr id="2050" name="Picture 2" descr="Amrita Vishwa Vidyapeetham - Wikipedia">
            <a:extLst>
              <a:ext uri="{FF2B5EF4-FFF2-40B4-BE49-F238E27FC236}">
                <a16:creationId xmlns:a16="http://schemas.microsoft.com/office/drawing/2014/main" id="{F7FCB619-568E-4EF5-BD0A-128B9241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F934B9C-6BD1-4CCA-BF23-DA71D2370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2" name="Rectangle 1">
            <a:extLst>
              <a:ext uri="{FF2B5EF4-FFF2-40B4-BE49-F238E27FC236}">
                <a16:creationId xmlns:a16="http://schemas.microsoft.com/office/drawing/2014/main" id="{FBB3187C-EB8D-4D56-AD48-C1AEF2065D07}"/>
              </a:ext>
            </a:extLst>
          </p:cNvPr>
          <p:cNvSpPr/>
          <p:nvPr/>
        </p:nvSpPr>
        <p:spPr>
          <a:xfrm>
            <a:off x="0" y="41159"/>
            <a:ext cx="2630848" cy="338554"/>
          </a:xfrm>
          <a:prstGeom prst="rect">
            <a:avLst/>
          </a:prstGeom>
        </p:spPr>
        <p:txBody>
          <a:bodyPr wrap="none">
            <a:spAutoFit/>
          </a:bodyPr>
          <a:lstStyle/>
          <a:p>
            <a:r>
              <a:rPr lang="en-US" sz="1600" b="1" dirty="0">
                <a:solidFill>
                  <a:srgbClr val="1A9988"/>
                </a:solidFill>
                <a:latin typeface="Raleway" panose="020B0604020202020204" charset="0"/>
              </a:rPr>
              <a:t>Team - DYNAMIC DUDES</a:t>
            </a:r>
            <a:endParaRPr lang="en-IN" sz="1600" b="1" dirty="0">
              <a:solidFill>
                <a:srgbClr val="1A9988"/>
              </a:solidFill>
              <a:latin typeface="Raleway" panose="020B0604020202020204" charset="0"/>
            </a:endParaRPr>
          </a:p>
        </p:txBody>
      </p:sp>
    </p:spTree>
    <p:extLst>
      <p:ext uri="{BB962C8B-B14F-4D97-AF65-F5344CB8AC3E}">
        <p14:creationId xmlns:p14="http://schemas.microsoft.com/office/powerpoint/2010/main" val="372302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48" y="1322450"/>
            <a:ext cx="6469841"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Analysis and Comparison</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5DFAE4CD-7A4B-49B1-8A2B-B9F0290B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8" name="Graphic 7" descr="Head with gears">
            <a:extLst>
              <a:ext uri="{FF2B5EF4-FFF2-40B4-BE49-F238E27FC236}">
                <a16:creationId xmlns:a16="http://schemas.microsoft.com/office/drawing/2014/main" id="{B4332D9B-2F55-4EC5-AF9C-F37777A748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44971" y="1367526"/>
            <a:ext cx="723247" cy="723247"/>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2130975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1056167"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Analysis</a:t>
            </a:r>
            <a:endParaRPr sz="1600" dirty="0">
              <a:solidFill>
                <a:schemeClr val="tx1"/>
              </a:solidFill>
            </a:endParaRPr>
          </a:p>
        </p:txBody>
      </p:sp>
      <p:pic>
        <p:nvPicPr>
          <p:cNvPr id="12" name="Graphic 11" descr="Head with gears">
            <a:extLst>
              <a:ext uri="{FF2B5EF4-FFF2-40B4-BE49-F238E27FC236}">
                <a16:creationId xmlns:a16="http://schemas.microsoft.com/office/drawing/2014/main" id="{71ACC1E1-50E1-44D0-BCC0-BFF8F71E64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6167" y="22060"/>
            <a:ext cx="471754" cy="471754"/>
          </a:xfrm>
          <a:prstGeom prst="rect">
            <a:avLst/>
          </a:prstGeom>
          <a:effectLst>
            <a:outerShdw blurRad="76200" dir="13500000" sy="23000" kx="1200000" algn="br" rotWithShape="0">
              <a:prstClr val="black">
                <a:alpha val="20000"/>
              </a:prstClr>
            </a:outerShdw>
          </a:effectLst>
        </p:spPr>
      </p:pic>
      <p:graphicFrame>
        <p:nvGraphicFramePr>
          <p:cNvPr id="4" name="Table 4">
            <a:extLst>
              <a:ext uri="{FF2B5EF4-FFF2-40B4-BE49-F238E27FC236}">
                <a16:creationId xmlns:a16="http://schemas.microsoft.com/office/drawing/2014/main" id="{C4C20010-DA3B-438B-BEE3-96FC15DB67EE}"/>
              </a:ext>
            </a:extLst>
          </p:cNvPr>
          <p:cNvGraphicFramePr>
            <a:graphicFrameLocks noGrp="1"/>
          </p:cNvGraphicFramePr>
          <p:nvPr>
            <p:extLst>
              <p:ext uri="{D42A27DB-BD31-4B8C-83A1-F6EECF244321}">
                <p14:modId xmlns:p14="http://schemas.microsoft.com/office/powerpoint/2010/main" val="2787964017"/>
              </p:ext>
            </p:extLst>
          </p:nvPr>
        </p:nvGraphicFramePr>
        <p:xfrm>
          <a:off x="740535" y="515874"/>
          <a:ext cx="7634484" cy="4605565"/>
        </p:xfrm>
        <a:graphic>
          <a:graphicData uri="http://schemas.openxmlformats.org/drawingml/2006/table">
            <a:tbl>
              <a:tblPr firstRow="1" bandRow="1">
                <a:tableStyleId>{073A0DAA-6AF3-43AB-8588-CEC1D06C72B9}</a:tableStyleId>
              </a:tblPr>
              <a:tblGrid>
                <a:gridCol w="2544828">
                  <a:extLst>
                    <a:ext uri="{9D8B030D-6E8A-4147-A177-3AD203B41FA5}">
                      <a16:colId xmlns:a16="http://schemas.microsoft.com/office/drawing/2014/main" val="1008663700"/>
                    </a:ext>
                  </a:extLst>
                </a:gridCol>
                <a:gridCol w="2544828">
                  <a:extLst>
                    <a:ext uri="{9D8B030D-6E8A-4147-A177-3AD203B41FA5}">
                      <a16:colId xmlns:a16="http://schemas.microsoft.com/office/drawing/2014/main" val="488953145"/>
                    </a:ext>
                  </a:extLst>
                </a:gridCol>
                <a:gridCol w="2544828">
                  <a:extLst>
                    <a:ext uri="{9D8B030D-6E8A-4147-A177-3AD203B41FA5}">
                      <a16:colId xmlns:a16="http://schemas.microsoft.com/office/drawing/2014/main" val="1542551246"/>
                    </a:ext>
                  </a:extLst>
                </a:gridCol>
              </a:tblGrid>
              <a:tr h="797980">
                <a:tc>
                  <a:txBody>
                    <a:bodyPr/>
                    <a:lstStyle/>
                    <a:p>
                      <a:pPr algn="ctr"/>
                      <a:endParaRPr lang="en-US" sz="1600" b="1" dirty="0">
                        <a:latin typeface="Raleway" panose="020B0604020202020204" charset="0"/>
                      </a:endParaRPr>
                    </a:p>
                    <a:p>
                      <a:pPr algn="ctr"/>
                      <a:r>
                        <a:rPr lang="en-US" sz="1600" b="1" dirty="0">
                          <a:latin typeface="Raleway" panose="020B0604020202020204" charset="0"/>
                        </a:rPr>
                        <a:t>Characteristics</a:t>
                      </a:r>
                      <a:endParaRPr lang="en-IN" sz="1600" b="1" dirty="0">
                        <a:latin typeface="Raleway" panose="020B0604020202020204" charset="0"/>
                      </a:endParaRPr>
                    </a:p>
                  </a:txBody>
                  <a:tcPr/>
                </a:tc>
                <a:tc>
                  <a:txBody>
                    <a:bodyPr/>
                    <a:lstStyle/>
                    <a:p>
                      <a:pPr algn="ctr"/>
                      <a:r>
                        <a:rPr lang="en-US" sz="2000" b="1" dirty="0">
                          <a:latin typeface="Raleway" panose="020B0604020202020204" charset="0"/>
                        </a:rPr>
                        <a:t>Dynamic</a:t>
                      </a:r>
                    </a:p>
                    <a:p>
                      <a:pPr algn="ctr"/>
                      <a:r>
                        <a:rPr lang="en-US" sz="2000" b="1" dirty="0">
                          <a:latin typeface="Raleway" panose="020B0604020202020204" charset="0"/>
                        </a:rPr>
                        <a:t>Programming</a:t>
                      </a:r>
                      <a:endParaRPr lang="en-IN" sz="2000" b="1" dirty="0">
                        <a:latin typeface="Raleway" panose="020B0604020202020204" charset="0"/>
                      </a:endParaRPr>
                    </a:p>
                  </a:txBody>
                  <a:tcPr/>
                </a:tc>
                <a:tc>
                  <a:txBody>
                    <a:bodyPr/>
                    <a:lstStyle/>
                    <a:p>
                      <a:pPr algn="ctr"/>
                      <a:r>
                        <a:rPr lang="en-US" sz="2000" b="1" dirty="0">
                          <a:latin typeface="Raleway" panose="020B0604020202020204" charset="0"/>
                        </a:rPr>
                        <a:t>Greedy</a:t>
                      </a:r>
                    </a:p>
                    <a:p>
                      <a:pPr algn="ctr"/>
                      <a:r>
                        <a:rPr lang="en-US" sz="2000" b="1" dirty="0">
                          <a:latin typeface="Raleway" panose="020B0604020202020204" charset="0"/>
                        </a:rPr>
                        <a:t>Approach</a:t>
                      </a:r>
                      <a:endParaRPr lang="en-IN" sz="1200" b="1" dirty="0">
                        <a:latin typeface="Raleway" panose="020B0604020202020204" charset="0"/>
                      </a:endParaRPr>
                    </a:p>
                  </a:txBody>
                  <a:tcPr/>
                </a:tc>
                <a:extLst>
                  <a:ext uri="{0D108BD9-81ED-4DB2-BD59-A6C34878D82A}">
                    <a16:rowId xmlns:a16="http://schemas.microsoft.com/office/drawing/2014/main" val="2508994018"/>
                  </a:ext>
                </a:extLst>
              </a:tr>
              <a:tr h="1387598">
                <a:tc>
                  <a:txBody>
                    <a:bodyPr/>
                    <a:lstStyle/>
                    <a:p>
                      <a:pPr algn="ctr"/>
                      <a:endParaRPr lang="en-US" b="1" dirty="0">
                        <a:solidFill>
                          <a:srgbClr val="1A9988"/>
                        </a:solidFill>
                        <a:latin typeface="Raleway" panose="020B0604020202020204" charset="0"/>
                      </a:endParaRPr>
                    </a:p>
                    <a:p>
                      <a:pPr algn="ctr"/>
                      <a:r>
                        <a:rPr lang="en-US" sz="1600" b="1" dirty="0">
                          <a:solidFill>
                            <a:srgbClr val="1A9988"/>
                          </a:solidFill>
                          <a:latin typeface="Raleway" panose="020B0604020202020204" charset="0"/>
                        </a:rPr>
                        <a:t>Feasibility</a:t>
                      </a:r>
                      <a:endParaRPr lang="en-IN" sz="1600" b="1" dirty="0">
                        <a:solidFill>
                          <a:srgbClr val="1A9988"/>
                        </a:solidFill>
                        <a:latin typeface="Raleway" panose="020B0604020202020204" charset="0"/>
                      </a:endParaRPr>
                    </a:p>
                  </a:txBody>
                  <a:tcPr/>
                </a:tc>
                <a:tc>
                  <a:txBody>
                    <a:bodyPr/>
                    <a:lstStyle/>
                    <a:p>
                      <a:pPr algn="just"/>
                      <a:r>
                        <a:rPr lang="en-US" sz="1400" b="1" i="0" u="none" strike="noStrike" cap="none" dirty="0">
                          <a:solidFill>
                            <a:schemeClr val="dk1"/>
                          </a:solidFill>
                          <a:effectLst/>
                          <a:latin typeface="Raleway" panose="020B0604020202020204" charset="0"/>
                          <a:ea typeface="+mn-ea"/>
                          <a:cs typeface="+mn-cs"/>
                          <a:sym typeface="Arial"/>
                        </a:rPr>
                        <a:t>We make decision at each step considering current problem and solution to previously solved sub problem to calculate optimal solution</a:t>
                      </a:r>
                      <a:endParaRPr lang="en-IN" b="1" dirty="0">
                        <a:latin typeface="Raleway" panose="020B0604020202020204" charset="0"/>
                      </a:endParaRPr>
                    </a:p>
                  </a:txBody>
                  <a:tcPr/>
                </a:tc>
                <a:tc>
                  <a:txBody>
                    <a:bodyPr/>
                    <a:lstStyle/>
                    <a:p>
                      <a:pPr algn="just"/>
                      <a:r>
                        <a:rPr lang="en-US" sz="1400" b="1" i="0" u="none" strike="noStrike" cap="none" dirty="0">
                          <a:solidFill>
                            <a:schemeClr val="dk1"/>
                          </a:solidFill>
                          <a:effectLst/>
                          <a:latin typeface="Raleway" panose="020B0604020202020204" charset="0"/>
                          <a:ea typeface="+mn-ea"/>
                          <a:cs typeface="+mn-cs"/>
                          <a:sym typeface="Arial"/>
                        </a:rPr>
                        <a:t>We make whatever choice seems best at the moment in the hope that it will lead to global optimal solution</a:t>
                      </a:r>
                      <a:endParaRPr lang="en-IN" b="1" dirty="0">
                        <a:latin typeface="Raleway" panose="020B0604020202020204" charset="0"/>
                      </a:endParaRPr>
                    </a:p>
                  </a:txBody>
                  <a:tcPr/>
                </a:tc>
                <a:extLst>
                  <a:ext uri="{0D108BD9-81ED-4DB2-BD59-A6C34878D82A}">
                    <a16:rowId xmlns:a16="http://schemas.microsoft.com/office/drawing/2014/main" val="858380826"/>
                  </a:ext>
                </a:extLst>
              </a:tr>
              <a:tr h="955901">
                <a:tc>
                  <a:txBody>
                    <a:bodyPr/>
                    <a:lstStyle/>
                    <a:p>
                      <a:pPr algn="ctr"/>
                      <a:endParaRPr lang="en-US" sz="1600" b="1" dirty="0">
                        <a:latin typeface="Raleway" panose="020B0604020202020204" charset="0"/>
                      </a:endParaRPr>
                    </a:p>
                    <a:p>
                      <a:pPr algn="ctr"/>
                      <a:r>
                        <a:rPr lang="en-US" sz="1600" b="1" dirty="0">
                          <a:latin typeface="Raleway" panose="020B0604020202020204" charset="0"/>
                        </a:rPr>
                        <a:t>Optimality</a:t>
                      </a:r>
                      <a:endParaRPr lang="en-IN" sz="1600" b="1" dirty="0">
                        <a:latin typeface="Raleway" panose="020B0604020202020204" charset="0"/>
                      </a:endParaRPr>
                    </a:p>
                  </a:txBody>
                  <a:tcPr/>
                </a:tc>
                <a:tc>
                  <a:txBody>
                    <a:bodyPr/>
                    <a:lstStyle/>
                    <a:p>
                      <a:pPr algn="ctr"/>
                      <a:r>
                        <a:rPr lang="en-US" b="1" dirty="0"/>
                        <a:t>It is guaranteed that Dynamic Programming will generate an optimal solution</a:t>
                      </a:r>
                      <a:endParaRPr lang="en-IN" b="1" dirty="0"/>
                    </a:p>
                  </a:txBody>
                  <a:tcPr/>
                </a:tc>
                <a:tc>
                  <a:txBody>
                    <a:bodyPr/>
                    <a:lstStyle/>
                    <a:p>
                      <a:pPr algn="ctr"/>
                      <a:r>
                        <a:rPr lang="en-US" b="1" dirty="0"/>
                        <a:t>Sometimes there is no such guarantee of getting an optimal Solution</a:t>
                      </a:r>
                      <a:endParaRPr lang="en-IN" b="1" dirty="0"/>
                    </a:p>
                  </a:txBody>
                  <a:tcPr/>
                </a:tc>
                <a:extLst>
                  <a:ext uri="{0D108BD9-81ED-4DB2-BD59-A6C34878D82A}">
                    <a16:rowId xmlns:a16="http://schemas.microsoft.com/office/drawing/2014/main" val="2729202831"/>
                  </a:ext>
                </a:extLst>
              </a:tr>
              <a:tr h="797980">
                <a:tc>
                  <a:txBody>
                    <a:bodyPr/>
                    <a:lstStyle/>
                    <a:p>
                      <a:pPr algn="ctr"/>
                      <a:endParaRPr lang="en-US" sz="1600" b="1" dirty="0">
                        <a:latin typeface="Raleway" panose="020B0604020202020204" charset="0"/>
                      </a:endParaRPr>
                    </a:p>
                    <a:p>
                      <a:pPr algn="ctr"/>
                      <a:r>
                        <a:rPr lang="en-US" sz="1600" b="1" dirty="0">
                          <a:latin typeface="Raleway" panose="020B0604020202020204" charset="0"/>
                        </a:rPr>
                        <a:t>Time Complexity</a:t>
                      </a:r>
                      <a:endParaRPr lang="en-IN" sz="1600" b="1" dirty="0">
                        <a:latin typeface="Raleway" panose="020B0604020202020204" charset="0"/>
                      </a:endParaRPr>
                    </a:p>
                  </a:txBody>
                  <a:tcPr/>
                </a:tc>
                <a:tc>
                  <a:txBody>
                    <a:bodyPr/>
                    <a:lstStyle/>
                    <a:p>
                      <a:pPr algn="ctr"/>
                      <a:r>
                        <a:rPr lang="en-US" b="1" dirty="0">
                          <a:latin typeface="Raleway" panose="020B0604020202020204" charset="0"/>
                        </a:rPr>
                        <a:t>Dynamic Programs are generally slower</a:t>
                      </a:r>
                      <a:endParaRPr lang="en-IN" b="1" dirty="0">
                        <a:latin typeface="Raleway" panose="020B0604020202020204" charset="0"/>
                      </a:endParaRPr>
                    </a:p>
                  </a:txBody>
                  <a:tcPr/>
                </a:tc>
                <a:tc>
                  <a:txBody>
                    <a:bodyPr/>
                    <a:lstStyle/>
                    <a:p>
                      <a:pPr algn="ctr"/>
                      <a:r>
                        <a:rPr lang="en-US" b="1" dirty="0">
                          <a:latin typeface="Raleway" panose="020B0604020202020204" charset="0"/>
                        </a:rPr>
                        <a:t>Greedy programs are generally faster</a:t>
                      </a:r>
                      <a:endParaRPr lang="en-IN" b="1" dirty="0">
                        <a:latin typeface="Raleway" panose="020B0604020202020204" charset="0"/>
                      </a:endParaRPr>
                    </a:p>
                  </a:txBody>
                  <a:tcPr/>
                </a:tc>
                <a:extLst>
                  <a:ext uri="{0D108BD9-81ED-4DB2-BD59-A6C34878D82A}">
                    <a16:rowId xmlns:a16="http://schemas.microsoft.com/office/drawing/2014/main" val="3752954443"/>
                  </a:ext>
                </a:extLst>
              </a:tr>
              <a:tr h="666106">
                <a:tc>
                  <a:txBody>
                    <a:bodyPr/>
                    <a:lstStyle/>
                    <a:p>
                      <a:pPr algn="ctr"/>
                      <a:endParaRPr lang="en-US" sz="1600" b="1" dirty="0">
                        <a:latin typeface="Raleway" panose="020B0604020202020204" charset="0"/>
                      </a:endParaRPr>
                    </a:p>
                    <a:p>
                      <a:pPr algn="ctr"/>
                      <a:r>
                        <a:rPr lang="en-US" sz="1600" b="1" dirty="0">
                          <a:latin typeface="Raleway" panose="020B0604020202020204" charset="0"/>
                        </a:rPr>
                        <a:t>Examples</a:t>
                      </a:r>
                      <a:endParaRPr lang="en-IN" sz="1600" b="1" dirty="0">
                        <a:latin typeface="Raleway" panose="020B0604020202020204" charset="0"/>
                      </a:endParaRPr>
                    </a:p>
                  </a:txBody>
                  <a:tcPr/>
                </a:tc>
                <a:tc>
                  <a:txBody>
                    <a:bodyPr/>
                    <a:lstStyle/>
                    <a:p>
                      <a:endParaRPr lang="en-US" sz="1400" b="1" i="0" u="none" strike="noStrike" cap="none" dirty="0">
                        <a:solidFill>
                          <a:schemeClr val="dk1"/>
                        </a:solidFill>
                        <a:effectLst/>
                        <a:latin typeface="+mn-lt"/>
                        <a:ea typeface="+mn-ea"/>
                        <a:cs typeface="+mn-cs"/>
                        <a:sym typeface="Arial"/>
                      </a:endParaRPr>
                    </a:p>
                    <a:p>
                      <a:pPr algn="ctr"/>
                      <a:r>
                        <a:rPr lang="en-US" sz="1400" b="1" i="0" u="none" strike="noStrike" cap="none" dirty="0">
                          <a:solidFill>
                            <a:schemeClr val="dk1"/>
                          </a:solidFill>
                          <a:effectLst/>
                          <a:latin typeface="+mn-lt"/>
                          <a:ea typeface="+mn-ea"/>
                          <a:cs typeface="+mn-cs"/>
                          <a:sym typeface="Arial"/>
                        </a:rPr>
                        <a:t>Dijkstra's algorithm</a:t>
                      </a:r>
                      <a:endParaRPr lang="en-IN" b="1" dirty="0"/>
                    </a:p>
                  </a:txBody>
                  <a:tcPr/>
                </a:tc>
                <a:tc>
                  <a:txBody>
                    <a:bodyPr/>
                    <a:lstStyle/>
                    <a:p>
                      <a:pPr algn="ctr"/>
                      <a:endParaRPr lang="en-IN" sz="1400" b="1" i="0" u="none" strike="noStrike" cap="none" dirty="0">
                        <a:solidFill>
                          <a:schemeClr val="dk1"/>
                        </a:solidFill>
                        <a:effectLst/>
                        <a:latin typeface="Raleway" panose="020B0604020202020204" charset="0"/>
                        <a:ea typeface="+mn-ea"/>
                        <a:cs typeface="+mn-cs"/>
                        <a:sym typeface="Arial"/>
                      </a:endParaRPr>
                    </a:p>
                    <a:p>
                      <a:pPr algn="ctr"/>
                      <a:r>
                        <a:rPr lang="en-IN" sz="1400" b="1" i="0" u="none" strike="noStrike" cap="none" dirty="0">
                          <a:solidFill>
                            <a:schemeClr val="dk1"/>
                          </a:solidFill>
                          <a:effectLst/>
                          <a:latin typeface="Raleway" panose="020B0604020202020204" charset="0"/>
                          <a:ea typeface="+mn-ea"/>
                          <a:cs typeface="+mn-cs"/>
                          <a:sym typeface="Arial"/>
                        </a:rPr>
                        <a:t>Kruskal's Algorithm</a:t>
                      </a:r>
                      <a:endParaRPr lang="en-IN" b="1" dirty="0">
                        <a:latin typeface="Raleway" panose="020B0604020202020204" charset="0"/>
                      </a:endParaRPr>
                    </a:p>
                  </a:txBody>
                  <a:tcPr/>
                </a:tc>
                <a:extLst>
                  <a:ext uri="{0D108BD9-81ED-4DB2-BD59-A6C34878D82A}">
                    <a16:rowId xmlns:a16="http://schemas.microsoft.com/office/drawing/2014/main" val="3835712100"/>
                  </a:ext>
                </a:extLst>
              </a:tr>
            </a:tbl>
          </a:graphicData>
        </a:graphic>
      </p:graphicFrame>
    </p:spTree>
    <p:extLst>
      <p:ext uri="{BB962C8B-B14F-4D97-AF65-F5344CB8AC3E}">
        <p14:creationId xmlns:p14="http://schemas.microsoft.com/office/powerpoint/2010/main" val="57329725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180" y="1313236"/>
            <a:ext cx="956122" cy="5796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13953" y="58032"/>
            <a:ext cx="1933501"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Comparison</a:t>
            </a:r>
            <a:endParaRPr sz="1600" dirty="0">
              <a:solidFill>
                <a:schemeClr val="tx1"/>
              </a:solidFill>
            </a:endParaRPr>
          </a:p>
        </p:txBody>
      </p:sp>
      <p:pic>
        <p:nvPicPr>
          <p:cNvPr id="12" name="Graphic 11" descr="Head with gears">
            <a:extLst>
              <a:ext uri="{FF2B5EF4-FFF2-40B4-BE49-F238E27FC236}">
                <a16:creationId xmlns:a16="http://schemas.microsoft.com/office/drawing/2014/main" id="{71ACC1E1-50E1-44D0-BCC0-BFF8F71E64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61747" y="19550"/>
            <a:ext cx="471754" cy="471754"/>
          </a:xfrm>
          <a:prstGeom prst="rect">
            <a:avLst/>
          </a:prstGeom>
          <a:effectLst>
            <a:outerShdw blurRad="76200" dir="13500000" sy="23000" kx="1200000" algn="br" rotWithShape="0">
              <a:prstClr val="black">
                <a:alpha val="20000"/>
              </a:prstClr>
            </a:outerShdw>
          </a:effectLst>
        </p:spPr>
      </p:pic>
      <p:pic>
        <p:nvPicPr>
          <p:cNvPr id="1026" name="Picture 2">
            <a:extLst>
              <a:ext uri="{FF2B5EF4-FFF2-40B4-BE49-F238E27FC236}">
                <a16:creationId xmlns:a16="http://schemas.microsoft.com/office/drawing/2014/main" id="{A09DE386-FD0F-4085-B2C2-32A1FE2CD7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3501" y="563175"/>
            <a:ext cx="6181016" cy="438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4539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Implementation</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5DFAE4CD-7A4B-49B1-8A2B-B9F0290B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7" name="Graphic 6" descr="Laptop">
            <a:extLst>
              <a:ext uri="{FF2B5EF4-FFF2-40B4-BE49-F238E27FC236}">
                <a16:creationId xmlns:a16="http://schemas.microsoft.com/office/drawing/2014/main" id="{D2C1C96B-6E3E-4932-89C6-23B711167E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2000" y="1216899"/>
            <a:ext cx="886578" cy="886578"/>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0658679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D4E136-9CE9-43ED-94B2-88AFC339472C}"/>
              </a:ext>
            </a:extLst>
          </p:cNvPr>
          <p:cNvSpPr/>
          <p:nvPr/>
        </p:nvSpPr>
        <p:spPr>
          <a:xfrm>
            <a:off x="59452" y="100452"/>
            <a:ext cx="1973617" cy="338554"/>
          </a:xfrm>
          <a:prstGeom prst="rect">
            <a:avLst/>
          </a:prstGeom>
        </p:spPr>
        <p:txBody>
          <a:bodyPr wrap="none">
            <a:spAutoFit/>
          </a:bodyPr>
          <a:lstStyle/>
          <a:p>
            <a:r>
              <a:rPr lang="en-IN" sz="1600" b="1" dirty="0">
                <a:solidFill>
                  <a:schemeClr val="tx1"/>
                </a:solidFill>
                <a:latin typeface="Bookman Old Style" panose="02050604050505020204" pitchFamily="18" charset="0"/>
              </a:rPr>
              <a:t>Implementation </a:t>
            </a:r>
          </a:p>
        </p:txBody>
      </p:sp>
      <p:pic>
        <p:nvPicPr>
          <p:cNvPr id="7" name="Graphic 6" descr="Laptop">
            <a:extLst>
              <a:ext uri="{FF2B5EF4-FFF2-40B4-BE49-F238E27FC236}">
                <a16:creationId xmlns:a16="http://schemas.microsoft.com/office/drawing/2014/main" id="{3E16113A-9052-4844-B46F-A837DE5104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33069" y="-31352"/>
            <a:ext cx="587396" cy="587396"/>
          </a:xfrm>
          <a:prstGeom prst="rect">
            <a:avLst/>
          </a:prstGeom>
          <a:effectLst>
            <a:outerShdw blurRad="76200" dir="13500000" sy="23000" kx="1200000" algn="br" rotWithShape="0">
              <a:prstClr val="black">
                <a:alpha val="20000"/>
              </a:prstClr>
            </a:outerShdw>
          </a:effectLst>
        </p:spPr>
      </p:pic>
      <p:sp>
        <p:nvSpPr>
          <p:cNvPr id="8" name="Google Shape;138;p18" descr="Background pointer shape in timeline graphic">
            <a:extLst>
              <a:ext uri="{FF2B5EF4-FFF2-40B4-BE49-F238E27FC236}">
                <a16:creationId xmlns:a16="http://schemas.microsoft.com/office/drawing/2014/main" id="{DBEC93B4-7EC2-4D9F-B92D-6DB97143911F}"/>
              </a:ext>
            </a:extLst>
          </p:cNvPr>
          <p:cNvSpPr/>
          <p:nvPr/>
        </p:nvSpPr>
        <p:spPr>
          <a:xfrm>
            <a:off x="333954" y="2501181"/>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9" name="Google Shape;139;p18">
                <a:extLst>
                  <a:ext uri="{FF2B5EF4-FFF2-40B4-BE49-F238E27FC236}">
                    <a16:creationId xmlns:a16="http://schemas.microsoft.com/office/drawing/2014/main" id="{DA020CB8-F397-4680-8800-773A3069BB89}"/>
                  </a:ext>
                </a:extLst>
              </p:cNvPr>
              <p:cNvSpPr txBox="1">
                <a:spLocks/>
              </p:cNvSpPr>
              <p:nvPr/>
            </p:nvSpPr>
            <p:spPr>
              <a:xfrm>
                <a:off x="333943" y="2638731"/>
                <a:ext cx="14556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𝟏</m:t>
                          </m:r>
                        </m:e>
                        <m:sup>
                          <m:r>
                            <a:rPr lang="en-IN" sz="2000" b="1" i="1" smtClean="0">
                              <a:solidFill>
                                <a:schemeClr val="bg1"/>
                              </a:solidFill>
                              <a:latin typeface="Cambria Math" panose="02040503050406030204" pitchFamily="18" charset="0"/>
                            </a:rPr>
                            <m:t>𝒔𝒕</m:t>
                          </m:r>
                        </m:sup>
                      </m:sSup>
                    </m:oMath>
                  </m:oMathPara>
                </a14:m>
                <a:endParaRPr lang="en-IN" sz="2800" dirty="0">
                  <a:solidFill>
                    <a:schemeClr val="bg1"/>
                  </a:solidFill>
                  <a:latin typeface="Bookman Old Style" panose="02050604050505020204" pitchFamily="18" charset="0"/>
                </a:endParaRPr>
              </a:p>
            </p:txBody>
          </p:sp>
        </mc:Choice>
        <mc:Fallback xmlns="">
          <p:sp>
            <p:nvSpPr>
              <p:cNvPr id="9" name="Google Shape;139;p18">
                <a:extLst>
                  <a:ext uri="{FF2B5EF4-FFF2-40B4-BE49-F238E27FC236}">
                    <a16:creationId xmlns:a16="http://schemas.microsoft.com/office/drawing/2014/main" id="{DA020CB8-F397-4680-8800-773A3069BB89}"/>
                  </a:ext>
                </a:extLst>
              </p:cNvPr>
              <p:cNvSpPr txBox="1">
                <a:spLocks noRot="1" noChangeAspect="1" noMove="1" noResize="1" noEditPoints="1" noAdjustHandles="1" noChangeArrowheads="1" noChangeShapeType="1" noTextEdit="1"/>
              </p:cNvSpPr>
              <p:nvPr/>
            </p:nvSpPr>
            <p:spPr>
              <a:xfrm>
                <a:off x="333943" y="2638731"/>
                <a:ext cx="1455600" cy="470400"/>
              </a:xfrm>
              <a:prstGeom prst="rect">
                <a:avLst/>
              </a:prstGeom>
              <a:blipFill>
                <a:blip r:embed="rId4"/>
                <a:stretch>
                  <a:fillRect/>
                </a:stretch>
              </a:blipFill>
              <a:ln>
                <a:noFill/>
              </a:ln>
            </p:spPr>
            <p:txBody>
              <a:bodyPr/>
              <a:lstStyle/>
              <a:p>
                <a:r>
                  <a:rPr lang="en-IN">
                    <a:noFill/>
                  </a:rPr>
                  <a:t> </a:t>
                </a:r>
              </a:p>
            </p:txBody>
          </p:sp>
        </mc:Fallback>
      </mc:AlternateContent>
      <p:grpSp>
        <p:nvGrpSpPr>
          <p:cNvPr id="10" name="Google Shape;140;p18">
            <a:extLst>
              <a:ext uri="{FF2B5EF4-FFF2-40B4-BE49-F238E27FC236}">
                <a16:creationId xmlns:a16="http://schemas.microsoft.com/office/drawing/2014/main" id="{215274DC-3762-4220-8B4C-D8D6CADDF6BC}"/>
              </a:ext>
            </a:extLst>
          </p:cNvPr>
          <p:cNvGrpSpPr/>
          <p:nvPr/>
        </p:nvGrpSpPr>
        <p:grpSpPr>
          <a:xfrm>
            <a:off x="962290" y="1912396"/>
            <a:ext cx="198900" cy="593656"/>
            <a:chOff x="777447" y="1610215"/>
            <a:chExt cx="198900" cy="593656"/>
          </a:xfrm>
        </p:grpSpPr>
        <p:cxnSp>
          <p:nvCxnSpPr>
            <p:cNvPr id="11" name="Google Shape;141;p18">
              <a:extLst>
                <a:ext uri="{FF2B5EF4-FFF2-40B4-BE49-F238E27FC236}">
                  <a16:creationId xmlns:a16="http://schemas.microsoft.com/office/drawing/2014/main" id="{64585E11-32F8-4D70-A6D9-06AE77E1EDE3}"/>
                </a:ext>
              </a:extLst>
            </p:cNvPr>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2" name="Google Shape;142;p18">
              <a:extLst>
                <a:ext uri="{FF2B5EF4-FFF2-40B4-BE49-F238E27FC236}">
                  <a16:creationId xmlns:a16="http://schemas.microsoft.com/office/drawing/2014/main" id="{FCF18818-3D7F-4DEF-A384-F774D91C42EE}"/>
                </a:ext>
              </a:extLst>
            </p:cNvPr>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44;p18" descr="Background pointer shape in timeline graphic">
            <a:extLst>
              <a:ext uri="{FF2B5EF4-FFF2-40B4-BE49-F238E27FC236}">
                <a16:creationId xmlns:a16="http://schemas.microsoft.com/office/drawing/2014/main" id="{E10B8BEC-4150-4FCA-881C-CD56E3699063}"/>
              </a:ext>
            </a:extLst>
          </p:cNvPr>
          <p:cNvSpPr/>
          <p:nvPr/>
        </p:nvSpPr>
        <p:spPr>
          <a:xfrm>
            <a:off x="1810074"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4" name="Google Shape;145;p18">
                <a:extLst>
                  <a:ext uri="{FF2B5EF4-FFF2-40B4-BE49-F238E27FC236}">
                    <a16:creationId xmlns:a16="http://schemas.microsoft.com/office/drawing/2014/main" id="{558CD451-C323-48BF-AF6D-24D31E9FAFBA}"/>
                  </a:ext>
                </a:extLst>
              </p:cNvPr>
              <p:cNvSpPr txBox="1">
                <a:spLocks/>
              </p:cNvSpPr>
              <p:nvPr/>
            </p:nvSpPr>
            <p:spPr>
              <a:xfrm>
                <a:off x="2119337"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𝟐</m:t>
                          </m:r>
                        </m:e>
                        <m:sup>
                          <m:r>
                            <a:rPr lang="en-IN" sz="2000" b="1" i="1" smtClean="0">
                              <a:solidFill>
                                <a:schemeClr val="bg1"/>
                              </a:solidFill>
                              <a:latin typeface="Cambria Math" panose="02040503050406030204" pitchFamily="18" charset="0"/>
                            </a:rPr>
                            <m:t>𝒏𝒅</m:t>
                          </m:r>
                        </m:sup>
                      </m:sSup>
                    </m:oMath>
                  </m:oMathPara>
                </a14:m>
                <a:endParaRPr lang="en-IN" sz="2800" dirty="0">
                  <a:solidFill>
                    <a:schemeClr val="bg1"/>
                  </a:solidFill>
                  <a:latin typeface="Bookman Old Style" panose="02050604050505020204" pitchFamily="18" charset="0"/>
                </a:endParaRPr>
              </a:p>
            </p:txBody>
          </p:sp>
        </mc:Choice>
        <mc:Fallback xmlns="">
          <p:sp>
            <p:nvSpPr>
              <p:cNvPr id="14" name="Google Shape;145;p18">
                <a:extLst>
                  <a:ext uri="{FF2B5EF4-FFF2-40B4-BE49-F238E27FC236}">
                    <a16:creationId xmlns:a16="http://schemas.microsoft.com/office/drawing/2014/main" id="{558CD451-C323-48BF-AF6D-24D31E9FAFBA}"/>
                  </a:ext>
                </a:extLst>
              </p:cNvPr>
              <p:cNvSpPr txBox="1">
                <a:spLocks noRot="1" noChangeAspect="1" noMove="1" noResize="1" noEditPoints="1" noAdjustHandles="1" noChangeArrowheads="1" noChangeShapeType="1" noTextEdit="1"/>
              </p:cNvSpPr>
              <p:nvPr/>
            </p:nvSpPr>
            <p:spPr>
              <a:xfrm>
                <a:off x="2119337" y="2638731"/>
                <a:ext cx="1315500" cy="470400"/>
              </a:xfrm>
              <a:prstGeom prst="rect">
                <a:avLst/>
              </a:prstGeom>
              <a:blipFill>
                <a:blip r:embed="rId5"/>
                <a:stretch>
                  <a:fillRect/>
                </a:stretch>
              </a:blipFill>
              <a:ln>
                <a:noFill/>
              </a:ln>
            </p:spPr>
            <p:txBody>
              <a:bodyPr/>
              <a:lstStyle/>
              <a:p>
                <a:r>
                  <a:rPr lang="en-IN">
                    <a:noFill/>
                  </a:rPr>
                  <a:t> </a:t>
                </a:r>
              </a:p>
            </p:txBody>
          </p:sp>
        </mc:Fallback>
      </mc:AlternateContent>
      <p:grpSp>
        <p:nvGrpSpPr>
          <p:cNvPr id="15" name="Google Shape;146;p18">
            <a:extLst>
              <a:ext uri="{FF2B5EF4-FFF2-40B4-BE49-F238E27FC236}">
                <a16:creationId xmlns:a16="http://schemas.microsoft.com/office/drawing/2014/main" id="{CBCE5284-636F-4DA2-A10E-A16912ADE3B1}"/>
              </a:ext>
            </a:extLst>
          </p:cNvPr>
          <p:cNvGrpSpPr/>
          <p:nvPr/>
        </p:nvGrpSpPr>
        <p:grpSpPr>
          <a:xfrm>
            <a:off x="2677652" y="3241139"/>
            <a:ext cx="198900" cy="593656"/>
            <a:chOff x="2223534" y="2938958"/>
            <a:chExt cx="198900" cy="593656"/>
          </a:xfrm>
        </p:grpSpPr>
        <p:cxnSp>
          <p:nvCxnSpPr>
            <p:cNvPr id="16" name="Google Shape;147;p18">
              <a:extLst>
                <a:ext uri="{FF2B5EF4-FFF2-40B4-BE49-F238E27FC236}">
                  <a16:creationId xmlns:a16="http://schemas.microsoft.com/office/drawing/2014/main" id="{44E36C67-EB8D-4C55-A581-912B7FB28CEA}"/>
                </a:ext>
              </a:extLst>
            </p:cNvPr>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 name="Google Shape;148;p18">
              <a:extLst>
                <a:ext uri="{FF2B5EF4-FFF2-40B4-BE49-F238E27FC236}">
                  <a16:creationId xmlns:a16="http://schemas.microsoft.com/office/drawing/2014/main" id="{4BB5F77E-F8AF-457F-9159-34B224924DE6}"/>
                </a:ext>
              </a:extLst>
            </p:cNvPr>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49;p18">
            <a:extLst>
              <a:ext uri="{FF2B5EF4-FFF2-40B4-BE49-F238E27FC236}">
                <a16:creationId xmlns:a16="http://schemas.microsoft.com/office/drawing/2014/main" id="{B325AB57-080D-4495-9699-38A24F124C24}"/>
              </a:ext>
            </a:extLst>
          </p:cNvPr>
          <p:cNvSpPr txBox="1">
            <a:spLocks/>
          </p:cNvSpPr>
          <p:nvPr/>
        </p:nvSpPr>
        <p:spPr>
          <a:xfrm>
            <a:off x="1709675" y="3997211"/>
            <a:ext cx="2051100" cy="74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rPr>
              <a:t>Greedy Approach</a:t>
            </a:r>
            <a:endParaRPr lang="en-IN" sz="1600" b="1" dirty="0">
              <a:solidFill>
                <a:srgbClr val="1A9988"/>
              </a:solidFill>
            </a:endParaRPr>
          </a:p>
        </p:txBody>
      </p:sp>
      <p:sp>
        <p:nvSpPr>
          <p:cNvPr id="19" name="Google Shape;150;p18" descr="Background pointer shape in timeline graphic">
            <a:extLst>
              <a:ext uri="{FF2B5EF4-FFF2-40B4-BE49-F238E27FC236}">
                <a16:creationId xmlns:a16="http://schemas.microsoft.com/office/drawing/2014/main" id="{ECE0555C-BEF1-4986-8DD0-9915F4899569}"/>
              </a:ext>
            </a:extLst>
          </p:cNvPr>
          <p:cNvSpPr/>
          <p:nvPr/>
        </p:nvSpPr>
        <p:spPr>
          <a:xfrm>
            <a:off x="346499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0" name="Google Shape;151;p18">
                <a:extLst>
                  <a:ext uri="{FF2B5EF4-FFF2-40B4-BE49-F238E27FC236}">
                    <a16:creationId xmlns:a16="http://schemas.microsoft.com/office/drawing/2014/main" id="{3E32B16A-9BEF-423D-A8C6-999DAE39EF58}"/>
                  </a:ext>
                </a:extLst>
              </p:cNvPr>
              <p:cNvSpPr txBox="1">
                <a:spLocks/>
              </p:cNvSpPr>
              <p:nvPr/>
            </p:nvSpPr>
            <p:spPr>
              <a:xfrm>
                <a:off x="3760775"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𝟑</m:t>
                          </m:r>
                        </m:e>
                        <m:sup>
                          <m:r>
                            <a:rPr lang="en-IN" sz="2000" b="1" i="1" smtClean="0">
                              <a:solidFill>
                                <a:schemeClr val="bg1"/>
                              </a:solidFill>
                              <a:latin typeface="Cambria Math" panose="02040503050406030204" pitchFamily="18" charset="0"/>
                            </a:rPr>
                            <m:t>𝒓</m:t>
                          </m:r>
                          <m:r>
                            <a:rPr lang="en-IN" sz="2000" b="1" i="1">
                              <a:solidFill>
                                <a:schemeClr val="bg1"/>
                              </a:solidFill>
                              <a:latin typeface="Cambria Math" panose="02040503050406030204" pitchFamily="18" charset="0"/>
                            </a:rPr>
                            <m:t>𝒅</m:t>
                          </m:r>
                        </m:sup>
                      </m:sSup>
                    </m:oMath>
                  </m:oMathPara>
                </a14:m>
                <a:endParaRPr lang="en-IN" sz="2800" dirty="0">
                  <a:solidFill>
                    <a:schemeClr val="bg1"/>
                  </a:solidFill>
                  <a:latin typeface="Bookman Old Style" panose="02050604050505020204" pitchFamily="18" charset="0"/>
                </a:endParaRPr>
              </a:p>
            </p:txBody>
          </p:sp>
        </mc:Choice>
        <mc:Fallback xmlns="">
          <p:sp>
            <p:nvSpPr>
              <p:cNvPr id="20" name="Google Shape;151;p18">
                <a:extLst>
                  <a:ext uri="{FF2B5EF4-FFF2-40B4-BE49-F238E27FC236}">
                    <a16:creationId xmlns:a16="http://schemas.microsoft.com/office/drawing/2014/main" id="{3E32B16A-9BEF-423D-A8C6-999DAE39EF58}"/>
                  </a:ext>
                </a:extLst>
              </p:cNvPr>
              <p:cNvSpPr txBox="1">
                <a:spLocks noRot="1" noChangeAspect="1" noMove="1" noResize="1" noEditPoints="1" noAdjustHandles="1" noChangeArrowheads="1" noChangeShapeType="1" noTextEdit="1"/>
              </p:cNvSpPr>
              <p:nvPr/>
            </p:nvSpPr>
            <p:spPr>
              <a:xfrm>
                <a:off x="3760775" y="2638731"/>
                <a:ext cx="1315500" cy="470400"/>
              </a:xfrm>
              <a:prstGeom prst="rect">
                <a:avLst/>
              </a:prstGeom>
              <a:blipFill>
                <a:blip r:embed="rId6"/>
                <a:stretch>
                  <a:fillRect/>
                </a:stretch>
              </a:blipFill>
              <a:ln>
                <a:noFill/>
              </a:ln>
            </p:spPr>
            <p:txBody>
              <a:bodyPr/>
              <a:lstStyle/>
              <a:p>
                <a:r>
                  <a:rPr lang="en-IN">
                    <a:noFill/>
                  </a:rPr>
                  <a:t> </a:t>
                </a:r>
              </a:p>
            </p:txBody>
          </p:sp>
        </mc:Fallback>
      </mc:AlternateContent>
      <p:grpSp>
        <p:nvGrpSpPr>
          <p:cNvPr id="21" name="Google Shape;152;p18">
            <a:extLst>
              <a:ext uri="{FF2B5EF4-FFF2-40B4-BE49-F238E27FC236}">
                <a16:creationId xmlns:a16="http://schemas.microsoft.com/office/drawing/2014/main" id="{330F9018-F3A4-4288-8699-F0849362A02C}"/>
              </a:ext>
            </a:extLst>
          </p:cNvPr>
          <p:cNvGrpSpPr/>
          <p:nvPr/>
        </p:nvGrpSpPr>
        <p:grpSpPr>
          <a:xfrm>
            <a:off x="4312565" y="1912396"/>
            <a:ext cx="198900" cy="593656"/>
            <a:chOff x="3918084" y="1610215"/>
            <a:chExt cx="198900" cy="593656"/>
          </a:xfrm>
        </p:grpSpPr>
        <p:cxnSp>
          <p:nvCxnSpPr>
            <p:cNvPr id="22" name="Google Shape;153;p18">
              <a:extLst>
                <a:ext uri="{FF2B5EF4-FFF2-40B4-BE49-F238E27FC236}">
                  <a16:creationId xmlns:a16="http://schemas.microsoft.com/office/drawing/2014/main" id="{D6B62A6D-7478-48D0-A50B-310437A1CB6F}"/>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3" name="Google Shape;154;p18">
              <a:extLst>
                <a:ext uri="{FF2B5EF4-FFF2-40B4-BE49-F238E27FC236}">
                  <a16:creationId xmlns:a16="http://schemas.microsoft.com/office/drawing/2014/main" id="{9360CE2B-916B-4DB8-AB87-F2717FA5C010}"/>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55;p18">
            <a:extLst>
              <a:ext uri="{FF2B5EF4-FFF2-40B4-BE49-F238E27FC236}">
                <a16:creationId xmlns:a16="http://schemas.microsoft.com/office/drawing/2014/main" id="{4ECCC06A-1144-46AC-A648-031C5029E12A}"/>
              </a:ext>
            </a:extLst>
          </p:cNvPr>
          <p:cNvSpPr txBox="1">
            <a:spLocks/>
          </p:cNvSpPr>
          <p:nvPr/>
        </p:nvSpPr>
        <p:spPr>
          <a:xfrm>
            <a:off x="3273293" y="1081388"/>
            <a:ext cx="2242800" cy="90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Analysis and Comparison</a:t>
            </a:r>
          </a:p>
        </p:txBody>
      </p:sp>
      <p:sp>
        <p:nvSpPr>
          <p:cNvPr id="25" name="Google Shape;156;p18" descr="Background pointer shape in timeline graphic">
            <a:extLst>
              <a:ext uri="{FF2B5EF4-FFF2-40B4-BE49-F238E27FC236}">
                <a16:creationId xmlns:a16="http://schemas.microsoft.com/office/drawing/2014/main" id="{025FE02D-BEAE-44D8-B205-91E6F1556B30}"/>
              </a:ext>
            </a:extLst>
          </p:cNvPr>
          <p:cNvSpPr/>
          <p:nvPr/>
        </p:nvSpPr>
        <p:spPr>
          <a:xfrm>
            <a:off x="511991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6" name="Google Shape;157;p18">
                <a:extLst>
                  <a:ext uri="{FF2B5EF4-FFF2-40B4-BE49-F238E27FC236}">
                    <a16:creationId xmlns:a16="http://schemas.microsoft.com/office/drawing/2014/main" id="{A414C8C8-CF30-4F2C-A953-052A8DEA02A3}"/>
                  </a:ext>
                </a:extLst>
              </p:cNvPr>
              <p:cNvSpPr txBox="1">
                <a:spLocks/>
              </p:cNvSpPr>
              <p:nvPr/>
            </p:nvSpPr>
            <p:spPr>
              <a:xfrm>
                <a:off x="5409719"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𝟒</m:t>
                          </m:r>
                        </m:e>
                        <m:sup>
                          <m:r>
                            <a:rPr lang="en-IN" sz="2000" b="1" i="1" smtClean="0">
                              <a:solidFill>
                                <a:schemeClr val="bg1"/>
                              </a:solidFill>
                              <a:latin typeface="Cambria Math" panose="02040503050406030204" pitchFamily="18" charset="0"/>
                            </a:rPr>
                            <m:t>𝒕𝒉</m:t>
                          </m:r>
                        </m:sup>
                      </m:sSup>
                    </m:oMath>
                  </m:oMathPara>
                </a14:m>
                <a:endParaRPr lang="en-IN" sz="2800" dirty="0">
                  <a:solidFill>
                    <a:schemeClr val="bg1"/>
                  </a:solidFill>
                  <a:latin typeface="Bookman Old Style" panose="02050604050505020204" pitchFamily="18" charset="0"/>
                </a:endParaRPr>
              </a:p>
            </p:txBody>
          </p:sp>
        </mc:Choice>
        <mc:Fallback xmlns="">
          <p:sp>
            <p:nvSpPr>
              <p:cNvPr id="26" name="Google Shape;157;p18">
                <a:extLst>
                  <a:ext uri="{FF2B5EF4-FFF2-40B4-BE49-F238E27FC236}">
                    <a16:creationId xmlns:a16="http://schemas.microsoft.com/office/drawing/2014/main" id="{A414C8C8-CF30-4F2C-A953-052A8DEA02A3}"/>
                  </a:ext>
                </a:extLst>
              </p:cNvPr>
              <p:cNvSpPr txBox="1">
                <a:spLocks noRot="1" noChangeAspect="1" noMove="1" noResize="1" noEditPoints="1" noAdjustHandles="1" noChangeArrowheads="1" noChangeShapeType="1" noTextEdit="1"/>
              </p:cNvSpPr>
              <p:nvPr/>
            </p:nvSpPr>
            <p:spPr>
              <a:xfrm>
                <a:off x="5409719" y="2638731"/>
                <a:ext cx="1315500" cy="470400"/>
              </a:xfrm>
              <a:prstGeom prst="rect">
                <a:avLst/>
              </a:prstGeom>
              <a:blipFill>
                <a:blip r:embed="rId7"/>
                <a:stretch>
                  <a:fillRect/>
                </a:stretch>
              </a:blipFill>
              <a:ln>
                <a:noFill/>
              </a:ln>
            </p:spPr>
            <p:txBody>
              <a:bodyPr/>
              <a:lstStyle/>
              <a:p>
                <a:r>
                  <a:rPr lang="en-IN">
                    <a:noFill/>
                  </a:rPr>
                  <a:t> </a:t>
                </a:r>
              </a:p>
            </p:txBody>
          </p:sp>
        </mc:Fallback>
      </mc:AlternateContent>
      <p:grpSp>
        <p:nvGrpSpPr>
          <p:cNvPr id="27" name="Google Shape;158;p18">
            <a:extLst>
              <a:ext uri="{FF2B5EF4-FFF2-40B4-BE49-F238E27FC236}">
                <a16:creationId xmlns:a16="http://schemas.microsoft.com/office/drawing/2014/main" id="{2A983C74-B663-4E8F-8094-1DB278DC1422}"/>
              </a:ext>
            </a:extLst>
          </p:cNvPr>
          <p:cNvGrpSpPr/>
          <p:nvPr/>
        </p:nvGrpSpPr>
        <p:grpSpPr>
          <a:xfrm>
            <a:off x="5966090" y="3241139"/>
            <a:ext cx="198900" cy="593656"/>
            <a:chOff x="5958946" y="2938958"/>
            <a:chExt cx="198900" cy="593656"/>
          </a:xfrm>
        </p:grpSpPr>
        <p:cxnSp>
          <p:nvCxnSpPr>
            <p:cNvPr id="28" name="Google Shape;159;p18">
              <a:extLst>
                <a:ext uri="{FF2B5EF4-FFF2-40B4-BE49-F238E27FC236}">
                  <a16:creationId xmlns:a16="http://schemas.microsoft.com/office/drawing/2014/main" id="{892F4903-024F-4E8A-904C-50899192EADF}"/>
                </a:ext>
              </a:extLst>
            </p:cNvPr>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 name="Google Shape;160;p18">
              <a:extLst>
                <a:ext uri="{FF2B5EF4-FFF2-40B4-BE49-F238E27FC236}">
                  <a16:creationId xmlns:a16="http://schemas.microsoft.com/office/drawing/2014/main" id="{A4119EA4-62B1-4591-9B07-7205ECB243EA}"/>
                </a:ext>
              </a:extLst>
            </p:cNvPr>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61;p18">
            <a:extLst>
              <a:ext uri="{FF2B5EF4-FFF2-40B4-BE49-F238E27FC236}">
                <a16:creationId xmlns:a16="http://schemas.microsoft.com/office/drawing/2014/main" id="{690CCEC7-8348-4295-BE73-CFF2CE96411C}"/>
              </a:ext>
            </a:extLst>
          </p:cNvPr>
          <p:cNvSpPr txBox="1">
            <a:spLocks/>
          </p:cNvSpPr>
          <p:nvPr/>
        </p:nvSpPr>
        <p:spPr>
          <a:xfrm>
            <a:off x="5119913" y="4048953"/>
            <a:ext cx="2411663" cy="798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rPr>
              <a:t>GUI using PyQt5</a:t>
            </a:r>
            <a:endParaRPr lang="en-IN" sz="1600" b="1" dirty="0">
              <a:solidFill>
                <a:srgbClr val="1A9988"/>
              </a:solidFill>
            </a:endParaRPr>
          </a:p>
        </p:txBody>
      </p:sp>
      <p:sp>
        <p:nvSpPr>
          <p:cNvPr id="31" name="Google Shape;162;p18" descr="Background pointer shape in timeline graphic">
            <a:extLst>
              <a:ext uri="{FF2B5EF4-FFF2-40B4-BE49-F238E27FC236}">
                <a16:creationId xmlns:a16="http://schemas.microsoft.com/office/drawing/2014/main" id="{B42757F4-9A19-40D1-98DE-4723D841E9BA}"/>
              </a:ext>
            </a:extLst>
          </p:cNvPr>
          <p:cNvSpPr/>
          <p:nvPr/>
        </p:nvSpPr>
        <p:spPr>
          <a:xfrm>
            <a:off x="677483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2" name="Google Shape;163;p18">
                <a:extLst>
                  <a:ext uri="{FF2B5EF4-FFF2-40B4-BE49-F238E27FC236}">
                    <a16:creationId xmlns:a16="http://schemas.microsoft.com/office/drawing/2014/main" id="{039DA538-6676-4AFD-88D6-D1F18F52E1F8}"/>
                  </a:ext>
                </a:extLst>
              </p:cNvPr>
              <p:cNvSpPr txBox="1">
                <a:spLocks/>
              </p:cNvSpPr>
              <p:nvPr/>
            </p:nvSpPr>
            <p:spPr>
              <a:xfrm>
                <a:off x="7104532"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1800" i="1" smtClean="0">
                              <a:solidFill>
                                <a:schemeClr val="bg1"/>
                              </a:solidFill>
                              <a:latin typeface="Cambria Math" panose="02040503050406030204" pitchFamily="18" charset="0"/>
                            </a:rPr>
                          </m:ctrlPr>
                        </m:sSupPr>
                        <m:e>
                          <m:r>
                            <a:rPr lang="en-IN" sz="1800" b="1" i="1" smtClean="0">
                              <a:solidFill>
                                <a:schemeClr val="bg1"/>
                              </a:solidFill>
                              <a:latin typeface="Cambria Math" panose="02040503050406030204" pitchFamily="18" charset="0"/>
                            </a:rPr>
                            <m:t>𝟓</m:t>
                          </m:r>
                        </m:e>
                        <m:sup>
                          <m:r>
                            <a:rPr lang="en-IN" sz="1800" b="1" i="1">
                              <a:solidFill>
                                <a:schemeClr val="bg1"/>
                              </a:solidFill>
                              <a:latin typeface="Cambria Math" panose="02040503050406030204" pitchFamily="18" charset="0"/>
                            </a:rPr>
                            <m:t>𝒕𝒉</m:t>
                          </m:r>
                        </m:sup>
                      </m:sSup>
                    </m:oMath>
                  </m:oMathPara>
                </a14:m>
                <a:endParaRPr lang="en-IN" sz="2400" dirty="0">
                  <a:solidFill>
                    <a:schemeClr val="bg1"/>
                  </a:solidFill>
                  <a:latin typeface="Bookman Old Style" panose="02050604050505020204" pitchFamily="18" charset="0"/>
                </a:endParaRPr>
              </a:p>
            </p:txBody>
          </p:sp>
        </mc:Choice>
        <mc:Fallback xmlns="">
          <p:sp>
            <p:nvSpPr>
              <p:cNvPr id="32" name="Google Shape;163;p18">
                <a:extLst>
                  <a:ext uri="{FF2B5EF4-FFF2-40B4-BE49-F238E27FC236}">
                    <a16:creationId xmlns:a16="http://schemas.microsoft.com/office/drawing/2014/main" id="{039DA538-6676-4AFD-88D6-D1F18F52E1F8}"/>
                  </a:ext>
                </a:extLst>
              </p:cNvPr>
              <p:cNvSpPr txBox="1">
                <a:spLocks noRot="1" noChangeAspect="1" noMove="1" noResize="1" noEditPoints="1" noAdjustHandles="1" noChangeArrowheads="1" noChangeShapeType="1" noTextEdit="1"/>
              </p:cNvSpPr>
              <p:nvPr/>
            </p:nvSpPr>
            <p:spPr>
              <a:xfrm>
                <a:off x="7104532" y="2638731"/>
                <a:ext cx="1315500" cy="470400"/>
              </a:xfrm>
              <a:prstGeom prst="rect">
                <a:avLst/>
              </a:prstGeom>
              <a:blipFill>
                <a:blip r:embed="rId8"/>
                <a:stretch>
                  <a:fillRect/>
                </a:stretch>
              </a:blipFill>
              <a:ln>
                <a:noFill/>
              </a:ln>
            </p:spPr>
            <p:txBody>
              <a:bodyPr/>
              <a:lstStyle/>
              <a:p>
                <a:r>
                  <a:rPr lang="en-IN">
                    <a:noFill/>
                  </a:rPr>
                  <a:t> </a:t>
                </a:r>
              </a:p>
            </p:txBody>
          </p:sp>
        </mc:Fallback>
      </mc:AlternateContent>
      <p:grpSp>
        <p:nvGrpSpPr>
          <p:cNvPr id="33" name="Google Shape;164;p18">
            <a:extLst>
              <a:ext uri="{FF2B5EF4-FFF2-40B4-BE49-F238E27FC236}">
                <a16:creationId xmlns:a16="http://schemas.microsoft.com/office/drawing/2014/main" id="{3EFCBE56-9979-4C5F-AB43-D4AADAE285C6}"/>
              </a:ext>
            </a:extLst>
          </p:cNvPr>
          <p:cNvGrpSpPr/>
          <p:nvPr/>
        </p:nvGrpSpPr>
        <p:grpSpPr>
          <a:xfrm>
            <a:off x="7662827" y="1912396"/>
            <a:ext cx="198900" cy="593656"/>
            <a:chOff x="3918084" y="1610215"/>
            <a:chExt cx="198900" cy="593656"/>
          </a:xfrm>
        </p:grpSpPr>
        <p:cxnSp>
          <p:nvCxnSpPr>
            <p:cNvPr id="34" name="Google Shape;165;p18">
              <a:extLst>
                <a:ext uri="{FF2B5EF4-FFF2-40B4-BE49-F238E27FC236}">
                  <a16:creationId xmlns:a16="http://schemas.microsoft.com/office/drawing/2014/main" id="{80DB0C0D-319D-45DC-B9DF-8E0917E7B1D7}"/>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5" name="Google Shape;166;p18">
              <a:extLst>
                <a:ext uri="{FF2B5EF4-FFF2-40B4-BE49-F238E27FC236}">
                  <a16:creationId xmlns:a16="http://schemas.microsoft.com/office/drawing/2014/main" id="{2DC4EDD4-5D48-4B50-8BA2-56B590C31CC1}"/>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167;p18">
            <a:extLst>
              <a:ext uri="{FF2B5EF4-FFF2-40B4-BE49-F238E27FC236}">
                <a16:creationId xmlns:a16="http://schemas.microsoft.com/office/drawing/2014/main" id="{D2EE2BDE-0343-4D51-AEB4-560BACFFA6A4}"/>
              </a:ext>
            </a:extLst>
          </p:cNvPr>
          <p:cNvSpPr txBox="1">
            <a:spLocks/>
          </p:cNvSpPr>
          <p:nvPr/>
        </p:nvSpPr>
        <p:spPr>
          <a:xfrm>
            <a:off x="6028551" y="1185176"/>
            <a:ext cx="3199289" cy="745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Text Beautification</a:t>
            </a:r>
          </a:p>
        </p:txBody>
      </p:sp>
      <p:sp>
        <p:nvSpPr>
          <p:cNvPr id="37" name="Rectangle 36">
            <a:extLst>
              <a:ext uri="{FF2B5EF4-FFF2-40B4-BE49-F238E27FC236}">
                <a16:creationId xmlns:a16="http://schemas.microsoft.com/office/drawing/2014/main" id="{806D03D3-CD27-4D31-882B-DF8ACEB5F5EB}"/>
              </a:ext>
            </a:extLst>
          </p:cNvPr>
          <p:cNvSpPr/>
          <p:nvPr/>
        </p:nvSpPr>
        <p:spPr>
          <a:xfrm>
            <a:off x="725936" y="1109844"/>
            <a:ext cx="970241" cy="236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Google Shape;143;p18">
            <a:extLst>
              <a:ext uri="{FF2B5EF4-FFF2-40B4-BE49-F238E27FC236}">
                <a16:creationId xmlns:a16="http://schemas.microsoft.com/office/drawing/2014/main" id="{03AD0FE3-0061-43E2-BBFC-51FC654ED16D}"/>
              </a:ext>
            </a:extLst>
          </p:cNvPr>
          <p:cNvSpPr txBox="1">
            <a:spLocks/>
          </p:cNvSpPr>
          <p:nvPr/>
        </p:nvSpPr>
        <p:spPr>
          <a:xfrm>
            <a:off x="217435" y="1062790"/>
            <a:ext cx="2398264" cy="6936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latin typeface="Raleway" panose="020B0604020202020204" charset="0"/>
              </a:rPr>
              <a:t>Dynamic Programming</a:t>
            </a:r>
            <a:endParaRPr lang="en-IN" sz="1600" b="1" dirty="0">
              <a:solidFill>
                <a:srgbClr val="1A9988"/>
              </a:solidFill>
              <a:latin typeface="Raleway" panose="020B0604020202020204" charset="0"/>
            </a:endParaRPr>
          </a:p>
        </p:txBody>
      </p:sp>
      <p:sp>
        <p:nvSpPr>
          <p:cNvPr id="39" name="Rectangle 38">
            <a:extLst>
              <a:ext uri="{FF2B5EF4-FFF2-40B4-BE49-F238E27FC236}">
                <a16:creationId xmlns:a16="http://schemas.microsoft.com/office/drawing/2014/main" id="{BAB80EF9-6AE4-4F6A-A004-C31ECAC15B9D}"/>
              </a:ext>
            </a:extLst>
          </p:cNvPr>
          <p:cNvSpPr/>
          <p:nvPr/>
        </p:nvSpPr>
        <p:spPr>
          <a:xfrm>
            <a:off x="349297" y="1069699"/>
            <a:ext cx="2144072"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901B8BA3-2825-4D08-B069-24B710603806}"/>
              </a:ext>
            </a:extLst>
          </p:cNvPr>
          <p:cNvSpPr/>
          <p:nvPr/>
        </p:nvSpPr>
        <p:spPr>
          <a:xfrm>
            <a:off x="3313010" y="1078822"/>
            <a:ext cx="2134129"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DF8B01BB-56F5-47F9-A9D3-005A5C4FBC09}"/>
              </a:ext>
            </a:extLst>
          </p:cNvPr>
          <p:cNvSpPr/>
          <p:nvPr/>
        </p:nvSpPr>
        <p:spPr>
          <a:xfrm>
            <a:off x="6112637" y="1059071"/>
            <a:ext cx="2989797"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76096BAF-B2B2-4610-8873-CB7EDC7DF42B}"/>
              </a:ext>
            </a:extLst>
          </p:cNvPr>
          <p:cNvSpPr/>
          <p:nvPr/>
        </p:nvSpPr>
        <p:spPr>
          <a:xfrm>
            <a:off x="1789543" y="3883468"/>
            <a:ext cx="1895977"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595A9663-9027-41D4-883F-B3DF94D0C10D}"/>
              </a:ext>
            </a:extLst>
          </p:cNvPr>
          <p:cNvSpPr/>
          <p:nvPr/>
        </p:nvSpPr>
        <p:spPr>
          <a:xfrm>
            <a:off x="5108613" y="3898935"/>
            <a:ext cx="2411663"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Slide Number Placeholder 71">
            <a:extLst>
              <a:ext uri="{FF2B5EF4-FFF2-40B4-BE49-F238E27FC236}">
                <a16:creationId xmlns:a16="http://schemas.microsoft.com/office/drawing/2014/main" id="{5D091C6D-19AE-4BFE-8FA4-065BC79BDB92}"/>
              </a:ext>
            </a:extLst>
          </p:cNvPr>
          <p:cNvSpPr txBox="1">
            <a:spLocks/>
          </p:cNvSpPr>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9pPr>
          </a:lstStyle>
          <a:p>
            <a:fld id="{00000000-1234-1234-1234-123412341234}" type="slidenum">
              <a:rPr lang="en" smtClean="0"/>
              <a:pPr/>
              <a:t>14</a:t>
            </a:fld>
            <a:endParaRPr lang="en"/>
          </a:p>
        </p:txBody>
      </p:sp>
      <p:pic>
        <p:nvPicPr>
          <p:cNvPr id="45" name="Picture 2" descr="Amrita Vishwa Vidyapeetham - Wikipedia">
            <a:extLst>
              <a:ext uri="{FF2B5EF4-FFF2-40B4-BE49-F238E27FC236}">
                <a16:creationId xmlns:a16="http://schemas.microsoft.com/office/drawing/2014/main" id="{48ECA491-C0E4-4B28-BF6B-4EA5CB5AA2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6" name="Slide Number Placeholder 45">
            <a:extLst>
              <a:ext uri="{FF2B5EF4-FFF2-40B4-BE49-F238E27FC236}">
                <a16:creationId xmlns:a16="http://schemas.microsoft.com/office/drawing/2014/main" id="{35804F1C-BEC6-46FE-B3B7-F3CB29E571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094163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fill="hold"/>
                                        <p:tgtEl>
                                          <p:spTgt spid="40"/>
                                        </p:tgtEl>
                                        <p:attrNameLst>
                                          <p:attrName>ppt_x</p:attrName>
                                        </p:attrNameLst>
                                      </p:cBhvr>
                                      <p:tavLst>
                                        <p:tav tm="0">
                                          <p:val>
                                            <p:strVal val="#ppt_x"/>
                                          </p:val>
                                        </p:tav>
                                        <p:tav tm="100000">
                                          <p:val>
                                            <p:strVal val="#ppt_x"/>
                                          </p:val>
                                        </p:tav>
                                      </p:tavLst>
                                    </p:anim>
                                    <p:anim calcmode="lin" valueType="num">
                                      <p:cBhvr additive="base">
                                        <p:cTn id="64" dur="500" fill="hold"/>
                                        <p:tgtEl>
                                          <p:spTgt spid="4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ppt_x"/>
                                          </p:val>
                                        </p:tav>
                                        <p:tav tm="100000">
                                          <p:val>
                                            <p:strVal val="#ppt_x"/>
                                          </p:val>
                                        </p:tav>
                                      </p:tavLst>
                                    </p:anim>
                                    <p:anim calcmode="lin" valueType="num">
                                      <p:cBhvr additive="base">
                                        <p:cTn id="86" dur="500" fill="hold"/>
                                        <p:tgtEl>
                                          <p:spTgt spid="4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ppt_x"/>
                                          </p:val>
                                        </p:tav>
                                        <p:tav tm="100000">
                                          <p:val>
                                            <p:strVal val="#ppt_x"/>
                                          </p:val>
                                        </p:tav>
                                      </p:tavLst>
                                    </p:anim>
                                    <p:anim calcmode="lin" valueType="num">
                                      <p:cBhvr additive="base">
                                        <p:cTn id="9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anim calcmode="lin" valueType="num">
                                      <p:cBhvr additive="base">
                                        <p:cTn id="95" dur="500" fill="hold"/>
                                        <p:tgtEl>
                                          <p:spTgt spid="32"/>
                                        </p:tgtEl>
                                        <p:attrNameLst>
                                          <p:attrName>ppt_x</p:attrName>
                                        </p:attrNameLst>
                                      </p:cBhvr>
                                      <p:tavLst>
                                        <p:tav tm="0">
                                          <p:val>
                                            <p:strVal val="#ppt_x"/>
                                          </p:val>
                                        </p:tav>
                                        <p:tav tm="100000">
                                          <p:val>
                                            <p:strVal val="#ppt_x"/>
                                          </p:val>
                                        </p:tav>
                                      </p:tavLst>
                                    </p:anim>
                                    <p:anim calcmode="lin" valueType="num">
                                      <p:cBhvr additive="base">
                                        <p:cTn id="96" dur="500" fill="hold"/>
                                        <p:tgtEl>
                                          <p:spTgt spid="3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 calcmode="lin" valueType="num">
                                      <p:cBhvr additive="base">
                                        <p:cTn id="99" dur="500" fill="hold"/>
                                        <p:tgtEl>
                                          <p:spTgt spid="31"/>
                                        </p:tgtEl>
                                        <p:attrNameLst>
                                          <p:attrName>ppt_x</p:attrName>
                                        </p:attrNameLst>
                                      </p:cBhvr>
                                      <p:tavLst>
                                        <p:tav tm="0">
                                          <p:val>
                                            <p:strVal val="#ppt_x"/>
                                          </p:val>
                                        </p:tav>
                                        <p:tav tm="100000">
                                          <p:val>
                                            <p:strVal val="#ppt_x"/>
                                          </p:val>
                                        </p:tav>
                                      </p:tavLst>
                                    </p:anim>
                                    <p:anim calcmode="lin" valueType="num">
                                      <p:cBhvr additive="base">
                                        <p:cTn id="100" dur="500" fill="hold"/>
                                        <p:tgtEl>
                                          <p:spTgt spid="31"/>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3"/>
                                        </p:tgtEl>
                                        <p:attrNameLst>
                                          <p:attrName>style.visibility</p:attrName>
                                        </p:attrNameLst>
                                      </p:cBhvr>
                                      <p:to>
                                        <p:strVal val="visible"/>
                                      </p:to>
                                    </p:set>
                                    <p:anim calcmode="lin" valueType="num">
                                      <p:cBhvr additive="base">
                                        <p:cTn id="103" dur="500" fill="hold"/>
                                        <p:tgtEl>
                                          <p:spTgt spid="33"/>
                                        </p:tgtEl>
                                        <p:attrNameLst>
                                          <p:attrName>ppt_x</p:attrName>
                                        </p:attrNameLst>
                                      </p:cBhvr>
                                      <p:tavLst>
                                        <p:tav tm="0">
                                          <p:val>
                                            <p:strVal val="#ppt_x"/>
                                          </p:val>
                                        </p:tav>
                                        <p:tav tm="100000">
                                          <p:val>
                                            <p:strVal val="#ppt_x"/>
                                          </p:val>
                                        </p:tav>
                                      </p:tavLst>
                                    </p:anim>
                                    <p:anim calcmode="lin" valueType="num">
                                      <p:cBhvr additive="base">
                                        <p:cTn id="104" dur="500" fill="hold"/>
                                        <p:tgtEl>
                                          <p:spTgt spid="3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cBhvr additive="base">
                                        <p:cTn id="107" dur="500" fill="hold"/>
                                        <p:tgtEl>
                                          <p:spTgt spid="36"/>
                                        </p:tgtEl>
                                        <p:attrNameLst>
                                          <p:attrName>ppt_x</p:attrName>
                                        </p:attrNameLst>
                                      </p:cBhvr>
                                      <p:tavLst>
                                        <p:tav tm="0">
                                          <p:val>
                                            <p:strVal val="#ppt_x"/>
                                          </p:val>
                                        </p:tav>
                                        <p:tav tm="100000">
                                          <p:val>
                                            <p:strVal val="#ppt_x"/>
                                          </p:val>
                                        </p:tav>
                                      </p:tavLst>
                                    </p:anim>
                                    <p:anim calcmode="lin" valueType="num">
                                      <p:cBhvr additive="base">
                                        <p:cTn id="108" dur="500" fill="hold"/>
                                        <p:tgtEl>
                                          <p:spTgt spid="36"/>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18" grpId="0"/>
      <p:bldP spid="19" grpId="0" animBg="1"/>
      <p:bldP spid="20" grpId="0"/>
      <p:bldP spid="24" grpId="0"/>
      <p:bldP spid="25" grpId="0" animBg="1"/>
      <p:bldP spid="26" grpId="0"/>
      <p:bldP spid="30" grpId="0"/>
      <p:bldP spid="31" grpId="0" animBg="1"/>
      <p:bldP spid="32" grpId="0"/>
      <p:bldP spid="36" grpId="0"/>
      <p:bldP spid="38" grpId="0"/>
      <p:bldP spid="39" grpId="0" animBg="1"/>
      <p:bldP spid="40" grpId="0" animBg="1"/>
      <p:bldP spid="41" grpId="0" animBg="1"/>
      <p:bldP spid="42"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Output</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176D71CB-EA98-4C39-8636-FB29B68E1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8" name="Graphic 7" descr="Target Audience">
            <a:extLst>
              <a:ext uri="{FF2B5EF4-FFF2-40B4-BE49-F238E27FC236}">
                <a16:creationId xmlns:a16="http://schemas.microsoft.com/office/drawing/2014/main" id="{4F63FCF1-AF01-459B-B2A7-B091D8918A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10978" y="1113046"/>
            <a:ext cx="914400" cy="914400"/>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53942703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E8E49E88-1A83-4922-809D-087C98B26172}"/>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Output</a:t>
            </a:r>
            <a:endParaRPr sz="1600" dirty="0">
              <a:solidFill>
                <a:schemeClr val="tx1"/>
              </a:solidFill>
            </a:endParaRPr>
          </a:p>
        </p:txBody>
      </p:sp>
      <p:pic>
        <p:nvPicPr>
          <p:cNvPr id="10" name="Picture 2" descr="Amrita Vishwa Vidyapeetham - Wikipedia">
            <a:extLst>
              <a:ext uri="{FF2B5EF4-FFF2-40B4-BE49-F238E27FC236}">
                <a16:creationId xmlns:a16="http://schemas.microsoft.com/office/drawing/2014/main" id="{C8CFF4AB-9F12-4E53-87D4-57D1F1FE2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C7117FE3-6340-445A-A949-36C3078221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11" name="Graphic 10" descr="Target Audience">
            <a:extLst>
              <a:ext uri="{FF2B5EF4-FFF2-40B4-BE49-F238E27FC236}">
                <a16:creationId xmlns:a16="http://schemas.microsoft.com/office/drawing/2014/main" id="{2F8EE875-29F9-48CA-92F3-096BDA6616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671" y="9520"/>
            <a:ext cx="456956" cy="456956"/>
          </a:xfrm>
          <a:prstGeom prst="rect">
            <a:avLst/>
          </a:prstGeom>
          <a:effectLst>
            <a:outerShdw blurRad="76200" dir="13500000" sy="23000" kx="1200000" algn="br" rotWithShape="0">
              <a:prstClr val="black">
                <a:alpha val="20000"/>
              </a:prstClr>
            </a:outerShdw>
          </a:effectLst>
        </p:spPr>
      </p:pic>
      <p:sp>
        <p:nvSpPr>
          <p:cNvPr id="5" name="Rectangle 4">
            <a:extLst>
              <a:ext uri="{FF2B5EF4-FFF2-40B4-BE49-F238E27FC236}">
                <a16:creationId xmlns:a16="http://schemas.microsoft.com/office/drawing/2014/main" id="{6CE7E74E-1898-4D32-8043-9FA5E55DB44D}"/>
              </a:ext>
            </a:extLst>
          </p:cNvPr>
          <p:cNvSpPr/>
          <p:nvPr/>
        </p:nvSpPr>
        <p:spPr>
          <a:xfrm>
            <a:off x="786809" y="1112874"/>
            <a:ext cx="836428" cy="2126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8938299B-A1E7-49E4-BB01-B6D2F5B96081}"/>
              </a:ext>
            </a:extLst>
          </p:cNvPr>
          <p:cNvPicPr>
            <a:picLocks noChangeAspect="1"/>
          </p:cNvPicPr>
          <p:nvPr/>
        </p:nvPicPr>
        <p:blipFill>
          <a:blip r:embed="rId5"/>
          <a:stretch>
            <a:fillRect/>
          </a:stretch>
        </p:blipFill>
        <p:spPr>
          <a:xfrm>
            <a:off x="1409627" y="548857"/>
            <a:ext cx="6330683" cy="4538261"/>
          </a:xfrm>
          <a:prstGeom prst="rect">
            <a:avLst/>
          </a:prstGeom>
        </p:spPr>
      </p:pic>
    </p:spTree>
    <p:extLst>
      <p:ext uri="{BB962C8B-B14F-4D97-AF65-F5344CB8AC3E}">
        <p14:creationId xmlns:p14="http://schemas.microsoft.com/office/powerpoint/2010/main" val="18854083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latin typeface="Bookman Old Style" panose="02050604050505020204" pitchFamily="18" charset="0"/>
              </a:rPr>
              <a:t>Conclusion</a:t>
            </a:r>
            <a:endParaRPr dirty="0">
              <a:solidFill>
                <a:schemeClr val="tx1"/>
              </a:solidFill>
              <a:latin typeface="Bookman Old Style" panose="02050604050505020204" pitchFamily="18" charset="0"/>
            </a:endParaRPr>
          </a:p>
        </p:txBody>
      </p:sp>
      <p:pic>
        <p:nvPicPr>
          <p:cNvPr id="7" name="Graphic 6" descr="Diploma roll">
            <a:extLst>
              <a:ext uri="{FF2B5EF4-FFF2-40B4-BE49-F238E27FC236}">
                <a16:creationId xmlns:a16="http://schemas.microsoft.com/office/drawing/2014/main" id="{062985C0-A3E6-4690-8C8F-B9A21EE1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20239" y="1203400"/>
            <a:ext cx="914400" cy="914400"/>
          </a:xfrm>
          <a:prstGeom prst="rect">
            <a:avLst/>
          </a:prstGeom>
          <a:effectLst>
            <a:outerShdw blurRad="76200" dir="13500000" sy="23000" kx="1200000" algn="br" rotWithShape="0">
              <a:prstClr val="black">
                <a:alpha val="20000"/>
              </a:prstClr>
            </a:outerShdw>
          </a:effectLst>
        </p:spPr>
      </p:pic>
      <p:pic>
        <p:nvPicPr>
          <p:cNvPr id="9" name="Picture 2" descr="Amrita Vishwa Vidyapeetham - Wikipedia">
            <a:extLst>
              <a:ext uri="{FF2B5EF4-FFF2-40B4-BE49-F238E27FC236}">
                <a16:creationId xmlns:a16="http://schemas.microsoft.com/office/drawing/2014/main" id="{5A42FCB2-024F-4EAD-81A7-5A9985BE0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FFF82F6-283A-4679-8329-E4DD41D6C5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Box 2">
            <a:extLst>
              <a:ext uri="{FF2B5EF4-FFF2-40B4-BE49-F238E27FC236}">
                <a16:creationId xmlns:a16="http://schemas.microsoft.com/office/drawing/2014/main" id="{7EBBD821-C82C-4355-BFFE-AC13BBA411BE}"/>
              </a:ext>
            </a:extLst>
          </p:cNvPr>
          <p:cNvSpPr txBox="1"/>
          <p:nvPr/>
        </p:nvSpPr>
        <p:spPr>
          <a:xfrm>
            <a:off x="4727944" y="802035"/>
            <a:ext cx="4416056" cy="3539430"/>
          </a:xfrm>
          <a:prstGeom prst="rect">
            <a:avLst/>
          </a:prstGeom>
          <a:noFill/>
        </p:spPr>
        <p:txBody>
          <a:bodyPr wrap="square" rtlCol="0">
            <a:spAutoFit/>
          </a:bodyPr>
          <a:lstStyle/>
          <a:p>
            <a:pPr marL="146050" indent="0" algn="r">
              <a:buNone/>
            </a:pPr>
            <a:endParaRPr lang="en-US" sz="1600" dirty="0">
              <a:solidFill>
                <a:srgbClr val="1A9988"/>
              </a:solidFill>
              <a:latin typeface="Raleway" panose="020B0604020202020204" charset="0"/>
            </a:endParaRPr>
          </a:p>
          <a:p>
            <a:pPr marL="146050" indent="0">
              <a:buNone/>
            </a:pPr>
            <a:r>
              <a:rPr lang="en-US" sz="1600" b="1" dirty="0">
                <a:solidFill>
                  <a:schemeClr val="tx1"/>
                </a:solidFill>
                <a:latin typeface="Raleway" panose="020B0604020202020204" charset="0"/>
              </a:rPr>
              <a:t>To the best of our knowledge, we have explained about Dynamic Programming and greedy approach along with working principles, and have successfully implemented and executed them in our project.</a:t>
            </a:r>
          </a:p>
          <a:p>
            <a:pPr marL="146050" indent="0">
              <a:buNone/>
            </a:pPr>
            <a:endParaRPr lang="en-US" sz="1600" b="1" dirty="0">
              <a:solidFill>
                <a:schemeClr val="tx1"/>
              </a:solidFill>
              <a:latin typeface="Raleway" panose="020B0604020202020204" charset="0"/>
            </a:endParaRPr>
          </a:p>
          <a:p>
            <a:pPr marL="146050" indent="0">
              <a:buNone/>
            </a:pPr>
            <a:endParaRPr lang="en-US" sz="1600" b="1" dirty="0">
              <a:solidFill>
                <a:schemeClr val="tx1"/>
              </a:solidFill>
              <a:latin typeface="Raleway" panose="020B0604020202020204" charset="0"/>
            </a:endParaRPr>
          </a:p>
          <a:p>
            <a:pPr marL="146050" indent="0">
              <a:buNone/>
            </a:pPr>
            <a:r>
              <a:rPr lang="en-US" sz="1600" b="1" dirty="0">
                <a:solidFill>
                  <a:schemeClr val="tx1"/>
                </a:solidFill>
                <a:latin typeface="Raleway" panose="020B0604020202020204" charset="0"/>
              </a:rPr>
              <a:t>Finally, we conclude by saying that we as a team understood the </a:t>
            </a:r>
            <a:r>
              <a:rPr lang="en-US" sz="1600" b="1" dirty="0">
                <a:solidFill>
                  <a:schemeClr val="tx1"/>
                </a:solidFill>
                <a:latin typeface="Raleway" panose="020B0604020202020204" charset="0"/>
                <a:ea typeface="Calibri" panose="020F0502020204030204" pitchFamily="34" charset="0"/>
              </a:rPr>
              <a:t>importance of algorithmic design techniques and their applications in tackling the real world problems.</a:t>
            </a:r>
            <a:endParaRPr lang="en-US" sz="1600" b="1" dirty="0">
              <a:solidFill>
                <a:schemeClr val="tx1"/>
              </a:solidFill>
              <a:latin typeface="Raleway" panose="020B060402020202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down)">
                                      <p:cBhvr>
                                        <p:cTn id="7" dur="580">
                                          <p:stCondLst>
                                            <p:cond delay="0"/>
                                          </p:stCondLst>
                                        </p:cTn>
                                        <p:tgtEl>
                                          <p:spTgt spid="126"/>
                                        </p:tgtEl>
                                      </p:cBhvr>
                                    </p:animEffect>
                                    <p:anim calcmode="lin" valueType="num">
                                      <p:cBhvr>
                                        <p:cTn id="8" dur="1822" tmFilter="0,0; 0.14,0.36; 0.43,0.73; 0.71,0.91; 1.0,1.0">
                                          <p:stCondLst>
                                            <p:cond delay="0"/>
                                          </p:stCondLst>
                                        </p:cTn>
                                        <p:tgtEl>
                                          <p:spTgt spid="1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26"/>
                                        </p:tgtEl>
                                      </p:cBhvr>
                                      <p:to x="100000" y="60000"/>
                                    </p:animScale>
                                    <p:animScale>
                                      <p:cBhvr>
                                        <p:cTn id="14" dur="166" decel="50000">
                                          <p:stCondLst>
                                            <p:cond delay="676"/>
                                          </p:stCondLst>
                                        </p:cTn>
                                        <p:tgtEl>
                                          <p:spTgt spid="126"/>
                                        </p:tgtEl>
                                      </p:cBhvr>
                                      <p:to x="100000" y="100000"/>
                                    </p:animScale>
                                    <p:animScale>
                                      <p:cBhvr>
                                        <p:cTn id="15" dur="26">
                                          <p:stCondLst>
                                            <p:cond delay="1312"/>
                                          </p:stCondLst>
                                        </p:cTn>
                                        <p:tgtEl>
                                          <p:spTgt spid="126"/>
                                        </p:tgtEl>
                                      </p:cBhvr>
                                      <p:to x="100000" y="80000"/>
                                    </p:animScale>
                                    <p:animScale>
                                      <p:cBhvr>
                                        <p:cTn id="16" dur="166" decel="50000">
                                          <p:stCondLst>
                                            <p:cond delay="1338"/>
                                          </p:stCondLst>
                                        </p:cTn>
                                        <p:tgtEl>
                                          <p:spTgt spid="126"/>
                                        </p:tgtEl>
                                      </p:cBhvr>
                                      <p:to x="100000" y="100000"/>
                                    </p:animScale>
                                    <p:animScale>
                                      <p:cBhvr>
                                        <p:cTn id="17" dur="26">
                                          <p:stCondLst>
                                            <p:cond delay="1642"/>
                                          </p:stCondLst>
                                        </p:cTn>
                                        <p:tgtEl>
                                          <p:spTgt spid="126"/>
                                        </p:tgtEl>
                                      </p:cBhvr>
                                      <p:to x="100000" y="90000"/>
                                    </p:animScale>
                                    <p:animScale>
                                      <p:cBhvr>
                                        <p:cTn id="18" dur="166" decel="50000">
                                          <p:stCondLst>
                                            <p:cond delay="1668"/>
                                          </p:stCondLst>
                                        </p:cTn>
                                        <p:tgtEl>
                                          <p:spTgt spid="126"/>
                                        </p:tgtEl>
                                      </p:cBhvr>
                                      <p:to x="100000" y="100000"/>
                                    </p:animScale>
                                    <p:animScale>
                                      <p:cBhvr>
                                        <p:cTn id="19" dur="26">
                                          <p:stCondLst>
                                            <p:cond delay="1808"/>
                                          </p:stCondLst>
                                        </p:cTn>
                                        <p:tgtEl>
                                          <p:spTgt spid="126"/>
                                        </p:tgtEl>
                                      </p:cBhvr>
                                      <p:to x="100000" y="95000"/>
                                    </p:animScale>
                                    <p:animScale>
                                      <p:cBhvr>
                                        <p:cTn id="20" dur="166" decel="50000">
                                          <p:stCondLst>
                                            <p:cond delay="1834"/>
                                          </p:stCondLst>
                                        </p:cTn>
                                        <p:tgtEl>
                                          <p:spTgt spid="126"/>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80">
                                          <p:stCondLst>
                                            <p:cond delay="0"/>
                                          </p:stCondLst>
                                        </p:cTn>
                                        <p:tgtEl>
                                          <p:spTgt spid="3"/>
                                        </p:tgtEl>
                                      </p:cBhvr>
                                    </p:animEffect>
                                    <p:anim calcmode="lin" valueType="num">
                                      <p:cBhvr>
                                        <p:cTn id="4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gtEl>
                                      </p:cBhvr>
                                      <p:to x="100000" y="60000"/>
                                    </p:animScale>
                                    <p:animScale>
                                      <p:cBhvr>
                                        <p:cTn id="46" dur="166" decel="50000">
                                          <p:stCondLst>
                                            <p:cond delay="676"/>
                                          </p:stCondLst>
                                        </p:cTn>
                                        <p:tgtEl>
                                          <p:spTgt spid="3"/>
                                        </p:tgtEl>
                                      </p:cBhvr>
                                      <p:to x="100000" y="100000"/>
                                    </p:animScale>
                                    <p:animScale>
                                      <p:cBhvr>
                                        <p:cTn id="47" dur="26">
                                          <p:stCondLst>
                                            <p:cond delay="1312"/>
                                          </p:stCondLst>
                                        </p:cTn>
                                        <p:tgtEl>
                                          <p:spTgt spid="3"/>
                                        </p:tgtEl>
                                      </p:cBhvr>
                                      <p:to x="100000" y="80000"/>
                                    </p:animScale>
                                    <p:animScale>
                                      <p:cBhvr>
                                        <p:cTn id="48" dur="166" decel="50000">
                                          <p:stCondLst>
                                            <p:cond delay="1338"/>
                                          </p:stCondLst>
                                        </p:cTn>
                                        <p:tgtEl>
                                          <p:spTgt spid="3"/>
                                        </p:tgtEl>
                                      </p:cBhvr>
                                      <p:to x="100000" y="100000"/>
                                    </p:animScale>
                                    <p:animScale>
                                      <p:cBhvr>
                                        <p:cTn id="49" dur="26">
                                          <p:stCondLst>
                                            <p:cond delay="1642"/>
                                          </p:stCondLst>
                                        </p:cTn>
                                        <p:tgtEl>
                                          <p:spTgt spid="3"/>
                                        </p:tgtEl>
                                      </p:cBhvr>
                                      <p:to x="100000" y="90000"/>
                                    </p:animScale>
                                    <p:animScale>
                                      <p:cBhvr>
                                        <p:cTn id="50" dur="166" decel="50000">
                                          <p:stCondLst>
                                            <p:cond delay="1668"/>
                                          </p:stCondLst>
                                        </p:cTn>
                                        <p:tgtEl>
                                          <p:spTgt spid="3"/>
                                        </p:tgtEl>
                                      </p:cBhvr>
                                      <p:to x="100000" y="100000"/>
                                    </p:animScale>
                                    <p:animScale>
                                      <p:cBhvr>
                                        <p:cTn id="51" dur="26">
                                          <p:stCondLst>
                                            <p:cond delay="1808"/>
                                          </p:stCondLst>
                                        </p:cTn>
                                        <p:tgtEl>
                                          <p:spTgt spid="3"/>
                                        </p:tgtEl>
                                      </p:cBhvr>
                                      <p:to x="100000" y="95000"/>
                                    </p:animScale>
                                    <p:animScale>
                                      <p:cBhvr>
                                        <p:cTn id="5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39" name="Google Shape;233;p20">
            <a:extLst>
              <a:ext uri="{FF2B5EF4-FFF2-40B4-BE49-F238E27FC236}">
                <a16:creationId xmlns:a16="http://schemas.microsoft.com/office/drawing/2014/main" id="{6B026425-0BA1-46F7-A570-F7E7A61161B7}"/>
              </a:ext>
            </a:extLst>
          </p:cNvPr>
          <p:cNvGrpSpPr/>
          <p:nvPr/>
        </p:nvGrpSpPr>
        <p:grpSpPr>
          <a:xfrm>
            <a:off x="4939534" y="2017046"/>
            <a:ext cx="3825543" cy="1397753"/>
            <a:chOff x="1000000" y="2393988"/>
            <a:chExt cx="4144235" cy="1704713"/>
          </a:xfrm>
        </p:grpSpPr>
        <p:sp>
          <p:nvSpPr>
            <p:cNvPr id="40" name="Google Shape;234;p20">
              <a:extLst>
                <a:ext uri="{FF2B5EF4-FFF2-40B4-BE49-F238E27FC236}">
                  <a16:creationId xmlns:a16="http://schemas.microsoft.com/office/drawing/2014/main" id="{5DEEF701-37B3-4B38-AA0E-CCCE848558A7}"/>
                </a:ext>
              </a:extLst>
            </p:cNvPr>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41" name="Google Shape;235;p20">
              <a:extLst>
                <a:ext uri="{FF2B5EF4-FFF2-40B4-BE49-F238E27FC236}">
                  <a16:creationId xmlns:a16="http://schemas.microsoft.com/office/drawing/2014/main" id="{2C0BE801-6836-4D6A-82F5-C479B2C0A4B8}"/>
                </a:ext>
              </a:extLst>
            </p:cNvPr>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6;p20">
              <a:extLst>
                <a:ext uri="{FF2B5EF4-FFF2-40B4-BE49-F238E27FC236}">
                  <a16:creationId xmlns:a16="http://schemas.microsoft.com/office/drawing/2014/main" id="{99157DEE-E2DF-47DB-A087-EC80FABDFF53}"/>
                </a:ext>
              </a:extLst>
            </p:cNvPr>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7;p20">
              <a:extLst>
                <a:ext uri="{FF2B5EF4-FFF2-40B4-BE49-F238E27FC236}">
                  <a16:creationId xmlns:a16="http://schemas.microsoft.com/office/drawing/2014/main" id="{27E39FB1-F390-496C-B0FF-A55B947225A1}"/>
                </a:ext>
              </a:extLst>
            </p:cNvPr>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8;p20">
              <a:extLst>
                <a:ext uri="{FF2B5EF4-FFF2-40B4-BE49-F238E27FC236}">
                  <a16:creationId xmlns:a16="http://schemas.microsoft.com/office/drawing/2014/main" id="{57C02EBD-4479-4E3A-AAB2-0BA0254EF4A9}"/>
                </a:ext>
              </a:extLst>
            </p:cNvPr>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9;p20">
              <a:extLst>
                <a:ext uri="{FF2B5EF4-FFF2-40B4-BE49-F238E27FC236}">
                  <a16:creationId xmlns:a16="http://schemas.microsoft.com/office/drawing/2014/main" id="{8B8F2AF0-B864-4E3D-8B89-2A3693EBCFE0}"/>
                </a:ext>
              </a:extLst>
            </p:cNvPr>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0;p20">
              <a:extLst>
                <a:ext uri="{FF2B5EF4-FFF2-40B4-BE49-F238E27FC236}">
                  <a16:creationId xmlns:a16="http://schemas.microsoft.com/office/drawing/2014/main" id="{C0BB7B79-E412-4CDE-8446-3B97967B943B}"/>
                </a:ext>
              </a:extLst>
            </p:cNvPr>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1;p20">
              <a:extLst>
                <a:ext uri="{FF2B5EF4-FFF2-40B4-BE49-F238E27FC236}">
                  <a16:creationId xmlns:a16="http://schemas.microsoft.com/office/drawing/2014/main" id="{7F476D3C-FA27-4479-8C5D-911DDCC9F365}"/>
                </a:ext>
              </a:extLst>
            </p:cNvPr>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2;p20">
              <a:extLst>
                <a:ext uri="{FF2B5EF4-FFF2-40B4-BE49-F238E27FC236}">
                  <a16:creationId xmlns:a16="http://schemas.microsoft.com/office/drawing/2014/main" id="{3D847CE0-C525-4C4F-9618-63BB668B756A}"/>
                </a:ext>
              </a:extLst>
            </p:cNvPr>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Rectangle 49">
            <a:extLst>
              <a:ext uri="{FF2B5EF4-FFF2-40B4-BE49-F238E27FC236}">
                <a16:creationId xmlns:a16="http://schemas.microsoft.com/office/drawing/2014/main" id="{564414B1-422A-467F-9ABE-0734C41A2124}"/>
              </a:ext>
            </a:extLst>
          </p:cNvPr>
          <p:cNvSpPr/>
          <p:nvPr/>
        </p:nvSpPr>
        <p:spPr>
          <a:xfrm>
            <a:off x="2123252" y="4579056"/>
            <a:ext cx="4897495" cy="369332"/>
          </a:xfrm>
          <a:prstGeom prst="rect">
            <a:avLst/>
          </a:prstGeom>
        </p:spPr>
        <p:txBody>
          <a:bodyPr wrap="none">
            <a:spAutoFit/>
          </a:bodyPr>
          <a:lstStyle/>
          <a:p>
            <a:r>
              <a:rPr lang="en-IN" sz="1800" b="1" dirty="0">
                <a:solidFill>
                  <a:srgbClr val="EB5600"/>
                </a:solidFill>
              </a:rPr>
              <a:t>☺☺☺☺☺☺☺☺☺☺☺☺☺☺☺☺☺☺☺☺</a:t>
            </a:r>
          </a:p>
        </p:txBody>
      </p:sp>
      <p:pic>
        <p:nvPicPr>
          <p:cNvPr id="51" name="Picture 2" descr="Amrita Vishwa Vidyapeetham - Wikipedia">
            <a:extLst>
              <a:ext uri="{FF2B5EF4-FFF2-40B4-BE49-F238E27FC236}">
                <a16:creationId xmlns:a16="http://schemas.microsoft.com/office/drawing/2014/main" id="{E61BD944-245A-42AA-8076-C69C0B4FF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41E7A7DF-DB1F-4683-98A9-3B76D9C6E32D}"/>
              </a:ext>
            </a:extLst>
          </p:cNvPr>
          <p:cNvSpPr/>
          <p:nvPr/>
        </p:nvSpPr>
        <p:spPr>
          <a:xfrm>
            <a:off x="2123252" y="122972"/>
            <a:ext cx="4897495" cy="369332"/>
          </a:xfrm>
          <a:prstGeom prst="rect">
            <a:avLst/>
          </a:prstGeom>
        </p:spPr>
        <p:txBody>
          <a:bodyPr wrap="none">
            <a:spAutoFit/>
          </a:bodyPr>
          <a:lstStyle/>
          <a:p>
            <a:r>
              <a:rPr lang="en-IN" sz="1800" b="1" dirty="0">
                <a:solidFill>
                  <a:srgbClr val="EB5600"/>
                </a:solidFill>
              </a:rPr>
              <a:t>☺☺☺☺☺☺☺☺☺☺☺☺☺☺☺☺☺☺☺☺</a:t>
            </a:r>
          </a:p>
        </p:txBody>
      </p:sp>
      <p:sp>
        <p:nvSpPr>
          <p:cNvPr id="53" name="Slide Number Placeholder 1">
            <a:extLst>
              <a:ext uri="{FF2B5EF4-FFF2-40B4-BE49-F238E27FC236}">
                <a16:creationId xmlns:a16="http://schemas.microsoft.com/office/drawing/2014/main" id="{109FBFFB-8295-4CDA-A4C6-376D82D7B30A}"/>
              </a:ext>
            </a:extLst>
          </p:cNvPr>
          <p:cNvSpPr>
            <a:spLocks noGrp="1"/>
          </p:cNvSpPr>
          <p:nvPr>
            <p:ph type="sldNum" idx="12"/>
          </p:nvPr>
        </p:nvSpPr>
        <p:spPr>
          <a:xfrm>
            <a:off x="8536302" y="4749851"/>
            <a:ext cx="548700" cy="393600"/>
          </a:xfrm>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4" name="Rectangle 53">
            <a:extLst>
              <a:ext uri="{FF2B5EF4-FFF2-40B4-BE49-F238E27FC236}">
                <a16:creationId xmlns:a16="http://schemas.microsoft.com/office/drawing/2014/main" id="{5EBF9EC2-CCD7-4A09-AC8D-76E78AE45F71}"/>
              </a:ext>
            </a:extLst>
          </p:cNvPr>
          <p:cNvSpPr/>
          <p:nvPr/>
        </p:nvSpPr>
        <p:spPr>
          <a:xfrm>
            <a:off x="2503685" y="1954209"/>
            <a:ext cx="4149099" cy="1107996"/>
          </a:xfrm>
          <a:prstGeom prst="rect">
            <a:avLst/>
          </a:prstGeom>
        </p:spPr>
        <p:txBody>
          <a:bodyPr wrap="square">
            <a:spAutoFit/>
          </a:bodyPr>
          <a:lstStyle/>
          <a:p>
            <a:pPr algn="ctr"/>
            <a:r>
              <a:rPr lang="en-IN" sz="6600" b="1" dirty="0">
                <a:solidFill>
                  <a:srgbClr val="1A9988"/>
                </a:solidFill>
                <a:latin typeface="Bacalisties" panose="02000600000000000000" pitchFamily="2" charset="0"/>
              </a:rPr>
              <a:t>Thank You</a:t>
            </a:r>
          </a:p>
        </p:txBody>
      </p:sp>
      <p:pic>
        <p:nvPicPr>
          <p:cNvPr id="55" name="Picture 54">
            <a:extLst>
              <a:ext uri="{FF2B5EF4-FFF2-40B4-BE49-F238E27FC236}">
                <a16:creationId xmlns:a16="http://schemas.microsoft.com/office/drawing/2014/main" id="{7C7ACACE-A95E-44C6-9548-1986D176137E}"/>
              </a:ext>
            </a:extLst>
          </p:cNvPr>
          <p:cNvPicPr>
            <a:picLocks noChangeAspect="1"/>
          </p:cNvPicPr>
          <p:nvPr/>
        </p:nvPicPr>
        <p:blipFill>
          <a:blip r:embed="rId4"/>
          <a:stretch>
            <a:fillRect/>
          </a:stretch>
        </p:blipFill>
        <p:spPr>
          <a:xfrm>
            <a:off x="3116674" y="3345432"/>
            <a:ext cx="2910649" cy="11297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D08F909B-74E2-45BD-A326-6A8FDB4FA9B1}"/>
              </a:ext>
            </a:extLst>
          </p:cNvPr>
          <p:cNvGrpSpPr/>
          <p:nvPr/>
        </p:nvGrpSpPr>
        <p:grpSpPr>
          <a:xfrm>
            <a:off x="1611094" y="1066963"/>
            <a:ext cx="1970319" cy="1986644"/>
            <a:chOff x="4782454" y="2104571"/>
            <a:chExt cx="2627092" cy="2648859"/>
          </a:xfrm>
        </p:grpSpPr>
        <p:sp>
          <p:nvSpPr>
            <p:cNvPr id="81" name="Diamond 80">
              <a:extLst>
                <a:ext uri="{FF2B5EF4-FFF2-40B4-BE49-F238E27FC236}">
                  <a16:creationId xmlns:a16="http://schemas.microsoft.com/office/drawing/2014/main" id="{7E3FC610-1FE5-4D29-B699-B8EE424C1651}"/>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2" name="Right Triangle 10">
              <a:extLst>
                <a:ext uri="{FF2B5EF4-FFF2-40B4-BE49-F238E27FC236}">
                  <a16:creationId xmlns:a16="http://schemas.microsoft.com/office/drawing/2014/main" id="{1C7FCD8E-407D-4715-9C03-55808FAB0C1E}"/>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3" name="Right Triangle 10">
              <a:extLst>
                <a:ext uri="{FF2B5EF4-FFF2-40B4-BE49-F238E27FC236}">
                  <a16:creationId xmlns:a16="http://schemas.microsoft.com/office/drawing/2014/main" id="{3FB0E643-39FC-4169-BF96-1BCB1AECCC92}"/>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4" name="Right Triangle 10">
              <a:extLst>
                <a:ext uri="{FF2B5EF4-FFF2-40B4-BE49-F238E27FC236}">
                  <a16:creationId xmlns:a16="http://schemas.microsoft.com/office/drawing/2014/main" id="{D1B11E02-0274-49A1-BEA8-FF298FDBEBD3}"/>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5" name="Right Triangle 10">
              <a:extLst>
                <a:ext uri="{FF2B5EF4-FFF2-40B4-BE49-F238E27FC236}">
                  <a16:creationId xmlns:a16="http://schemas.microsoft.com/office/drawing/2014/main" id="{EC146767-F37E-4CD4-AD2C-91F6896D27C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86" name="Group 85">
            <a:extLst>
              <a:ext uri="{FF2B5EF4-FFF2-40B4-BE49-F238E27FC236}">
                <a16:creationId xmlns:a16="http://schemas.microsoft.com/office/drawing/2014/main" id="{58BB6E38-748B-4A2D-BED8-B561FA968CAF}"/>
              </a:ext>
            </a:extLst>
          </p:cNvPr>
          <p:cNvGrpSpPr/>
          <p:nvPr/>
        </p:nvGrpSpPr>
        <p:grpSpPr>
          <a:xfrm>
            <a:off x="3581408" y="1064199"/>
            <a:ext cx="1970319" cy="1986644"/>
            <a:chOff x="4782454" y="2104571"/>
            <a:chExt cx="2627092" cy="2648859"/>
          </a:xfrm>
        </p:grpSpPr>
        <p:sp>
          <p:nvSpPr>
            <p:cNvPr id="87" name="Diamond 86">
              <a:extLst>
                <a:ext uri="{FF2B5EF4-FFF2-40B4-BE49-F238E27FC236}">
                  <a16:creationId xmlns:a16="http://schemas.microsoft.com/office/drawing/2014/main" id="{7EA0FF30-1722-4DF6-B687-58862E31E03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8" name="Right Triangle 10">
              <a:extLst>
                <a:ext uri="{FF2B5EF4-FFF2-40B4-BE49-F238E27FC236}">
                  <a16:creationId xmlns:a16="http://schemas.microsoft.com/office/drawing/2014/main" id="{91599D33-2305-4D87-BDB4-61E3C81724ED}"/>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9" name="Right Triangle 10">
              <a:extLst>
                <a:ext uri="{FF2B5EF4-FFF2-40B4-BE49-F238E27FC236}">
                  <a16:creationId xmlns:a16="http://schemas.microsoft.com/office/drawing/2014/main" id="{1083F70C-FEE3-4446-BDEB-921DDC8D33AB}"/>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ight Triangle 10">
              <a:extLst>
                <a:ext uri="{FF2B5EF4-FFF2-40B4-BE49-F238E27FC236}">
                  <a16:creationId xmlns:a16="http://schemas.microsoft.com/office/drawing/2014/main" id="{12EF26CB-7696-4A55-974C-7C35BE61A450}"/>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ight Triangle 10">
              <a:extLst>
                <a:ext uri="{FF2B5EF4-FFF2-40B4-BE49-F238E27FC236}">
                  <a16:creationId xmlns:a16="http://schemas.microsoft.com/office/drawing/2014/main" id="{F6D1D495-D5BA-4429-85D1-D70B2B3B0597}"/>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2" name="Group 91">
            <a:extLst>
              <a:ext uri="{FF2B5EF4-FFF2-40B4-BE49-F238E27FC236}">
                <a16:creationId xmlns:a16="http://schemas.microsoft.com/office/drawing/2014/main" id="{F9FBBD57-C382-43E1-B0E3-7C12F4A99410}"/>
              </a:ext>
            </a:extLst>
          </p:cNvPr>
          <p:cNvGrpSpPr/>
          <p:nvPr/>
        </p:nvGrpSpPr>
        <p:grpSpPr>
          <a:xfrm>
            <a:off x="5551723" y="1061435"/>
            <a:ext cx="1970319" cy="1986644"/>
            <a:chOff x="4782454" y="2104571"/>
            <a:chExt cx="2627092" cy="2648859"/>
          </a:xfrm>
        </p:grpSpPr>
        <p:sp>
          <p:nvSpPr>
            <p:cNvPr id="93" name="Diamond 92">
              <a:extLst>
                <a:ext uri="{FF2B5EF4-FFF2-40B4-BE49-F238E27FC236}">
                  <a16:creationId xmlns:a16="http://schemas.microsoft.com/office/drawing/2014/main" id="{5A30D31A-9E71-4ADF-B682-CA4C667598FB}"/>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4" name="Right Triangle 10">
              <a:extLst>
                <a:ext uri="{FF2B5EF4-FFF2-40B4-BE49-F238E27FC236}">
                  <a16:creationId xmlns:a16="http://schemas.microsoft.com/office/drawing/2014/main" id="{6053B0E9-9B5B-4910-8DF5-64DFE068C63A}"/>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5" name="Right Triangle 10">
              <a:extLst>
                <a:ext uri="{FF2B5EF4-FFF2-40B4-BE49-F238E27FC236}">
                  <a16:creationId xmlns:a16="http://schemas.microsoft.com/office/drawing/2014/main" id="{D74F469C-FBF3-4D66-8260-F2A11B255D67}"/>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6" name="Right Triangle 10">
              <a:extLst>
                <a:ext uri="{FF2B5EF4-FFF2-40B4-BE49-F238E27FC236}">
                  <a16:creationId xmlns:a16="http://schemas.microsoft.com/office/drawing/2014/main" id="{A23A01CD-843E-47EE-B520-1311CDE08A8C}"/>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7" name="Right Triangle 10">
              <a:extLst>
                <a:ext uri="{FF2B5EF4-FFF2-40B4-BE49-F238E27FC236}">
                  <a16:creationId xmlns:a16="http://schemas.microsoft.com/office/drawing/2014/main" id="{A086E752-1260-4AA7-8B6C-5CB26FB7CB3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8" name="Group 97">
            <a:extLst>
              <a:ext uri="{FF2B5EF4-FFF2-40B4-BE49-F238E27FC236}">
                <a16:creationId xmlns:a16="http://schemas.microsoft.com/office/drawing/2014/main" id="{79082477-22F6-4479-B82F-5BB3AEEDA8B8}"/>
              </a:ext>
            </a:extLst>
          </p:cNvPr>
          <p:cNvGrpSpPr/>
          <p:nvPr/>
        </p:nvGrpSpPr>
        <p:grpSpPr>
          <a:xfrm>
            <a:off x="625929" y="2068480"/>
            <a:ext cx="1970319" cy="1986644"/>
            <a:chOff x="4782454" y="2104571"/>
            <a:chExt cx="2627092" cy="2648859"/>
          </a:xfrm>
        </p:grpSpPr>
        <p:sp>
          <p:nvSpPr>
            <p:cNvPr id="99" name="Diamond 98">
              <a:extLst>
                <a:ext uri="{FF2B5EF4-FFF2-40B4-BE49-F238E27FC236}">
                  <a16:creationId xmlns:a16="http://schemas.microsoft.com/office/drawing/2014/main" id="{ADD2A64A-B683-4FDB-B767-83DB4C4FBA5A}"/>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0" name="Right Triangle 10">
              <a:extLst>
                <a:ext uri="{FF2B5EF4-FFF2-40B4-BE49-F238E27FC236}">
                  <a16:creationId xmlns:a16="http://schemas.microsoft.com/office/drawing/2014/main" id="{E48B2D81-DD56-4237-97DD-8FA156A0C43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1" name="Right Triangle 10">
              <a:extLst>
                <a:ext uri="{FF2B5EF4-FFF2-40B4-BE49-F238E27FC236}">
                  <a16:creationId xmlns:a16="http://schemas.microsoft.com/office/drawing/2014/main" id="{C2D16170-F572-4AC1-AECC-3015BD839589}"/>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2" name="Right Triangle 10">
              <a:extLst>
                <a:ext uri="{FF2B5EF4-FFF2-40B4-BE49-F238E27FC236}">
                  <a16:creationId xmlns:a16="http://schemas.microsoft.com/office/drawing/2014/main" id="{5D9C5C22-0629-436E-977E-5F120DF4625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3" name="Right Triangle 10">
              <a:extLst>
                <a:ext uri="{FF2B5EF4-FFF2-40B4-BE49-F238E27FC236}">
                  <a16:creationId xmlns:a16="http://schemas.microsoft.com/office/drawing/2014/main" id="{7DB183EC-C705-4762-BA52-C4C056F99A84}"/>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04" name="Group 103">
            <a:extLst>
              <a:ext uri="{FF2B5EF4-FFF2-40B4-BE49-F238E27FC236}">
                <a16:creationId xmlns:a16="http://schemas.microsoft.com/office/drawing/2014/main" id="{9942D71E-31B5-4F84-8A82-A26B5553E138}"/>
              </a:ext>
            </a:extLst>
          </p:cNvPr>
          <p:cNvGrpSpPr/>
          <p:nvPr/>
        </p:nvGrpSpPr>
        <p:grpSpPr>
          <a:xfrm>
            <a:off x="2596241" y="2043988"/>
            <a:ext cx="1970319" cy="1986644"/>
            <a:chOff x="4782454" y="2104571"/>
            <a:chExt cx="2627092" cy="2648859"/>
          </a:xfrm>
        </p:grpSpPr>
        <p:sp>
          <p:nvSpPr>
            <p:cNvPr id="105" name="Diamond 104">
              <a:extLst>
                <a:ext uri="{FF2B5EF4-FFF2-40B4-BE49-F238E27FC236}">
                  <a16:creationId xmlns:a16="http://schemas.microsoft.com/office/drawing/2014/main" id="{AD4087D3-E1B7-427C-9E94-E7E3496E4C22}"/>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6" name="Right Triangle 10">
              <a:extLst>
                <a:ext uri="{FF2B5EF4-FFF2-40B4-BE49-F238E27FC236}">
                  <a16:creationId xmlns:a16="http://schemas.microsoft.com/office/drawing/2014/main" id="{0E717E3D-96D1-418C-B9AF-319209039885}"/>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Right Triangle 10">
              <a:extLst>
                <a:ext uri="{FF2B5EF4-FFF2-40B4-BE49-F238E27FC236}">
                  <a16:creationId xmlns:a16="http://schemas.microsoft.com/office/drawing/2014/main" id="{2E4F3135-2DF0-448E-ACDD-C35376541783}"/>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Right Triangle 10">
              <a:extLst>
                <a:ext uri="{FF2B5EF4-FFF2-40B4-BE49-F238E27FC236}">
                  <a16:creationId xmlns:a16="http://schemas.microsoft.com/office/drawing/2014/main" id="{2DAF2CFA-8729-4E6A-912E-0FF11F8E445B}"/>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9" name="Right Triangle 10">
              <a:extLst>
                <a:ext uri="{FF2B5EF4-FFF2-40B4-BE49-F238E27FC236}">
                  <a16:creationId xmlns:a16="http://schemas.microsoft.com/office/drawing/2014/main" id="{021053C1-9BD2-405F-B63A-257B81782918}"/>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0" name="Group 109">
            <a:extLst>
              <a:ext uri="{FF2B5EF4-FFF2-40B4-BE49-F238E27FC236}">
                <a16:creationId xmlns:a16="http://schemas.microsoft.com/office/drawing/2014/main" id="{2D38199D-CC75-40A7-8BD3-C69D2B7072E5}"/>
              </a:ext>
            </a:extLst>
          </p:cNvPr>
          <p:cNvGrpSpPr/>
          <p:nvPr/>
        </p:nvGrpSpPr>
        <p:grpSpPr>
          <a:xfrm>
            <a:off x="4566554" y="2052153"/>
            <a:ext cx="1970319" cy="1986644"/>
            <a:chOff x="4782454" y="2104571"/>
            <a:chExt cx="2627092" cy="2648859"/>
          </a:xfrm>
        </p:grpSpPr>
        <p:sp>
          <p:nvSpPr>
            <p:cNvPr id="111" name="Diamond 110">
              <a:extLst>
                <a:ext uri="{FF2B5EF4-FFF2-40B4-BE49-F238E27FC236}">
                  <a16:creationId xmlns:a16="http://schemas.microsoft.com/office/drawing/2014/main" id="{13EDBEEF-DFC4-4175-90DB-63333FE5773D}"/>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2" name="Right Triangle 10">
              <a:extLst>
                <a:ext uri="{FF2B5EF4-FFF2-40B4-BE49-F238E27FC236}">
                  <a16:creationId xmlns:a16="http://schemas.microsoft.com/office/drawing/2014/main" id="{4FBF760D-101A-4557-A417-DEAC26E20A09}"/>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3" name="Right Triangle 10">
              <a:extLst>
                <a:ext uri="{FF2B5EF4-FFF2-40B4-BE49-F238E27FC236}">
                  <a16:creationId xmlns:a16="http://schemas.microsoft.com/office/drawing/2014/main" id="{F7D1510B-3001-4981-BCC5-E3010BD530AA}"/>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4" name="Right Triangle 10">
              <a:extLst>
                <a:ext uri="{FF2B5EF4-FFF2-40B4-BE49-F238E27FC236}">
                  <a16:creationId xmlns:a16="http://schemas.microsoft.com/office/drawing/2014/main" id="{10462571-5145-4032-8E1E-FE8DB19633DD}"/>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5" name="Right Triangle 10">
              <a:extLst>
                <a:ext uri="{FF2B5EF4-FFF2-40B4-BE49-F238E27FC236}">
                  <a16:creationId xmlns:a16="http://schemas.microsoft.com/office/drawing/2014/main" id="{3288ED16-1B92-455E-80A1-131719DE4F4D}"/>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6" name="Group 115">
            <a:extLst>
              <a:ext uri="{FF2B5EF4-FFF2-40B4-BE49-F238E27FC236}">
                <a16:creationId xmlns:a16="http://schemas.microsoft.com/office/drawing/2014/main" id="{0A77B343-4DB0-467C-8EF1-D0EC2EE63862}"/>
              </a:ext>
            </a:extLst>
          </p:cNvPr>
          <p:cNvGrpSpPr/>
          <p:nvPr/>
        </p:nvGrpSpPr>
        <p:grpSpPr>
          <a:xfrm>
            <a:off x="6525980" y="2060317"/>
            <a:ext cx="1970319" cy="1986644"/>
            <a:chOff x="4782454" y="2104571"/>
            <a:chExt cx="2627092" cy="2648859"/>
          </a:xfrm>
        </p:grpSpPr>
        <p:sp>
          <p:nvSpPr>
            <p:cNvPr id="117" name="Diamond 116">
              <a:extLst>
                <a:ext uri="{FF2B5EF4-FFF2-40B4-BE49-F238E27FC236}">
                  <a16:creationId xmlns:a16="http://schemas.microsoft.com/office/drawing/2014/main" id="{AFA4EA9B-2CA8-4B9E-B905-A114668ECA5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8" name="Right Triangle 10">
              <a:extLst>
                <a:ext uri="{FF2B5EF4-FFF2-40B4-BE49-F238E27FC236}">
                  <a16:creationId xmlns:a16="http://schemas.microsoft.com/office/drawing/2014/main" id="{4B08B98E-604D-4D63-80AC-028399B54BB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Right Triangle 10">
              <a:extLst>
                <a:ext uri="{FF2B5EF4-FFF2-40B4-BE49-F238E27FC236}">
                  <a16:creationId xmlns:a16="http://schemas.microsoft.com/office/drawing/2014/main" id="{E35AC84E-9689-42CC-8122-1ECCAFA998C6}"/>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Right Triangle 10">
              <a:extLst>
                <a:ext uri="{FF2B5EF4-FFF2-40B4-BE49-F238E27FC236}">
                  <a16:creationId xmlns:a16="http://schemas.microsoft.com/office/drawing/2014/main" id="{7E0D5C77-1A4B-4B8C-A67A-B87875CABBC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1" name="Right Triangle 10">
              <a:extLst>
                <a:ext uri="{FF2B5EF4-FFF2-40B4-BE49-F238E27FC236}">
                  <a16:creationId xmlns:a16="http://schemas.microsoft.com/office/drawing/2014/main" id="{03DC57BD-4BCE-4752-87C6-DC32542C1161}"/>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2" name="Freeform: Shape 121">
            <a:extLst>
              <a:ext uri="{FF2B5EF4-FFF2-40B4-BE49-F238E27FC236}">
                <a16:creationId xmlns:a16="http://schemas.microsoft.com/office/drawing/2014/main" id="{F0E197D1-E7EA-4CE5-B4B2-0CEFFB4E8209}"/>
              </a:ext>
            </a:extLst>
          </p:cNvPr>
          <p:cNvSpPr/>
          <p:nvPr/>
        </p:nvSpPr>
        <p:spPr>
          <a:xfrm>
            <a:off x="1494690"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3" name="Freeform: Shape 122">
            <a:extLst>
              <a:ext uri="{FF2B5EF4-FFF2-40B4-BE49-F238E27FC236}">
                <a16:creationId xmlns:a16="http://schemas.microsoft.com/office/drawing/2014/main" id="{1D346720-6B66-439C-853D-D9BC9973B845}"/>
              </a:ext>
            </a:extLst>
          </p:cNvPr>
          <p:cNvSpPr/>
          <p:nvPr/>
        </p:nvSpPr>
        <p:spPr>
          <a:xfrm>
            <a:off x="3459556"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4" name="Freeform: Shape 123">
            <a:extLst>
              <a:ext uri="{FF2B5EF4-FFF2-40B4-BE49-F238E27FC236}">
                <a16:creationId xmlns:a16="http://schemas.microsoft.com/office/drawing/2014/main" id="{4F2A2827-218B-4506-865E-6092462A2BA2}"/>
              </a:ext>
            </a:extLst>
          </p:cNvPr>
          <p:cNvSpPr/>
          <p:nvPr/>
        </p:nvSpPr>
        <p:spPr>
          <a:xfrm>
            <a:off x="5435307"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5" name="Freeform: Shape 124">
            <a:extLst>
              <a:ext uri="{FF2B5EF4-FFF2-40B4-BE49-F238E27FC236}">
                <a16:creationId xmlns:a16="http://schemas.microsoft.com/office/drawing/2014/main" id="{33FB5587-A231-4776-9E83-8C30E43ACF62}"/>
              </a:ext>
            </a:extLst>
          </p:cNvPr>
          <p:cNvSpPr/>
          <p:nvPr/>
        </p:nvSpPr>
        <p:spPr>
          <a:xfrm>
            <a:off x="7389287" y="3074886"/>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pic>
        <p:nvPicPr>
          <p:cNvPr id="126" name="Graphic 125" descr="Handshake">
            <a:extLst>
              <a:ext uri="{FF2B5EF4-FFF2-40B4-BE49-F238E27FC236}">
                <a16:creationId xmlns:a16="http://schemas.microsoft.com/office/drawing/2014/main" id="{3CC3D81D-3CB4-40E5-9B1F-26A6F517D2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7743" y="2571750"/>
            <a:ext cx="685800" cy="685800"/>
          </a:xfrm>
          <a:prstGeom prst="rect">
            <a:avLst/>
          </a:prstGeom>
          <a:effectLst>
            <a:outerShdw blurRad="76200" dist="88900" dir="13500000" sy="23000" kx="1200000" algn="br" rotWithShape="0">
              <a:prstClr val="black">
                <a:alpha val="20000"/>
              </a:prstClr>
            </a:outerShdw>
          </a:effectLst>
        </p:spPr>
      </p:pic>
      <p:sp>
        <p:nvSpPr>
          <p:cNvPr id="127" name="TextBox 126">
            <a:extLst>
              <a:ext uri="{FF2B5EF4-FFF2-40B4-BE49-F238E27FC236}">
                <a16:creationId xmlns:a16="http://schemas.microsoft.com/office/drawing/2014/main" id="{E6B35B89-9E99-46F5-87E0-2E157575B7F3}"/>
              </a:ext>
            </a:extLst>
          </p:cNvPr>
          <p:cNvSpPr txBox="1"/>
          <p:nvPr/>
        </p:nvSpPr>
        <p:spPr>
          <a:xfrm>
            <a:off x="996047" y="4169228"/>
            <a:ext cx="121920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STEP 01</a:t>
            </a:r>
          </a:p>
        </p:txBody>
      </p:sp>
      <p:sp>
        <p:nvSpPr>
          <p:cNvPr id="128" name="TextBox 127">
            <a:extLst>
              <a:ext uri="{FF2B5EF4-FFF2-40B4-BE49-F238E27FC236}">
                <a16:creationId xmlns:a16="http://schemas.microsoft.com/office/drawing/2014/main" id="{9CF2C65C-6EEB-40D9-B144-F7198E7EDCB1}"/>
              </a:ext>
            </a:extLst>
          </p:cNvPr>
          <p:cNvSpPr txBox="1"/>
          <p:nvPr/>
        </p:nvSpPr>
        <p:spPr>
          <a:xfrm>
            <a:off x="857261" y="4533389"/>
            <a:ext cx="150765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Introduction</a:t>
            </a:r>
          </a:p>
        </p:txBody>
      </p:sp>
      <p:sp>
        <p:nvSpPr>
          <p:cNvPr id="129" name="TextBox 128">
            <a:extLst>
              <a:ext uri="{FF2B5EF4-FFF2-40B4-BE49-F238E27FC236}">
                <a16:creationId xmlns:a16="http://schemas.microsoft.com/office/drawing/2014/main" id="{2783F6FE-4257-43A0-BD6D-AC7A73777ACB}"/>
              </a:ext>
            </a:extLst>
          </p:cNvPr>
          <p:cNvSpPr txBox="1"/>
          <p:nvPr/>
        </p:nvSpPr>
        <p:spPr>
          <a:xfrm>
            <a:off x="1986641" y="195765"/>
            <a:ext cx="1219200" cy="338554"/>
          </a:xfrm>
          <a:prstGeom prst="rect">
            <a:avLst/>
          </a:prstGeom>
          <a:noFill/>
        </p:spPr>
        <p:txBody>
          <a:bodyPr wrap="square" rtlCol="0">
            <a:spAutoFit/>
          </a:bodyPr>
          <a:lstStyle/>
          <a:p>
            <a:pPr algn="ctr"/>
            <a:r>
              <a:rPr lang="en-US" sz="1600" b="1" dirty="0">
                <a:solidFill>
                  <a:srgbClr val="FF9900"/>
                </a:solidFill>
                <a:latin typeface="Bookman Old Style" panose="02050604050505020204" pitchFamily="18" charset="0"/>
              </a:rPr>
              <a:t>STEP 02</a:t>
            </a:r>
          </a:p>
        </p:txBody>
      </p:sp>
      <p:sp>
        <p:nvSpPr>
          <p:cNvPr id="130" name="TextBox 129">
            <a:extLst>
              <a:ext uri="{FF2B5EF4-FFF2-40B4-BE49-F238E27FC236}">
                <a16:creationId xmlns:a16="http://schemas.microsoft.com/office/drawing/2014/main" id="{7E6EF56F-1318-419A-A7CB-C2BB0D40C30A}"/>
              </a:ext>
            </a:extLst>
          </p:cNvPr>
          <p:cNvSpPr txBox="1"/>
          <p:nvPr/>
        </p:nvSpPr>
        <p:spPr>
          <a:xfrm>
            <a:off x="1929050" y="585554"/>
            <a:ext cx="1263813" cy="461665"/>
          </a:xfrm>
          <a:prstGeom prst="rect">
            <a:avLst/>
          </a:prstGeom>
          <a:noFill/>
        </p:spPr>
        <p:txBody>
          <a:bodyPr wrap="square" rtlCol="0">
            <a:spAutoFit/>
          </a:bodyPr>
          <a:lstStyle/>
          <a:p>
            <a:pPr algn="ctr"/>
            <a:r>
              <a:rPr lang="en-US" sz="1200" b="1" dirty="0">
                <a:solidFill>
                  <a:srgbClr val="FF9900"/>
                </a:solidFill>
                <a:latin typeface="Bookman Old Style" panose="02050604050505020204" pitchFamily="18" charset="0"/>
              </a:rPr>
              <a:t>Dynamic Programming</a:t>
            </a:r>
          </a:p>
        </p:txBody>
      </p:sp>
      <p:sp>
        <p:nvSpPr>
          <p:cNvPr id="131" name="TextBox 130">
            <a:extLst>
              <a:ext uri="{FF2B5EF4-FFF2-40B4-BE49-F238E27FC236}">
                <a16:creationId xmlns:a16="http://schemas.microsoft.com/office/drawing/2014/main" id="{F56D3573-6663-44F7-8719-2BFF9A7D7863}"/>
              </a:ext>
            </a:extLst>
          </p:cNvPr>
          <p:cNvSpPr txBox="1"/>
          <p:nvPr/>
        </p:nvSpPr>
        <p:spPr>
          <a:xfrm>
            <a:off x="3023960" y="4173000"/>
            <a:ext cx="1219200" cy="276999"/>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STEP 03</a:t>
            </a:r>
          </a:p>
        </p:txBody>
      </p:sp>
      <p:sp>
        <p:nvSpPr>
          <p:cNvPr id="132" name="TextBox 131">
            <a:extLst>
              <a:ext uri="{FF2B5EF4-FFF2-40B4-BE49-F238E27FC236}">
                <a16:creationId xmlns:a16="http://schemas.microsoft.com/office/drawing/2014/main" id="{B189D077-9123-435E-A62F-B9D5FCFD7BD4}"/>
              </a:ext>
            </a:extLst>
          </p:cNvPr>
          <p:cNvSpPr txBox="1"/>
          <p:nvPr/>
        </p:nvSpPr>
        <p:spPr>
          <a:xfrm>
            <a:off x="2671787" y="4528477"/>
            <a:ext cx="1959938" cy="276999"/>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Greedy Approach</a:t>
            </a:r>
          </a:p>
        </p:txBody>
      </p:sp>
      <p:sp>
        <p:nvSpPr>
          <p:cNvPr id="133" name="TextBox 132">
            <a:extLst>
              <a:ext uri="{FF2B5EF4-FFF2-40B4-BE49-F238E27FC236}">
                <a16:creationId xmlns:a16="http://schemas.microsoft.com/office/drawing/2014/main" id="{3C3C23AF-3B6F-47F1-AA70-36031C7A5F96}"/>
              </a:ext>
            </a:extLst>
          </p:cNvPr>
          <p:cNvSpPr txBox="1"/>
          <p:nvPr/>
        </p:nvSpPr>
        <p:spPr>
          <a:xfrm>
            <a:off x="4019964" y="209838"/>
            <a:ext cx="1219200" cy="307777"/>
          </a:xfrm>
          <a:prstGeom prst="rect">
            <a:avLst/>
          </a:prstGeom>
          <a:noFill/>
        </p:spPr>
        <p:txBody>
          <a:bodyPr wrap="square" rtlCol="0">
            <a:spAutoFit/>
          </a:bodyPr>
          <a:lstStyle/>
          <a:p>
            <a:pPr algn="ctr"/>
            <a:r>
              <a:rPr lang="en-US" b="1" dirty="0">
                <a:solidFill>
                  <a:srgbClr val="FF0066"/>
                </a:solidFill>
                <a:latin typeface="Bookman Old Style" panose="02050604050505020204" pitchFamily="18" charset="0"/>
              </a:rPr>
              <a:t>STEP 04</a:t>
            </a:r>
          </a:p>
        </p:txBody>
      </p:sp>
      <p:sp>
        <p:nvSpPr>
          <p:cNvPr id="134" name="TextBox 133">
            <a:extLst>
              <a:ext uri="{FF2B5EF4-FFF2-40B4-BE49-F238E27FC236}">
                <a16:creationId xmlns:a16="http://schemas.microsoft.com/office/drawing/2014/main" id="{C8FA9ADB-0405-4C16-AC55-E8653B5E1575}"/>
              </a:ext>
            </a:extLst>
          </p:cNvPr>
          <p:cNvSpPr txBox="1"/>
          <p:nvPr/>
        </p:nvSpPr>
        <p:spPr>
          <a:xfrm>
            <a:off x="3748342" y="570815"/>
            <a:ext cx="1619395" cy="276999"/>
          </a:xfrm>
          <a:prstGeom prst="rect">
            <a:avLst/>
          </a:prstGeom>
          <a:noFill/>
        </p:spPr>
        <p:txBody>
          <a:bodyPr wrap="square" rtlCol="0">
            <a:spAutoFit/>
          </a:bodyPr>
          <a:lstStyle/>
          <a:p>
            <a:pPr algn="ctr"/>
            <a:r>
              <a:rPr lang="en-US" sz="1200" b="1" dirty="0">
                <a:solidFill>
                  <a:srgbClr val="FF0066"/>
                </a:solidFill>
                <a:latin typeface="Bookman Old Style" panose="02050604050505020204" pitchFamily="18" charset="0"/>
              </a:rPr>
              <a:t>Analysis</a:t>
            </a:r>
          </a:p>
        </p:txBody>
      </p:sp>
      <p:sp>
        <p:nvSpPr>
          <p:cNvPr id="135" name="TextBox 134">
            <a:extLst>
              <a:ext uri="{FF2B5EF4-FFF2-40B4-BE49-F238E27FC236}">
                <a16:creationId xmlns:a16="http://schemas.microsoft.com/office/drawing/2014/main" id="{A3F93AD6-A06F-4F5E-A7F8-0FD5FAF181D9}"/>
              </a:ext>
            </a:extLst>
          </p:cNvPr>
          <p:cNvSpPr txBox="1"/>
          <p:nvPr/>
        </p:nvSpPr>
        <p:spPr>
          <a:xfrm>
            <a:off x="4999874" y="4170025"/>
            <a:ext cx="1219200"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STEP 05</a:t>
            </a:r>
          </a:p>
        </p:txBody>
      </p:sp>
      <p:sp>
        <p:nvSpPr>
          <p:cNvPr id="136" name="TextBox 135">
            <a:extLst>
              <a:ext uri="{FF2B5EF4-FFF2-40B4-BE49-F238E27FC236}">
                <a16:creationId xmlns:a16="http://schemas.microsoft.com/office/drawing/2014/main" id="{72A94F97-EEAD-409C-9F4D-162206186333}"/>
              </a:ext>
            </a:extLst>
          </p:cNvPr>
          <p:cNvSpPr txBox="1"/>
          <p:nvPr/>
        </p:nvSpPr>
        <p:spPr>
          <a:xfrm>
            <a:off x="4828617" y="4528478"/>
            <a:ext cx="1561715"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Implementation</a:t>
            </a:r>
          </a:p>
        </p:txBody>
      </p:sp>
      <p:sp>
        <p:nvSpPr>
          <p:cNvPr id="137" name="TextBox 136">
            <a:extLst>
              <a:ext uri="{FF2B5EF4-FFF2-40B4-BE49-F238E27FC236}">
                <a16:creationId xmlns:a16="http://schemas.microsoft.com/office/drawing/2014/main" id="{F9082F43-734D-4ACF-8DE9-5B629D437B03}"/>
              </a:ext>
            </a:extLst>
          </p:cNvPr>
          <p:cNvSpPr txBox="1"/>
          <p:nvPr/>
        </p:nvSpPr>
        <p:spPr>
          <a:xfrm>
            <a:off x="5962726" y="253897"/>
            <a:ext cx="1219200"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STEP 06</a:t>
            </a:r>
          </a:p>
        </p:txBody>
      </p:sp>
      <p:sp>
        <p:nvSpPr>
          <p:cNvPr id="138" name="TextBox 137">
            <a:extLst>
              <a:ext uri="{FF2B5EF4-FFF2-40B4-BE49-F238E27FC236}">
                <a16:creationId xmlns:a16="http://schemas.microsoft.com/office/drawing/2014/main" id="{8A744B6A-1C9C-4FC9-B13F-949382037459}"/>
              </a:ext>
            </a:extLst>
          </p:cNvPr>
          <p:cNvSpPr txBox="1"/>
          <p:nvPr/>
        </p:nvSpPr>
        <p:spPr>
          <a:xfrm>
            <a:off x="5509218" y="576826"/>
            <a:ext cx="2195794"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Sample Output</a:t>
            </a:r>
          </a:p>
        </p:txBody>
      </p:sp>
      <p:sp>
        <p:nvSpPr>
          <p:cNvPr id="139" name="TextBox 138">
            <a:extLst>
              <a:ext uri="{FF2B5EF4-FFF2-40B4-BE49-F238E27FC236}">
                <a16:creationId xmlns:a16="http://schemas.microsoft.com/office/drawing/2014/main" id="{F2F7739D-4726-47C7-B8C1-440F88B3F759}"/>
              </a:ext>
            </a:extLst>
          </p:cNvPr>
          <p:cNvSpPr txBox="1"/>
          <p:nvPr/>
        </p:nvSpPr>
        <p:spPr>
          <a:xfrm>
            <a:off x="6923317" y="4172999"/>
            <a:ext cx="1219200"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STEP 07</a:t>
            </a:r>
          </a:p>
        </p:txBody>
      </p:sp>
      <p:sp>
        <p:nvSpPr>
          <p:cNvPr id="140" name="TextBox 139">
            <a:extLst>
              <a:ext uri="{FF2B5EF4-FFF2-40B4-BE49-F238E27FC236}">
                <a16:creationId xmlns:a16="http://schemas.microsoft.com/office/drawing/2014/main" id="{DA5A9D1A-27FC-4B9F-A9DC-FB4669B7CC3C}"/>
              </a:ext>
            </a:extLst>
          </p:cNvPr>
          <p:cNvSpPr txBox="1"/>
          <p:nvPr/>
        </p:nvSpPr>
        <p:spPr>
          <a:xfrm>
            <a:off x="6901562" y="4528477"/>
            <a:ext cx="1240955"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Conclusion</a:t>
            </a:r>
          </a:p>
        </p:txBody>
      </p:sp>
      <p:pic>
        <p:nvPicPr>
          <p:cNvPr id="143" name="Graphic 142" descr="Head with gears">
            <a:extLst>
              <a:ext uri="{FF2B5EF4-FFF2-40B4-BE49-F238E27FC236}">
                <a16:creationId xmlns:a16="http://schemas.microsoft.com/office/drawing/2014/main" id="{C39AC180-59C3-423F-A337-8FEAFA7B96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30263" y="1455761"/>
            <a:ext cx="723247" cy="723247"/>
          </a:xfrm>
          <a:prstGeom prst="rect">
            <a:avLst/>
          </a:prstGeom>
          <a:effectLst>
            <a:outerShdw blurRad="76200" dir="13500000" sy="23000" kx="1200000" algn="br" rotWithShape="0">
              <a:prstClr val="black">
                <a:alpha val="20000"/>
              </a:prstClr>
            </a:outerShdw>
          </a:effectLst>
        </p:spPr>
      </p:pic>
      <p:pic>
        <p:nvPicPr>
          <p:cNvPr id="144" name="Graphic 143" descr="Laptop">
            <a:extLst>
              <a:ext uri="{FF2B5EF4-FFF2-40B4-BE49-F238E27FC236}">
                <a16:creationId xmlns:a16="http://schemas.microsoft.com/office/drawing/2014/main" id="{2C048EFD-49C7-491D-B124-A7B4F81684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8409" y="2347683"/>
            <a:ext cx="886578" cy="886578"/>
          </a:xfrm>
          <a:prstGeom prst="rect">
            <a:avLst/>
          </a:prstGeom>
          <a:effectLst>
            <a:outerShdw blurRad="76200" dir="13500000" sy="23000" kx="1200000" algn="br" rotWithShape="0">
              <a:prstClr val="black">
                <a:alpha val="20000"/>
              </a:prstClr>
            </a:outerShdw>
          </a:effectLst>
        </p:spPr>
      </p:pic>
      <p:pic>
        <p:nvPicPr>
          <p:cNvPr id="145" name="Graphic 144" descr="Target Audience">
            <a:extLst>
              <a:ext uri="{FF2B5EF4-FFF2-40B4-BE49-F238E27FC236}">
                <a16:creationId xmlns:a16="http://schemas.microsoft.com/office/drawing/2014/main" id="{8AF56716-5E3A-4E8D-BE6B-017B19CCB6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49915" y="1373196"/>
            <a:ext cx="914400" cy="914400"/>
          </a:xfrm>
          <a:prstGeom prst="rect">
            <a:avLst/>
          </a:prstGeom>
          <a:effectLst>
            <a:outerShdw blurRad="76200" dir="13500000" sy="23000" kx="1200000" algn="br" rotWithShape="0">
              <a:prstClr val="black">
                <a:alpha val="20000"/>
              </a:prstClr>
            </a:outerShdw>
          </a:effectLst>
        </p:spPr>
      </p:pic>
      <p:pic>
        <p:nvPicPr>
          <p:cNvPr id="146" name="Graphic 145" descr="Diploma roll">
            <a:extLst>
              <a:ext uri="{FF2B5EF4-FFF2-40B4-BE49-F238E27FC236}">
                <a16:creationId xmlns:a16="http://schemas.microsoft.com/office/drawing/2014/main" id="{DF2B0BD5-7AC6-41BF-AA06-D2C0A3BB59F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50783" y="2333772"/>
            <a:ext cx="914400" cy="914400"/>
          </a:xfrm>
          <a:prstGeom prst="rect">
            <a:avLst/>
          </a:prstGeom>
          <a:effectLst>
            <a:outerShdw blurRad="76200" dir="13500000" sy="23000" kx="1200000" algn="br" rotWithShape="0">
              <a:prstClr val="black">
                <a:alpha val="20000"/>
              </a:prstClr>
            </a:outerShdw>
          </a:effectLst>
        </p:spPr>
      </p:pic>
      <p:pic>
        <p:nvPicPr>
          <p:cNvPr id="149" name="Picture 2" descr="Amrita Vishwa Vidyapeetham - Wikipedia">
            <a:extLst>
              <a:ext uri="{FF2B5EF4-FFF2-40B4-BE49-F238E27FC236}">
                <a16:creationId xmlns:a16="http://schemas.microsoft.com/office/drawing/2014/main" id="{E0ED24A6-BF98-4C4C-BA77-7FDFD60F55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Workflow">
            <a:extLst>
              <a:ext uri="{FF2B5EF4-FFF2-40B4-BE49-F238E27FC236}">
                <a16:creationId xmlns:a16="http://schemas.microsoft.com/office/drawing/2014/main" id="{79EA5102-536B-4F71-A191-7253B8A6DA7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46000" y="1322741"/>
            <a:ext cx="706042" cy="706042"/>
          </a:xfrm>
          <a:prstGeom prst="rect">
            <a:avLst/>
          </a:prstGeom>
          <a:effectLst>
            <a:outerShdw blurRad="76200" dist="12700" dir="8100000" sy="-23000" kx="800400" algn="br" rotWithShape="0">
              <a:prstClr val="black">
                <a:alpha val="20000"/>
              </a:prstClr>
            </a:outerShdw>
          </a:effectLst>
        </p:spPr>
      </p:pic>
      <p:pic>
        <p:nvPicPr>
          <p:cNvPr id="52" name="Graphic 51" descr="Venn diagram">
            <a:extLst>
              <a:ext uri="{FF2B5EF4-FFF2-40B4-BE49-F238E27FC236}">
                <a16:creationId xmlns:a16="http://schemas.microsoft.com/office/drawing/2014/main" id="{7C09EADC-F102-460D-B80B-E4B9481D97C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92863" y="2406420"/>
            <a:ext cx="767901" cy="767901"/>
          </a:xfrm>
          <a:prstGeom prst="rect">
            <a:avLst/>
          </a:prstGeom>
          <a:effectLst>
            <a:outerShdw blurRad="76200" dir="13500000" sy="23000" kx="1200000" algn="br" rotWithShape="0">
              <a:prstClr val="black">
                <a:alpha val="20000"/>
              </a:prstClr>
            </a:outerShdw>
          </a:effectLst>
        </p:spPr>
      </p:pic>
      <p:sp>
        <p:nvSpPr>
          <p:cNvPr id="53" name="Slide Number Placeholder 52">
            <a:extLst>
              <a:ext uri="{FF2B5EF4-FFF2-40B4-BE49-F238E27FC236}">
                <a16:creationId xmlns:a16="http://schemas.microsoft.com/office/drawing/2014/main" id="{76E6AA32-2E27-4FF9-A635-EE7E30CCE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57961123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2920297" cy="834417"/>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Introduction </a:t>
            </a:r>
            <a:endParaRPr dirty="0"/>
          </a:p>
        </p:txBody>
      </p:sp>
      <p:pic>
        <p:nvPicPr>
          <p:cNvPr id="3" name="Graphic 2" descr="Handshake">
            <a:extLst>
              <a:ext uri="{FF2B5EF4-FFF2-40B4-BE49-F238E27FC236}">
                <a16:creationId xmlns:a16="http://schemas.microsoft.com/office/drawing/2014/main" id="{F47CA2B1-33A2-4168-BBB3-A899AD178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9747" y="1395950"/>
            <a:ext cx="685800" cy="685800"/>
          </a:xfrm>
          <a:prstGeom prst="rect">
            <a:avLst/>
          </a:prstGeom>
          <a:effectLst>
            <a:outerShdw blurRad="76200" dist="88900" dir="13500000" sy="23000" kx="1200000" algn="br" rotWithShape="0">
              <a:prstClr val="black">
                <a:alpha val="20000"/>
              </a:prstClr>
            </a:outerShdw>
          </a:effectLst>
        </p:spPr>
      </p:pic>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5"/>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817D2D97-3001-4590-921A-CE1CBBB033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317325"/>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5" y="1303762"/>
            <a:ext cx="6700947" cy="830997"/>
          </a:xfrm>
          <a:prstGeom prst="rect">
            <a:avLst/>
          </a:prstGeom>
          <a:noFill/>
        </p:spPr>
        <p:txBody>
          <a:bodyPr wrap="square" rtlCol="0">
            <a:spAutoFit/>
          </a:bodyPr>
          <a:lstStyle/>
          <a:p>
            <a:r>
              <a:rPr lang="en-US" sz="1600" b="1" dirty="0">
                <a:solidFill>
                  <a:srgbClr val="1A9988"/>
                </a:solidFill>
                <a:latin typeface="Raleway" panose="020B0604020202020204" charset="0"/>
              </a:rPr>
              <a:t>One of the most important operations necessary when text materials are prepared for printing or display is the task of dividing long paragraphs into individual lines</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2707440"/>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1" y="2729027"/>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If the line breaking  job is  done poorly, readers will be distracted by bad breaks that interrupt their train of thought</a:t>
            </a:r>
            <a:endParaRPr lang="en-IN" sz="1600" b="1" dirty="0">
              <a:solidFill>
                <a:srgbClr val="1A9988"/>
              </a:solidFill>
              <a:latin typeface="Raleway" panose="020B0604020202020204" charset="0"/>
            </a:endParaRP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3956764"/>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4DEDF2B-215B-4B1C-B17D-A159EC566E29}"/>
              </a:ext>
            </a:extLst>
          </p:cNvPr>
          <p:cNvSpPr txBox="1"/>
          <p:nvPr/>
        </p:nvSpPr>
        <p:spPr>
          <a:xfrm>
            <a:off x="2108002" y="3956764"/>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In our project we are going to form a paragraph using long single lined text , so that the text is justified properly in a readable format</a:t>
            </a:r>
            <a:endParaRPr lang="en-IN" sz="18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B4BB4B74-A57F-464E-A4A5-A6B387AD09D3}"/>
              </a:ext>
            </a:extLst>
          </p:cNvPr>
          <p:cNvSpPr txBox="1">
            <a:spLocks noGrp="1"/>
          </p:cNvSpPr>
          <p:nvPr>
            <p:ph type="title"/>
          </p:nvPr>
        </p:nvSpPr>
        <p:spPr>
          <a:xfrm>
            <a:off x="92487" y="0"/>
            <a:ext cx="1556573" cy="416836"/>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Introduction </a:t>
            </a:r>
            <a:endParaRPr sz="1600" dirty="0">
              <a:solidFill>
                <a:srgbClr val="1A9988"/>
              </a:solidFill>
            </a:endParaRPr>
          </a:p>
        </p:txBody>
      </p:sp>
      <p:pic>
        <p:nvPicPr>
          <p:cNvPr id="9" name="Graphic 8" descr="Handshake">
            <a:extLst>
              <a:ext uri="{FF2B5EF4-FFF2-40B4-BE49-F238E27FC236}">
                <a16:creationId xmlns:a16="http://schemas.microsoft.com/office/drawing/2014/main" id="{D6D02AF9-0138-48A3-B8D5-95759B4370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6100" y="-45205"/>
            <a:ext cx="507246" cy="507246"/>
          </a:xfrm>
          <a:prstGeom prst="rect">
            <a:avLst/>
          </a:prstGeom>
          <a:effectLst>
            <a:outerShdw blurRad="76200" dist="889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522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252038"/>
            <a:ext cx="865459" cy="5246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1884216" y="1252038"/>
            <a:ext cx="6700947" cy="2554545"/>
          </a:xfrm>
          <a:prstGeom prst="rect">
            <a:avLst/>
          </a:prstGeom>
          <a:noFill/>
        </p:spPr>
        <p:txBody>
          <a:bodyPr wrap="square" rtlCol="0">
            <a:spAutoFit/>
          </a:bodyPr>
          <a:lstStyle/>
          <a:p>
            <a:r>
              <a:rPr lang="en-US" sz="1600" b="1" dirty="0">
                <a:solidFill>
                  <a:srgbClr val="1A9988"/>
                </a:solidFill>
                <a:latin typeface="Raleway" panose="020B0604020202020204" charset="0"/>
              </a:rPr>
              <a:t>Given an line  of words and a width maxWidth, format the text such that each line has exactly maxWidth characters and is fully (left and right) justified.</a:t>
            </a:r>
          </a:p>
          <a:p>
            <a:endParaRPr lang="en-US" sz="1600" b="1" dirty="0">
              <a:solidFill>
                <a:srgbClr val="1A9988"/>
              </a:solidFill>
              <a:latin typeface="Raleway" panose="020B0604020202020204" charset="0"/>
            </a:endParaRPr>
          </a:p>
          <a:p>
            <a:r>
              <a:rPr lang="en-US" sz="1600" b="1" dirty="0">
                <a:solidFill>
                  <a:srgbClr val="1A9988"/>
                </a:solidFill>
                <a:latin typeface="Raleway" panose="020B0604020202020204" charset="0"/>
              </a:rPr>
              <a:t>We are going to pack as many words as we can in each line , confining the line’s length to the width provided in the input</a:t>
            </a:r>
          </a:p>
          <a:p>
            <a:endParaRPr lang="en-US" sz="1600" b="1" dirty="0">
              <a:solidFill>
                <a:srgbClr val="1A9988"/>
              </a:solidFill>
              <a:latin typeface="Raleway" panose="020B0604020202020204" charset="0"/>
            </a:endParaRPr>
          </a:p>
          <a:p>
            <a:r>
              <a:rPr lang="en-US" sz="1600" b="1" dirty="0">
                <a:solidFill>
                  <a:srgbClr val="1A9988"/>
                </a:solidFill>
                <a:latin typeface="Raleway" panose="020B0604020202020204" charset="0"/>
              </a:rPr>
              <a:t>Extra spaces between words will be distributed as evenly as possible. If the number of spaces on a line do not divide evenly between words, </a:t>
            </a:r>
          </a:p>
        </p:txBody>
      </p:sp>
      <p:sp>
        <p:nvSpPr>
          <p:cNvPr id="8" name="Google Shape;133;p17">
            <a:extLst>
              <a:ext uri="{FF2B5EF4-FFF2-40B4-BE49-F238E27FC236}">
                <a16:creationId xmlns:a16="http://schemas.microsoft.com/office/drawing/2014/main" id="{B4BB4B74-A57F-464E-A4A5-A6B387AD09D3}"/>
              </a:ext>
            </a:extLst>
          </p:cNvPr>
          <p:cNvSpPr txBox="1">
            <a:spLocks noGrp="1"/>
          </p:cNvSpPr>
          <p:nvPr>
            <p:ph type="title"/>
          </p:nvPr>
        </p:nvSpPr>
        <p:spPr>
          <a:xfrm>
            <a:off x="92487" y="0"/>
            <a:ext cx="1556573" cy="416836"/>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Introduction </a:t>
            </a:r>
            <a:endParaRPr sz="1600" dirty="0">
              <a:solidFill>
                <a:srgbClr val="1A9988"/>
              </a:solidFill>
            </a:endParaRPr>
          </a:p>
        </p:txBody>
      </p:sp>
      <p:pic>
        <p:nvPicPr>
          <p:cNvPr id="9" name="Graphic 8" descr="Handshake">
            <a:extLst>
              <a:ext uri="{FF2B5EF4-FFF2-40B4-BE49-F238E27FC236}">
                <a16:creationId xmlns:a16="http://schemas.microsoft.com/office/drawing/2014/main" id="{D6D02AF9-0138-48A3-B8D5-95759B4370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6100" y="-45205"/>
            <a:ext cx="507246" cy="507246"/>
          </a:xfrm>
          <a:prstGeom prst="rect">
            <a:avLst/>
          </a:prstGeom>
          <a:effectLst>
            <a:outerShdw blurRad="76200" dist="889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TextBox 2">
            <a:extLst>
              <a:ext uri="{FF2B5EF4-FFF2-40B4-BE49-F238E27FC236}">
                <a16:creationId xmlns:a16="http://schemas.microsoft.com/office/drawing/2014/main" id="{F4AFD82F-FB2D-46A1-A101-5568F3278346}"/>
              </a:ext>
            </a:extLst>
          </p:cNvPr>
          <p:cNvSpPr txBox="1"/>
          <p:nvPr/>
        </p:nvSpPr>
        <p:spPr>
          <a:xfrm>
            <a:off x="607413" y="774849"/>
            <a:ext cx="1385933" cy="369332"/>
          </a:xfrm>
          <a:prstGeom prst="rect">
            <a:avLst/>
          </a:prstGeom>
          <a:noFill/>
        </p:spPr>
        <p:txBody>
          <a:bodyPr wrap="square" rtlCol="0">
            <a:spAutoFit/>
          </a:bodyPr>
          <a:lstStyle/>
          <a:p>
            <a:r>
              <a:rPr lang="en-US" sz="1800" b="1" i="1" dirty="0">
                <a:solidFill>
                  <a:schemeClr val="tx1"/>
                </a:solidFill>
                <a:latin typeface="Raleway" panose="020B0604020202020204" charset="0"/>
              </a:rPr>
              <a:t>Objectives:</a:t>
            </a:r>
            <a:endParaRPr lang="en-IN" sz="1800" b="1" i="1" dirty="0">
              <a:solidFill>
                <a:schemeClr val="tx1"/>
              </a:solidFill>
              <a:latin typeface="Raleway" panose="020B0604020202020204" charset="0"/>
            </a:endParaRPr>
          </a:p>
        </p:txBody>
      </p:sp>
      <p:pic>
        <p:nvPicPr>
          <p:cNvPr id="14" name="Picture 6" descr="Finger PNG, Finger Transparent Background - FreeIconsPNG">
            <a:extLst>
              <a:ext uri="{FF2B5EF4-FFF2-40B4-BE49-F238E27FC236}">
                <a16:creationId xmlns:a16="http://schemas.microsoft.com/office/drawing/2014/main" id="{B84DF4F2-EE4D-4A59-A098-B1940F041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0" y="2309407"/>
            <a:ext cx="865459" cy="52468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Finger PNG, Finger Transparent Background - FreeIconsPNG">
            <a:extLst>
              <a:ext uri="{FF2B5EF4-FFF2-40B4-BE49-F238E27FC236}">
                <a16:creationId xmlns:a16="http://schemas.microsoft.com/office/drawing/2014/main" id="{186D8CCF-F242-48D7-9B38-6680C09F9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0" y="2941949"/>
            <a:ext cx="865459" cy="52468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E36DFAA-3202-4246-BF0F-9E430E78DB59}"/>
              </a:ext>
            </a:extLst>
          </p:cNvPr>
          <p:cNvSpPr txBox="1"/>
          <p:nvPr/>
        </p:nvSpPr>
        <p:spPr>
          <a:xfrm>
            <a:off x="175389" y="4339267"/>
            <a:ext cx="8883989" cy="584775"/>
          </a:xfrm>
          <a:prstGeom prst="rect">
            <a:avLst/>
          </a:prstGeom>
          <a:noFill/>
        </p:spPr>
        <p:txBody>
          <a:bodyPr wrap="square" rtlCol="0">
            <a:spAutoFit/>
          </a:bodyPr>
          <a:lstStyle/>
          <a:p>
            <a:r>
              <a:rPr lang="en-US" sz="1600" b="1" dirty="0">
                <a:solidFill>
                  <a:srgbClr val="1A9988"/>
                </a:solidFill>
                <a:latin typeface="Raleway" panose="020B0604020202020204" charset="0"/>
              </a:rPr>
              <a:t>We are going to use Dynamic Programming and Greedy approach in order to solve  Text Justification Problem</a:t>
            </a:r>
          </a:p>
        </p:txBody>
      </p:sp>
    </p:spTree>
    <p:extLst>
      <p:ext uri="{BB962C8B-B14F-4D97-AF65-F5344CB8AC3E}">
        <p14:creationId xmlns:p14="http://schemas.microsoft.com/office/powerpoint/2010/main" val="1796514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49" y="1322450"/>
            <a:ext cx="5280461"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Dynamic Programming</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Workflow">
            <a:extLst>
              <a:ext uri="{FF2B5EF4-FFF2-40B4-BE49-F238E27FC236}">
                <a16:creationId xmlns:a16="http://schemas.microsoft.com/office/drawing/2014/main" id="{03278CA5-3772-45E3-B525-7C0075E17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09910" y="1322450"/>
            <a:ext cx="706042" cy="706042"/>
          </a:xfrm>
          <a:prstGeom prst="rect">
            <a:avLst/>
          </a:prstGeom>
          <a:effectLst>
            <a:outerShdw blurRad="76200" dist="12700" dir="8100000" sy="-23000" kx="800400" algn="br" rotWithShape="0">
              <a:prstClr val="black">
                <a:alpha val="20000"/>
              </a:prstClr>
            </a:outerShdw>
          </a:effectLst>
        </p:spPr>
      </p:pic>
      <p:sp>
        <p:nvSpPr>
          <p:cNvPr id="4" name="Slide Number Placeholder 3">
            <a:extLst>
              <a:ext uri="{FF2B5EF4-FFF2-40B4-BE49-F238E27FC236}">
                <a16:creationId xmlns:a16="http://schemas.microsoft.com/office/drawing/2014/main" id="{E4CEFE48-D503-4E52-AE56-011390925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1573682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262721"/>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4" y="1262721"/>
            <a:ext cx="6700947" cy="830997"/>
          </a:xfrm>
          <a:prstGeom prst="rect">
            <a:avLst/>
          </a:prstGeom>
          <a:noFill/>
        </p:spPr>
        <p:txBody>
          <a:bodyPr wrap="square" rtlCol="0">
            <a:spAutoFit/>
          </a:bodyPr>
          <a:lstStyle/>
          <a:p>
            <a:r>
              <a:rPr lang="en-US" sz="1600" b="1" dirty="0">
                <a:solidFill>
                  <a:srgbClr val="1A9988"/>
                </a:solidFill>
                <a:latin typeface="Raleway" panose="020B0604020202020204" charset="0"/>
              </a:rPr>
              <a:t>Dynamic programming amounts to breaking down an optimization problem into simpler sub-problems, and storing the solution to each sub-problem so that each sub-problem is only solved once</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836" y="2520434"/>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4" y="2537701"/>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In our program we are going to apply dynamic programming by breaking the sub problems as suffixes (remaining words in the list)</a:t>
            </a: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61" y="3488322"/>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4DEDF2B-215B-4B1C-B17D-A159EC566E29}"/>
              </a:ext>
            </a:extLst>
          </p:cNvPr>
          <p:cNvSpPr txBox="1"/>
          <p:nvPr/>
        </p:nvSpPr>
        <p:spPr>
          <a:xfrm>
            <a:off x="2108003" y="3489890"/>
            <a:ext cx="6700947" cy="1323439"/>
          </a:xfrm>
          <a:prstGeom prst="rect">
            <a:avLst/>
          </a:prstGeom>
          <a:noFill/>
        </p:spPr>
        <p:txBody>
          <a:bodyPr wrap="square" rtlCol="0">
            <a:spAutoFit/>
          </a:bodyPr>
          <a:lstStyle/>
          <a:p>
            <a:r>
              <a:rPr lang="en-US" sz="1600" b="1" dirty="0">
                <a:solidFill>
                  <a:srgbClr val="1A9988"/>
                </a:solidFill>
                <a:latin typeface="Raleway" panose="020B0604020202020204" charset="0"/>
              </a:rPr>
              <a:t>We are going to guess the list of words where to start the consecutive lines. Accordingly we apply recursive function which includes the penalty function for breaking the line. And finally we build our paragraph</a:t>
            </a:r>
            <a:endParaRPr lang="en-IN" sz="1600" b="1" dirty="0">
              <a:solidFill>
                <a:srgbClr val="1A9988"/>
              </a:solidFill>
              <a:latin typeface="Raleway" panose="020B0604020202020204" charset="0"/>
            </a:endParaRPr>
          </a:p>
          <a:p>
            <a:r>
              <a:rPr lang="en-US" sz="1600" b="1" dirty="0">
                <a:solidFill>
                  <a:srgbClr val="1A9988"/>
                </a:solidFill>
                <a:latin typeface="Raleway" panose="020B0604020202020204" charset="0"/>
              </a:rPr>
              <a:t> </a:t>
            </a:r>
            <a:endParaRPr lang="en-IN" sz="1600" b="1" dirty="0">
              <a:solidFill>
                <a:srgbClr val="1A9988"/>
              </a:solidFill>
              <a:latin typeface="Raleway" panose="020B0604020202020204" charset="0"/>
            </a:endParaRPr>
          </a:p>
        </p:txBody>
      </p:sp>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245701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Dynamic Programming</a:t>
            </a:r>
            <a:endParaRPr sz="1600" dirty="0">
              <a:solidFill>
                <a:schemeClr val="tx1"/>
              </a:solidFill>
            </a:endParaRPr>
          </a:p>
        </p:txBody>
      </p:sp>
      <p:pic>
        <p:nvPicPr>
          <p:cNvPr id="15" name="Graphic 14" descr="Workflow">
            <a:extLst>
              <a:ext uri="{FF2B5EF4-FFF2-40B4-BE49-F238E27FC236}">
                <a16:creationId xmlns:a16="http://schemas.microsoft.com/office/drawing/2014/main" id="{0BC5EFB2-CF2C-4433-AD53-39C8EF23F4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5274" y="-57716"/>
            <a:ext cx="524059" cy="524059"/>
          </a:xfrm>
          <a:prstGeom prst="rect">
            <a:avLst/>
          </a:prstGeom>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3081469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Greedy Approach</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Workflow">
            <a:extLst>
              <a:ext uri="{FF2B5EF4-FFF2-40B4-BE49-F238E27FC236}">
                <a16:creationId xmlns:a16="http://schemas.microsoft.com/office/drawing/2014/main" id="{03278CA5-3772-45E3-B525-7C0075E17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23954" y="1322450"/>
            <a:ext cx="706042" cy="706042"/>
          </a:xfrm>
          <a:prstGeom prst="rect">
            <a:avLst/>
          </a:prstGeom>
          <a:effectLst>
            <a:outerShdw blurRad="76200" dist="12700" dir="8100000" sy="-23000" kx="800400" algn="br" rotWithShape="0">
              <a:prstClr val="black">
                <a:alpha val="20000"/>
              </a:prstClr>
            </a:outerShdw>
          </a:effectLst>
        </p:spPr>
      </p:pic>
      <p:sp>
        <p:nvSpPr>
          <p:cNvPr id="4" name="Slide Number Placeholder 3">
            <a:extLst>
              <a:ext uri="{FF2B5EF4-FFF2-40B4-BE49-F238E27FC236}">
                <a16:creationId xmlns:a16="http://schemas.microsoft.com/office/drawing/2014/main" id="{E4CEFE48-D503-4E52-AE56-011390925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1277108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12C41906-3637-4F5A-A8EE-3A7FF5D53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2" y="1331592"/>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E2D805-041A-4ADB-8156-562D0B35A2DF}"/>
              </a:ext>
            </a:extLst>
          </p:cNvPr>
          <p:cNvSpPr txBox="1"/>
          <p:nvPr/>
        </p:nvSpPr>
        <p:spPr>
          <a:xfrm>
            <a:off x="1930346" y="1281246"/>
            <a:ext cx="7154656" cy="584775"/>
          </a:xfrm>
          <a:prstGeom prst="rect">
            <a:avLst/>
          </a:prstGeom>
          <a:noFill/>
        </p:spPr>
        <p:txBody>
          <a:bodyPr wrap="square" rtlCol="0">
            <a:spAutoFit/>
          </a:bodyPr>
          <a:lstStyle/>
          <a:p>
            <a:r>
              <a:rPr lang="en-US" sz="1600" b="1" dirty="0">
                <a:solidFill>
                  <a:srgbClr val="1A9988"/>
                </a:solidFill>
                <a:latin typeface="Raleway" panose="020B0604020202020204" charset="0"/>
              </a:rPr>
              <a:t>Greedy approach  is an algorithmic  strategy that makes the best optimal choice in the local group</a:t>
            </a:r>
            <a:endParaRPr lang="en-IN" sz="16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FD92FBC9-3049-47B3-A7C4-2473CD06F200}"/>
              </a:ext>
            </a:extLst>
          </p:cNvPr>
          <p:cNvSpPr txBox="1">
            <a:spLocks noGrp="1"/>
          </p:cNvSpPr>
          <p:nvPr>
            <p:ph type="title"/>
          </p:nvPr>
        </p:nvSpPr>
        <p:spPr>
          <a:xfrm>
            <a:off x="0" y="3202"/>
            <a:ext cx="1930345"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Greedy Approach</a:t>
            </a:r>
            <a:endParaRPr sz="1600" dirty="0">
              <a:solidFill>
                <a:schemeClr val="tx1"/>
              </a:solidFill>
            </a:endParaRPr>
          </a:p>
        </p:txBody>
      </p:sp>
      <p:pic>
        <p:nvPicPr>
          <p:cNvPr id="9" name="Graphic 8" descr="Workflow">
            <a:extLst>
              <a:ext uri="{FF2B5EF4-FFF2-40B4-BE49-F238E27FC236}">
                <a16:creationId xmlns:a16="http://schemas.microsoft.com/office/drawing/2014/main" id="{F64D4C9E-4313-4BD3-A20D-D0A2B5E61E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75421" y="-35765"/>
            <a:ext cx="448339" cy="448339"/>
          </a:xfrm>
          <a:prstGeom prst="rect">
            <a:avLst/>
          </a:prstGeom>
          <a:effectLst>
            <a:outerShdw blurRad="76200" dist="12700" dir="8100000" sy="-23000" kx="800400" algn="br" rotWithShape="0">
              <a:prstClr val="black">
                <a:alpha val="20000"/>
              </a:prstClr>
            </a:outerShdw>
          </a:effectLst>
        </p:spPr>
      </p:pic>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0" name="Picture 6" descr="Finger PNG, Finger Transparent Background - FreeIconsPNG">
            <a:extLst>
              <a:ext uri="{FF2B5EF4-FFF2-40B4-BE49-F238E27FC236}">
                <a16:creationId xmlns:a16="http://schemas.microsoft.com/office/drawing/2014/main" id="{1EE20647-1743-40AF-9B07-AB999BBB8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2" y="2650395"/>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0C23612-FD62-4D80-90C2-B81737817034}"/>
              </a:ext>
            </a:extLst>
          </p:cNvPr>
          <p:cNvSpPr txBox="1"/>
          <p:nvPr/>
        </p:nvSpPr>
        <p:spPr>
          <a:xfrm>
            <a:off x="1930346" y="2600049"/>
            <a:ext cx="7154656" cy="584775"/>
          </a:xfrm>
          <a:prstGeom prst="rect">
            <a:avLst/>
          </a:prstGeom>
          <a:noFill/>
        </p:spPr>
        <p:txBody>
          <a:bodyPr wrap="square" rtlCol="0">
            <a:spAutoFit/>
          </a:bodyPr>
          <a:lstStyle/>
          <a:p>
            <a:r>
              <a:rPr lang="en-US" sz="1600" b="1" dirty="0">
                <a:solidFill>
                  <a:srgbClr val="1A9988"/>
                </a:solidFill>
                <a:latin typeface="Raleway" panose="020B0604020202020204" charset="0"/>
              </a:rPr>
              <a:t>Greedy algorithms work by recursively constructing a set of objects from the smallest possible constituent parts.</a:t>
            </a:r>
            <a:endParaRPr lang="en-IN" sz="1600" b="1" dirty="0">
              <a:solidFill>
                <a:srgbClr val="1A9988"/>
              </a:solidFill>
              <a:latin typeface="Raleway" panose="020B0604020202020204" charset="0"/>
            </a:endParaRPr>
          </a:p>
        </p:txBody>
      </p:sp>
      <p:pic>
        <p:nvPicPr>
          <p:cNvPr id="14" name="Picture 6" descr="Finger PNG, Finger Transparent Background - FreeIconsPNG">
            <a:extLst>
              <a:ext uri="{FF2B5EF4-FFF2-40B4-BE49-F238E27FC236}">
                <a16:creationId xmlns:a16="http://schemas.microsoft.com/office/drawing/2014/main" id="{F7F25205-4EB0-4B67-ADC6-C56AA2C5D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2" y="3975324"/>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3E70A15-2D9F-4CA2-9CA1-007DB4D0402C}"/>
              </a:ext>
            </a:extLst>
          </p:cNvPr>
          <p:cNvSpPr txBox="1"/>
          <p:nvPr/>
        </p:nvSpPr>
        <p:spPr>
          <a:xfrm>
            <a:off x="1930346" y="3924978"/>
            <a:ext cx="7154656" cy="830997"/>
          </a:xfrm>
          <a:prstGeom prst="rect">
            <a:avLst/>
          </a:prstGeom>
          <a:noFill/>
        </p:spPr>
        <p:txBody>
          <a:bodyPr wrap="square" rtlCol="0">
            <a:spAutoFit/>
          </a:bodyPr>
          <a:lstStyle/>
          <a:p>
            <a:r>
              <a:rPr lang="en-US" sz="1600" b="1" dirty="0">
                <a:solidFill>
                  <a:srgbClr val="1A9988"/>
                </a:solidFill>
                <a:latin typeface="Raleway" panose="020B0604020202020204" charset="0"/>
              </a:rPr>
              <a:t>In our program we are going to apply greedy algorithm by straight away putting as much as possible words in the lines. However, this may not be the ideal solution to obtain an optimal result every time.</a:t>
            </a:r>
            <a:endParaRPr lang="en-IN" sz="1600" b="1" dirty="0">
              <a:solidFill>
                <a:srgbClr val="1A9988"/>
              </a:solidFill>
              <a:latin typeface="Raleway" panose="020B0604020202020204" charset="0"/>
            </a:endParaRPr>
          </a:p>
        </p:txBody>
      </p:sp>
    </p:spTree>
    <p:extLst>
      <p:ext uri="{BB962C8B-B14F-4D97-AF65-F5344CB8AC3E}">
        <p14:creationId xmlns:p14="http://schemas.microsoft.com/office/powerpoint/2010/main" val="1775791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5" grpId="0"/>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9E55B53-48AD-486B-9616-8CC4075E9D9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1974</TotalTime>
  <Words>601</Words>
  <Application>Microsoft Office PowerPoint</Application>
  <PresentationFormat>On-screen Show (16:9)</PresentationFormat>
  <Paragraphs>116</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Bookman Old Style</vt:lpstr>
      <vt:lpstr>Arial</vt:lpstr>
      <vt:lpstr>Raleway</vt:lpstr>
      <vt:lpstr>Cambria Math</vt:lpstr>
      <vt:lpstr>Bacalisties</vt:lpstr>
      <vt:lpstr>Lato</vt:lpstr>
      <vt:lpstr>Streamline</vt:lpstr>
      <vt:lpstr>Line Breaking for Paragraph Formation</vt:lpstr>
      <vt:lpstr>PowerPoint Presentation</vt:lpstr>
      <vt:lpstr>Introduction </vt:lpstr>
      <vt:lpstr>Introduction </vt:lpstr>
      <vt:lpstr>Introduction </vt:lpstr>
      <vt:lpstr>Dynamic Programming</vt:lpstr>
      <vt:lpstr>Dynamic Programming</vt:lpstr>
      <vt:lpstr>Greedy Approach</vt:lpstr>
      <vt:lpstr>Greedy Approach</vt:lpstr>
      <vt:lpstr>Analysis and Comparison</vt:lpstr>
      <vt:lpstr>Analysis</vt:lpstr>
      <vt:lpstr>Comparison</vt:lpstr>
      <vt:lpstr>Implementation</vt:lpstr>
      <vt:lpstr>PowerPoint Presentation</vt:lpstr>
      <vt:lpstr>Output</vt:lpstr>
      <vt:lpstr>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20XX Case Study</dc:title>
  <dc:creator>Charan Tej Kandavalli</dc:creator>
  <cp:lastModifiedBy>SURYA TEJA CHAVALI</cp:lastModifiedBy>
  <cp:revision>325</cp:revision>
  <dcterms:modified xsi:type="dcterms:W3CDTF">2021-05-20T06:06:05Z</dcterms:modified>
</cp:coreProperties>
</file>