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6" r:id="rId4"/>
    <p:sldId id="265" r:id="rId5"/>
    <p:sldId id="257" r:id="rId6"/>
    <p:sldId id="258" r:id="rId7"/>
    <p:sldId id="270" r:id="rId8"/>
    <p:sldId id="259" r:id="rId9"/>
    <p:sldId id="267" r:id="rId10"/>
    <p:sldId id="268" r:id="rId11"/>
    <p:sldId id="260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00D4-4D74-4575-B325-E4FFCDDA7831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DA43D-7532-4727-ACD8-3D81FE87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82EE-4DE3-4835-9ED7-D83F4853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9AD9E-9D07-4454-AA13-99F7D4DBB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47F3D-4EF6-4636-9505-FA07EA29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6E2D-A1D6-430D-9078-C48BD8377F39}" type="datetime1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CB89-55E5-4391-BE6E-B44BE712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A6C4-369C-4832-83C9-43964794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4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6727-5076-48C8-8B41-87717BBF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C4DD4-FDAE-4C49-915D-47A2F246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6EC2-A703-48C8-8D1B-8AB5EDBE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D101-DFFB-4040-9E3D-AF889125F8FB}" type="datetime1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4694-639C-4498-A3CA-8FE4EADE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D671-1B20-46F9-8CCA-F3CCD739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7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20357-6EA9-499D-AD85-DF980CACF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2CFD5-F9F2-4A03-99A9-7B4EEE6A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7EB7F-B22A-41F7-BF10-E0963BD8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1632-1A7E-45D0-B59D-4EF05459580A}" type="datetime1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C7D36-6FE4-47BA-B8A2-B435BB7F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794D9-302D-4430-9441-3213298A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1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BD49-F5A1-45D8-925B-EFC598BF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0331-F009-4716-A12A-5408E3D7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AD0F7-DBCF-4183-8A01-45D01FC9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97DB-677A-464D-8551-36D3131E1E3C}" type="datetime1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B313-1DF9-46C1-8C1E-9D59CB96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4EFA-E5D6-4BA7-919A-04FB6394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4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04C4-DB7A-4322-848F-9CCC0AB1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14709-D566-4943-8DD6-7C91CCD7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71831-1C6A-451F-8BBA-AF6C078C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3445-34E9-4117-B9CB-4AB5D4AF150C}" type="datetime1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6A73-DF77-4D56-B02A-16D3BF47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BAB98-5BF2-4A32-8342-64E1771E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5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712E-FFBC-4284-B302-A03092FF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EC1B-E094-40E3-AD45-923419CA8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FB92D-381B-4B2F-AE1C-E02F2780C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657AF-E8E6-4C73-A971-A2DD772C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5E51-9ED6-41E8-A541-5EBD21C6B98D}" type="datetime1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E5487-EDD3-4C0D-A7A8-E169ED12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EE1FD-8E8A-4D98-BA38-5969C59C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13FA-3148-435A-9AFE-9529405D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B1160-57A5-4C03-B1D2-F8A397086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C9B3-E4B6-4429-B16E-89DD4EC1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F6F57-EC77-46F0-A37A-6673D6B42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4F41A-9C36-4400-90F3-39AE392D5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7B237-8859-424E-8597-1CC992D4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C5C0-8103-4580-8EC2-1B7BDDF52298}" type="datetime1">
              <a:rPr lang="en-IN" smtClean="0"/>
              <a:t>20-09-2020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14E5F-9A43-4D66-8C97-CD8ECDF5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3F586-D731-44F0-9328-9439D7A4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1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13F1-3CCD-4BE5-9828-D4FF7671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3B04E-FFED-4FEF-B741-3BBBB7E4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E4BC-E14F-47B3-9659-0ECA3A3992AD}" type="datetime1">
              <a:rPr lang="en-IN" smtClean="0"/>
              <a:t>20-09-2020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B9F79-1FBD-4384-BA59-282DBA64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1E6A7-778E-4602-948E-33CEF66C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0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1D263-76D0-4182-B41F-12C7D475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667F-4107-4FFC-BEE1-6F3201C044C8}" type="datetime1">
              <a:rPr lang="en-IN" smtClean="0"/>
              <a:t>20-09-2020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C5F71-A989-4288-8BA6-30B42F4F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D3748-8F1A-4ADC-A8AE-1CAFC5D2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85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F058-3872-46D6-B183-BDDDE915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DD48-C8B9-424C-AD0F-55841CE7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29526-FCB5-4695-B880-116EBBD91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77CBA-12B5-4DF7-9B32-2D683FE0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858D-796E-4F20-93AF-710E21917D85}" type="datetime1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B24DB-0743-4787-B4CD-17409172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9425A-B3B9-4E6A-8EE0-46A4E6F3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5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959E-DE99-4527-8A5E-0FB01920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7C588-4564-40F7-87B8-BDE0FC3F3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8ABE7-F106-42E1-B1FB-07516D736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B5F5-886F-43F6-A8DC-8652CA48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4FAF-EADF-424C-BED4-36EE722020F0}" type="datetime1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CC24F-3261-449E-B7E9-2DBA846E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1BB0-0947-49C1-8666-3F1346D0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93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82AF2-E9A5-4581-91B1-8E466093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71028-B61C-4331-B0AE-DDAD2171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C9FD-B273-497F-87E2-5FABC7CF4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8817-7977-4D61-9BD4-B258E6C48943}" type="datetime1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4909-5756-45D7-8D30-076FE74DA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D2F3-57D7-4F1F-AC62-67D743799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6E81-BC62-4931-A64E-BA18CDA21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1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3966D7F-64B1-4E0D-9997-F68F7C5DA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2" y="1427485"/>
            <a:ext cx="11089231" cy="125920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POSITION,VELOCITY &amp; STATIC FORCE ANALYSIS OF PLANAR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61106-9C91-4F08-86A2-61CFD0E64689}"/>
              </a:ext>
            </a:extLst>
          </p:cNvPr>
          <p:cNvSpPr txBox="1"/>
          <p:nvPr/>
        </p:nvSpPr>
        <p:spPr>
          <a:xfrm>
            <a:off x="0" y="5894685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Charan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Tej.K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Ch.Surya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 Sai Abhishek</a:t>
            </a:r>
            <a:endParaRPr lang="en-I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56A36-5BDA-4C37-B607-55182305BB1E}"/>
              </a:ext>
            </a:extLst>
          </p:cNvPr>
          <p:cNvSpPr txBox="1"/>
          <p:nvPr/>
        </p:nvSpPr>
        <p:spPr>
          <a:xfrm>
            <a:off x="2073587" y="5894685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AIE19013</a:t>
            </a:r>
          </a:p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AIE19014</a:t>
            </a:r>
          </a:p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AIE19054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E675A-44E5-4E68-931E-5F59ACDCE318}"/>
              </a:ext>
            </a:extLst>
          </p:cNvPr>
          <p:cNvSpPr txBox="1"/>
          <p:nvPr/>
        </p:nvSpPr>
        <p:spPr>
          <a:xfrm>
            <a:off x="2891642" y="1307613"/>
            <a:ext cx="640871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ENGINEERING MECHANICS - 2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3ED9D-081D-45F6-9C3C-3967F99F258F}"/>
              </a:ext>
            </a:extLst>
          </p:cNvPr>
          <p:cNvSpPr txBox="1"/>
          <p:nvPr/>
        </p:nvSpPr>
        <p:spPr>
          <a:xfrm>
            <a:off x="3827746" y="410784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FACULTY-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Rajeevlochana G.C</a:t>
            </a:r>
            <a:endParaRPr lang="en-I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Amrita Vishwa Vidyapeetham Website Helpdesk">
            <a:extLst>
              <a:ext uri="{FF2B5EF4-FFF2-40B4-BE49-F238E27FC236}">
                <a16:creationId xmlns:a16="http://schemas.microsoft.com/office/drawing/2014/main" id="{1FA7A81D-DF65-4836-A42C-26519431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61" y="130250"/>
            <a:ext cx="2311567" cy="5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D8CB3EE-40DA-46B2-B568-417D49B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IN" sz="18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741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791C1-4555-41F4-83F4-7CAC6AA6D760}"/>
              </a:ext>
            </a:extLst>
          </p:cNvPr>
          <p:cNvSpPr/>
          <p:nvPr/>
        </p:nvSpPr>
        <p:spPr>
          <a:xfrm>
            <a:off x="2676046" y="702271"/>
            <a:ext cx="65862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FORCE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71215-A075-452E-A723-19A03E256A96}"/>
              </a:ext>
            </a:extLst>
          </p:cNvPr>
          <p:cNvSpPr/>
          <p:nvPr/>
        </p:nvSpPr>
        <p:spPr>
          <a:xfrm>
            <a:off x="594728" y="2416315"/>
            <a:ext cx="113447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Static force analysis makes direct use of static force equilibrium equations. Here the force applied is a constant 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 For an analytical solution formulation one must draw the free-body diagram of each rigid body and must identify the unknown forces .</a:t>
            </a:r>
            <a:endParaRPr lang="en-US" sz="240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Picture 2" descr="Amrita Vishwa Vidyapeetham Website Helpdesk">
            <a:extLst>
              <a:ext uri="{FF2B5EF4-FFF2-40B4-BE49-F238E27FC236}">
                <a16:creationId xmlns:a16="http://schemas.microsoft.com/office/drawing/2014/main" id="{0CC5A9F4-62E2-4A48-901D-CEB58B1C9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61" y="130250"/>
            <a:ext cx="2311567" cy="5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A34D1-3AD0-445B-9A8C-3320A851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6FD0E-3235-4F38-BD06-AB43D4EC6428}"/>
              </a:ext>
            </a:extLst>
          </p:cNvPr>
          <p:cNvSpPr txBox="1"/>
          <p:nvPr/>
        </p:nvSpPr>
        <p:spPr>
          <a:xfrm>
            <a:off x="2353775" y="211192"/>
            <a:ext cx="7707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FORCE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C0300-E421-4F45-A592-B4D721343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2" y="994954"/>
            <a:ext cx="11801435" cy="4868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E6F056-D787-4FAF-AE59-1D185B859DD8}"/>
              </a:ext>
            </a:extLst>
          </p:cNvPr>
          <p:cNvSpPr txBox="1"/>
          <p:nvPr/>
        </p:nvSpPr>
        <p:spPr>
          <a:xfrm>
            <a:off x="3394449" y="6155728"/>
            <a:ext cx="562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 Fusion 360</a:t>
            </a:r>
          </a:p>
        </p:txBody>
      </p:sp>
      <p:pic>
        <p:nvPicPr>
          <p:cNvPr id="6" name="Picture 2" descr="Amrita Vishwa Vidyapeetham Website Helpdesk">
            <a:extLst>
              <a:ext uri="{FF2B5EF4-FFF2-40B4-BE49-F238E27FC236}">
                <a16:creationId xmlns:a16="http://schemas.microsoft.com/office/drawing/2014/main" id="{48622930-E0E0-44BB-9207-A156B6D47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61" y="130250"/>
            <a:ext cx="2311567" cy="5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1875F-731A-4583-A61D-90C243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0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FD9E22-8254-4EB6-9B0E-302716582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4215"/>
            <a:ext cx="5867400" cy="488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09D219-0BAF-41D6-A74E-8EF8B63BA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16" y="1073740"/>
            <a:ext cx="5800725" cy="4876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3517FD-DD4B-4207-A1D0-38BC0F6B7732}"/>
              </a:ext>
            </a:extLst>
          </p:cNvPr>
          <p:cNvSpPr/>
          <p:nvPr/>
        </p:nvSpPr>
        <p:spPr>
          <a:xfrm>
            <a:off x="2463252" y="292128"/>
            <a:ext cx="65862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FORCE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61333-B61D-4FE8-880A-5FA430FAF340}"/>
              </a:ext>
            </a:extLst>
          </p:cNvPr>
          <p:cNvSpPr txBox="1"/>
          <p:nvPr/>
        </p:nvSpPr>
        <p:spPr>
          <a:xfrm>
            <a:off x="5517744" y="6196540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 MATLAB</a:t>
            </a:r>
          </a:p>
        </p:txBody>
      </p:sp>
      <p:pic>
        <p:nvPicPr>
          <p:cNvPr id="8" name="Picture 2" descr="Amrita Vishwa Vidyapeetham Website Helpdesk">
            <a:extLst>
              <a:ext uri="{FF2B5EF4-FFF2-40B4-BE49-F238E27FC236}">
                <a16:creationId xmlns:a16="http://schemas.microsoft.com/office/drawing/2014/main" id="{408D0423-01AF-4F43-849B-DBD995FF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61" y="130250"/>
            <a:ext cx="2311567" cy="5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38DCB-C7A3-4774-9481-93886F5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1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CE59-21EA-427B-8E37-D0CD04B8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F37F-838E-4368-8887-3BFEDD7E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10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Static force  analysis helps in selecting proper size of machine components to withstand the stresses developed in them . This proper sizes are not selected ,the components may fail during the machine operations.</a:t>
            </a:r>
          </a:p>
          <a:p>
            <a:endParaRPr lang="en-IN" dirty="0"/>
          </a:p>
          <a:p>
            <a:r>
              <a:rPr lang="en-IN" dirty="0"/>
              <a:t>Position analysis is very useful in knowing the input and output position parameters and can also help in detailed understanding of different applications.</a:t>
            </a:r>
          </a:p>
          <a:p>
            <a:endParaRPr lang="en-IN" dirty="0"/>
          </a:p>
          <a:p>
            <a:r>
              <a:rPr lang="en-IN" dirty="0"/>
              <a:t>Velocity analysis involves the linear velocities of various points on different links of a mechanism which helps us to design proper models for different applications.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 descr="Amrita Vishwa Vidyapeetham Website Helpdesk">
            <a:extLst>
              <a:ext uri="{FF2B5EF4-FFF2-40B4-BE49-F238E27FC236}">
                <a16:creationId xmlns:a16="http://schemas.microsoft.com/office/drawing/2014/main" id="{B514F243-2B6D-4F6D-A596-2A1411318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61" y="130250"/>
            <a:ext cx="2311567" cy="5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57508-B50D-4E7F-9D43-8AA18284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0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2E9A-D7B1-4CF1-BD37-02E2B162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05A4-E489-40CA-AD38-220F8904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is a device that transforms input forces and movement into a desired set of output forces and movement</a:t>
            </a:r>
          </a:p>
          <a:p>
            <a:endParaRPr lang="en-US" dirty="0"/>
          </a:p>
          <a:p>
            <a:r>
              <a:rPr lang="en-US" dirty="0"/>
              <a:t>Mechanisms tells us, how the linkages work or for what type of input , what type of output. Accordingly, we can design a machine</a:t>
            </a:r>
          </a:p>
          <a:p>
            <a:endParaRPr lang="en-US" dirty="0"/>
          </a:p>
          <a:p>
            <a:r>
              <a:rPr lang="en-US" dirty="0"/>
              <a:t>Examples are the steering mechanism in a car, or the winding mechanism of a wristwatch </a:t>
            </a:r>
            <a:endParaRPr lang="en-IN" dirty="0"/>
          </a:p>
        </p:txBody>
      </p:sp>
      <p:pic>
        <p:nvPicPr>
          <p:cNvPr id="4" name="Picture 2" descr="Amrita Vishwa Vidyapeetham Website Helpdesk">
            <a:extLst>
              <a:ext uri="{FF2B5EF4-FFF2-40B4-BE49-F238E27FC236}">
                <a16:creationId xmlns:a16="http://schemas.microsoft.com/office/drawing/2014/main" id="{A5D8EC36-9DE4-4DDD-A1B8-8E39AD792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61" y="130250"/>
            <a:ext cx="2311567" cy="5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65B85-9068-452C-80CD-E73BA74D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93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94F57F6-40D8-4945-9040-D2BA7131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45" y="1690688"/>
            <a:ext cx="3005373" cy="4351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9A0302-B11B-4AB7-9465-09D901E1154E}"/>
              </a:ext>
            </a:extLst>
          </p:cNvPr>
          <p:cNvSpPr/>
          <p:nvPr/>
        </p:nvSpPr>
        <p:spPr>
          <a:xfrm>
            <a:off x="5521234" y="286280"/>
            <a:ext cx="7480663" cy="314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Links: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#1 is the grounded link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#2=3.49mm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#3=Ternary link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#4=10.17mm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#5=4.532mm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#6=7mm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0CA3C-F247-4C56-90BB-D7B138818FB4}"/>
              </a:ext>
            </a:extLst>
          </p:cNvPr>
          <p:cNvSpPr txBox="1"/>
          <p:nvPr/>
        </p:nvSpPr>
        <p:spPr>
          <a:xfrm>
            <a:off x="2673531" y="3786296"/>
            <a:ext cx="716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#3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7670B0-3105-4E5A-ABFD-FA407786C7B8}"/>
              </a:ext>
            </a:extLst>
          </p:cNvPr>
          <p:cNvSpPr/>
          <p:nvPr/>
        </p:nvSpPr>
        <p:spPr>
          <a:xfrm>
            <a:off x="2945901" y="2276490"/>
            <a:ext cx="633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#2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9C60-32DB-465C-906E-A851862E353E}"/>
              </a:ext>
            </a:extLst>
          </p:cNvPr>
          <p:cNvSpPr/>
          <p:nvPr/>
        </p:nvSpPr>
        <p:spPr>
          <a:xfrm>
            <a:off x="2126586" y="5029592"/>
            <a:ext cx="546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#4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6A56D2-ADA2-4AE8-A7BD-94C502D08B2D}"/>
              </a:ext>
            </a:extLst>
          </p:cNvPr>
          <p:cNvSpPr/>
          <p:nvPr/>
        </p:nvSpPr>
        <p:spPr>
          <a:xfrm>
            <a:off x="1768560" y="3429000"/>
            <a:ext cx="716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#5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99BC6-F28D-4F8F-8F06-7F8454F05927}"/>
              </a:ext>
            </a:extLst>
          </p:cNvPr>
          <p:cNvSpPr/>
          <p:nvPr/>
        </p:nvSpPr>
        <p:spPr>
          <a:xfrm>
            <a:off x="1768560" y="2276490"/>
            <a:ext cx="546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#6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F2E760-0634-4AF8-9699-0F5063A05480}"/>
              </a:ext>
            </a:extLst>
          </p:cNvPr>
          <p:cNvSpPr/>
          <p:nvPr/>
        </p:nvSpPr>
        <p:spPr>
          <a:xfrm>
            <a:off x="5521234" y="3232249"/>
            <a:ext cx="6096000" cy="31454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Joints: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R12= Revolute joint connecting grounded link and link #2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R23= Revolute joint connecting link #2 and #3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R34= Revolute joint connecting link #3 and link #4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R14= Revolute joint connecting grounded link and link #4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R35= Revolute joint connecting link #3 and link #5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R56= Revolute joint connecting link #5 and link #6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R61= Revolute joint connecting link #6 and grounded link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8EE25F-78CE-4156-B4A0-5F4EFF8FD3D7}"/>
              </a:ext>
            </a:extLst>
          </p:cNvPr>
          <p:cNvSpPr/>
          <p:nvPr/>
        </p:nvSpPr>
        <p:spPr>
          <a:xfrm>
            <a:off x="2067510" y="169068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#1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7F1EC3-6E08-47FD-A14E-56BA73FABD4E}"/>
              </a:ext>
            </a:extLst>
          </p:cNvPr>
          <p:cNvSpPr/>
          <p:nvPr/>
        </p:nvSpPr>
        <p:spPr>
          <a:xfrm>
            <a:off x="1351458" y="462028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#1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BEA60A-7697-48A2-98B4-EF493289E1F3}"/>
              </a:ext>
            </a:extLst>
          </p:cNvPr>
          <p:cNvSpPr/>
          <p:nvPr/>
        </p:nvSpPr>
        <p:spPr>
          <a:xfrm>
            <a:off x="3570514" y="235343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#1</a:t>
            </a:r>
          </a:p>
        </p:txBody>
      </p:sp>
      <p:pic>
        <p:nvPicPr>
          <p:cNvPr id="20" name="Picture 2" descr="Amrita Vishwa Vidyapeetham Website Helpdesk">
            <a:extLst>
              <a:ext uri="{FF2B5EF4-FFF2-40B4-BE49-F238E27FC236}">
                <a16:creationId xmlns:a16="http://schemas.microsoft.com/office/drawing/2014/main" id="{899D87C4-BC22-4FD0-BF2D-23E3F9FEB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61" y="130250"/>
            <a:ext cx="2311567" cy="5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179D91-17FA-47F5-B3B9-D90E7042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3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DD16-62CA-48A6-9C3E-6F65709D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DESCRIPTION OF OUR  MECHANISM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8CAEF4-A4CE-4CE4-9324-1EDE462C9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845" y="1690688"/>
            <a:ext cx="3005373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41FBA9-3FD6-4E67-88A7-BF7CE007DB45}"/>
                  </a:ext>
                </a:extLst>
              </p:cNvPr>
              <p:cNvSpPr/>
              <p:nvPr/>
            </p:nvSpPr>
            <p:spPr>
              <a:xfrm>
                <a:off x="5329646" y="1690688"/>
                <a:ext cx="6096000" cy="45243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Grubler’s Equation 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DOF = [ 3*(N-1) – 2*(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, where,</a:t>
                </a: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No. of links.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No of lower pairs.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No of higher pairs.</a:t>
                </a: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we have 6 links, 7 revolute joints and no higher pairs,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degree of freedom of the above mechanism comes out to be :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D.O.F = [ 3*(6-1) – 2*(7)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= [ (3*5) – 14 ]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= 15 – 14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D.O.F = 1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41FBA9-3FD6-4E67-88A7-BF7CE007D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646" y="1690688"/>
                <a:ext cx="6096000" cy="4524315"/>
              </a:xfrm>
              <a:prstGeom prst="rect">
                <a:avLst/>
              </a:prstGeom>
              <a:blipFill>
                <a:blip r:embed="rId3"/>
                <a:stretch>
                  <a:fillRect l="-800" t="-673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C953671-8744-4A88-8EEE-7DCC0F7349C5}"/>
              </a:ext>
            </a:extLst>
          </p:cNvPr>
          <p:cNvSpPr txBox="1"/>
          <p:nvPr/>
        </p:nvSpPr>
        <p:spPr>
          <a:xfrm>
            <a:off x="1170845" y="6158745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Koppelkurven – </a:t>
            </a:r>
            <a:r>
              <a:rPr lang="en-IN" b="1" dirty="0" err="1"/>
              <a:t>Rastgetriebe</a:t>
            </a:r>
            <a:endParaRPr lang="en-IN" b="1" dirty="0"/>
          </a:p>
          <a:p>
            <a:pPr algn="ctr"/>
            <a:r>
              <a:rPr lang="en-IN" b="1" dirty="0"/>
              <a:t>mechanism</a:t>
            </a:r>
            <a:endParaRPr lang="en-IN" dirty="0"/>
          </a:p>
        </p:txBody>
      </p:sp>
      <p:pic>
        <p:nvPicPr>
          <p:cNvPr id="6" name="Picture 2" descr="Amrita Vishwa Vidyapeetham Website Helpdesk">
            <a:extLst>
              <a:ext uri="{FF2B5EF4-FFF2-40B4-BE49-F238E27FC236}">
                <a16:creationId xmlns:a16="http://schemas.microsoft.com/office/drawing/2014/main" id="{0B473DE9-64FF-41EE-9BB8-BD54461FB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61" y="130250"/>
            <a:ext cx="2311567" cy="5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9D2F7-72D5-4515-B160-438718C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9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63D4FF6-1B62-490F-847C-7A0A40F8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729110"/>
            <a:ext cx="10515600" cy="6646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Analysis of Mechanism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12704-354C-4A6E-B0A9-6A2CAC1ADEDA}"/>
              </a:ext>
            </a:extLst>
          </p:cNvPr>
          <p:cNvSpPr txBox="1"/>
          <p:nvPr/>
        </p:nvSpPr>
        <p:spPr>
          <a:xfrm>
            <a:off x="1676567" y="2190482"/>
            <a:ext cx="8954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Analysis of a mechanism deals with the study of orientation of the mechanism.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us an insight of the constraint and moving links present in the mechanism.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Amrita Vishwa Vidyapeetham Website Helpdesk">
            <a:extLst>
              <a:ext uri="{FF2B5EF4-FFF2-40B4-BE49-F238E27FC236}">
                <a16:creationId xmlns:a16="http://schemas.microsoft.com/office/drawing/2014/main" id="{42095F09-3F1D-479D-85B0-1FCD78747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61" y="130250"/>
            <a:ext cx="2311567" cy="5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D6727-DAB2-482A-A9F7-CE65740C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0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211C93-581C-405D-8F7C-4C0139D9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59" y="335722"/>
            <a:ext cx="10515600" cy="664685"/>
          </a:xfrm>
        </p:spPr>
        <p:txBody>
          <a:bodyPr>
            <a:noAutofit/>
          </a:bodyPr>
          <a:lstStyle/>
          <a:p>
            <a:pPr algn="ctr"/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Analysis of Mechanism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Amrita Vishwa Vidyapeetham Website Helpdesk">
            <a:extLst>
              <a:ext uri="{FF2B5EF4-FFF2-40B4-BE49-F238E27FC236}">
                <a16:creationId xmlns:a16="http://schemas.microsoft.com/office/drawing/2014/main" id="{E030C0F0-F2ED-4A1E-840A-B8B413F1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790" y="130250"/>
            <a:ext cx="2173338" cy="53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E1434C-D7AA-4A5C-8BBA-C5755A38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290" y="1359117"/>
            <a:ext cx="3232316" cy="46385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EE2FC-1AA7-44C3-BCAC-E0CE14F6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E9573-1E8F-468A-8E16-93A35068A9DB}"/>
              </a:ext>
            </a:extLst>
          </p:cNvPr>
          <p:cNvSpPr txBox="1"/>
          <p:nvPr/>
        </p:nvSpPr>
        <p:spPr>
          <a:xfrm>
            <a:off x="5352046" y="633761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 Fusion 360</a:t>
            </a:r>
          </a:p>
        </p:txBody>
      </p:sp>
    </p:spTree>
    <p:extLst>
      <p:ext uri="{BB962C8B-B14F-4D97-AF65-F5344CB8AC3E}">
        <p14:creationId xmlns:p14="http://schemas.microsoft.com/office/powerpoint/2010/main" val="112027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2338E-0481-48F5-A2B4-3030F39A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7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38A973-77C6-4BC3-9043-841F694A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Autofit/>
          </a:bodyPr>
          <a:lstStyle/>
          <a:p>
            <a:pPr algn="ctr"/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Analysis of Mechanism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Amrita Vishwa Vidyapeetham Website Helpdesk">
            <a:extLst>
              <a:ext uri="{FF2B5EF4-FFF2-40B4-BE49-F238E27FC236}">
                <a16:creationId xmlns:a16="http://schemas.microsoft.com/office/drawing/2014/main" id="{58E8BE19-C9CD-4813-8AE1-4CCACC76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36525"/>
            <a:ext cx="2173338" cy="53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5A1318-ED81-4605-A239-3E41DBC7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729" y="1462088"/>
            <a:ext cx="4975901" cy="44338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C59D29-A7CA-4182-9B75-B61538BDA17A}"/>
              </a:ext>
            </a:extLst>
          </p:cNvPr>
          <p:cNvSpPr txBox="1"/>
          <p:nvPr/>
        </p:nvSpPr>
        <p:spPr>
          <a:xfrm>
            <a:off x="5796501" y="6171684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MATLAB</a:t>
            </a:r>
          </a:p>
        </p:txBody>
      </p:sp>
    </p:spTree>
    <p:extLst>
      <p:ext uri="{BB962C8B-B14F-4D97-AF65-F5344CB8AC3E}">
        <p14:creationId xmlns:p14="http://schemas.microsoft.com/office/powerpoint/2010/main" val="35247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EF0-2112-4523-9FF6-ADAE47A9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504869"/>
            <a:ext cx="10515600" cy="82955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Analysis of Mechanism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E9C76C-0B36-4B7C-888A-AB099467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61" y="1709042"/>
            <a:ext cx="6021647" cy="4055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92646E-4538-4FFE-975A-F374A19849E4}"/>
              </a:ext>
            </a:extLst>
          </p:cNvPr>
          <p:cNvSpPr txBox="1"/>
          <p:nvPr/>
        </p:nvSpPr>
        <p:spPr>
          <a:xfrm>
            <a:off x="4525428" y="6354246"/>
            <a:ext cx="34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 Fusion 360</a:t>
            </a:r>
          </a:p>
        </p:txBody>
      </p:sp>
      <p:pic>
        <p:nvPicPr>
          <p:cNvPr id="5" name="Picture 2" descr="Amrita Vishwa Vidyapeetham Website Helpdesk">
            <a:extLst>
              <a:ext uri="{FF2B5EF4-FFF2-40B4-BE49-F238E27FC236}">
                <a16:creationId xmlns:a16="http://schemas.microsoft.com/office/drawing/2014/main" id="{47716049-D6AC-49C6-85AD-00723A63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61" y="130250"/>
            <a:ext cx="2311567" cy="5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D44B-C7BD-4808-9763-23BC293B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D8AD-C708-49E8-BD96-1FB3049C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Analysis of Mechanism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6618C-5609-4698-A5AF-39478864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1246911"/>
            <a:ext cx="5781675" cy="47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80DD9-8F09-4D89-912F-EDF22C1E49DC}"/>
              </a:ext>
            </a:extLst>
          </p:cNvPr>
          <p:cNvSpPr txBox="1"/>
          <p:nvPr/>
        </p:nvSpPr>
        <p:spPr>
          <a:xfrm>
            <a:off x="4349930" y="6308209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 MATLAB</a:t>
            </a:r>
          </a:p>
        </p:txBody>
      </p:sp>
      <p:pic>
        <p:nvPicPr>
          <p:cNvPr id="7" name="Picture 2" descr="Amrita Vishwa Vidyapeetham Website Helpdesk">
            <a:extLst>
              <a:ext uri="{FF2B5EF4-FFF2-40B4-BE49-F238E27FC236}">
                <a16:creationId xmlns:a16="http://schemas.microsoft.com/office/drawing/2014/main" id="{0420E7D8-3669-445B-9801-AA7DA4AE4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108" y="130251"/>
            <a:ext cx="2062020" cy="51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11DEF-2900-483F-B92A-ACDBD4F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E81-BC62-4931-A64E-BA18CDA213D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85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560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Segoe UI</vt:lpstr>
      <vt:lpstr>Times New Roman</vt:lpstr>
      <vt:lpstr>Office Theme</vt:lpstr>
      <vt:lpstr>POSITION,VELOCITY &amp; STATIC FORCE ANALYSIS OF PLANAR MECHANISM</vt:lpstr>
      <vt:lpstr>MECHANISM</vt:lpstr>
      <vt:lpstr>PowerPoint Presentation</vt:lpstr>
      <vt:lpstr>DESCRIPTION OF OUR  MECHANISM</vt:lpstr>
      <vt:lpstr>Position Analysis of Mechanism</vt:lpstr>
      <vt:lpstr> Position Analysis of Mechanism  </vt:lpstr>
      <vt:lpstr> Position Analysis of Mechanism  </vt:lpstr>
      <vt:lpstr>Velocity Analysis of Mechanism </vt:lpstr>
      <vt:lpstr>Velocity Analysis of Mechanism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POSITION,VELOCITY &amp; STATIC FORCE ANALYSIS OF PLANAR MECHANISM</dc:title>
  <dc:creator>Charan Tej Kandavalli</dc:creator>
  <cp:lastModifiedBy>SURYA TEJA CHAVALI</cp:lastModifiedBy>
  <cp:revision>40</cp:revision>
  <dcterms:created xsi:type="dcterms:W3CDTF">2020-07-08T09:42:50Z</dcterms:created>
  <dcterms:modified xsi:type="dcterms:W3CDTF">2020-09-19T19:57:45Z</dcterms:modified>
</cp:coreProperties>
</file>