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p:cViewPr varScale="1">
        <p:scale>
          <a:sx n="150" d="100"/>
          <a:sy n="150" d="100"/>
        </p:scale>
        <p:origin x="51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7/2/2020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7/2/2020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7/2/2020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7/2/2020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7/2/2020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iopscience.iop.org/article/10.1088/1757-899X/325/1/012022/pdf" TargetMode="External"/><Relationship Id="rId2" Type="http://schemas.openxmlformats.org/officeDocument/2006/relationships/hyperlink" Target="https://www.researchgate.net/publication/323713954_Automatic_Speed_Control_and_Turning_ONOFF_for_Smart_Fan_by_Temperature_and_Ultrasonic_Sensor" TargetMode="External"/><Relationship Id="rId1" Type="http://schemas.openxmlformats.org/officeDocument/2006/relationships/slideLayout" Target="../slideLayouts/slideLayout3.xml"/><Relationship Id="rId4" Type="http://schemas.openxmlformats.org/officeDocument/2006/relationships/hyperlink" Target="https://www.researchgate.net/publication/330511595_Smarty_Smart_F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663456"/>
            <a:ext cx="3816424" cy="2448272"/>
            <a:chOff x="543744" y="2252462"/>
            <a:chExt cx="4312096" cy="4312096"/>
          </a:xfrm>
        </p:grpSpPr>
        <p:sp>
          <p:nvSpPr>
            <p:cNvPr id="10" name="Oval 9"/>
            <p:cNvSpPr/>
            <p:nvPr/>
          </p:nvSpPr>
          <p:spPr>
            <a:xfrm>
              <a:off x="543744" y="2252462"/>
              <a:ext cx="4312096" cy="4312096"/>
            </a:xfrm>
            <a:prstGeom prst="ellipse">
              <a:avLst/>
            </a:prstGeom>
            <a:solidFill>
              <a:schemeClr val="tx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9572" y="2428290"/>
              <a:ext cx="3960440" cy="39604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
          <p:cNvSpPr txBox="1">
            <a:spLocks noChangeArrowheads="1"/>
          </p:cNvSpPr>
          <p:nvPr/>
        </p:nvSpPr>
        <p:spPr bwMode="auto">
          <a:xfrm>
            <a:off x="193204" y="1602211"/>
            <a:ext cx="3478692" cy="584775"/>
          </a:xfrm>
          <a:prstGeom prst="rect">
            <a:avLst/>
          </a:prstGeom>
          <a:noFill/>
          <a:ln w="9525">
            <a:noFill/>
            <a:miter lim="800000"/>
            <a:headEnd/>
            <a:tailEnd/>
          </a:ln>
        </p:spPr>
        <p:txBody>
          <a:bodyPr wrap="square">
            <a:spAutoFit/>
          </a:bodyPr>
          <a:lstStyle/>
          <a:p>
            <a:pPr algn="ctr"/>
            <a:r>
              <a:rPr lang="en-US" altLang="ko-KR" sz="1600" b="1" dirty="0">
                <a:solidFill>
                  <a:srgbClr val="FF0000"/>
                </a:solidFill>
                <a:latin typeface="Bookman Old Style" panose="02050604050505020204" pitchFamily="18" charset="0"/>
                <a:ea typeface="맑은 고딕" pitchFamily="50" charset="-127"/>
                <a:cs typeface="Arial" pitchFamily="34" charset="0"/>
              </a:rPr>
              <a:t>SMART FAN SYSTEM USING DHT SENSOR</a:t>
            </a:r>
          </a:p>
        </p:txBody>
      </p:sp>
      <p:sp>
        <p:nvSpPr>
          <p:cNvPr id="14" name="Oval 13">
            <a:extLst>
              <a:ext uri="{FF2B5EF4-FFF2-40B4-BE49-F238E27FC236}">
                <a16:creationId xmlns:a16="http://schemas.microsoft.com/office/drawing/2014/main" id="{6034F35E-9836-4F9F-94A2-47C3C25DBDB3}"/>
              </a:ext>
            </a:extLst>
          </p:cNvPr>
          <p:cNvSpPr/>
          <p:nvPr/>
        </p:nvSpPr>
        <p:spPr>
          <a:xfrm>
            <a:off x="2019114" y="2799783"/>
            <a:ext cx="3816424" cy="2448272"/>
          </a:xfrm>
          <a:prstGeom prst="ellipse">
            <a:avLst/>
          </a:prstGeom>
          <a:solidFill>
            <a:schemeClr val="tx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73A4190-05D3-4E72-AD83-C4FEB5B06796}"/>
              </a:ext>
            </a:extLst>
          </p:cNvPr>
          <p:cNvSpPr/>
          <p:nvPr/>
        </p:nvSpPr>
        <p:spPr>
          <a:xfrm>
            <a:off x="2063828" y="2791765"/>
            <a:ext cx="3660808" cy="22884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6223219-B2A0-4E9B-BF99-81E963E800B3}"/>
              </a:ext>
            </a:extLst>
          </p:cNvPr>
          <p:cNvSpPr txBox="1"/>
          <p:nvPr/>
        </p:nvSpPr>
        <p:spPr>
          <a:xfrm>
            <a:off x="2195736" y="3587582"/>
            <a:ext cx="3446751" cy="646331"/>
          </a:xfrm>
          <a:prstGeom prst="rect">
            <a:avLst/>
          </a:prstGeom>
          <a:noFill/>
        </p:spPr>
        <p:txBody>
          <a:bodyPr wrap="square" rtlCol="0">
            <a:spAutoFit/>
          </a:bodyPr>
          <a:lstStyle/>
          <a:p>
            <a:pPr algn="ctr"/>
            <a:r>
              <a:rPr lang="en-US" b="1" dirty="0">
                <a:solidFill>
                  <a:srgbClr val="00B050"/>
                </a:solidFill>
                <a:latin typeface="Bookman Old Style" panose="02050604050505020204" pitchFamily="18" charset="0"/>
              </a:rPr>
              <a:t>19AIE114 - Principles of  Measurements and Sensors</a:t>
            </a:r>
          </a:p>
        </p:txBody>
      </p:sp>
      <p:sp>
        <p:nvSpPr>
          <p:cNvPr id="3" name="TextBox 2">
            <a:extLst>
              <a:ext uri="{FF2B5EF4-FFF2-40B4-BE49-F238E27FC236}">
                <a16:creationId xmlns:a16="http://schemas.microsoft.com/office/drawing/2014/main" id="{A129B723-451E-407D-835E-B502170555B6}"/>
              </a:ext>
            </a:extLst>
          </p:cNvPr>
          <p:cNvSpPr txBox="1"/>
          <p:nvPr/>
        </p:nvSpPr>
        <p:spPr>
          <a:xfrm>
            <a:off x="5220072" y="56732"/>
            <a:ext cx="3096344" cy="1200329"/>
          </a:xfrm>
          <a:prstGeom prst="rect">
            <a:avLst/>
          </a:prstGeom>
          <a:noFill/>
        </p:spPr>
        <p:txBody>
          <a:bodyPr wrap="square" rtlCol="0">
            <a:spAutoFit/>
          </a:bodyPr>
          <a:lstStyle/>
          <a:p>
            <a:r>
              <a:rPr lang="en-US" b="1" dirty="0" err="1">
                <a:solidFill>
                  <a:schemeClr val="tx1">
                    <a:lumMod val="95000"/>
                    <a:lumOff val="5000"/>
                  </a:schemeClr>
                </a:solidFill>
              </a:rPr>
              <a:t>Charan</a:t>
            </a:r>
            <a:r>
              <a:rPr lang="en-US" b="1" dirty="0">
                <a:solidFill>
                  <a:schemeClr val="tx1">
                    <a:lumMod val="95000"/>
                    <a:lumOff val="5000"/>
                  </a:schemeClr>
                </a:solidFill>
              </a:rPr>
              <a:t> </a:t>
            </a:r>
            <a:r>
              <a:rPr lang="en-US" b="1" dirty="0" err="1">
                <a:solidFill>
                  <a:schemeClr val="tx1">
                    <a:lumMod val="95000"/>
                    <a:lumOff val="5000"/>
                  </a:schemeClr>
                </a:solidFill>
              </a:rPr>
              <a:t>Tej</a:t>
            </a:r>
            <a:r>
              <a:rPr lang="en-US" b="1" dirty="0">
                <a:solidFill>
                  <a:schemeClr val="tx1">
                    <a:lumMod val="95000"/>
                    <a:lumOff val="5000"/>
                  </a:schemeClr>
                </a:solidFill>
              </a:rPr>
              <a:t> K</a:t>
            </a:r>
          </a:p>
          <a:p>
            <a:r>
              <a:rPr lang="en-US" b="1" dirty="0" err="1">
                <a:solidFill>
                  <a:schemeClr val="tx1">
                    <a:lumMod val="95000"/>
                    <a:lumOff val="5000"/>
                  </a:schemeClr>
                </a:solidFill>
              </a:rPr>
              <a:t>Chavali</a:t>
            </a:r>
            <a:r>
              <a:rPr lang="en-US" b="1" dirty="0">
                <a:solidFill>
                  <a:schemeClr val="tx1">
                    <a:lumMod val="95000"/>
                    <a:lumOff val="5000"/>
                  </a:schemeClr>
                </a:solidFill>
              </a:rPr>
              <a:t> Surya Teja         </a:t>
            </a:r>
          </a:p>
          <a:p>
            <a:r>
              <a:rPr lang="en-US" b="1" dirty="0">
                <a:solidFill>
                  <a:schemeClr val="tx1">
                    <a:lumMod val="95000"/>
                    <a:lumOff val="5000"/>
                  </a:schemeClr>
                </a:solidFill>
              </a:rPr>
              <a:t>Sandeep </a:t>
            </a:r>
            <a:r>
              <a:rPr lang="en-US" b="1" dirty="0" err="1">
                <a:solidFill>
                  <a:schemeClr val="tx1">
                    <a:lumMod val="95000"/>
                    <a:lumOff val="5000"/>
                  </a:schemeClr>
                </a:solidFill>
              </a:rPr>
              <a:t>Preetham</a:t>
            </a:r>
            <a:r>
              <a:rPr lang="en-US" b="1" dirty="0">
                <a:solidFill>
                  <a:schemeClr val="tx1">
                    <a:lumMod val="95000"/>
                    <a:lumOff val="5000"/>
                  </a:schemeClr>
                </a:solidFill>
              </a:rPr>
              <a:t> M C  </a:t>
            </a:r>
          </a:p>
          <a:p>
            <a:r>
              <a:rPr lang="en-US" b="1" dirty="0">
                <a:solidFill>
                  <a:schemeClr val="tx1">
                    <a:lumMod val="95000"/>
                    <a:lumOff val="5000"/>
                  </a:schemeClr>
                </a:solidFill>
              </a:rPr>
              <a:t>Rohith T </a:t>
            </a:r>
          </a:p>
        </p:txBody>
      </p:sp>
      <p:sp>
        <p:nvSpPr>
          <p:cNvPr id="4" name="TextBox 3">
            <a:extLst>
              <a:ext uri="{FF2B5EF4-FFF2-40B4-BE49-F238E27FC236}">
                <a16:creationId xmlns:a16="http://schemas.microsoft.com/office/drawing/2014/main" id="{4691D2D2-B0DE-4B15-AD4D-03DFCD5D118E}"/>
              </a:ext>
            </a:extLst>
          </p:cNvPr>
          <p:cNvSpPr txBox="1"/>
          <p:nvPr/>
        </p:nvSpPr>
        <p:spPr>
          <a:xfrm>
            <a:off x="7956376" y="63291"/>
            <a:ext cx="1208985" cy="1200329"/>
          </a:xfrm>
          <a:prstGeom prst="rect">
            <a:avLst/>
          </a:prstGeom>
          <a:noFill/>
        </p:spPr>
        <p:txBody>
          <a:bodyPr wrap="none" rtlCol="0">
            <a:spAutoFit/>
          </a:bodyPr>
          <a:lstStyle/>
          <a:p>
            <a:r>
              <a:rPr lang="en-US" b="1" dirty="0">
                <a:solidFill>
                  <a:schemeClr val="bg2">
                    <a:lumMod val="10000"/>
                  </a:schemeClr>
                </a:solidFill>
              </a:rPr>
              <a:t>AIE19013</a:t>
            </a:r>
          </a:p>
          <a:p>
            <a:r>
              <a:rPr lang="en-US" b="1" dirty="0">
                <a:solidFill>
                  <a:schemeClr val="bg2">
                    <a:lumMod val="10000"/>
                  </a:schemeClr>
                </a:solidFill>
              </a:rPr>
              <a:t>AIE19014</a:t>
            </a:r>
          </a:p>
          <a:p>
            <a:r>
              <a:rPr lang="en-US" b="1" dirty="0">
                <a:solidFill>
                  <a:schemeClr val="bg2">
                    <a:lumMod val="10000"/>
                  </a:schemeClr>
                </a:solidFill>
              </a:rPr>
              <a:t>AIE19058</a:t>
            </a:r>
          </a:p>
          <a:p>
            <a:r>
              <a:rPr lang="en-US" b="1" dirty="0">
                <a:solidFill>
                  <a:schemeClr val="bg2">
                    <a:lumMod val="10000"/>
                  </a:schemeClr>
                </a:solidFill>
              </a:rPr>
              <a:t>AIE19064</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43DD-A2C3-4E1D-9455-6B88EBBCA65D}"/>
              </a:ext>
            </a:extLst>
          </p:cNvPr>
          <p:cNvSpPr>
            <a:spLocks noGrp="1"/>
          </p:cNvSpPr>
          <p:nvPr>
            <p:ph type="title"/>
          </p:nvPr>
        </p:nvSpPr>
        <p:spPr/>
        <p:txBody>
          <a:bodyPr/>
          <a:lstStyle/>
          <a:p>
            <a:pPr algn="ctr"/>
            <a:r>
              <a:rPr lang="en-IN" sz="3200" u="sng" dirty="0">
                <a:latin typeface="Bookman Old Style" panose="02050604050505020204" pitchFamily="18" charset="0"/>
              </a:rPr>
              <a:t>SIMULATION</a:t>
            </a:r>
          </a:p>
        </p:txBody>
      </p:sp>
      <p:pic>
        <p:nvPicPr>
          <p:cNvPr id="7" name="Content Placeholder 6">
            <a:extLst>
              <a:ext uri="{FF2B5EF4-FFF2-40B4-BE49-F238E27FC236}">
                <a16:creationId xmlns:a16="http://schemas.microsoft.com/office/drawing/2014/main" id="{808B829B-DEE6-4065-8ECD-B0A072A8A609}"/>
              </a:ext>
            </a:extLst>
          </p:cNvPr>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1763688" y="771550"/>
            <a:ext cx="7128792" cy="4063548"/>
          </a:xfrm>
        </p:spPr>
      </p:pic>
    </p:spTree>
    <p:extLst>
      <p:ext uri="{BB962C8B-B14F-4D97-AF65-F5344CB8AC3E}">
        <p14:creationId xmlns:p14="http://schemas.microsoft.com/office/powerpoint/2010/main" val="90493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D71F-C947-4C38-A4CF-75CF4BD92E69}"/>
              </a:ext>
            </a:extLst>
          </p:cNvPr>
          <p:cNvSpPr>
            <a:spLocks noGrp="1"/>
          </p:cNvSpPr>
          <p:nvPr>
            <p:ph type="title"/>
          </p:nvPr>
        </p:nvSpPr>
        <p:spPr/>
        <p:txBody>
          <a:bodyPr/>
          <a:lstStyle/>
          <a:p>
            <a:pPr algn="ctr"/>
            <a:r>
              <a:rPr lang="en-IN" sz="3200" u="sng" dirty="0">
                <a:latin typeface="Bookman Old Style" panose="02050604050505020204" pitchFamily="18" charset="0"/>
              </a:rPr>
              <a:t>CODE ANALYSIS</a:t>
            </a:r>
          </a:p>
        </p:txBody>
      </p:sp>
      <p:pic>
        <p:nvPicPr>
          <p:cNvPr id="6" name="Content Placeholder 5">
            <a:extLst>
              <a:ext uri="{FF2B5EF4-FFF2-40B4-BE49-F238E27FC236}">
                <a16:creationId xmlns:a16="http://schemas.microsoft.com/office/drawing/2014/main" id="{2D42A8AC-F30B-4A11-9675-EDAACBB13E87}"/>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2195736" y="843558"/>
            <a:ext cx="5755625" cy="4176464"/>
          </a:xfrm>
        </p:spPr>
      </p:pic>
    </p:spTree>
    <p:extLst>
      <p:ext uri="{BB962C8B-B14F-4D97-AF65-F5344CB8AC3E}">
        <p14:creationId xmlns:p14="http://schemas.microsoft.com/office/powerpoint/2010/main" val="424230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AA49-7997-4E8F-952D-790EA9551228}"/>
              </a:ext>
            </a:extLst>
          </p:cNvPr>
          <p:cNvSpPr>
            <a:spLocks noGrp="1"/>
          </p:cNvSpPr>
          <p:nvPr>
            <p:ph type="title"/>
          </p:nvPr>
        </p:nvSpPr>
        <p:spPr/>
        <p:txBody>
          <a:bodyPr/>
          <a:lstStyle/>
          <a:p>
            <a:pPr algn="ctr"/>
            <a:r>
              <a:rPr lang="en-US" sz="3200" u="sng" dirty="0">
                <a:latin typeface="Bookman Old Style" panose="02050604050505020204" pitchFamily="18" charset="0"/>
              </a:rPr>
              <a:t>CONTD…</a:t>
            </a:r>
          </a:p>
        </p:txBody>
      </p:sp>
      <p:pic>
        <p:nvPicPr>
          <p:cNvPr id="6" name="Content Placeholder 5">
            <a:extLst>
              <a:ext uri="{FF2B5EF4-FFF2-40B4-BE49-F238E27FC236}">
                <a16:creationId xmlns:a16="http://schemas.microsoft.com/office/drawing/2014/main" id="{AB02F5EC-AA15-4963-8717-0A77DF587E8D}"/>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3347864" y="881048"/>
            <a:ext cx="3168352" cy="3847752"/>
          </a:xfrm>
        </p:spPr>
      </p:pic>
    </p:spTree>
    <p:extLst>
      <p:ext uri="{BB962C8B-B14F-4D97-AF65-F5344CB8AC3E}">
        <p14:creationId xmlns:p14="http://schemas.microsoft.com/office/powerpoint/2010/main" val="81720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0845-DCE3-4ABC-AC64-38BCDC445B87}"/>
              </a:ext>
            </a:extLst>
          </p:cNvPr>
          <p:cNvSpPr>
            <a:spLocks noGrp="1"/>
          </p:cNvSpPr>
          <p:nvPr>
            <p:ph type="title"/>
          </p:nvPr>
        </p:nvSpPr>
        <p:spPr/>
        <p:txBody>
          <a:bodyPr/>
          <a:lstStyle/>
          <a:p>
            <a:pPr algn="ctr"/>
            <a:r>
              <a:rPr lang="en-US" sz="3200" u="sng" dirty="0">
                <a:latin typeface="Bookman Old Style" panose="02050604050505020204" pitchFamily="18" charset="0"/>
              </a:rPr>
              <a:t>OUTPUT</a:t>
            </a:r>
          </a:p>
        </p:txBody>
      </p:sp>
      <p:pic>
        <p:nvPicPr>
          <p:cNvPr id="5" name="Content Placeholder 4">
            <a:extLst>
              <a:ext uri="{FF2B5EF4-FFF2-40B4-BE49-F238E27FC236}">
                <a16:creationId xmlns:a16="http://schemas.microsoft.com/office/drawing/2014/main" id="{BC302AFF-3D0D-4C40-951A-254FE1254FA3}"/>
              </a:ext>
            </a:extLst>
          </p:cNvPr>
          <p:cNvPicPr>
            <a:picLocks noGrp="1" noChangeAspect="1"/>
          </p:cNvPicPr>
          <p:nvPr>
            <p:ph idx="10"/>
          </p:nvPr>
        </p:nvPicPr>
        <p:blipFill>
          <a:blip r:embed="rId2"/>
          <a:stretch>
            <a:fillRect/>
          </a:stretch>
        </p:blipFill>
        <p:spPr>
          <a:xfrm>
            <a:off x="1763688" y="884466"/>
            <a:ext cx="7200800" cy="4063776"/>
          </a:xfrm>
          <a:prstGeom prst="rect">
            <a:avLst/>
          </a:prstGeom>
        </p:spPr>
      </p:pic>
    </p:spTree>
    <p:extLst>
      <p:ext uri="{BB962C8B-B14F-4D97-AF65-F5344CB8AC3E}">
        <p14:creationId xmlns:p14="http://schemas.microsoft.com/office/powerpoint/2010/main" val="99345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12F7BC9-A533-4AD3-A6BD-16B9EB72EB62}"/>
              </a:ext>
            </a:extLst>
          </p:cNvPr>
          <p:cNvPicPr>
            <a:picLocks noGrp="1" noChangeAspect="1"/>
          </p:cNvPicPr>
          <p:nvPr>
            <p:ph idx="10"/>
          </p:nvPr>
        </p:nvPicPr>
        <p:blipFill>
          <a:blip r:embed="rId2"/>
          <a:stretch>
            <a:fillRect/>
          </a:stretch>
        </p:blipFill>
        <p:spPr>
          <a:xfrm>
            <a:off x="1763688" y="771550"/>
            <a:ext cx="7056784" cy="4063776"/>
          </a:xfrm>
          <a:prstGeom prst="rect">
            <a:avLst/>
          </a:prstGeom>
        </p:spPr>
      </p:pic>
      <p:sp>
        <p:nvSpPr>
          <p:cNvPr id="5" name="Title 1">
            <a:extLst>
              <a:ext uri="{FF2B5EF4-FFF2-40B4-BE49-F238E27FC236}">
                <a16:creationId xmlns:a16="http://schemas.microsoft.com/office/drawing/2014/main" id="{7FE4BD1A-5158-4469-B704-FE29B637851A}"/>
              </a:ext>
            </a:extLst>
          </p:cNvPr>
          <p:cNvSpPr>
            <a:spLocks noGrp="1"/>
          </p:cNvSpPr>
          <p:nvPr>
            <p:ph type="title"/>
          </p:nvPr>
        </p:nvSpPr>
        <p:spPr>
          <a:xfrm>
            <a:off x="1619250" y="0"/>
            <a:ext cx="7524750" cy="884238"/>
          </a:xfrm>
        </p:spPr>
        <p:txBody>
          <a:bodyPr/>
          <a:lstStyle/>
          <a:p>
            <a:pPr algn="ctr"/>
            <a:r>
              <a:rPr lang="en-US" sz="3200" u="sng" dirty="0">
                <a:latin typeface="Bookman Old Style" panose="02050604050505020204" pitchFamily="18" charset="0"/>
              </a:rPr>
              <a:t>OUTPUT</a:t>
            </a:r>
          </a:p>
        </p:txBody>
      </p:sp>
    </p:spTree>
    <p:extLst>
      <p:ext uri="{BB962C8B-B14F-4D97-AF65-F5344CB8AC3E}">
        <p14:creationId xmlns:p14="http://schemas.microsoft.com/office/powerpoint/2010/main" val="25032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5387C2F-2918-40F6-8F89-20AB1F433AA9}"/>
              </a:ext>
            </a:extLst>
          </p:cNvPr>
          <p:cNvPicPr>
            <a:picLocks noGrp="1" noChangeAspect="1"/>
          </p:cNvPicPr>
          <p:nvPr>
            <p:ph idx="10"/>
          </p:nvPr>
        </p:nvPicPr>
        <p:blipFill>
          <a:blip r:embed="rId2"/>
          <a:stretch>
            <a:fillRect/>
          </a:stretch>
        </p:blipFill>
        <p:spPr>
          <a:xfrm>
            <a:off x="1835696" y="884238"/>
            <a:ext cx="7056784" cy="4135784"/>
          </a:xfrm>
          <a:prstGeom prst="rect">
            <a:avLst/>
          </a:prstGeom>
        </p:spPr>
      </p:pic>
      <p:sp>
        <p:nvSpPr>
          <p:cNvPr id="5" name="Title 1">
            <a:extLst>
              <a:ext uri="{FF2B5EF4-FFF2-40B4-BE49-F238E27FC236}">
                <a16:creationId xmlns:a16="http://schemas.microsoft.com/office/drawing/2014/main" id="{3526D2A7-525A-4848-A3D2-67AAE8D1B768}"/>
              </a:ext>
            </a:extLst>
          </p:cNvPr>
          <p:cNvSpPr>
            <a:spLocks noGrp="1"/>
          </p:cNvSpPr>
          <p:nvPr>
            <p:ph type="title"/>
          </p:nvPr>
        </p:nvSpPr>
        <p:spPr>
          <a:xfrm>
            <a:off x="1619250" y="0"/>
            <a:ext cx="7524750" cy="884238"/>
          </a:xfrm>
        </p:spPr>
        <p:txBody>
          <a:bodyPr/>
          <a:lstStyle/>
          <a:p>
            <a:pPr algn="ctr"/>
            <a:r>
              <a:rPr lang="en-US" sz="3200" u="sng" dirty="0">
                <a:latin typeface="Bookman Old Style" panose="02050604050505020204" pitchFamily="18" charset="0"/>
              </a:rPr>
              <a:t>OUTPUT</a:t>
            </a:r>
          </a:p>
        </p:txBody>
      </p:sp>
    </p:spTree>
    <p:extLst>
      <p:ext uri="{BB962C8B-B14F-4D97-AF65-F5344CB8AC3E}">
        <p14:creationId xmlns:p14="http://schemas.microsoft.com/office/powerpoint/2010/main" val="691783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6177-FA2E-467F-95A6-226AB32B1403}"/>
              </a:ext>
            </a:extLst>
          </p:cNvPr>
          <p:cNvSpPr>
            <a:spLocks noGrp="1"/>
          </p:cNvSpPr>
          <p:nvPr>
            <p:ph type="title"/>
          </p:nvPr>
        </p:nvSpPr>
        <p:spPr/>
        <p:txBody>
          <a:bodyPr/>
          <a:lstStyle/>
          <a:p>
            <a:pPr algn="ctr"/>
            <a:r>
              <a:rPr lang="en-US" sz="3200" u="sng" dirty="0">
                <a:latin typeface="Bookman Old Style" panose="02050604050505020204" pitchFamily="18" charset="0"/>
              </a:rPr>
              <a:t>ADVANTAGES</a:t>
            </a:r>
          </a:p>
        </p:txBody>
      </p:sp>
      <p:sp>
        <p:nvSpPr>
          <p:cNvPr id="4" name="Content Placeholder 3">
            <a:extLst>
              <a:ext uri="{FF2B5EF4-FFF2-40B4-BE49-F238E27FC236}">
                <a16:creationId xmlns:a16="http://schemas.microsoft.com/office/drawing/2014/main" id="{4FF0F9EC-C36E-48B3-9E90-B9EDF1CF7891}"/>
              </a:ext>
            </a:extLst>
          </p:cNvPr>
          <p:cNvSpPr>
            <a:spLocks noGrp="1"/>
          </p:cNvSpPr>
          <p:nvPr>
            <p:ph idx="10"/>
          </p:nvPr>
        </p:nvSpPr>
        <p:spPr>
          <a:xfrm>
            <a:off x="1619672" y="1203598"/>
            <a:ext cx="7416824" cy="4063547"/>
          </a:xfrm>
        </p:spPr>
        <p:txBody>
          <a:bodyPr/>
          <a:lstStyle/>
          <a:p>
            <a:pPr marL="285750" indent="-285750">
              <a:buFont typeface="Arial" panose="020B0604020202020204" pitchFamily="34" charset="0"/>
              <a:buChar char="•"/>
            </a:pPr>
            <a:r>
              <a:rPr lang="en-US" b="1" dirty="0">
                <a:solidFill>
                  <a:schemeClr val="bg2">
                    <a:lumMod val="25000"/>
                  </a:schemeClr>
                </a:solidFill>
              </a:rPr>
              <a:t>The main advantage of the smart fan systems is that they provide a            hassle-free experience. We </a:t>
            </a:r>
            <a:r>
              <a:rPr lang="en-US" b="1" i="0" dirty="0">
                <a:solidFill>
                  <a:schemeClr val="bg2">
                    <a:lumMod val="25000"/>
                  </a:schemeClr>
                </a:solidFill>
                <a:effectLst/>
              </a:rPr>
              <a:t>no longer need to disrupt our workflow to turn   th</a:t>
            </a:r>
            <a:r>
              <a:rPr lang="en-US" b="1" dirty="0">
                <a:solidFill>
                  <a:schemeClr val="bg2">
                    <a:lumMod val="25000"/>
                  </a:schemeClr>
                </a:solidFill>
              </a:rPr>
              <a:t>e fan on/off.</a:t>
            </a:r>
          </a:p>
          <a:p>
            <a:pPr marL="285750" indent="-285750">
              <a:buFont typeface="Arial" panose="020B0604020202020204" pitchFamily="34" charset="0"/>
              <a:buChar char="•"/>
            </a:pPr>
            <a:endParaRPr lang="en-US" b="1" dirty="0">
              <a:solidFill>
                <a:schemeClr val="bg2">
                  <a:lumMod val="25000"/>
                </a:schemeClr>
              </a:solidFill>
            </a:endParaRPr>
          </a:p>
          <a:p>
            <a:pPr marL="285750" indent="-285750">
              <a:buFont typeface="Arial" panose="020B0604020202020204" pitchFamily="34" charset="0"/>
              <a:buChar char="•"/>
            </a:pPr>
            <a:endParaRPr lang="en-US" b="1" dirty="0">
              <a:solidFill>
                <a:schemeClr val="bg2">
                  <a:lumMod val="25000"/>
                </a:schemeClr>
              </a:solidFill>
            </a:endParaRPr>
          </a:p>
          <a:p>
            <a:pPr marL="285750" indent="-285750">
              <a:buFont typeface="Arial" panose="020B0604020202020204" pitchFamily="34" charset="0"/>
              <a:buChar char="•"/>
            </a:pPr>
            <a:r>
              <a:rPr lang="en-US" b="1" dirty="0">
                <a:solidFill>
                  <a:schemeClr val="bg2">
                    <a:lumMod val="25000"/>
                  </a:schemeClr>
                </a:solidFill>
              </a:rPr>
              <a:t>In case of an automated fan control with speed control , we get an             </a:t>
            </a:r>
            <a:r>
              <a:rPr lang="en-US" b="1" i="0" dirty="0">
                <a:solidFill>
                  <a:schemeClr val="bg2">
                    <a:lumMod val="25000"/>
                  </a:schemeClr>
                </a:solidFill>
                <a:effectLst/>
              </a:rPr>
              <a:t>optimized fan performance. The automation software calculates all of this     for us and perfectly optimizes the fans’ performance for the current climate.</a:t>
            </a:r>
            <a:endParaRPr lang="en-US" b="1" i="0" cap="all" dirty="0">
              <a:solidFill>
                <a:schemeClr val="bg2">
                  <a:lumMod val="25000"/>
                </a:schemeClr>
              </a:solidFill>
              <a:effectLst/>
            </a:endParaRPr>
          </a:p>
          <a:p>
            <a:pPr marL="285750" indent="-285750">
              <a:buFont typeface="Arial" panose="020B0604020202020204" pitchFamily="34" charset="0"/>
              <a:buChar char="•"/>
            </a:pPr>
            <a:endParaRPr lang="en-US" b="1" dirty="0">
              <a:solidFill>
                <a:schemeClr val="bg2">
                  <a:lumMod val="25000"/>
                </a:schemeClr>
              </a:solidFill>
            </a:endParaRPr>
          </a:p>
          <a:p>
            <a:pPr marL="285750" indent="-285750">
              <a:buFont typeface="Arial" panose="020B0604020202020204" pitchFamily="34" charset="0"/>
              <a:buChar char="•"/>
            </a:pPr>
            <a:endParaRPr lang="en-US" b="1" dirty="0">
              <a:solidFill>
                <a:schemeClr val="bg2">
                  <a:lumMod val="25000"/>
                </a:schemeClr>
              </a:solidFill>
            </a:endParaRPr>
          </a:p>
          <a:p>
            <a:pPr marL="285750" indent="-285750">
              <a:buFont typeface="Arial" panose="020B0604020202020204" pitchFamily="34" charset="0"/>
              <a:buChar char="•"/>
            </a:pPr>
            <a:r>
              <a:rPr lang="en-US" b="1" dirty="0">
                <a:solidFill>
                  <a:schemeClr val="bg2">
                    <a:lumMod val="25000"/>
                  </a:schemeClr>
                </a:solidFill>
              </a:rPr>
              <a:t>S</a:t>
            </a:r>
            <a:r>
              <a:rPr lang="en-US" b="1" i="0" dirty="0">
                <a:solidFill>
                  <a:schemeClr val="bg2">
                    <a:lumMod val="25000"/>
                  </a:schemeClr>
                </a:solidFill>
                <a:effectLst/>
              </a:rPr>
              <a:t>mart fans can be part of an energy saving solution for your home. Using     integration with temperature sensors instead of leaving your fans running all day long while you are away from home you can have them only turn on    when your rooms temperature rises above a certain amount.</a:t>
            </a:r>
            <a:endParaRPr lang="en-US" b="1" dirty="0">
              <a:solidFill>
                <a:schemeClr val="bg2">
                  <a:lumMod val="25000"/>
                </a:schemeClr>
              </a:solidFill>
            </a:endParaRPr>
          </a:p>
          <a:p>
            <a:pPr marL="285750" indent="-285750">
              <a:buFont typeface="Arial" panose="020B0604020202020204" pitchFamily="34" charset="0"/>
              <a:buChar char="•"/>
            </a:pPr>
            <a:endParaRPr lang="en-US" b="1" dirty="0">
              <a:solidFill>
                <a:schemeClr val="bg2">
                  <a:lumMod val="25000"/>
                </a:schemeClr>
              </a:solidFill>
            </a:endParaRPr>
          </a:p>
        </p:txBody>
      </p:sp>
    </p:spTree>
    <p:extLst>
      <p:ext uri="{BB962C8B-B14F-4D97-AF65-F5344CB8AC3E}">
        <p14:creationId xmlns:p14="http://schemas.microsoft.com/office/powerpoint/2010/main" val="50108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951D-177D-42E6-A764-FB4A5C7BA5B7}"/>
              </a:ext>
            </a:extLst>
          </p:cNvPr>
          <p:cNvSpPr>
            <a:spLocks noGrp="1"/>
          </p:cNvSpPr>
          <p:nvPr>
            <p:ph type="title"/>
          </p:nvPr>
        </p:nvSpPr>
        <p:spPr/>
        <p:txBody>
          <a:bodyPr/>
          <a:lstStyle/>
          <a:p>
            <a:pPr algn="ctr"/>
            <a:r>
              <a:rPr lang="en-US" sz="3200" u="sng" dirty="0">
                <a:latin typeface="Bookman Old Style" panose="02050604050505020204" pitchFamily="18" charset="0"/>
              </a:rPr>
              <a:t>DISADVANTAGES</a:t>
            </a:r>
          </a:p>
        </p:txBody>
      </p:sp>
      <p:sp>
        <p:nvSpPr>
          <p:cNvPr id="4" name="Content Placeholder 3">
            <a:extLst>
              <a:ext uri="{FF2B5EF4-FFF2-40B4-BE49-F238E27FC236}">
                <a16:creationId xmlns:a16="http://schemas.microsoft.com/office/drawing/2014/main" id="{BE8F32EC-5E30-4FCC-9F88-0BDFC54422E7}"/>
              </a:ext>
            </a:extLst>
          </p:cNvPr>
          <p:cNvSpPr>
            <a:spLocks noGrp="1"/>
          </p:cNvSpPr>
          <p:nvPr>
            <p:ph idx="10"/>
          </p:nvPr>
        </p:nvSpPr>
        <p:spPr>
          <a:xfrm>
            <a:off x="1848272" y="1367984"/>
            <a:ext cx="7067128" cy="3775516"/>
          </a:xfrm>
        </p:spPr>
        <p:txBody>
          <a:bodyPr/>
          <a:lstStyle/>
          <a:p>
            <a:pPr marL="285750" indent="-285750">
              <a:buFont typeface="Arial" panose="020B0604020202020204" pitchFamily="34" charset="0"/>
              <a:buChar char="•"/>
            </a:pPr>
            <a:r>
              <a:rPr lang="en-US" b="1" dirty="0">
                <a:solidFill>
                  <a:schemeClr val="bg2">
                    <a:lumMod val="25000"/>
                  </a:schemeClr>
                </a:solidFill>
              </a:rPr>
              <a:t>The main disadvantage of smart fan systems is that they are much more expensive than normal ceiling fans.</a:t>
            </a:r>
          </a:p>
          <a:p>
            <a:pPr marL="285750" indent="-285750">
              <a:buFont typeface="Arial" panose="020B0604020202020204" pitchFamily="34" charset="0"/>
              <a:buChar char="•"/>
            </a:pPr>
            <a:endParaRPr lang="en-US" b="1" dirty="0">
              <a:solidFill>
                <a:schemeClr val="bg2">
                  <a:lumMod val="25000"/>
                </a:schemeClr>
              </a:solidFill>
            </a:endParaRPr>
          </a:p>
          <a:p>
            <a:pPr marL="285750" indent="-285750">
              <a:buFont typeface="Arial" panose="020B0604020202020204" pitchFamily="34" charset="0"/>
              <a:buChar char="•"/>
            </a:pPr>
            <a:endParaRPr lang="en-US" b="1" dirty="0">
              <a:solidFill>
                <a:schemeClr val="bg2">
                  <a:lumMod val="25000"/>
                </a:schemeClr>
              </a:solidFill>
            </a:endParaRPr>
          </a:p>
          <a:p>
            <a:pPr marL="285750" indent="-285750">
              <a:buFont typeface="Arial" panose="020B0604020202020204" pitchFamily="34" charset="0"/>
              <a:buChar char="•"/>
            </a:pPr>
            <a:endParaRPr lang="en-US" b="1" dirty="0">
              <a:solidFill>
                <a:schemeClr val="bg2">
                  <a:lumMod val="25000"/>
                </a:schemeClr>
              </a:solidFill>
            </a:endParaRPr>
          </a:p>
          <a:p>
            <a:pPr marL="285750" indent="-285750">
              <a:buFont typeface="Arial" panose="020B0604020202020204" pitchFamily="34" charset="0"/>
              <a:buChar char="•"/>
            </a:pPr>
            <a:endParaRPr lang="en-US" b="1" dirty="0">
              <a:solidFill>
                <a:schemeClr val="bg2">
                  <a:lumMod val="25000"/>
                </a:schemeClr>
              </a:solidFill>
            </a:endParaRPr>
          </a:p>
          <a:p>
            <a:endParaRPr lang="en-US" b="1" dirty="0">
              <a:solidFill>
                <a:schemeClr val="bg2">
                  <a:lumMod val="25000"/>
                </a:schemeClr>
              </a:solidFill>
            </a:endParaRPr>
          </a:p>
          <a:p>
            <a:endParaRPr lang="en-US" b="1" dirty="0">
              <a:solidFill>
                <a:schemeClr val="bg2">
                  <a:lumMod val="25000"/>
                </a:schemeClr>
              </a:solidFill>
            </a:endParaRPr>
          </a:p>
          <a:p>
            <a:pPr marL="285750" indent="-285750">
              <a:buFont typeface="Arial" panose="020B0604020202020204" pitchFamily="34" charset="0"/>
              <a:buChar char="•"/>
            </a:pPr>
            <a:r>
              <a:rPr lang="en-US" b="1" i="0" dirty="0">
                <a:solidFill>
                  <a:schemeClr val="bg2">
                    <a:lumMod val="25000"/>
                  </a:schemeClr>
                </a:solidFill>
                <a:effectLst/>
              </a:rPr>
              <a:t>They require additional steps for installation and also demand </a:t>
            </a:r>
            <a:r>
              <a:rPr lang="en-US" b="1" dirty="0">
                <a:solidFill>
                  <a:schemeClr val="bg2">
                    <a:lumMod val="25000"/>
                  </a:schemeClr>
                </a:solidFill>
              </a:rPr>
              <a:t>i</a:t>
            </a:r>
            <a:r>
              <a:rPr lang="en-US" b="1" i="0" dirty="0">
                <a:solidFill>
                  <a:schemeClr val="bg2">
                    <a:lumMod val="25000"/>
                  </a:schemeClr>
                </a:solidFill>
                <a:effectLst/>
              </a:rPr>
              <a:t>ncreased complexity and maintenance.</a:t>
            </a:r>
          </a:p>
          <a:p>
            <a:pPr marL="285750" indent="-285750">
              <a:buFont typeface="Arial" panose="020B0604020202020204" pitchFamily="34" charset="0"/>
              <a:buChar char="•"/>
            </a:pPr>
            <a:endParaRPr lang="en-US" b="1" dirty="0">
              <a:solidFill>
                <a:schemeClr val="tx1">
                  <a:lumMod val="85000"/>
                  <a:lumOff val="15000"/>
                </a:schemeClr>
              </a:solidFill>
            </a:endParaRPr>
          </a:p>
          <a:p>
            <a:endParaRPr lang="en-US" b="1" dirty="0">
              <a:solidFill>
                <a:schemeClr val="tx1">
                  <a:lumMod val="85000"/>
                  <a:lumOff val="15000"/>
                </a:schemeClr>
              </a:solidFill>
            </a:endParaRPr>
          </a:p>
        </p:txBody>
      </p:sp>
    </p:spTree>
    <p:extLst>
      <p:ext uri="{BB962C8B-B14F-4D97-AF65-F5344CB8AC3E}">
        <p14:creationId xmlns:p14="http://schemas.microsoft.com/office/powerpoint/2010/main" val="4026505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CC2B-4FA2-454A-8070-14CD9DFF60CE}"/>
              </a:ext>
            </a:extLst>
          </p:cNvPr>
          <p:cNvSpPr>
            <a:spLocks noGrp="1"/>
          </p:cNvSpPr>
          <p:nvPr>
            <p:ph type="title"/>
          </p:nvPr>
        </p:nvSpPr>
        <p:spPr/>
        <p:txBody>
          <a:bodyPr/>
          <a:lstStyle/>
          <a:p>
            <a:pPr algn="ctr"/>
            <a:r>
              <a:rPr lang="en-US" sz="3200" u="sng" dirty="0">
                <a:latin typeface="Bookman Old Style" panose="02050604050505020204" pitchFamily="18" charset="0"/>
              </a:rPr>
              <a:t>CONCLUSION</a:t>
            </a:r>
          </a:p>
        </p:txBody>
      </p:sp>
      <p:sp>
        <p:nvSpPr>
          <p:cNvPr id="4" name="Content Placeholder 3">
            <a:extLst>
              <a:ext uri="{FF2B5EF4-FFF2-40B4-BE49-F238E27FC236}">
                <a16:creationId xmlns:a16="http://schemas.microsoft.com/office/drawing/2014/main" id="{85C878DC-CC98-4F96-9DF7-E8749A1D0A20}"/>
              </a:ext>
            </a:extLst>
          </p:cNvPr>
          <p:cNvSpPr>
            <a:spLocks noGrp="1"/>
          </p:cNvSpPr>
          <p:nvPr>
            <p:ph idx="10"/>
          </p:nvPr>
        </p:nvSpPr>
        <p:spPr>
          <a:xfrm>
            <a:off x="1835696" y="987574"/>
            <a:ext cx="7200800" cy="3816423"/>
          </a:xfrm>
        </p:spPr>
        <p:txBody>
          <a:bodyPr/>
          <a:lstStyle/>
          <a:p>
            <a:pPr marL="285750" indent="-285750">
              <a:buFont typeface="Arial" panose="020B0604020202020204" pitchFamily="34" charset="0"/>
              <a:buChar char="•"/>
            </a:pPr>
            <a:r>
              <a:rPr lang="en-US" b="1" i="0" dirty="0">
                <a:effectLst/>
              </a:rPr>
              <a:t>In this project, the necessary steps, methods, hardware and software is    presented to create an automated smart fan.</a:t>
            </a:r>
            <a:r>
              <a:rPr lang="en-US" b="0" i="0" dirty="0">
                <a:effectLst/>
                <a:latin typeface="g_d0_f6"/>
              </a:rPr>
              <a:t> </a:t>
            </a:r>
            <a:r>
              <a:rPr lang="en-US" b="1" i="0" dirty="0">
                <a:effectLst/>
              </a:rPr>
              <a:t>The simulated model , when converte</a:t>
            </a:r>
            <a:r>
              <a:rPr lang="en-US" b="1" dirty="0"/>
              <a:t>d to a prototype</a:t>
            </a:r>
            <a:r>
              <a:rPr lang="en-US" b="1" i="0" dirty="0">
                <a:effectLst/>
              </a:rPr>
              <a:t> is an deal fan for many people.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i="0" dirty="0">
              <a:effectLst/>
            </a:endParaRPr>
          </a:p>
          <a:p>
            <a:pPr marL="285750" indent="-285750">
              <a:buFont typeface="Arial" panose="020B0604020202020204" pitchFamily="34" charset="0"/>
              <a:buChar char="•"/>
            </a:pPr>
            <a:r>
              <a:rPr lang="en-US" b="1" dirty="0">
                <a:effectLst/>
              </a:rPr>
              <a:t>Although this system does not have a database because it is just a home  appliance. However, it can be put together for future work to collect         data usage and analysis for any purposes such as users’ behavior, energy     consumption prediction and historical data usage in specific periods of       time for energy consumption reduction.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effectLst/>
              </a:rPr>
              <a:t>Lastly, what is learned is that any systems should be built based on the    consumers’ needs, preferences, and favorites  in order to make the best   out of it.</a:t>
            </a:r>
            <a:r>
              <a:rPr lang="en-US" b="1" dirty="0"/>
              <a:t> </a:t>
            </a:r>
            <a:br>
              <a:rPr lang="en-US" b="1" dirty="0"/>
            </a:br>
            <a:endParaRPr lang="en-US" b="1" i="0" dirty="0">
              <a:effectLst/>
            </a:endParaRPr>
          </a:p>
        </p:txBody>
      </p:sp>
    </p:spTree>
    <p:extLst>
      <p:ext uri="{BB962C8B-B14F-4D97-AF65-F5344CB8AC3E}">
        <p14:creationId xmlns:p14="http://schemas.microsoft.com/office/powerpoint/2010/main" val="3686880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09FD-4D6D-4F19-842F-07E5606456C1}"/>
              </a:ext>
            </a:extLst>
          </p:cNvPr>
          <p:cNvSpPr>
            <a:spLocks noGrp="1"/>
          </p:cNvSpPr>
          <p:nvPr>
            <p:ph type="title"/>
          </p:nvPr>
        </p:nvSpPr>
        <p:spPr/>
        <p:txBody>
          <a:bodyPr/>
          <a:lstStyle/>
          <a:p>
            <a:pPr algn="ctr"/>
            <a:r>
              <a:rPr lang="en-US" sz="3200" u="sng" dirty="0">
                <a:latin typeface="Bookman Old Style" panose="02050604050505020204" pitchFamily="18" charset="0"/>
              </a:rPr>
              <a:t>REFERENCES</a:t>
            </a:r>
          </a:p>
        </p:txBody>
      </p:sp>
      <p:sp>
        <p:nvSpPr>
          <p:cNvPr id="4" name="Content Placeholder 3">
            <a:extLst>
              <a:ext uri="{FF2B5EF4-FFF2-40B4-BE49-F238E27FC236}">
                <a16:creationId xmlns:a16="http://schemas.microsoft.com/office/drawing/2014/main" id="{330FA71B-643A-4CF8-9DC3-4C0471D60349}"/>
              </a:ext>
            </a:extLst>
          </p:cNvPr>
          <p:cNvSpPr>
            <a:spLocks noGrp="1"/>
          </p:cNvSpPr>
          <p:nvPr>
            <p:ph idx="10"/>
          </p:nvPr>
        </p:nvSpPr>
        <p:spPr>
          <a:xfrm>
            <a:off x="1763688" y="843558"/>
            <a:ext cx="7200800" cy="4104455"/>
          </a:xfrm>
        </p:spPr>
        <p:txBody>
          <a:bodyPr/>
          <a:lstStyle/>
          <a:p>
            <a:pPr marL="342900" marR="0" lvl="0" indent="-342900">
              <a:lnSpc>
                <a:spcPct val="150000"/>
              </a:lnSpc>
              <a:spcBef>
                <a:spcPts val="0"/>
              </a:spcBef>
              <a:spcAft>
                <a:spcPts val="0"/>
              </a:spcAft>
              <a:buFont typeface="+mj-lt"/>
              <a:buAutoNum type="arabicParenR"/>
            </a:pPr>
            <a:r>
              <a:rPr lang="en-US" sz="1600" u="sng" dirty="0">
                <a:solidFill>
                  <a:srgbClr val="0563C1"/>
                </a:solidFill>
                <a:effectLst/>
                <a:ea typeface="Times New Roman" panose="02020603050405020304" pitchFamily="18" charset="0"/>
                <a:hlinkClick r:id="rId2"/>
              </a:rPr>
              <a:t>https://www.researchgate.net/publication/323713954_Automatic_Speed_Control_and_Turning_ONOFF_for_Smart_Fan_by_Temperature_and_Ultrasonic_Sensor</a:t>
            </a:r>
            <a:endParaRPr lang="en-US" sz="1600" u="sng" dirty="0">
              <a:solidFill>
                <a:srgbClr val="0563C1"/>
              </a:solidFill>
              <a:effectLst/>
              <a:ea typeface="Times New Roman" panose="02020603050405020304" pitchFamily="18" charset="0"/>
            </a:endParaRPr>
          </a:p>
          <a:p>
            <a:pPr marL="342900" marR="0" lvl="0" indent="-342900">
              <a:lnSpc>
                <a:spcPct val="150000"/>
              </a:lnSpc>
              <a:spcBef>
                <a:spcPts val="0"/>
              </a:spcBef>
              <a:spcAft>
                <a:spcPts val="0"/>
              </a:spcAft>
              <a:buFont typeface="+mj-lt"/>
              <a:buAutoNum type="arabicParenR"/>
            </a:pPr>
            <a:endParaRPr lang="en-US" sz="1600" dirty="0">
              <a:effectLst/>
              <a:ea typeface="Times New Roman" panose="02020603050405020304" pitchFamily="18" charset="0"/>
            </a:endParaRPr>
          </a:p>
          <a:p>
            <a:pPr marL="342900" marR="0" lvl="0" indent="-342900">
              <a:lnSpc>
                <a:spcPct val="150000"/>
              </a:lnSpc>
              <a:spcBef>
                <a:spcPts val="0"/>
              </a:spcBef>
              <a:spcAft>
                <a:spcPts val="0"/>
              </a:spcAft>
              <a:buFont typeface="+mj-lt"/>
              <a:buAutoNum type="arabicParenR"/>
            </a:pPr>
            <a:r>
              <a:rPr lang="en-US" sz="1600" u="sng" dirty="0">
                <a:solidFill>
                  <a:srgbClr val="0563C1"/>
                </a:solidFill>
                <a:effectLst/>
                <a:ea typeface="Times New Roman" panose="02020603050405020304" pitchFamily="18" charset="0"/>
                <a:hlinkClick r:id="rId3"/>
              </a:rPr>
              <a:t>https://iopscience.iop.org/article/10.1088/1757-899X/325/1/012022/pdf</a:t>
            </a:r>
            <a:endParaRPr lang="en-US" sz="1600" u="sng" dirty="0">
              <a:solidFill>
                <a:srgbClr val="0563C1"/>
              </a:solidFill>
              <a:effectLst/>
              <a:ea typeface="Times New Roman" panose="02020603050405020304" pitchFamily="18" charset="0"/>
            </a:endParaRPr>
          </a:p>
          <a:p>
            <a:pPr marL="342900" marR="0" lvl="0" indent="-342900">
              <a:lnSpc>
                <a:spcPct val="150000"/>
              </a:lnSpc>
              <a:spcBef>
                <a:spcPts val="0"/>
              </a:spcBef>
              <a:spcAft>
                <a:spcPts val="0"/>
              </a:spcAft>
              <a:buFont typeface="+mj-lt"/>
              <a:buAutoNum type="arabicParenR"/>
            </a:pPr>
            <a:endParaRPr lang="en-US" sz="1600" dirty="0">
              <a:effectLst/>
              <a:ea typeface="Times New Roman" panose="02020603050405020304" pitchFamily="18" charset="0"/>
            </a:endParaRPr>
          </a:p>
          <a:p>
            <a:pPr marL="342900" marR="0" lvl="0" indent="-342900">
              <a:lnSpc>
                <a:spcPct val="150000"/>
              </a:lnSpc>
              <a:spcBef>
                <a:spcPts val="0"/>
              </a:spcBef>
              <a:spcAft>
                <a:spcPts val="0"/>
              </a:spcAft>
              <a:buFont typeface="+mj-lt"/>
              <a:buAutoNum type="arabicParenR"/>
            </a:pPr>
            <a:r>
              <a:rPr lang="en-US" sz="1600" u="sng" dirty="0">
                <a:solidFill>
                  <a:srgbClr val="0563C1"/>
                </a:solidFill>
                <a:effectLst/>
                <a:ea typeface="Times New Roman" panose="02020603050405020304" pitchFamily="18" charset="0"/>
                <a:hlinkClick r:id="rId4"/>
              </a:rPr>
              <a:t>https://www.researchgate.net/publication/330511595_Smarty_Smart_Fan</a:t>
            </a:r>
            <a:endParaRPr lang="en-US" sz="16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103822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45494" y="0"/>
            <a:ext cx="7524328" cy="884466"/>
          </a:xfrm>
        </p:spPr>
        <p:txBody>
          <a:bodyPr/>
          <a:lstStyle/>
          <a:p>
            <a:pPr algn="ctr"/>
            <a:r>
              <a:rPr lang="en-US" altLang="ko-KR" sz="3200" u="sng" dirty="0">
                <a:latin typeface="Bookman Old Style" panose="02050604050505020204" pitchFamily="18" charset="0"/>
              </a:rPr>
              <a:t>CONTENTS</a:t>
            </a:r>
            <a:endParaRPr lang="ko-KR" altLang="en-US" sz="3200" u="sng" dirty="0">
              <a:latin typeface="Bookman Old Style" panose="02050604050505020204" pitchFamily="18" charset="0"/>
            </a:endParaRPr>
          </a:p>
        </p:txBody>
      </p:sp>
      <p:sp>
        <p:nvSpPr>
          <p:cNvPr id="5" name="Content Placeholder 4"/>
          <p:cNvSpPr>
            <a:spLocks noGrp="1"/>
          </p:cNvSpPr>
          <p:nvPr>
            <p:ph idx="10"/>
          </p:nvPr>
        </p:nvSpPr>
        <p:spPr>
          <a:xfrm>
            <a:off x="1619672" y="891858"/>
            <a:ext cx="6912768" cy="3960440"/>
          </a:xfrm>
        </p:spPr>
        <p:txBody>
          <a:bodyPr/>
          <a:lstStyle/>
          <a:p>
            <a:pPr marL="285750" indent="-285750">
              <a:buFont typeface="Arial" panose="020B0604020202020204" pitchFamily="34" charset="0"/>
              <a:buChar char="•"/>
            </a:pPr>
            <a:r>
              <a:rPr lang="en-IN" altLang="ko-KR" b="1" dirty="0">
                <a:latin typeface="Bookman Old Style" panose="02050604050505020204" pitchFamily="18" charset="0"/>
                <a:cs typeface="Arial" pitchFamily="34" charset="0"/>
              </a:rPr>
              <a:t>INTRODUCTION</a:t>
            </a:r>
          </a:p>
          <a:p>
            <a:pPr marL="285750" indent="-285750">
              <a:buFont typeface="Arial" panose="020B0604020202020204" pitchFamily="34" charset="0"/>
              <a:buChar char="•"/>
            </a:pPr>
            <a:endParaRPr lang="en-IN" altLang="ko-KR" b="1" dirty="0">
              <a:latin typeface="Bookman Old Style" panose="02050604050505020204" pitchFamily="18" charset="0"/>
              <a:cs typeface="Arial" pitchFamily="34" charset="0"/>
            </a:endParaRPr>
          </a:p>
          <a:p>
            <a:pPr marL="285750" indent="-285750">
              <a:buFont typeface="Arial" panose="020B0604020202020204" pitchFamily="34" charset="0"/>
              <a:buChar char="•"/>
            </a:pPr>
            <a:r>
              <a:rPr lang="en-IN" altLang="ko-KR" b="1" dirty="0">
                <a:latin typeface="Bookman Old Style" panose="02050604050505020204" pitchFamily="18" charset="0"/>
                <a:cs typeface="Arial" pitchFamily="34" charset="0"/>
              </a:rPr>
              <a:t>NECESSITY OF SMART FANS</a:t>
            </a:r>
          </a:p>
          <a:p>
            <a:pPr marL="285750" indent="-285750">
              <a:buFont typeface="Arial" panose="020B0604020202020204" pitchFamily="34" charset="0"/>
              <a:buChar char="•"/>
            </a:pPr>
            <a:endParaRPr lang="en-IN" altLang="ko-KR" b="1" dirty="0">
              <a:latin typeface="Bookman Old Style" panose="02050604050505020204" pitchFamily="18" charset="0"/>
              <a:cs typeface="Arial" pitchFamily="34" charset="0"/>
            </a:endParaRPr>
          </a:p>
          <a:p>
            <a:pPr marL="285750" indent="-285750">
              <a:buFont typeface="Arial" panose="020B0604020202020204" pitchFamily="34" charset="0"/>
              <a:buChar char="•"/>
            </a:pPr>
            <a:r>
              <a:rPr lang="en-IN" altLang="ko-KR" b="1" dirty="0">
                <a:latin typeface="Bookman Old Style" panose="02050604050505020204" pitchFamily="18" charset="0"/>
                <a:cs typeface="Arial" pitchFamily="34" charset="0"/>
              </a:rPr>
              <a:t>DESCRIPTION</a:t>
            </a:r>
          </a:p>
          <a:p>
            <a:pPr marL="285750" indent="-285750">
              <a:buFont typeface="Arial" panose="020B0604020202020204" pitchFamily="34" charset="0"/>
              <a:buChar char="•"/>
            </a:pPr>
            <a:endParaRPr lang="en-IN" altLang="ko-KR" b="1" dirty="0">
              <a:latin typeface="Bookman Old Style" panose="02050604050505020204" pitchFamily="18" charset="0"/>
              <a:cs typeface="Arial" pitchFamily="34" charset="0"/>
            </a:endParaRPr>
          </a:p>
          <a:p>
            <a:pPr marL="285750" indent="-285750">
              <a:buFont typeface="Arial" panose="020B0604020202020204" pitchFamily="34" charset="0"/>
              <a:buChar char="•"/>
            </a:pPr>
            <a:r>
              <a:rPr lang="en-IN" altLang="ko-KR" b="1" dirty="0">
                <a:latin typeface="Bookman Old Style" panose="02050604050505020204" pitchFamily="18" charset="0"/>
                <a:cs typeface="Arial" pitchFamily="34" charset="0"/>
              </a:rPr>
              <a:t>COMPONENTS USED</a:t>
            </a:r>
          </a:p>
          <a:p>
            <a:pPr marL="285750" indent="-285750">
              <a:buFont typeface="Arial" panose="020B0604020202020204" pitchFamily="34" charset="0"/>
              <a:buChar char="•"/>
            </a:pPr>
            <a:endParaRPr lang="en-IN" altLang="ko-KR" b="1" dirty="0">
              <a:latin typeface="Bookman Old Style" panose="02050604050505020204" pitchFamily="18" charset="0"/>
              <a:cs typeface="Arial" pitchFamily="34" charset="0"/>
            </a:endParaRPr>
          </a:p>
          <a:p>
            <a:pPr marL="285750" indent="-285750">
              <a:buFont typeface="Arial" panose="020B0604020202020204" pitchFamily="34" charset="0"/>
              <a:buChar char="•"/>
            </a:pPr>
            <a:r>
              <a:rPr lang="en-IN" altLang="ko-KR" b="1" dirty="0">
                <a:latin typeface="Bookman Old Style" panose="02050604050505020204" pitchFamily="18" charset="0"/>
                <a:cs typeface="Arial" pitchFamily="34" charset="0"/>
              </a:rPr>
              <a:t>CIRCUIT AND CODE  ANALYSIS</a:t>
            </a:r>
          </a:p>
          <a:p>
            <a:endParaRPr lang="en-IN" altLang="ko-KR" b="1" dirty="0">
              <a:latin typeface="Bookman Old Style" panose="02050604050505020204" pitchFamily="18" charset="0"/>
              <a:cs typeface="Arial" pitchFamily="34" charset="0"/>
            </a:endParaRPr>
          </a:p>
          <a:p>
            <a:pPr marL="285750" indent="-285750">
              <a:buFont typeface="Arial" panose="020B0604020202020204" pitchFamily="34" charset="0"/>
              <a:buChar char="•"/>
            </a:pPr>
            <a:r>
              <a:rPr lang="en-IN" altLang="ko-KR" b="1" dirty="0">
                <a:latin typeface="Bookman Old Style" panose="02050604050505020204" pitchFamily="18" charset="0"/>
                <a:cs typeface="Arial" pitchFamily="34" charset="0"/>
              </a:rPr>
              <a:t>ADVANTAGES</a:t>
            </a:r>
          </a:p>
          <a:p>
            <a:pPr marL="285750" indent="-285750">
              <a:buFont typeface="Arial" panose="020B0604020202020204" pitchFamily="34" charset="0"/>
              <a:buChar char="•"/>
            </a:pPr>
            <a:endParaRPr lang="en-IN" altLang="ko-KR" b="1" dirty="0">
              <a:latin typeface="Bookman Old Style" panose="02050604050505020204" pitchFamily="18" charset="0"/>
              <a:cs typeface="Arial" pitchFamily="34" charset="0"/>
            </a:endParaRPr>
          </a:p>
          <a:p>
            <a:pPr marL="285750" indent="-285750">
              <a:buFont typeface="Arial" panose="020B0604020202020204" pitchFamily="34" charset="0"/>
              <a:buChar char="•"/>
            </a:pPr>
            <a:r>
              <a:rPr lang="en-IN" altLang="ko-KR" b="1" dirty="0">
                <a:latin typeface="Bookman Old Style" panose="02050604050505020204" pitchFamily="18" charset="0"/>
                <a:cs typeface="Arial" pitchFamily="34" charset="0"/>
              </a:rPr>
              <a:t>DISADVANTAGES</a:t>
            </a:r>
          </a:p>
          <a:p>
            <a:pPr marL="285750" indent="-285750">
              <a:buFont typeface="Arial" panose="020B0604020202020204" pitchFamily="34" charset="0"/>
              <a:buChar char="•"/>
            </a:pPr>
            <a:endParaRPr lang="en-IN" altLang="ko-KR" b="1" dirty="0">
              <a:latin typeface="Bookman Old Style" panose="02050604050505020204" pitchFamily="18" charset="0"/>
              <a:cs typeface="Arial" pitchFamily="34" charset="0"/>
            </a:endParaRPr>
          </a:p>
          <a:p>
            <a:pPr marL="285750" indent="-285750">
              <a:buFont typeface="Arial" panose="020B0604020202020204" pitchFamily="34" charset="0"/>
              <a:buChar char="•"/>
            </a:pPr>
            <a:r>
              <a:rPr lang="en-IN" altLang="ko-KR" b="1" dirty="0">
                <a:latin typeface="Bookman Old Style" panose="02050604050505020204" pitchFamily="18" charset="0"/>
                <a:cs typeface="Arial" pitchFamily="34" charset="0"/>
              </a:rPr>
              <a:t>CONCLUSION</a:t>
            </a:r>
          </a:p>
          <a:p>
            <a:pPr marL="285750" indent="-285750">
              <a:buFont typeface="Arial" panose="020B0604020202020204" pitchFamily="34" charset="0"/>
              <a:buChar char="•"/>
            </a:pPr>
            <a:endParaRPr lang="en-IN" altLang="ko-KR" b="1" dirty="0">
              <a:latin typeface="Bookman Old Style" panose="02050604050505020204" pitchFamily="18" charset="0"/>
              <a:cs typeface="Arial" pitchFamily="34" charset="0"/>
            </a:endParaRPr>
          </a:p>
          <a:p>
            <a:endParaRPr lang="en-IN" altLang="ko-KR" dirty="0">
              <a:latin typeface="Bookman Old Style" panose="02050604050505020204" pitchFamily="18" charset="0"/>
              <a:cs typeface="Arial" pitchFamily="34" charset="0"/>
            </a:endParaRPr>
          </a:p>
          <a:p>
            <a:pPr marL="285750" indent="-285750">
              <a:buFont typeface="Arial" panose="020B0604020202020204" pitchFamily="34" charset="0"/>
              <a:buChar char="•"/>
            </a:pPr>
            <a:endParaRPr lang="en-IN" altLang="ko-KR" dirty="0">
              <a:latin typeface="Arial" pitchFamily="34" charset="0"/>
              <a:cs typeface="Arial" pitchFamily="34" charset="0"/>
            </a:endParaRPr>
          </a:p>
        </p:txBody>
      </p:sp>
    </p:spTree>
    <p:extLst>
      <p:ext uri="{BB962C8B-B14F-4D97-AF65-F5344CB8AC3E}">
        <p14:creationId xmlns:p14="http://schemas.microsoft.com/office/powerpoint/2010/main" val="97910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16DF-3AD0-4C06-8790-C383197685F6}"/>
              </a:ext>
            </a:extLst>
          </p:cNvPr>
          <p:cNvSpPr>
            <a:spLocks noGrp="1"/>
          </p:cNvSpPr>
          <p:nvPr>
            <p:ph type="title"/>
          </p:nvPr>
        </p:nvSpPr>
        <p:spPr/>
        <p:txBody>
          <a:bodyPr/>
          <a:lstStyle/>
          <a:p>
            <a:pPr algn="ctr"/>
            <a:r>
              <a:rPr lang="en-IN" sz="3200" u="sng" dirty="0">
                <a:latin typeface="Bookman Old Style" panose="02050604050505020204" pitchFamily="18" charset="0"/>
              </a:rPr>
              <a:t>INTRODUCTION</a:t>
            </a:r>
          </a:p>
        </p:txBody>
      </p:sp>
      <p:sp>
        <p:nvSpPr>
          <p:cNvPr id="4" name="Content Placeholder 3">
            <a:extLst>
              <a:ext uri="{FF2B5EF4-FFF2-40B4-BE49-F238E27FC236}">
                <a16:creationId xmlns:a16="http://schemas.microsoft.com/office/drawing/2014/main" id="{EF23663B-A796-4085-B137-9BE0982D84B1}"/>
              </a:ext>
            </a:extLst>
          </p:cNvPr>
          <p:cNvSpPr>
            <a:spLocks noGrp="1"/>
          </p:cNvSpPr>
          <p:nvPr>
            <p:ph idx="10"/>
          </p:nvPr>
        </p:nvSpPr>
        <p:spPr>
          <a:xfrm>
            <a:off x="1691680" y="1275606"/>
            <a:ext cx="6912768" cy="3600400"/>
          </a:xfrm>
        </p:spPr>
        <p:txBody>
          <a:bodyPr/>
          <a:lstStyle/>
          <a:p>
            <a:pPr marL="285750" indent="-285750">
              <a:buFont typeface="Arial" panose="020B0604020202020204" pitchFamily="34" charset="0"/>
              <a:buChar char="•"/>
            </a:pPr>
            <a:r>
              <a:rPr lang="en-IN" b="1" dirty="0"/>
              <a:t>Smart fan system works in such a way that it automatically starts and  stops to work based on the amount of temperature and humidity         present in the room.</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Ordinary fans are commonly used in places where the temperature is  normal . But now  the concept of smart homes is getting popular all   over the world.</a:t>
            </a:r>
          </a:p>
          <a:p>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So, the demand for the smart fan systems has become very high        nowadays.</a:t>
            </a:r>
          </a:p>
        </p:txBody>
      </p:sp>
    </p:spTree>
    <p:extLst>
      <p:ext uri="{BB962C8B-B14F-4D97-AF65-F5344CB8AC3E}">
        <p14:creationId xmlns:p14="http://schemas.microsoft.com/office/powerpoint/2010/main" val="82601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F004-11FE-434B-8F98-3E28EB6C789C}"/>
              </a:ext>
            </a:extLst>
          </p:cNvPr>
          <p:cNvSpPr>
            <a:spLocks noGrp="1"/>
          </p:cNvSpPr>
          <p:nvPr>
            <p:ph type="title"/>
          </p:nvPr>
        </p:nvSpPr>
        <p:spPr/>
        <p:txBody>
          <a:bodyPr/>
          <a:lstStyle/>
          <a:p>
            <a:pPr algn="ctr"/>
            <a:r>
              <a:rPr lang="en-IN" sz="3200" u="sng" dirty="0">
                <a:latin typeface="Bookman Old Style" panose="02050604050505020204" pitchFamily="18" charset="0"/>
              </a:rPr>
              <a:t>WHY IS IT NEEDED?</a:t>
            </a:r>
          </a:p>
        </p:txBody>
      </p:sp>
      <p:sp>
        <p:nvSpPr>
          <p:cNvPr id="4" name="Content Placeholder 3">
            <a:extLst>
              <a:ext uri="{FF2B5EF4-FFF2-40B4-BE49-F238E27FC236}">
                <a16:creationId xmlns:a16="http://schemas.microsoft.com/office/drawing/2014/main" id="{B8C28E75-E98F-4157-AC2A-FD6590F50782}"/>
              </a:ext>
            </a:extLst>
          </p:cNvPr>
          <p:cNvSpPr>
            <a:spLocks noGrp="1"/>
          </p:cNvSpPr>
          <p:nvPr>
            <p:ph idx="10"/>
          </p:nvPr>
        </p:nvSpPr>
        <p:spPr>
          <a:xfrm>
            <a:off x="1990056" y="884466"/>
            <a:ext cx="6912768" cy="4135555"/>
          </a:xfrm>
        </p:spPr>
        <p:txBody>
          <a:bodyPr/>
          <a:lstStyle/>
          <a:p>
            <a:pPr marL="285750" indent="-285750">
              <a:buFont typeface="Arial" panose="020B0604020202020204" pitchFamily="34" charset="0"/>
              <a:buChar char="•"/>
            </a:pPr>
            <a:r>
              <a:rPr lang="en-IN" b="1" dirty="0"/>
              <a:t>The only viable solution for cheaper cooling appliance is a smart fan     other than any type of air conditioner. </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Smart ceiling fans are necessary because they can act based on the     home’s ambient temperature by sensing the current temperature and      humidity of the surroundings</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Elevated air movement can be used to make heat exchange process     faster as the air near body becomes warm and humid it is quickly        replaced by drier and cooler air , which won’t work properly in case of window air conditioners .</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Thus , these smart fans keep a person comfortable considering this     process.</a:t>
            </a:r>
          </a:p>
        </p:txBody>
      </p:sp>
    </p:spTree>
    <p:extLst>
      <p:ext uri="{BB962C8B-B14F-4D97-AF65-F5344CB8AC3E}">
        <p14:creationId xmlns:p14="http://schemas.microsoft.com/office/powerpoint/2010/main" val="4607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4F6C4-0C9C-491F-BA7C-F71F4D8DD492}"/>
              </a:ext>
            </a:extLst>
          </p:cNvPr>
          <p:cNvSpPr>
            <a:spLocks noGrp="1"/>
          </p:cNvSpPr>
          <p:nvPr>
            <p:ph type="title"/>
          </p:nvPr>
        </p:nvSpPr>
        <p:spPr/>
        <p:txBody>
          <a:bodyPr/>
          <a:lstStyle/>
          <a:p>
            <a:pPr algn="ctr"/>
            <a:r>
              <a:rPr lang="en-IN" sz="3200" u="sng" dirty="0">
                <a:latin typeface="Bookman Old Style" panose="02050604050505020204" pitchFamily="18" charset="0"/>
              </a:rPr>
              <a:t>DESCRIPTION</a:t>
            </a:r>
          </a:p>
        </p:txBody>
      </p:sp>
      <p:sp>
        <p:nvSpPr>
          <p:cNvPr id="4" name="Content Placeholder 3">
            <a:extLst>
              <a:ext uri="{FF2B5EF4-FFF2-40B4-BE49-F238E27FC236}">
                <a16:creationId xmlns:a16="http://schemas.microsoft.com/office/drawing/2014/main" id="{C8A8F1BF-7222-4FDA-9F0D-A38E2DF05E1E}"/>
              </a:ext>
            </a:extLst>
          </p:cNvPr>
          <p:cNvSpPr>
            <a:spLocks noGrp="1"/>
          </p:cNvSpPr>
          <p:nvPr>
            <p:ph idx="10"/>
          </p:nvPr>
        </p:nvSpPr>
        <p:spPr>
          <a:xfrm>
            <a:off x="1925452" y="1419622"/>
            <a:ext cx="6912768" cy="2995737"/>
          </a:xfrm>
        </p:spPr>
        <p:txBody>
          <a:bodyPr/>
          <a:lstStyle/>
          <a:p>
            <a:pPr marL="285750" indent="-285750">
              <a:buFont typeface="Arial" panose="020B0604020202020204" pitchFamily="34" charset="0"/>
              <a:buChar char="•"/>
            </a:pPr>
            <a:r>
              <a:rPr lang="en-IN" b="1" dirty="0"/>
              <a:t>Our project mainly targets on developing an automated “Smart Fan” to modern concept of smart homes by minimizing human interactions     and making the ordinary fan more user-friendly.</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This is a simulation based project and the simulation has been done    using Arduino(UNO) on the platform(software) Proteus.</a:t>
            </a:r>
          </a:p>
        </p:txBody>
      </p:sp>
    </p:spTree>
    <p:extLst>
      <p:ext uri="{BB962C8B-B14F-4D97-AF65-F5344CB8AC3E}">
        <p14:creationId xmlns:p14="http://schemas.microsoft.com/office/powerpoint/2010/main" val="255691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6739-B027-420D-A58D-53BE34973BAD}"/>
              </a:ext>
            </a:extLst>
          </p:cNvPr>
          <p:cNvSpPr>
            <a:spLocks noGrp="1"/>
          </p:cNvSpPr>
          <p:nvPr>
            <p:ph type="title"/>
          </p:nvPr>
        </p:nvSpPr>
        <p:spPr/>
        <p:txBody>
          <a:bodyPr/>
          <a:lstStyle/>
          <a:p>
            <a:pPr algn="ctr"/>
            <a:r>
              <a:rPr lang="en-IN" sz="3200" u="sng" dirty="0">
                <a:latin typeface="Bookman Old Style" panose="02050604050505020204" pitchFamily="18" charset="0"/>
              </a:rPr>
              <a:t>COMPONENTS</a:t>
            </a:r>
          </a:p>
        </p:txBody>
      </p:sp>
      <p:sp>
        <p:nvSpPr>
          <p:cNvPr id="3" name="Content Placeholder 2">
            <a:extLst>
              <a:ext uri="{FF2B5EF4-FFF2-40B4-BE49-F238E27FC236}">
                <a16:creationId xmlns:a16="http://schemas.microsoft.com/office/drawing/2014/main" id="{1E1CB2F8-AD3B-46F2-9A0E-44336761398A}"/>
              </a:ext>
            </a:extLst>
          </p:cNvPr>
          <p:cNvSpPr>
            <a:spLocks noGrp="1"/>
          </p:cNvSpPr>
          <p:nvPr>
            <p:ph idx="1"/>
          </p:nvPr>
        </p:nvSpPr>
        <p:spPr>
          <a:xfrm>
            <a:off x="1691680" y="929325"/>
            <a:ext cx="6912768" cy="460648"/>
          </a:xfrm>
        </p:spPr>
        <p:txBody>
          <a:bodyPr/>
          <a:lstStyle/>
          <a:p>
            <a:pPr marL="342900" indent="-342900">
              <a:buFont typeface="Wingdings" panose="05000000000000000000" pitchFamily="2" charset="2"/>
              <a:buChar char="Ø"/>
            </a:pPr>
            <a:r>
              <a:rPr lang="en-IN" b="1" u="sng" dirty="0">
                <a:latin typeface="Bookman Old Style" panose="02050604050505020204" pitchFamily="18" charset="0"/>
              </a:rPr>
              <a:t>ARDUINO UNO :</a:t>
            </a:r>
          </a:p>
        </p:txBody>
      </p:sp>
      <p:sp>
        <p:nvSpPr>
          <p:cNvPr id="4" name="Content Placeholder 3">
            <a:extLst>
              <a:ext uri="{FF2B5EF4-FFF2-40B4-BE49-F238E27FC236}">
                <a16:creationId xmlns:a16="http://schemas.microsoft.com/office/drawing/2014/main" id="{83BAB56C-4355-4B78-A3B8-F80FB85F1360}"/>
              </a:ext>
            </a:extLst>
          </p:cNvPr>
          <p:cNvSpPr>
            <a:spLocks noGrp="1"/>
          </p:cNvSpPr>
          <p:nvPr>
            <p:ph idx="10"/>
          </p:nvPr>
        </p:nvSpPr>
        <p:spPr>
          <a:xfrm>
            <a:off x="1187624" y="1434832"/>
            <a:ext cx="5616624" cy="3496529"/>
          </a:xfrm>
        </p:spPr>
        <p:txBody>
          <a:bodyPr/>
          <a:lstStyle/>
          <a:p>
            <a:pPr marL="285750" indent="-285750">
              <a:buFont typeface="Arial" panose="020B0604020202020204" pitchFamily="34" charset="0"/>
              <a:buChar char="•"/>
            </a:pPr>
            <a:r>
              <a:rPr lang="en-IN" b="1" dirty="0"/>
              <a:t>To allow any home appliance to be intelligent it needs  a controller as   it’s brain needed in the system and     Arduino UNO is by far the best choice for the              development since it bears a reasonable price.</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The Arduino UNO is a open-source microcontroller       board based on the microchip </a:t>
            </a:r>
            <a:r>
              <a:rPr lang="en-IN" b="1" dirty="0" err="1"/>
              <a:t>ATmega</a:t>
            </a:r>
            <a:r>
              <a:rPr lang="en-IN" b="1" dirty="0"/>
              <a:t> 328P.</a:t>
            </a:r>
          </a:p>
          <a:p>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US" b="1" dirty="0"/>
              <a:t>The board is equipped with sets of  digital and analog                          input/output pins that may be interfaced to various                            expansion boards and other circuits.</a:t>
            </a:r>
          </a:p>
          <a:p>
            <a:pPr marL="285750" indent="-285750">
              <a:buFont typeface="Arial" panose="020B0604020202020204" pitchFamily="34" charset="0"/>
              <a:buChar char="•"/>
            </a:pPr>
            <a:endParaRPr lang="en-IN" b="1" dirty="0"/>
          </a:p>
        </p:txBody>
      </p:sp>
      <p:pic>
        <p:nvPicPr>
          <p:cNvPr id="5" name="Picture 4">
            <a:extLst>
              <a:ext uri="{FF2B5EF4-FFF2-40B4-BE49-F238E27FC236}">
                <a16:creationId xmlns:a16="http://schemas.microsoft.com/office/drawing/2014/main" id="{D4131A55-FDD3-4486-8C61-DF41F5B42A93}"/>
              </a:ext>
            </a:extLst>
          </p:cNvPr>
          <p:cNvPicPr>
            <a:picLocks noChangeAspect="1"/>
          </p:cNvPicPr>
          <p:nvPr/>
        </p:nvPicPr>
        <p:blipFill>
          <a:blip r:embed="rId2"/>
          <a:stretch>
            <a:fillRect/>
          </a:stretch>
        </p:blipFill>
        <p:spPr>
          <a:xfrm>
            <a:off x="6660232" y="1940339"/>
            <a:ext cx="2232248" cy="2575627"/>
          </a:xfrm>
          <a:prstGeom prst="rect">
            <a:avLst/>
          </a:prstGeom>
        </p:spPr>
      </p:pic>
    </p:spTree>
    <p:extLst>
      <p:ext uri="{BB962C8B-B14F-4D97-AF65-F5344CB8AC3E}">
        <p14:creationId xmlns:p14="http://schemas.microsoft.com/office/powerpoint/2010/main" val="124339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830BD-17A3-4693-91F7-C78D0C7E5626}"/>
              </a:ext>
            </a:extLst>
          </p:cNvPr>
          <p:cNvSpPr>
            <a:spLocks noGrp="1"/>
          </p:cNvSpPr>
          <p:nvPr>
            <p:ph idx="1"/>
          </p:nvPr>
        </p:nvSpPr>
        <p:spPr>
          <a:xfrm>
            <a:off x="1619672" y="90594"/>
            <a:ext cx="6912768" cy="460648"/>
          </a:xfrm>
        </p:spPr>
        <p:txBody>
          <a:bodyPr/>
          <a:lstStyle/>
          <a:p>
            <a:pPr marL="342900" indent="-342900">
              <a:buFont typeface="Wingdings" panose="05000000000000000000" pitchFamily="2" charset="2"/>
              <a:buChar char="Ø"/>
            </a:pPr>
            <a:r>
              <a:rPr lang="en-IN" b="1" u="sng" dirty="0">
                <a:latin typeface="Bookman Old Style" panose="02050604050505020204" pitchFamily="18" charset="0"/>
              </a:rPr>
              <a:t>DHT SENSOR :</a:t>
            </a:r>
          </a:p>
        </p:txBody>
      </p:sp>
      <p:sp>
        <p:nvSpPr>
          <p:cNvPr id="4" name="Content Placeholder 3">
            <a:extLst>
              <a:ext uri="{FF2B5EF4-FFF2-40B4-BE49-F238E27FC236}">
                <a16:creationId xmlns:a16="http://schemas.microsoft.com/office/drawing/2014/main" id="{8115BAD0-DB6B-481F-83FD-D0973E60EBD2}"/>
              </a:ext>
            </a:extLst>
          </p:cNvPr>
          <p:cNvSpPr>
            <a:spLocks noGrp="1"/>
          </p:cNvSpPr>
          <p:nvPr>
            <p:ph idx="10"/>
          </p:nvPr>
        </p:nvSpPr>
        <p:spPr>
          <a:xfrm>
            <a:off x="1710053" y="627534"/>
            <a:ext cx="6912768" cy="4259848"/>
          </a:xfrm>
        </p:spPr>
        <p:txBody>
          <a:bodyPr/>
          <a:lstStyle/>
          <a:p>
            <a:pPr marL="285750" indent="-285750">
              <a:buFont typeface="Arial" panose="020B0604020202020204" pitchFamily="34" charset="0"/>
              <a:buChar char="•"/>
            </a:pPr>
            <a:r>
              <a:rPr lang="en-IN" b="1" dirty="0"/>
              <a:t>The DHT is low cost digital sensor for sensing temperature and          humidity.</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This sensor can be easily interfaced with any microcontroller like        Arduino ,Raspberry Pi etc….</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p:txBody>
      </p:sp>
      <p:pic>
        <p:nvPicPr>
          <p:cNvPr id="6" name="Picture 5">
            <a:extLst>
              <a:ext uri="{FF2B5EF4-FFF2-40B4-BE49-F238E27FC236}">
                <a16:creationId xmlns:a16="http://schemas.microsoft.com/office/drawing/2014/main" id="{2FE4D1D7-57AF-4B09-8A12-9ACA1CA9C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2119476"/>
            <a:ext cx="2160240" cy="2160240"/>
          </a:xfrm>
          <a:prstGeom prst="rect">
            <a:avLst/>
          </a:prstGeom>
        </p:spPr>
      </p:pic>
      <p:sp>
        <p:nvSpPr>
          <p:cNvPr id="7" name="TextBox 6">
            <a:extLst>
              <a:ext uri="{FF2B5EF4-FFF2-40B4-BE49-F238E27FC236}">
                <a16:creationId xmlns:a16="http://schemas.microsoft.com/office/drawing/2014/main" id="{A8B35728-0FCD-445F-A16A-E74290DAE2A4}"/>
              </a:ext>
            </a:extLst>
          </p:cNvPr>
          <p:cNvSpPr txBox="1"/>
          <p:nvPr/>
        </p:nvSpPr>
        <p:spPr>
          <a:xfrm>
            <a:off x="1998085" y="4083918"/>
            <a:ext cx="6624736" cy="738664"/>
          </a:xfrm>
          <a:prstGeom prst="rect">
            <a:avLst/>
          </a:prstGeom>
          <a:noFill/>
        </p:spPr>
        <p:txBody>
          <a:bodyPr wrap="square" rtlCol="0">
            <a:spAutoFit/>
          </a:bodyPr>
          <a:lstStyle/>
          <a:p>
            <a:pPr marL="285750" indent="-285750">
              <a:buFont typeface="Arial" panose="020B0604020202020204" pitchFamily="34" charset="0"/>
              <a:buChar char="•"/>
            </a:pPr>
            <a:r>
              <a:rPr lang="en-IN" sz="1400" b="1" dirty="0"/>
              <a:t>Since the DHT sensor produces a digital output and price is very         reasonable ,this is very much suitable for temperature and humidity    detection.   </a:t>
            </a:r>
          </a:p>
        </p:txBody>
      </p:sp>
    </p:spTree>
    <p:extLst>
      <p:ext uri="{BB962C8B-B14F-4D97-AF65-F5344CB8AC3E}">
        <p14:creationId xmlns:p14="http://schemas.microsoft.com/office/powerpoint/2010/main" val="394001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21C8B-DC69-4FAE-94EF-3EBB4604A316}"/>
              </a:ext>
            </a:extLst>
          </p:cNvPr>
          <p:cNvSpPr>
            <a:spLocks noGrp="1"/>
          </p:cNvSpPr>
          <p:nvPr>
            <p:ph idx="1"/>
          </p:nvPr>
        </p:nvSpPr>
        <p:spPr>
          <a:xfrm>
            <a:off x="1547664" y="112326"/>
            <a:ext cx="6912768" cy="460648"/>
          </a:xfrm>
        </p:spPr>
        <p:txBody>
          <a:bodyPr/>
          <a:lstStyle/>
          <a:p>
            <a:pPr marL="342900" indent="-342900">
              <a:buFont typeface="Wingdings" panose="05000000000000000000" pitchFamily="2" charset="2"/>
              <a:buChar char="Ø"/>
            </a:pPr>
            <a:r>
              <a:rPr lang="en-IN" b="1" u="sng" dirty="0">
                <a:latin typeface="Bookman Old Style" panose="02050604050505020204" pitchFamily="18" charset="0"/>
              </a:rPr>
              <a:t>LCD :</a:t>
            </a:r>
          </a:p>
        </p:txBody>
      </p:sp>
      <p:pic>
        <p:nvPicPr>
          <p:cNvPr id="8" name="Content Placeholder 7">
            <a:extLst>
              <a:ext uri="{FF2B5EF4-FFF2-40B4-BE49-F238E27FC236}">
                <a16:creationId xmlns:a16="http://schemas.microsoft.com/office/drawing/2014/main" id="{273E88B7-3937-4C2E-BB0E-F8AE68D5E07B}"/>
              </a:ext>
            </a:extLst>
          </p:cNvPr>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4067944" y="2283718"/>
            <a:ext cx="2160240" cy="2160240"/>
          </a:xfrm>
        </p:spPr>
      </p:pic>
      <p:sp>
        <p:nvSpPr>
          <p:cNvPr id="9" name="TextBox 8">
            <a:extLst>
              <a:ext uri="{FF2B5EF4-FFF2-40B4-BE49-F238E27FC236}">
                <a16:creationId xmlns:a16="http://schemas.microsoft.com/office/drawing/2014/main" id="{F3BCD557-C0B9-4D4B-B06D-330D33752B86}"/>
              </a:ext>
            </a:extLst>
          </p:cNvPr>
          <p:cNvSpPr txBox="1"/>
          <p:nvPr/>
        </p:nvSpPr>
        <p:spPr>
          <a:xfrm>
            <a:off x="1763688" y="843558"/>
            <a:ext cx="7272808" cy="1600438"/>
          </a:xfrm>
          <a:prstGeom prst="rect">
            <a:avLst/>
          </a:prstGeom>
          <a:noFill/>
        </p:spPr>
        <p:txBody>
          <a:bodyPr wrap="square" rtlCol="0">
            <a:spAutoFit/>
          </a:bodyPr>
          <a:lstStyle/>
          <a:p>
            <a:pPr marL="285750" indent="-285750">
              <a:buFont typeface="Arial" panose="020B0604020202020204" pitchFamily="34" charset="0"/>
              <a:buChar char="•"/>
            </a:pPr>
            <a:r>
              <a:rPr lang="en-IN" sz="1400" b="1" dirty="0"/>
              <a:t>A liquid crystal display is a flat panelled display used in monitors ,which uses   liquid crystals in its primary form of operation </a:t>
            </a:r>
          </a:p>
          <a:p>
            <a:pPr marL="285750" indent="-285750">
              <a:buFont typeface="Arial" panose="020B0604020202020204" pitchFamily="34" charset="0"/>
              <a:buChar char="•"/>
            </a:pPr>
            <a:endParaRPr lang="en-IN" sz="1400" b="1" dirty="0"/>
          </a:p>
          <a:p>
            <a:pPr marL="285750" indent="-285750">
              <a:buFont typeface="Arial" panose="020B0604020202020204" pitchFamily="34" charset="0"/>
              <a:buChar char="•"/>
            </a:pPr>
            <a:r>
              <a:rPr lang="en-IN" sz="1400" b="1" dirty="0"/>
              <a:t>For this project we have used LCD LM016L which contains 14 pins . </a:t>
            </a:r>
          </a:p>
          <a:p>
            <a:pPr marL="285750" indent="-285750">
              <a:buFont typeface="Arial" panose="020B0604020202020204" pitchFamily="34" charset="0"/>
              <a:buChar char="•"/>
            </a:pPr>
            <a:endParaRPr lang="en-IN" sz="1400" b="1" dirty="0"/>
          </a:p>
          <a:p>
            <a:pPr marL="285750" indent="-285750">
              <a:buFont typeface="Arial" panose="020B0604020202020204" pitchFamily="34" charset="0"/>
              <a:buChar char="•"/>
            </a:pPr>
            <a:r>
              <a:rPr lang="en-IN" sz="1400" b="1" dirty="0"/>
              <a:t>As the name  suggests it contains 16 columns and 2 rows, so it will have         (16 x 2=32) 32 characters in total . Each Character will be made of pixel dots </a:t>
            </a:r>
          </a:p>
        </p:txBody>
      </p:sp>
      <p:sp>
        <p:nvSpPr>
          <p:cNvPr id="10" name="TextBox 9">
            <a:extLst>
              <a:ext uri="{FF2B5EF4-FFF2-40B4-BE49-F238E27FC236}">
                <a16:creationId xmlns:a16="http://schemas.microsoft.com/office/drawing/2014/main" id="{AB56E167-46E2-4037-AF71-F18C27BD1A68}"/>
              </a:ext>
            </a:extLst>
          </p:cNvPr>
          <p:cNvSpPr txBox="1"/>
          <p:nvPr/>
        </p:nvSpPr>
        <p:spPr>
          <a:xfrm>
            <a:off x="1907704" y="4011910"/>
            <a:ext cx="6984776" cy="523220"/>
          </a:xfrm>
          <a:prstGeom prst="rect">
            <a:avLst/>
          </a:prstGeom>
          <a:noFill/>
        </p:spPr>
        <p:txBody>
          <a:bodyPr wrap="square" rtlCol="0">
            <a:spAutoFit/>
          </a:bodyPr>
          <a:lstStyle/>
          <a:p>
            <a:pPr marL="285750" indent="-285750">
              <a:buFont typeface="Arial" panose="020B0604020202020204" pitchFamily="34" charset="0"/>
              <a:buChar char="•"/>
            </a:pPr>
            <a:r>
              <a:rPr lang="en-IN" sz="1400" b="1" dirty="0"/>
              <a:t>This can be easily interfaced with Arduino UNO board by at least              connecting 6 of its pins.</a:t>
            </a:r>
          </a:p>
        </p:txBody>
      </p:sp>
    </p:spTree>
    <p:extLst>
      <p:ext uri="{BB962C8B-B14F-4D97-AF65-F5344CB8AC3E}">
        <p14:creationId xmlns:p14="http://schemas.microsoft.com/office/powerpoint/2010/main" val="291008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8401C-1D87-4F80-8ADF-FBE9D918DF7E}"/>
              </a:ext>
            </a:extLst>
          </p:cNvPr>
          <p:cNvSpPr>
            <a:spLocks noGrp="1"/>
          </p:cNvSpPr>
          <p:nvPr>
            <p:ph idx="1"/>
          </p:nvPr>
        </p:nvSpPr>
        <p:spPr>
          <a:xfrm>
            <a:off x="1763688" y="57752"/>
            <a:ext cx="6912768" cy="460648"/>
          </a:xfrm>
        </p:spPr>
        <p:txBody>
          <a:bodyPr/>
          <a:lstStyle/>
          <a:p>
            <a:pPr marL="342900" indent="-342900">
              <a:buFont typeface="Wingdings" panose="05000000000000000000" pitchFamily="2" charset="2"/>
              <a:buChar char="Ø"/>
            </a:pPr>
            <a:r>
              <a:rPr lang="en-IN" b="1" u="sng" dirty="0">
                <a:latin typeface="Bookman Old Style" panose="02050604050505020204" pitchFamily="18" charset="0"/>
              </a:rPr>
              <a:t>DC MOTOR :</a:t>
            </a:r>
          </a:p>
        </p:txBody>
      </p:sp>
      <p:sp>
        <p:nvSpPr>
          <p:cNvPr id="4" name="Content Placeholder 3">
            <a:extLst>
              <a:ext uri="{FF2B5EF4-FFF2-40B4-BE49-F238E27FC236}">
                <a16:creationId xmlns:a16="http://schemas.microsoft.com/office/drawing/2014/main" id="{AF9D4817-0335-4377-BEE6-BF07BE8A7ADA}"/>
              </a:ext>
            </a:extLst>
          </p:cNvPr>
          <p:cNvSpPr>
            <a:spLocks noGrp="1"/>
          </p:cNvSpPr>
          <p:nvPr>
            <p:ph idx="10"/>
          </p:nvPr>
        </p:nvSpPr>
        <p:spPr>
          <a:xfrm>
            <a:off x="2051720" y="607586"/>
            <a:ext cx="6912768" cy="763487"/>
          </a:xfrm>
        </p:spPr>
        <p:txBody>
          <a:bodyPr/>
          <a:lstStyle/>
          <a:p>
            <a:pPr marL="285750" indent="-285750">
              <a:buFont typeface="Arial" panose="020B0604020202020204" pitchFamily="34" charset="0"/>
              <a:buChar char="•"/>
            </a:pPr>
            <a:r>
              <a:rPr lang="en-IN" b="1" dirty="0"/>
              <a:t>When we look at the hardware side a DC motor is a machine that        transforms electrical  energy to mechanical energy in the form of        rotation.</a:t>
            </a:r>
          </a:p>
          <a:p>
            <a:pPr marL="285750" indent="-285750">
              <a:buFont typeface="Arial" panose="020B0604020202020204" pitchFamily="34" charset="0"/>
              <a:buChar char="•"/>
            </a:pPr>
            <a:endParaRPr lang="en-IN" b="1" dirty="0"/>
          </a:p>
          <a:p>
            <a:endParaRPr lang="en-IN" b="1" dirty="0"/>
          </a:p>
        </p:txBody>
      </p:sp>
      <p:pic>
        <p:nvPicPr>
          <p:cNvPr id="5" name="Picture 4">
            <a:extLst>
              <a:ext uri="{FF2B5EF4-FFF2-40B4-BE49-F238E27FC236}">
                <a16:creationId xmlns:a16="http://schemas.microsoft.com/office/drawing/2014/main" id="{6E17482F-673F-4B1C-84BE-4C02A8ADF51F}"/>
              </a:ext>
            </a:extLst>
          </p:cNvPr>
          <p:cNvPicPr>
            <a:picLocks noChangeAspect="1"/>
          </p:cNvPicPr>
          <p:nvPr/>
        </p:nvPicPr>
        <p:blipFill>
          <a:blip r:embed="rId2"/>
          <a:stretch>
            <a:fillRect/>
          </a:stretch>
        </p:blipFill>
        <p:spPr>
          <a:xfrm>
            <a:off x="3779912" y="1549445"/>
            <a:ext cx="3312368" cy="2407986"/>
          </a:xfrm>
          <a:prstGeom prst="rect">
            <a:avLst/>
          </a:prstGeom>
        </p:spPr>
      </p:pic>
      <p:sp>
        <p:nvSpPr>
          <p:cNvPr id="7" name="TextBox 6">
            <a:extLst>
              <a:ext uri="{FF2B5EF4-FFF2-40B4-BE49-F238E27FC236}">
                <a16:creationId xmlns:a16="http://schemas.microsoft.com/office/drawing/2014/main" id="{905C8428-1C6D-449C-B970-84000F25E768}"/>
              </a:ext>
            </a:extLst>
          </p:cNvPr>
          <p:cNvSpPr txBox="1"/>
          <p:nvPr/>
        </p:nvSpPr>
        <p:spPr>
          <a:xfrm>
            <a:off x="2411760" y="4262538"/>
            <a:ext cx="5616624" cy="800219"/>
          </a:xfrm>
          <a:prstGeom prst="rect">
            <a:avLst/>
          </a:prstGeom>
          <a:noFill/>
        </p:spPr>
        <p:txBody>
          <a:bodyPr wrap="square" rtlCol="0">
            <a:spAutoFit/>
          </a:bodyPr>
          <a:lstStyle/>
          <a:p>
            <a:pPr marL="285750" indent="-285750">
              <a:buFont typeface="Arial" panose="020B0604020202020204" pitchFamily="34" charset="0"/>
              <a:buChar char="•"/>
            </a:pPr>
            <a:r>
              <a:rPr lang="en-IN" sz="1400" b="1" dirty="0"/>
              <a:t>Considering our simulation we used the simple DC motor   as a model representing a fan.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67051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TotalTime>
  <Words>923</Words>
  <Application>Microsoft Office PowerPoint</Application>
  <PresentationFormat>On-screen Show (16:9)</PresentationFormat>
  <Paragraphs>119</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맑은 고딕</vt:lpstr>
      <vt:lpstr>Arial</vt:lpstr>
      <vt:lpstr>Bookman Old Style</vt:lpstr>
      <vt:lpstr>Calibri</vt:lpstr>
      <vt:lpstr>g_d0_f6</vt:lpstr>
      <vt:lpstr>Wingdings</vt:lpstr>
      <vt:lpstr>Office Theme</vt:lpstr>
      <vt:lpstr>Custom Design</vt:lpstr>
      <vt:lpstr>PowerPoint Presentation</vt:lpstr>
      <vt:lpstr>CONTENTS</vt:lpstr>
      <vt:lpstr>INTRODUCTION</vt:lpstr>
      <vt:lpstr>WHY IS IT NEEDED?</vt:lpstr>
      <vt:lpstr>DESCRIPTION</vt:lpstr>
      <vt:lpstr>COMPONENTS</vt:lpstr>
      <vt:lpstr>PowerPoint Presentation</vt:lpstr>
      <vt:lpstr>PowerPoint Presentation</vt:lpstr>
      <vt:lpstr>PowerPoint Presentation</vt:lpstr>
      <vt:lpstr>SIMULATION</vt:lpstr>
      <vt:lpstr>CODE ANALYSIS</vt:lpstr>
      <vt:lpstr>CONTD…</vt:lpstr>
      <vt:lpstr>OUTPUT</vt:lpstr>
      <vt:lpstr>OUTPUT</vt:lpstr>
      <vt:lpstr>OUTPUT</vt:lpstr>
      <vt:lpstr>ADVANTAGES</vt:lpstr>
      <vt:lpstr>DISADVANTAGES</vt:lpstr>
      <vt:lpstr>CONCLUSION</vt:lpstr>
      <vt:lpstr>REFERENCES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SURYA TEJA CHAVALI</cp:lastModifiedBy>
  <cp:revision>70</cp:revision>
  <dcterms:created xsi:type="dcterms:W3CDTF">2014-04-01T16:27:38Z</dcterms:created>
  <dcterms:modified xsi:type="dcterms:W3CDTF">2020-07-02T07:02:14Z</dcterms:modified>
</cp:coreProperties>
</file>