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72" r:id="rId2"/>
    <p:sldId id="265" r:id="rId3"/>
    <p:sldId id="260" r:id="rId4"/>
    <p:sldId id="267" r:id="rId5"/>
    <p:sldId id="275" r:id="rId6"/>
    <p:sldId id="308" r:id="rId7"/>
    <p:sldId id="306" r:id="rId8"/>
    <p:sldId id="290" r:id="rId9"/>
    <p:sldId id="316" r:id="rId10"/>
    <p:sldId id="318" r:id="rId11"/>
    <p:sldId id="317" r:id="rId12"/>
    <p:sldId id="328" r:id="rId13"/>
    <p:sldId id="329" r:id="rId14"/>
    <p:sldId id="332" r:id="rId15"/>
    <p:sldId id="305" r:id="rId16"/>
    <p:sldId id="333" r:id="rId17"/>
    <p:sldId id="331" r:id="rId18"/>
    <p:sldId id="334" r:id="rId19"/>
    <p:sldId id="335" r:id="rId20"/>
    <p:sldId id="259" r:id="rId21"/>
    <p:sldId id="263" r:id="rId22"/>
  </p:sldIdLst>
  <p:sldSz cx="9144000" cy="5143500" type="screen16x9"/>
  <p:notesSz cx="6858000" cy="9144000"/>
  <p:embeddedFontLst>
    <p:embeddedFont>
      <p:font typeface="Bacalisties" panose="02000600000000000000" pitchFamily="2" charset="0"/>
      <p:regular r:id="rId24"/>
    </p:embeddedFon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4BD04B"/>
    <a:srgbClr val="FF9900"/>
    <a:srgbClr val="1A9988"/>
    <a:srgbClr val="EB5600"/>
    <a:srgbClr val="990033"/>
    <a:srgbClr val="3366FF"/>
    <a:srgbClr val="FF0066"/>
    <a:srgbClr val="33CC33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4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86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29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50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76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6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9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6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2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0.png"/><Relationship Id="rId7" Type="http://schemas.openxmlformats.org/officeDocument/2006/relationships/image" Target="../media/image3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1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7.sv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55383" y="1322450"/>
            <a:ext cx="8489833" cy="12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Bookman Old Style" panose="02050604050505020204" pitchFamily="18" charset="0"/>
              </a:rPr>
              <a:t>RPS Game Robot using Reinforcement Learning 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5F8429-1B30-4C9D-9CB7-1D838B5AE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6" y="3098721"/>
            <a:ext cx="6269347" cy="5159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Bookman Old Style" panose="02050604050505020204" pitchFamily="18" charset="0"/>
              </a:rPr>
              <a:t> Team </a:t>
            </a:r>
            <a:r>
              <a:rPr lang="en-US" sz="24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- DYNAMIC DUDES</a:t>
            </a:r>
          </a:p>
          <a:p>
            <a:endParaRPr lang="en-US" sz="2400" b="1" dirty="0">
              <a:solidFill>
                <a:schemeClr val="bg2"/>
              </a:solidFill>
              <a:latin typeface="Bookman Old Style" panose="02050604050505020204" pitchFamily="18" charset="0"/>
            </a:endParaRPr>
          </a:p>
          <a:p>
            <a:endParaRPr lang="en-US" sz="2400" b="1" dirty="0">
              <a:solidFill>
                <a:schemeClr val="bg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Google Shape;173;p19">
            <a:extLst>
              <a:ext uri="{FF2B5EF4-FFF2-40B4-BE49-F238E27FC236}">
                <a16:creationId xmlns:a16="http://schemas.microsoft.com/office/drawing/2014/main" id="{8109E053-8C33-45D8-8AEF-8261FC8804C1}"/>
              </a:ext>
            </a:extLst>
          </p:cNvPr>
          <p:cNvSpPr/>
          <p:nvPr/>
        </p:nvSpPr>
        <p:spPr>
          <a:xfrm>
            <a:off x="1437314" y="3879295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4;p19">
            <a:extLst>
              <a:ext uri="{FF2B5EF4-FFF2-40B4-BE49-F238E27FC236}">
                <a16:creationId xmlns:a16="http://schemas.microsoft.com/office/drawing/2014/main" id="{B2A66B49-53A8-4A74-BCE8-E8AC451F0243}"/>
              </a:ext>
            </a:extLst>
          </p:cNvPr>
          <p:cNvSpPr/>
          <p:nvPr/>
        </p:nvSpPr>
        <p:spPr>
          <a:xfrm>
            <a:off x="1437326" y="387930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5;p19">
            <a:extLst>
              <a:ext uri="{FF2B5EF4-FFF2-40B4-BE49-F238E27FC236}">
                <a16:creationId xmlns:a16="http://schemas.microsoft.com/office/drawing/2014/main" id="{A9FF8795-0318-4EDA-9335-94C962288733}"/>
              </a:ext>
            </a:extLst>
          </p:cNvPr>
          <p:cNvSpPr txBox="1">
            <a:spLocks/>
          </p:cNvSpPr>
          <p:nvPr/>
        </p:nvSpPr>
        <p:spPr>
          <a:xfrm>
            <a:off x="1437326" y="3947439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-IN" sz="1100" b="1" dirty="0">
                <a:solidFill>
                  <a:schemeClr val="lt1"/>
                </a:solidFill>
              </a:rPr>
              <a:t>AIE19013</a:t>
            </a:r>
          </a:p>
        </p:txBody>
      </p:sp>
      <p:sp>
        <p:nvSpPr>
          <p:cNvPr id="11" name="Google Shape;176;p19">
            <a:extLst>
              <a:ext uri="{FF2B5EF4-FFF2-40B4-BE49-F238E27FC236}">
                <a16:creationId xmlns:a16="http://schemas.microsoft.com/office/drawing/2014/main" id="{5ABD7096-5F0B-434F-9243-86C1FDA823D0}"/>
              </a:ext>
            </a:extLst>
          </p:cNvPr>
          <p:cNvSpPr txBox="1">
            <a:spLocks/>
          </p:cNvSpPr>
          <p:nvPr/>
        </p:nvSpPr>
        <p:spPr>
          <a:xfrm>
            <a:off x="1437326" y="428729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-IN" b="1" dirty="0">
                <a:solidFill>
                  <a:schemeClr val="dk1"/>
                </a:solidFill>
              </a:rPr>
              <a:t>Charan Tej. K</a:t>
            </a:r>
          </a:p>
        </p:txBody>
      </p:sp>
      <p:sp>
        <p:nvSpPr>
          <p:cNvPr id="12" name="Google Shape;173;p19">
            <a:extLst>
              <a:ext uri="{FF2B5EF4-FFF2-40B4-BE49-F238E27FC236}">
                <a16:creationId xmlns:a16="http://schemas.microsoft.com/office/drawing/2014/main" id="{8FDBF20A-95A2-432D-9787-1EB7F270C35B}"/>
              </a:ext>
            </a:extLst>
          </p:cNvPr>
          <p:cNvSpPr/>
          <p:nvPr/>
        </p:nvSpPr>
        <p:spPr>
          <a:xfrm>
            <a:off x="3789912" y="3872612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4;p19">
            <a:extLst>
              <a:ext uri="{FF2B5EF4-FFF2-40B4-BE49-F238E27FC236}">
                <a16:creationId xmlns:a16="http://schemas.microsoft.com/office/drawing/2014/main" id="{9ADF76C6-143D-4546-93BE-CF3FFB8011F9}"/>
              </a:ext>
            </a:extLst>
          </p:cNvPr>
          <p:cNvSpPr/>
          <p:nvPr/>
        </p:nvSpPr>
        <p:spPr>
          <a:xfrm>
            <a:off x="3789924" y="387261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5;p19">
            <a:extLst>
              <a:ext uri="{FF2B5EF4-FFF2-40B4-BE49-F238E27FC236}">
                <a16:creationId xmlns:a16="http://schemas.microsoft.com/office/drawing/2014/main" id="{8757C8C5-58F6-496F-A2BB-DD2B9CD1EBEF}"/>
              </a:ext>
            </a:extLst>
          </p:cNvPr>
          <p:cNvSpPr txBox="1">
            <a:spLocks/>
          </p:cNvSpPr>
          <p:nvPr/>
        </p:nvSpPr>
        <p:spPr>
          <a:xfrm>
            <a:off x="3789924" y="3931857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-IN" sz="1100" b="1" dirty="0">
                <a:solidFill>
                  <a:schemeClr val="lt1"/>
                </a:solidFill>
              </a:rPr>
              <a:t>AIE19014</a:t>
            </a:r>
          </a:p>
        </p:txBody>
      </p:sp>
      <p:sp>
        <p:nvSpPr>
          <p:cNvPr id="15" name="Google Shape;176;p19">
            <a:extLst>
              <a:ext uri="{FF2B5EF4-FFF2-40B4-BE49-F238E27FC236}">
                <a16:creationId xmlns:a16="http://schemas.microsoft.com/office/drawing/2014/main" id="{3EF814CF-8108-4395-9D42-F6FBFBC90DED}"/>
              </a:ext>
            </a:extLst>
          </p:cNvPr>
          <p:cNvSpPr txBox="1">
            <a:spLocks/>
          </p:cNvSpPr>
          <p:nvPr/>
        </p:nvSpPr>
        <p:spPr>
          <a:xfrm>
            <a:off x="3789924" y="4280607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-IN" b="1" dirty="0">
                <a:solidFill>
                  <a:schemeClr val="dk1"/>
                </a:solidFill>
              </a:rPr>
              <a:t>Ch. Surya Teja</a:t>
            </a:r>
          </a:p>
        </p:txBody>
      </p:sp>
      <p:sp>
        <p:nvSpPr>
          <p:cNvPr id="16" name="Google Shape;173;p19">
            <a:extLst>
              <a:ext uri="{FF2B5EF4-FFF2-40B4-BE49-F238E27FC236}">
                <a16:creationId xmlns:a16="http://schemas.microsoft.com/office/drawing/2014/main" id="{0D410B11-CAA9-4D4A-9FE0-84B8A564126E}"/>
              </a:ext>
            </a:extLst>
          </p:cNvPr>
          <p:cNvSpPr/>
          <p:nvPr/>
        </p:nvSpPr>
        <p:spPr>
          <a:xfrm>
            <a:off x="6358597" y="3877403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4;p19">
            <a:extLst>
              <a:ext uri="{FF2B5EF4-FFF2-40B4-BE49-F238E27FC236}">
                <a16:creationId xmlns:a16="http://schemas.microsoft.com/office/drawing/2014/main" id="{F5B41595-E9A5-4AA6-B15D-75BC348F240B}"/>
              </a:ext>
            </a:extLst>
          </p:cNvPr>
          <p:cNvSpPr/>
          <p:nvPr/>
        </p:nvSpPr>
        <p:spPr>
          <a:xfrm>
            <a:off x="6358609" y="3877410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5;p19">
            <a:extLst>
              <a:ext uri="{FF2B5EF4-FFF2-40B4-BE49-F238E27FC236}">
                <a16:creationId xmlns:a16="http://schemas.microsoft.com/office/drawing/2014/main" id="{5977256A-6A62-4C83-B1FD-C8C4F1024237}"/>
              </a:ext>
            </a:extLst>
          </p:cNvPr>
          <p:cNvSpPr txBox="1">
            <a:spLocks/>
          </p:cNvSpPr>
          <p:nvPr/>
        </p:nvSpPr>
        <p:spPr>
          <a:xfrm>
            <a:off x="6358609" y="393664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-IN" sz="1100" b="1" dirty="0">
                <a:solidFill>
                  <a:schemeClr val="lt1"/>
                </a:solidFill>
              </a:rPr>
              <a:t>AIE19053</a:t>
            </a:r>
          </a:p>
        </p:txBody>
      </p:sp>
      <p:sp>
        <p:nvSpPr>
          <p:cNvPr id="19" name="Google Shape;176;p19">
            <a:extLst>
              <a:ext uri="{FF2B5EF4-FFF2-40B4-BE49-F238E27FC236}">
                <a16:creationId xmlns:a16="http://schemas.microsoft.com/office/drawing/2014/main" id="{D10A51D0-3A9A-47A6-831B-793AE4E0B5FF}"/>
              </a:ext>
            </a:extLst>
          </p:cNvPr>
          <p:cNvSpPr txBox="1">
            <a:spLocks/>
          </p:cNvSpPr>
          <p:nvPr/>
        </p:nvSpPr>
        <p:spPr>
          <a:xfrm>
            <a:off x="6358609" y="428539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-IN" b="1" dirty="0">
                <a:solidFill>
                  <a:schemeClr val="dk1"/>
                </a:solidFill>
              </a:rPr>
              <a:t>Abhishek. P</a:t>
            </a:r>
          </a:p>
        </p:txBody>
      </p:sp>
      <p:pic>
        <p:nvPicPr>
          <p:cNvPr id="2050" name="Picture 2" descr="Amrita Vishwa Vidyapeetham - Wikipedia">
            <a:extLst>
              <a:ext uri="{FF2B5EF4-FFF2-40B4-BE49-F238E27FC236}">
                <a16:creationId xmlns:a16="http://schemas.microsoft.com/office/drawing/2014/main" id="{F7FCB619-568E-4EF5-BD0A-128B92410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34B9C-6BD1-4CCA-BF23-DA71D2370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3187C-EB8D-4D56-AD48-C1AEF2065D07}"/>
              </a:ext>
            </a:extLst>
          </p:cNvPr>
          <p:cNvSpPr/>
          <p:nvPr/>
        </p:nvSpPr>
        <p:spPr>
          <a:xfrm>
            <a:off x="0" y="41159"/>
            <a:ext cx="2630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A9988"/>
                </a:solidFill>
                <a:latin typeface="Raleway" panose="020B0604020202020204" charset="0"/>
              </a:rPr>
              <a:t>Team - DYNAMIC DUDES</a:t>
            </a:r>
            <a:endParaRPr lang="en-IN" sz="1600" b="1" dirty="0">
              <a:solidFill>
                <a:srgbClr val="1A9988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2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98A20DA5-FC76-421C-88B3-21E9A3D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D34C-970C-48E0-9B7C-2012991A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aleway" pitchFamily="2" charset="0"/>
              </a:rPr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>
              <a:latin typeface="Raleway" pitchFamily="2" charset="0"/>
            </a:endParaRPr>
          </a:p>
        </p:txBody>
      </p:sp>
      <p:sp>
        <p:nvSpPr>
          <p:cNvPr id="17" name="Google Shape;133;p17">
            <a:extLst>
              <a:ext uri="{FF2B5EF4-FFF2-40B4-BE49-F238E27FC236}">
                <a16:creationId xmlns:a16="http://schemas.microsoft.com/office/drawing/2014/main" id="{873FE139-1A0E-4F00-B511-4BB4C739F015}"/>
              </a:ext>
            </a:extLst>
          </p:cNvPr>
          <p:cNvSpPr txBox="1">
            <a:spLocks/>
          </p:cNvSpPr>
          <p:nvPr/>
        </p:nvSpPr>
        <p:spPr>
          <a:xfrm>
            <a:off x="0" y="12749"/>
            <a:ext cx="1433330" cy="49117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/>
            <a:r>
              <a:rPr lang="en-US" sz="1600" dirty="0">
                <a:solidFill>
                  <a:srgbClr val="1A9988"/>
                </a:solidFill>
                <a:latin typeface="Raleway" pitchFamily="2" charset="0"/>
              </a:rPr>
              <a:t>Q-Learning</a:t>
            </a:r>
          </a:p>
        </p:txBody>
      </p:sp>
      <p:pic>
        <p:nvPicPr>
          <p:cNvPr id="14" name="Picture 13" descr="Finger PNG, Finger Transparent Background - FreeIconsPNG">
            <a:extLst>
              <a:ext uri="{FF2B5EF4-FFF2-40B4-BE49-F238E27FC236}">
                <a16:creationId xmlns:a16="http://schemas.microsoft.com/office/drawing/2014/main" id="{ABF3C0F8-951D-4588-8860-D92FE815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4" y="1487676"/>
            <a:ext cx="637996" cy="3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F6E485-5709-4FC2-B1AD-9467E1305A9B}"/>
              </a:ext>
            </a:extLst>
          </p:cNvPr>
          <p:cNvSpPr txBox="1"/>
          <p:nvPr/>
        </p:nvSpPr>
        <p:spPr>
          <a:xfrm>
            <a:off x="1789297" y="1487676"/>
            <a:ext cx="66951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Step 1 – Create an initial  Q-table with all Q-values initialized to Zero.</a:t>
            </a:r>
          </a:p>
        </p:txBody>
      </p:sp>
      <p:pic>
        <p:nvPicPr>
          <p:cNvPr id="19" name="Picture 18" descr="Finger PNG, Finger Transparent Background - FreeIconsPNG">
            <a:extLst>
              <a:ext uri="{FF2B5EF4-FFF2-40B4-BE49-F238E27FC236}">
                <a16:creationId xmlns:a16="http://schemas.microsoft.com/office/drawing/2014/main" id="{8089F5D3-D006-484B-A4AA-4EDFCB9A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2" y="2132724"/>
            <a:ext cx="637996" cy="3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992CD3-CF54-48A6-A853-CC9FD39F56F9}"/>
              </a:ext>
            </a:extLst>
          </p:cNvPr>
          <p:cNvSpPr txBox="1"/>
          <p:nvPr/>
        </p:nvSpPr>
        <p:spPr>
          <a:xfrm>
            <a:off x="1789297" y="2132724"/>
            <a:ext cx="66951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Step 2 – Choose an action and perform it  to update values in the table</a:t>
            </a:r>
          </a:p>
        </p:txBody>
      </p:sp>
      <p:pic>
        <p:nvPicPr>
          <p:cNvPr id="21" name="Picture 20" descr="Finger PNG, Finger Transparent Background - FreeIconsPNG">
            <a:extLst>
              <a:ext uri="{FF2B5EF4-FFF2-40B4-BE49-F238E27FC236}">
                <a16:creationId xmlns:a16="http://schemas.microsoft.com/office/drawing/2014/main" id="{B496F2E2-DC68-4D7A-B707-99DC43062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0" y="3002975"/>
            <a:ext cx="637996" cy="3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DFC03A-7B4F-48CF-B667-A516EA8E6E7E}"/>
              </a:ext>
            </a:extLst>
          </p:cNvPr>
          <p:cNvSpPr txBox="1"/>
          <p:nvPr/>
        </p:nvSpPr>
        <p:spPr>
          <a:xfrm>
            <a:off x="1776045" y="3002975"/>
            <a:ext cx="6695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Step 3 – Get the value of the reward and calculate the value, Q-value by using Bellman Equation </a:t>
            </a:r>
          </a:p>
        </p:txBody>
      </p:sp>
      <p:pic>
        <p:nvPicPr>
          <p:cNvPr id="23" name="Picture 22" descr="Finger PNG, Finger Transparent Background - FreeIconsPNG">
            <a:extLst>
              <a:ext uri="{FF2B5EF4-FFF2-40B4-BE49-F238E27FC236}">
                <a16:creationId xmlns:a16="http://schemas.microsoft.com/office/drawing/2014/main" id="{0DBC3AA7-3FE2-4F9F-83EC-FB0813BD8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2" y="3936847"/>
            <a:ext cx="637996" cy="3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5055AE-3251-41C7-8D26-DE958302BA78}"/>
              </a:ext>
            </a:extLst>
          </p:cNvPr>
          <p:cNvSpPr txBox="1"/>
          <p:nvPr/>
        </p:nvSpPr>
        <p:spPr>
          <a:xfrm>
            <a:off x="1789297" y="3936847"/>
            <a:ext cx="6695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Step 4 – Then continue the same until the table is filled or an episode ends</a:t>
            </a:r>
          </a:p>
        </p:txBody>
      </p:sp>
      <p:pic>
        <p:nvPicPr>
          <p:cNvPr id="16" name="Graphic 15" descr="Workflow">
            <a:extLst>
              <a:ext uri="{FF2B5EF4-FFF2-40B4-BE49-F238E27FC236}">
                <a16:creationId xmlns:a16="http://schemas.microsoft.com/office/drawing/2014/main" id="{5F72757C-732C-49AF-A460-D1098B5B4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846" y="12749"/>
            <a:ext cx="424979" cy="424979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350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9949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Hardware Specifications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88ADC-4496-4D0A-B410-B586C879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148" y="0"/>
            <a:ext cx="1399854" cy="5235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E4CD-7A4B-49B1-8A2B-B9F0290B6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E50DA5D6-3C85-4297-AE41-32C730F70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3001" y="1322450"/>
            <a:ext cx="747763" cy="74776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9675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inger PNG, Finger Transparent Background - FreeIconsPNG">
            <a:extLst>
              <a:ext uri="{FF2B5EF4-FFF2-40B4-BE49-F238E27FC236}">
                <a16:creationId xmlns:a16="http://schemas.microsoft.com/office/drawing/2014/main" id="{057D7ECF-CA83-4352-BE15-14DC4D83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9" y="1334303"/>
            <a:ext cx="637996" cy="3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3;p17">
            <a:extLst>
              <a:ext uri="{FF2B5EF4-FFF2-40B4-BE49-F238E27FC236}">
                <a16:creationId xmlns:a16="http://schemas.microsoft.com/office/drawing/2014/main" id="{86CC6D6B-1680-4898-B0E8-EA8E0AD46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749"/>
            <a:ext cx="2949090" cy="4911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1600" dirty="0">
                <a:solidFill>
                  <a:srgbClr val="1A9988"/>
                </a:solidFill>
                <a:latin typeface="Raleway" pitchFamily="2" charset="0"/>
              </a:rPr>
              <a:t>Hardware Specifications</a:t>
            </a:r>
            <a:endParaRPr sz="1600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4CE07605-8F19-481A-BBA2-3FE9688A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5162" y="-23631"/>
            <a:ext cx="527558" cy="52755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98A20DA5-FC76-421C-88B3-21E9A3D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D34C-970C-48E0-9B7C-2012991A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aleway" pitchFamily="2" charset="0"/>
              </a:rPr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>
              <a:latin typeface="Raleway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05C7A-EB48-4E58-A416-61B031ED79B4}"/>
              </a:ext>
            </a:extLst>
          </p:cNvPr>
          <p:cNvSpPr txBox="1"/>
          <p:nvPr/>
        </p:nvSpPr>
        <p:spPr>
          <a:xfrm>
            <a:off x="1718110" y="1334303"/>
            <a:ext cx="637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Arduino , 2 MG995 180degree Servo motors, Strings, Jumper wires, USB Arduino cable, cardboard</a:t>
            </a:r>
            <a:endParaRPr lang="en-IN" sz="1500" b="1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AB7DF7-2EAD-4608-8A99-168D82A5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89" y="2055822"/>
            <a:ext cx="1733945" cy="173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werPro MG995 Servo Motor : Amazon.in: Industrial &amp; Scientific">
            <a:extLst>
              <a:ext uri="{FF2B5EF4-FFF2-40B4-BE49-F238E27FC236}">
                <a16:creationId xmlns:a16="http://schemas.microsoft.com/office/drawing/2014/main" id="{34C67C15-9B2E-D572-4F3C-7C0EE62B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28" y="1971235"/>
            <a:ext cx="1890389" cy="18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dminton Strings - Standard Budget">
            <a:extLst>
              <a:ext uri="{FF2B5EF4-FFF2-40B4-BE49-F238E27FC236}">
                <a16:creationId xmlns:a16="http://schemas.microsoft.com/office/drawing/2014/main" id="{402F1DB1-CA2A-2D41-22D0-5A79FFBD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11" y="2231443"/>
            <a:ext cx="1389649" cy="13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565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3;p17">
            <a:extLst>
              <a:ext uri="{FF2B5EF4-FFF2-40B4-BE49-F238E27FC236}">
                <a16:creationId xmlns:a16="http://schemas.microsoft.com/office/drawing/2014/main" id="{86CC6D6B-1680-4898-B0E8-EA8E0AD46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749"/>
            <a:ext cx="2949090" cy="4911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1600" dirty="0">
                <a:solidFill>
                  <a:srgbClr val="1A9988"/>
                </a:solidFill>
                <a:latin typeface="Raleway" pitchFamily="2" charset="0"/>
              </a:rPr>
              <a:t>Hardware Specifications</a:t>
            </a:r>
            <a:endParaRPr sz="1600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4CE07605-8F19-481A-BBA2-3FE9688A1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8406" y="-23631"/>
            <a:ext cx="527558" cy="52755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98A20DA5-FC76-421C-88B3-21E9A3D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D34C-970C-48E0-9B7C-2012991A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aleway" pitchFamily="2" charset="0"/>
              </a:rPr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C821E-7595-471A-8C83-66915A4B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847" y="799948"/>
            <a:ext cx="5689892" cy="39499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F111EB-582A-4340-8C65-F9EA6DE5F396}"/>
              </a:ext>
            </a:extLst>
          </p:cNvPr>
          <p:cNvSpPr txBox="1"/>
          <p:nvPr/>
        </p:nvSpPr>
        <p:spPr>
          <a:xfrm>
            <a:off x="780773" y="780305"/>
            <a:ext cx="6377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500" b="1" dirty="0">
                <a:solidFill>
                  <a:srgbClr val="FF9900"/>
                </a:solidFill>
                <a:latin typeface="Raleway" pitchFamily="2" charset="0"/>
              </a:rPr>
              <a:t>Robot Arm Design</a:t>
            </a:r>
          </a:p>
        </p:txBody>
      </p:sp>
    </p:spTree>
    <p:extLst>
      <p:ext uri="{BB962C8B-B14F-4D97-AF65-F5344CB8AC3E}">
        <p14:creationId xmlns:p14="http://schemas.microsoft.com/office/powerpoint/2010/main" val="21280475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9949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Implementation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88ADC-4496-4D0A-B410-B586C879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148" y="0"/>
            <a:ext cx="1399854" cy="5235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E4CD-7A4B-49B1-8A2B-B9F0290B6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E50DA5D6-3C85-4297-AE41-32C730F70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3001" y="1322450"/>
            <a:ext cx="747763" cy="74776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097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3;p17">
            <a:extLst>
              <a:ext uri="{FF2B5EF4-FFF2-40B4-BE49-F238E27FC236}">
                <a16:creationId xmlns:a16="http://schemas.microsoft.com/office/drawing/2014/main" id="{86CC6D6B-1680-4898-B0E8-EA8E0AD46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749"/>
            <a:ext cx="2949090" cy="4911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600" dirty="0">
                <a:solidFill>
                  <a:srgbClr val="1A9988"/>
                </a:solidFill>
                <a:latin typeface="Raleway" pitchFamily="2" charset="0"/>
              </a:rPr>
              <a:t>Implementation</a:t>
            </a:r>
            <a:endParaRPr sz="1600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98A20DA5-FC76-421C-88B3-21E9A3D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D34C-970C-48E0-9B7C-2012991A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aleway" pitchFamily="2" charset="0"/>
              </a:rPr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>
              <a:latin typeface="Raleway" pitchFamily="2" charset="0"/>
            </a:endParaRPr>
          </a:p>
        </p:txBody>
      </p:sp>
      <p:pic>
        <p:nvPicPr>
          <p:cNvPr id="23" name="Graphic 22" descr="Laptop">
            <a:extLst>
              <a:ext uri="{FF2B5EF4-FFF2-40B4-BE49-F238E27FC236}">
                <a16:creationId xmlns:a16="http://schemas.microsoft.com/office/drawing/2014/main" id="{F096C4D3-A97D-47AF-91D6-7467347B9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8726" y="-34004"/>
            <a:ext cx="587396" cy="58739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4" name="Google Shape;138;p18" descr="Background pointer shape in timeline graphic">
            <a:extLst>
              <a:ext uri="{FF2B5EF4-FFF2-40B4-BE49-F238E27FC236}">
                <a16:creationId xmlns:a16="http://schemas.microsoft.com/office/drawing/2014/main" id="{39C06069-DBAB-4900-82F9-90EE0E683724}"/>
              </a:ext>
            </a:extLst>
          </p:cNvPr>
          <p:cNvSpPr/>
          <p:nvPr/>
        </p:nvSpPr>
        <p:spPr>
          <a:xfrm>
            <a:off x="486354" y="2653581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39;p18">
                <a:extLst>
                  <a:ext uri="{FF2B5EF4-FFF2-40B4-BE49-F238E27FC236}">
                    <a16:creationId xmlns:a16="http://schemas.microsoft.com/office/drawing/2014/main" id="{19692C1D-E7D6-45B8-AC23-C33B6A3F9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343" y="2791131"/>
                <a:ext cx="1455600" cy="47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I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𝒔𝒕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0" name="Google Shape;139;p18">
                <a:extLst>
                  <a:ext uri="{FF2B5EF4-FFF2-40B4-BE49-F238E27FC236}">
                    <a16:creationId xmlns:a16="http://schemas.microsoft.com/office/drawing/2014/main" id="{19692C1D-E7D6-45B8-AC23-C33B6A3F9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3" y="2791131"/>
                <a:ext cx="1455600" cy="470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oogle Shape;140;p18">
            <a:extLst>
              <a:ext uri="{FF2B5EF4-FFF2-40B4-BE49-F238E27FC236}">
                <a16:creationId xmlns:a16="http://schemas.microsoft.com/office/drawing/2014/main" id="{E9D5DC8F-B5D9-42E4-8924-F7A8B1460718}"/>
              </a:ext>
            </a:extLst>
          </p:cNvPr>
          <p:cNvGrpSpPr/>
          <p:nvPr/>
        </p:nvGrpSpPr>
        <p:grpSpPr>
          <a:xfrm>
            <a:off x="1114690" y="2064796"/>
            <a:ext cx="198900" cy="593656"/>
            <a:chOff x="777447" y="1610215"/>
            <a:chExt cx="198900" cy="593656"/>
          </a:xfrm>
        </p:grpSpPr>
        <p:cxnSp>
          <p:nvCxnSpPr>
            <p:cNvPr id="33" name="Google Shape;141;p18">
              <a:extLst>
                <a:ext uri="{FF2B5EF4-FFF2-40B4-BE49-F238E27FC236}">
                  <a16:creationId xmlns:a16="http://schemas.microsoft.com/office/drawing/2014/main" id="{D739004E-074B-4496-99ED-E9203417B327}"/>
                </a:ext>
              </a:extLst>
            </p:cNvPr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Google Shape;142;p18">
              <a:extLst>
                <a:ext uri="{FF2B5EF4-FFF2-40B4-BE49-F238E27FC236}">
                  <a16:creationId xmlns:a16="http://schemas.microsoft.com/office/drawing/2014/main" id="{4DE8B291-E160-4CF4-B9CE-CBFA2BDCCCFC}"/>
                </a:ext>
              </a:extLst>
            </p:cNvPr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44;p18" descr="Background pointer shape in timeline graphic">
            <a:extLst>
              <a:ext uri="{FF2B5EF4-FFF2-40B4-BE49-F238E27FC236}">
                <a16:creationId xmlns:a16="http://schemas.microsoft.com/office/drawing/2014/main" id="{B7E8F6FB-4B29-4F77-A138-24793E20D4DC}"/>
              </a:ext>
            </a:extLst>
          </p:cNvPr>
          <p:cNvSpPr/>
          <p:nvPr/>
        </p:nvSpPr>
        <p:spPr>
          <a:xfrm>
            <a:off x="1962474" y="265358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Google Shape;145;p18">
                <a:extLst>
                  <a:ext uri="{FF2B5EF4-FFF2-40B4-BE49-F238E27FC236}">
                    <a16:creationId xmlns:a16="http://schemas.microsoft.com/office/drawing/2014/main" id="{DC395EA6-76E1-4ABD-B661-711C1782C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1737" y="2791131"/>
                <a:ext cx="1315500" cy="47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I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𝒏𝒅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6" name="Google Shape;145;p18">
                <a:extLst>
                  <a:ext uri="{FF2B5EF4-FFF2-40B4-BE49-F238E27FC236}">
                    <a16:creationId xmlns:a16="http://schemas.microsoft.com/office/drawing/2014/main" id="{DC395EA6-76E1-4ABD-B661-711C1782C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37" y="2791131"/>
                <a:ext cx="1315500" cy="470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oogle Shape;146;p18">
            <a:extLst>
              <a:ext uri="{FF2B5EF4-FFF2-40B4-BE49-F238E27FC236}">
                <a16:creationId xmlns:a16="http://schemas.microsoft.com/office/drawing/2014/main" id="{A4AD62BD-E373-45E1-8435-B7CD8C8FF9F3}"/>
              </a:ext>
            </a:extLst>
          </p:cNvPr>
          <p:cNvGrpSpPr/>
          <p:nvPr/>
        </p:nvGrpSpPr>
        <p:grpSpPr>
          <a:xfrm>
            <a:off x="2830052" y="3393539"/>
            <a:ext cx="198900" cy="593656"/>
            <a:chOff x="2223534" y="2938958"/>
            <a:chExt cx="198900" cy="593656"/>
          </a:xfrm>
        </p:grpSpPr>
        <p:cxnSp>
          <p:nvCxnSpPr>
            <p:cNvPr id="38" name="Google Shape;147;p18">
              <a:extLst>
                <a:ext uri="{FF2B5EF4-FFF2-40B4-BE49-F238E27FC236}">
                  <a16:creationId xmlns:a16="http://schemas.microsoft.com/office/drawing/2014/main" id="{A7A25BCF-15F8-4245-9EF6-B82C754DEB33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" name="Google Shape;148;p18">
              <a:extLst>
                <a:ext uri="{FF2B5EF4-FFF2-40B4-BE49-F238E27FC236}">
                  <a16:creationId xmlns:a16="http://schemas.microsoft.com/office/drawing/2014/main" id="{A9D86F65-85FC-41A8-A995-9A04E0A0269C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49;p18">
            <a:extLst>
              <a:ext uri="{FF2B5EF4-FFF2-40B4-BE49-F238E27FC236}">
                <a16:creationId xmlns:a16="http://schemas.microsoft.com/office/drawing/2014/main" id="{134F8D7D-C201-4FB3-9607-938AFE1D277B}"/>
              </a:ext>
            </a:extLst>
          </p:cNvPr>
          <p:cNvSpPr txBox="1">
            <a:spLocks/>
          </p:cNvSpPr>
          <p:nvPr/>
        </p:nvSpPr>
        <p:spPr>
          <a:xfrm>
            <a:off x="1864381" y="4107762"/>
            <a:ext cx="2276013" cy="72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  <a:buFont typeface="Lato"/>
              <a:buNone/>
            </a:pPr>
            <a:r>
              <a:rPr lang="en-US" sz="1600" b="1" dirty="0">
                <a:solidFill>
                  <a:srgbClr val="1A9988"/>
                </a:solidFill>
              </a:rPr>
              <a:t>Create Custom Environment</a:t>
            </a:r>
            <a:endParaRPr lang="en-IN" sz="1600" b="1" dirty="0">
              <a:solidFill>
                <a:srgbClr val="1A9988"/>
              </a:solidFill>
            </a:endParaRPr>
          </a:p>
        </p:txBody>
      </p:sp>
      <p:sp>
        <p:nvSpPr>
          <p:cNvPr id="41" name="Google Shape;150;p18" descr="Background pointer shape in timeline graphic">
            <a:extLst>
              <a:ext uri="{FF2B5EF4-FFF2-40B4-BE49-F238E27FC236}">
                <a16:creationId xmlns:a16="http://schemas.microsoft.com/office/drawing/2014/main" id="{37F4AE82-54BF-4ACE-AE9E-A56F62F51743}"/>
              </a:ext>
            </a:extLst>
          </p:cNvPr>
          <p:cNvSpPr/>
          <p:nvPr/>
        </p:nvSpPr>
        <p:spPr>
          <a:xfrm>
            <a:off x="3617393" y="265358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151;p18">
                <a:extLst>
                  <a:ext uri="{FF2B5EF4-FFF2-40B4-BE49-F238E27FC236}">
                    <a16:creationId xmlns:a16="http://schemas.microsoft.com/office/drawing/2014/main" id="{4FA25D1F-A24B-4861-A049-F671BFEAE4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175" y="2791131"/>
                <a:ext cx="1315500" cy="47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I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IN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2" name="Google Shape;151;p18">
                <a:extLst>
                  <a:ext uri="{FF2B5EF4-FFF2-40B4-BE49-F238E27FC236}">
                    <a16:creationId xmlns:a16="http://schemas.microsoft.com/office/drawing/2014/main" id="{4FA25D1F-A24B-4861-A049-F671BFEAE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5" y="2791131"/>
                <a:ext cx="1315500" cy="470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oogle Shape;152;p18">
            <a:extLst>
              <a:ext uri="{FF2B5EF4-FFF2-40B4-BE49-F238E27FC236}">
                <a16:creationId xmlns:a16="http://schemas.microsoft.com/office/drawing/2014/main" id="{5E7EBE3E-B0C8-406C-A832-53EF25484639}"/>
              </a:ext>
            </a:extLst>
          </p:cNvPr>
          <p:cNvGrpSpPr/>
          <p:nvPr/>
        </p:nvGrpSpPr>
        <p:grpSpPr>
          <a:xfrm>
            <a:off x="4464965" y="2064796"/>
            <a:ext cx="198900" cy="593656"/>
            <a:chOff x="3918084" y="1610215"/>
            <a:chExt cx="198900" cy="593656"/>
          </a:xfrm>
        </p:grpSpPr>
        <p:cxnSp>
          <p:nvCxnSpPr>
            <p:cNvPr id="44" name="Google Shape;153;p18">
              <a:extLst>
                <a:ext uri="{FF2B5EF4-FFF2-40B4-BE49-F238E27FC236}">
                  <a16:creationId xmlns:a16="http://schemas.microsoft.com/office/drawing/2014/main" id="{E0AC8E46-A766-4F99-8540-4B8D9A4072D4}"/>
                </a:ext>
              </a:extLst>
            </p:cNvPr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" name="Google Shape;154;p18">
              <a:extLst>
                <a:ext uri="{FF2B5EF4-FFF2-40B4-BE49-F238E27FC236}">
                  <a16:creationId xmlns:a16="http://schemas.microsoft.com/office/drawing/2014/main" id="{0F4BF9D0-6BAC-4489-8571-883EA55C094C}"/>
                </a:ext>
              </a:extLst>
            </p:cNvPr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55;p18">
            <a:extLst>
              <a:ext uri="{FF2B5EF4-FFF2-40B4-BE49-F238E27FC236}">
                <a16:creationId xmlns:a16="http://schemas.microsoft.com/office/drawing/2014/main" id="{8BEF89A4-9AEE-4EC6-B64F-C396F858E38C}"/>
              </a:ext>
            </a:extLst>
          </p:cNvPr>
          <p:cNvSpPr txBox="1">
            <a:spLocks/>
          </p:cNvSpPr>
          <p:nvPr/>
        </p:nvSpPr>
        <p:spPr>
          <a:xfrm>
            <a:off x="3443015" y="1320378"/>
            <a:ext cx="2242800" cy="44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  <a:buFont typeface="Lato"/>
              <a:buNone/>
            </a:pPr>
            <a:r>
              <a:rPr lang="en-US" sz="1600" b="1" dirty="0">
                <a:solidFill>
                  <a:srgbClr val="1A9988"/>
                </a:solidFill>
              </a:rPr>
              <a:t>Building RL Agent</a:t>
            </a:r>
            <a:endParaRPr lang="en-IN" sz="1600" b="1" dirty="0">
              <a:solidFill>
                <a:srgbClr val="1A9988"/>
              </a:solidFill>
            </a:endParaRPr>
          </a:p>
        </p:txBody>
      </p:sp>
      <p:sp>
        <p:nvSpPr>
          <p:cNvPr id="47" name="Google Shape;156;p18" descr="Background pointer shape in timeline graphic">
            <a:extLst>
              <a:ext uri="{FF2B5EF4-FFF2-40B4-BE49-F238E27FC236}">
                <a16:creationId xmlns:a16="http://schemas.microsoft.com/office/drawing/2014/main" id="{D010F1D6-18B0-4BEE-AF13-1335DBD1755A}"/>
              </a:ext>
            </a:extLst>
          </p:cNvPr>
          <p:cNvSpPr/>
          <p:nvPr/>
        </p:nvSpPr>
        <p:spPr>
          <a:xfrm>
            <a:off x="5272313" y="265358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157;p18">
                <a:extLst>
                  <a:ext uri="{FF2B5EF4-FFF2-40B4-BE49-F238E27FC236}">
                    <a16:creationId xmlns:a16="http://schemas.microsoft.com/office/drawing/2014/main" id="{5002AAE5-2917-4A4F-A470-55B5ADDE31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2119" y="2791131"/>
                <a:ext cx="1315500" cy="47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I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8" name="Google Shape;157;p18">
                <a:extLst>
                  <a:ext uri="{FF2B5EF4-FFF2-40B4-BE49-F238E27FC236}">
                    <a16:creationId xmlns:a16="http://schemas.microsoft.com/office/drawing/2014/main" id="{5002AAE5-2917-4A4F-A470-55B5ADDE3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119" y="2791131"/>
                <a:ext cx="1315500" cy="470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oogle Shape;158;p18">
            <a:extLst>
              <a:ext uri="{FF2B5EF4-FFF2-40B4-BE49-F238E27FC236}">
                <a16:creationId xmlns:a16="http://schemas.microsoft.com/office/drawing/2014/main" id="{FA8CEABF-4952-4DDE-A175-6215F88CDE1D}"/>
              </a:ext>
            </a:extLst>
          </p:cNvPr>
          <p:cNvGrpSpPr/>
          <p:nvPr/>
        </p:nvGrpSpPr>
        <p:grpSpPr>
          <a:xfrm>
            <a:off x="6118490" y="3393539"/>
            <a:ext cx="198900" cy="593656"/>
            <a:chOff x="5958946" y="2938958"/>
            <a:chExt cx="198900" cy="593656"/>
          </a:xfrm>
        </p:grpSpPr>
        <p:cxnSp>
          <p:nvCxnSpPr>
            <p:cNvPr id="50" name="Google Shape;159;p18">
              <a:extLst>
                <a:ext uri="{FF2B5EF4-FFF2-40B4-BE49-F238E27FC236}">
                  <a16:creationId xmlns:a16="http://schemas.microsoft.com/office/drawing/2014/main" id="{F122625D-178F-4A51-964D-0A76216B86D6}"/>
                </a:ext>
              </a:extLst>
            </p:cNvPr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" name="Google Shape;160;p18">
              <a:extLst>
                <a:ext uri="{FF2B5EF4-FFF2-40B4-BE49-F238E27FC236}">
                  <a16:creationId xmlns:a16="http://schemas.microsoft.com/office/drawing/2014/main" id="{53EBED14-E2D0-466A-BF87-4C147E3F03AD}"/>
                </a:ext>
              </a:extLst>
            </p:cNvPr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61;p18">
            <a:extLst>
              <a:ext uri="{FF2B5EF4-FFF2-40B4-BE49-F238E27FC236}">
                <a16:creationId xmlns:a16="http://schemas.microsoft.com/office/drawing/2014/main" id="{2D96B262-DD61-4CCD-A0B3-3551B2FFC636}"/>
              </a:ext>
            </a:extLst>
          </p:cNvPr>
          <p:cNvSpPr txBox="1">
            <a:spLocks/>
          </p:cNvSpPr>
          <p:nvPr/>
        </p:nvSpPr>
        <p:spPr>
          <a:xfrm>
            <a:off x="5003607" y="4194162"/>
            <a:ext cx="3424776" cy="45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  <a:buFont typeface="Lato"/>
              <a:buNone/>
            </a:pPr>
            <a:r>
              <a:rPr lang="en-US" sz="1600" b="1" dirty="0">
                <a:solidFill>
                  <a:srgbClr val="1A9988"/>
                </a:solidFill>
              </a:rPr>
              <a:t>Assembling Hardware</a:t>
            </a:r>
            <a:endParaRPr lang="en-IN" sz="1600" b="1" dirty="0">
              <a:solidFill>
                <a:srgbClr val="1A9988"/>
              </a:solidFill>
            </a:endParaRPr>
          </a:p>
        </p:txBody>
      </p:sp>
      <p:sp>
        <p:nvSpPr>
          <p:cNvPr id="53" name="Google Shape;162;p18" descr="Background pointer shape in timeline graphic">
            <a:extLst>
              <a:ext uri="{FF2B5EF4-FFF2-40B4-BE49-F238E27FC236}">
                <a16:creationId xmlns:a16="http://schemas.microsoft.com/office/drawing/2014/main" id="{E27A74E2-4829-4140-8433-DBC0A3121E7F}"/>
              </a:ext>
            </a:extLst>
          </p:cNvPr>
          <p:cNvSpPr/>
          <p:nvPr/>
        </p:nvSpPr>
        <p:spPr>
          <a:xfrm>
            <a:off x="6927233" y="2653581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163;p18">
                <a:extLst>
                  <a:ext uri="{FF2B5EF4-FFF2-40B4-BE49-F238E27FC236}">
                    <a16:creationId xmlns:a16="http://schemas.microsoft.com/office/drawing/2014/main" id="{30AEB7EC-AC5C-45FE-992B-DFD89AEE0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6932" y="2791131"/>
                <a:ext cx="1315500" cy="47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IN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4" name="Google Shape;163;p18">
                <a:extLst>
                  <a:ext uri="{FF2B5EF4-FFF2-40B4-BE49-F238E27FC236}">
                    <a16:creationId xmlns:a16="http://schemas.microsoft.com/office/drawing/2014/main" id="{30AEB7EC-AC5C-45FE-992B-DFD89AEE0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932" y="2791131"/>
                <a:ext cx="1315500" cy="470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oogle Shape;164;p18">
            <a:extLst>
              <a:ext uri="{FF2B5EF4-FFF2-40B4-BE49-F238E27FC236}">
                <a16:creationId xmlns:a16="http://schemas.microsoft.com/office/drawing/2014/main" id="{C4537565-5BBA-4D57-9A80-3D6A3637248B}"/>
              </a:ext>
            </a:extLst>
          </p:cNvPr>
          <p:cNvGrpSpPr/>
          <p:nvPr/>
        </p:nvGrpSpPr>
        <p:grpSpPr>
          <a:xfrm>
            <a:off x="7815227" y="2064796"/>
            <a:ext cx="198900" cy="593656"/>
            <a:chOff x="3918084" y="1610215"/>
            <a:chExt cx="198900" cy="593656"/>
          </a:xfrm>
        </p:grpSpPr>
        <p:cxnSp>
          <p:nvCxnSpPr>
            <p:cNvPr id="56" name="Google Shape;165;p18">
              <a:extLst>
                <a:ext uri="{FF2B5EF4-FFF2-40B4-BE49-F238E27FC236}">
                  <a16:creationId xmlns:a16="http://schemas.microsoft.com/office/drawing/2014/main" id="{E5763F7A-3562-45B6-A3CC-0071E92CBA6A}"/>
                </a:ext>
              </a:extLst>
            </p:cNvPr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166;p18">
              <a:extLst>
                <a:ext uri="{FF2B5EF4-FFF2-40B4-BE49-F238E27FC236}">
                  <a16:creationId xmlns:a16="http://schemas.microsoft.com/office/drawing/2014/main" id="{4F604A84-5F66-427E-8306-2D65DB670BA6}"/>
                </a:ext>
              </a:extLst>
            </p:cNvPr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67;p18">
            <a:extLst>
              <a:ext uri="{FF2B5EF4-FFF2-40B4-BE49-F238E27FC236}">
                <a16:creationId xmlns:a16="http://schemas.microsoft.com/office/drawing/2014/main" id="{FC638B0A-1C67-48F4-8BCF-0F893FB887AF}"/>
              </a:ext>
            </a:extLst>
          </p:cNvPr>
          <p:cNvSpPr txBox="1">
            <a:spLocks/>
          </p:cNvSpPr>
          <p:nvPr/>
        </p:nvSpPr>
        <p:spPr>
          <a:xfrm>
            <a:off x="6523219" y="1272348"/>
            <a:ext cx="2388300" cy="45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  <a:buFont typeface="Lato"/>
              <a:buNone/>
            </a:pPr>
            <a:r>
              <a:rPr lang="en-US" sz="1600" b="1" dirty="0">
                <a:solidFill>
                  <a:srgbClr val="1A9988"/>
                </a:solidFill>
              </a:rPr>
              <a:t>Integrating Hardware and Software </a:t>
            </a:r>
            <a:endParaRPr lang="en-IN" sz="1600" b="1" dirty="0">
              <a:solidFill>
                <a:srgbClr val="1A9988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10F511-7DCE-4052-AAEE-59925FB325AE}"/>
              </a:ext>
            </a:extLst>
          </p:cNvPr>
          <p:cNvSpPr/>
          <p:nvPr/>
        </p:nvSpPr>
        <p:spPr>
          <a:xfrm>
            <a:off x="729019" y="1144146"/>
            <a:ext cx="970241" cy="23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Google Shape;143;p18">
            <a:extLst>
              <a:ext uri="{FF2B5EF4-FFF2-40B4-BE49-F238E27FC236}">
                <a16:creationId xmlns:a16="http://schemas.microsoft.com/office/drawing/2014/main" id="{050423EB-7D7A-4556-BC55-89EFC4FB7B81}"/>
              </a:ext>
            </a:extLst>
          </p:cNvPr>
          <p:cNvSpPr txBox="1">
            <a:spLocks/>
          </p:cNvSpPr>
          <p:nvPr/>
        </p:nvSpPr>
        <p:spPr>
          <a:xfrm>
            <a:off x="795653" y="1246882"/>
            <a:ext cx="1455600" cy="44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  <a:buFont typeface="Lato"/>
              <a:buNone/>
            </a:pPr>
            <a:r>
              <a:rPr lang="en-IN" sz="1600" b="1" dirty="0">
                <a:solidFill>
                  <a:srgbClr val="1A9988"/>
                </a:solidFill>
                <a:latin typeface="Raleway" panose="020B0604020202020204" charset="0"/>
              </a:rPr>
              <a:t>Hand Recognition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53AF11-8AA3-45F7-BBA2-B4D53FBAD10E}"/>
              </a:ext>
            </a:extLst>
          </p:cNvPr>
          <p:cNvSpPr/>
          <p:nvPr/>
        </p:nvSpPr>
        <p:spPr>
          <a:xfrm>
            <a:off x="731492" y="1226696"/>
            <a:ext cx="1716158" cy="74270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15395A8-3EB3-4FEE-9090-4191C1D9C928}"/>
              </a:ext>
            </a:extLst>
          </p:cNvPr>
          <p:cNvSpPr/>
          <p:nvPr/>
        </p:nvSpPr>
        <p:spPr>
          <a:xfrm>
            <a:off x="3633301" y="1199066"/>
            <a:ext cx="1846921" cy="69602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A8B57B-8B6D-4D66-BDC2-C0CA49B6F376}"/>
              </a:ext>
            </a:extLst>
          </p:cNvPr>
          <p:cNvSpPr/>
          <p:nvPr/>
        </p:nvSpPr>
        <p:spPr>
          <a:xfrm>
            <a:off x="6456405" y="1242942"/>
            <a:ext cx="2521928" cy="74270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F1C655-C67A-4C48-AB5D-8135B5453DF3}"/>
              </a:ext>
            </a:extLst>
          </p:cNvPr>
          <p:cNvSpPr/>
          <p:nvPr/>
        </p:nvSpPr>
        <p:spPr>
          <a:xfrm>
            <a:off x="1941942" y="4035868"/>
            <a:ext cx="2136995" cy="86638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215CB9-94E0-4A7F-9917-F0DAFC96B8C6}"/>
              </a:ext>
            </a:extLst>
          </p:cNvPr>
          <p:cNvSpPr/>
          <p:nvPr/>
        </p:nvSpPr>
        <p:spPr>
          <a:xfrm>
            <a:off x="5065063" y="4035868"/>
            <a:ext cx="3318839" cy="74270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Slide Number Placeholder 71">
            <a:extLst>
              <a:ext uri="{FF2B5EF4-FFF2-40B4-BE49-F238E27FC236}">
                <a16:creationId xmlns:a16="http://schemas.microsoft.com/office/drawing/2014/main" id="{8D7EAB6D-1683-43FC-B0AE-BBC4E946C991}"/>
              </a:ext>
            </a:extLst>
          </p:cNvPr>
          <p:cNvSpPr txBox="1">
            <a:spLocks/>
          </p:cNvSpPr>
          <p:nvPr/>
        </p:nvSpPr>
        <p:spPr>
          <a:xfrm>
            <a:off x="8688702" y="4902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67" name="Slide Number Placeholder 45">
            <a:extLst>
              <a:ext uri="{FF2B5EF4-FFF2-40B4-BE49-F238E27FC236}">
                <a16:creationId xmlns:a16="http://schemas.microsoft.com/office/drawing/2014/main" id="{81EB44B8-4FD1-4A25-BDE8-62ACC818D69D}"/>
              </a:ext>
            </a:extLst>
          </p:cNvPr>
          <p:cNvSpPr txBox="1">
            <a:spLocks/>
          </p:cNvSpPr>
          <p:nvPr/>
        </p:nvSpPr>
        <p:spPr>
          <a:xfrm>
            <a:off x="8688702" y="4902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7758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5" grpId="0" animBg="1"/>
      <p:bldP spid="36" grpId="0"/>
      <p:bldP spid="40" grpId="0"/>
      <p:bldP spid="41" grpId="0" animBg="1"/>
      <p:bldP spid="42" grpId="0"/>
      <p:bldP spid="46" grpId="0"/>
      <p:bldP spid="47" grpId="0" animBg="1"/>
      <p:bldP spid="48" grpId="0"/>
      <p:bldP spid="52" grpId="0"/>
      <p:bldP spid="53" grpId="0" animBg="1"/>
      <p:bldP spid="54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9949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88ADC-4496-4D0A-B410-B586C879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148" y="0"/>
            <a:ext cx="1399854" cy="5235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E4CD-7A4B-49B1-8A2B-B9F0290B6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E50DA5D6-3C85-4297-AE41-32C730F70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3001" y="1322450"/>
            <a:ext cx="747763" cy="74776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7485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3;p17">
            <a:extLst>
              <a:ext uri="{FF2B5EF4-FFF2-40B4-BE49-F238E27FC236}">
                <a16:creationId xmlns:a16="http://schemas.microsoft.com/office/drawing/2014/main" id="{86CC6D6B-1680-4898-B0E8-EA8E0AD46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749"/>
            <a:ext cx="1476632" cy="4911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1600" dirty="0">
                <a:solidFill>
                  <a:srgbClr val="1A9988"/>
                </a:solidFill>
                <a:latin typeface="Raleway" pitchFamily="2" charset="0"/>
              </a:rPr>
              <a:t>Results</a:t>
            </a:r>
            <a:endParaRPr sz="1600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98A20DA5-FC76-421C-88B3-21E9A3D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D34C-970C-48E0-9B7C-2012991A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aleway" pitchFamily="2" charset="0"/>
              </a:rPr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>
              <a:latin typeface="Raleway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05C7A-EB48-4E58-A416-61B031ED79B4}"/>
              </a:ext>
            </a:extLst>
          </p:cNvPr>
          <p:cNvSpPr txBox="1"/>
          <p:nvPr/>
        </p:nvSpPr>
        <p:spPr>
          <a:xfrm>
            <a:off x="1630701" y="605012"/>
            <a:ext cx="742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b="1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1F2EF-A63A-DCF3-155F-A2DB6711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6" y="1809881"/>
            <a:ext cx="7805130" cy="2402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ABC46-92D0-3275-66AF-0E1B66D469FF}"/>
              </a:ext>
            </a:extLst>
          </p:cNvPr>
          <p:cNvSpPr txBox="1"/>
          <p:nvPr/>
        </p:nvSpPr>
        <p:spPr>
          <a:xfrm>
            <a:off x="780773" y="780305"/>
            <a:ext cx="6377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FF9900"/>
                </a:solidFill>
                <a:latin typeface="Raleway" pitchFamily="2" charset="0"/>
              </a:rPr>
              <a:t>Sequence Pattern - PRS</a:t>
            </a:r>
            <a:endParaRPr lang="en-IN" sz="1500" b="1" dirty="0">
              <a:solidFill>
                <a:srgbClr val="FF99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68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3;p17">
            <a:extLst>
              <a:ext uri="{FF2B5EF4-FFF2-40B4-BE49-F238E27FC236}">
                <a16:creationId xmlns:a16="http://schemas.microsoft.com/office/drawing/2014/main" id="{86CC6D6B-1680-4898-B0E8-EA8E0AD46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749"/>
            <a:ext cx="1476632" cy="4911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1600" dirty="0">
                <a:solidFill>
                  <a:srgbClr val="1A9988"/>
                </a:solidFill>
                <a:latin typeface="Raleway" pitchFamily="2" charset="0"/>
              </a:rPr>
              <a:t>Results</a:t>
            </a:r>
            <a:endParaRPr sz="1600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98A20DA5-FC76-421C-88B3-21E9A3D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D34C-970C-48E0-9B7C-2012991A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aleway" pitchFamily="2" charset="0"/>
              </a:rPr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>
              <a:latin typeface="Raleway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05C7A-EB48-4E58-A416-61B031ED79B4}"/>
              </a:ext>
            </a:extLst>
          </p:cNvPr>
          <p:cNvSpPr txBox="1"/>
          <p:nvPr/>
        </p:nvSpPr>
        <p:spPr>
          <a:xfrm>
            <a:off x="1630701" y="605012"/>
            <a:ext cx="742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b="1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8CD43-A00B-3769-E199-B0CC25E5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58" y="1835301"/>
            <a:ext cx="7290169" cy="2295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28BCF-CC41-7FBE-79DE-6A7C44515E0A}"/>
              </a:ext>
            </a:extLst>
          </p:cNvPr>
          <p:cNvSpPr txBox="1"/>
          <p:nvPr/>
        </p:nvSpPr>
        <p:spPr>
          <a:xfrm>
            <a:off x="780773" y="780305"/>
            <a:ext cx="6377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FF9900"/>
                </a:solidFill>
                <a:latin typeface="Raleway" pitchFamily="2" charset="0"/>
              </a:rPr>
              <a:t>Sequence Pattern - PSR</a:t>
            </a:r>
            <a:endParaRPr lang="en-IN" sz="1500" b="1" dirty="0">
              <a:solidFill>
                <a:srgbClr val="FF99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2173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3;p17">
            <a:extLst>
              <a:ext uri="{FF2B5EF4-FFF2-40B4-BE49-F238E27FC236}">
                <a16:creationId xmlns:a16="http://schemas.microsoft.com/office/drawing/2014/main" id="{86CC6D6B-1680-4898-B0E8-EA8E0AD46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749"/>
            <a:ext cx="1476632" cy="4911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1600" dirty="0">
                <a:solidFill>
                  <a:srgbClr val="1A9988"/>
                </a:solidFill>
                <a:latin typeface="Raleway" pitchFamily="2" charset="0"/>
              </a:rPr>
              <a:t>Results</a:t>
            </a:r>
            <a:endParaRPr sz="1600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98A20DA5-FC76-421C-88B3-21E9A3D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D34C-970C-48E0-9B7C-2012991A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aleway" pitchFamily="2" charset="0"/>
              </a:rPr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>
              <a:latin typeface="Raleway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05C7A-EB48-4E58-A416-61B031ED79B4}"/>
              </a:ext>
            </a:extLst>
          </p:cNvPr>
          <p:cNvSpPr txBox="1"/>
          <p:nvPr/>
        </p:nvSpPr>
        <p:spPr>
          <a:xfrm>
            <a:off x="1630701" y="605012"/>
            <a:ext cx="742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b="1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2D770-BBE7-4C2B-583A-7E25CCCC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5" y="1721593"/>
            <a:ext cx="7581290" cy="23691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842380-4430-7646-0368-ADEC835D4AB9}"/>
              </a:ext>
            </a:extLst>
          </p:cNvPr>
          <p:cNvSpPr txBox="1"/>
          <p:nvPr/>
        </p:nvSpPr>
        <p:spPr>
          <a:xfrm>
            <a:off x="780773" y="780305"/>
            <a:ext cx="6377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FF9900"/>
                </a:solidFill>
                <a:latin typeface="Raleway" pitchFamily="2" charset="0"/>
              </a:rPr>
              <a:t>Sequence Pattern - RPS</a:t>
            </a:r>
            <a:endParaRPr lang="en-IN" sz="1500" b="1" dirty="0">
              <a:solidFill>
                <a:srgbClr val="FF99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976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08F909B-74E2-45BD-A326-6A8FDB4FA9B1}"/>
              </a:ext>
            </a:extLst>
          </p:cNvPr>
          <p:cNvGrpSpPr/>
          <p:nvPr/>
        </p:nvGrpSpPr>
        <p:grpSpPr>
          <a:xfrm>
            <a:off x="2677886" y="987366"/>
            <a:ext cx="1970319" cy="1986644"/>
            <a:chOff x="4782454" y="2104571"/>
            <a:chExt cx="2627092" cy="2648859"/>
          </a:xfrm>
        </p:grpSpPr>
        <p:sp>
          <p:nvSpPr>
            <p:cNvPr id="81" name="Diamond 80">
              <a:extLst>
                <a:ext uri="{FF2B5EF4-FFF2-40B4-BE49-F238E27FC236}">
                  <a16:creationId xmlns:a16="http://schemas.microsoft.com/office/drawing/2014/main" id="{7E3FC610-1FE5-4D29-B699-B8EE424C1651}"/>
                </a:ext>
              </a:extLst>
            </p:cNvPr>
            <p:cNvSpPr/>
            <p:nvPr/>
          </p:nvSpPr>
          <p:spPr>
            <a:xfrm>
              <a:off x="4782457" y="2115457"/>
              <a:ext cx="2627086" cy="262708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2" name="Right Triangle 10">
              <a:extLst>
                <a:ext uri="{FF2B5EF4-FFF2-40B4-BE49-F238E27FC236}">
                  <a16:creationId xmlns:a16="http://schemas.microsoft.com/office/drawing/2014/main" id="{1C7FCD8E-407D-4715-9C03-55808FAB0C1E}"/>
                </a:ext>
              </a:extLst>
            </p:cNvPr>
            <p:cNvSpPr/>
            <p:nvPr/>
          </p:nvSpPr>
          <p:spPr>
            <a:xfrm flipH="1">
              <a:off x="4782454" y="2104571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3" name="Right Triangle 10">
              <a:extLst>
                <a:ext uri="{FF2B5EF4-FFF2-40B4-BE49-F238E27FC236}">
                  <a16:creationId xmlns:a16="http://schemas.microsoft.com/office/drawing/2014/main" id="{3FB0E643-39FC-4169-BF96-1BCB1AECCC92}"/>
                </a:ext>
              </a:extLst>
            </p:cNvPr>
            <p:cNvSpPr/>
            <p:nvPr/>
          </p:nvSpPr>
          <p:spPr>
            <a:xfrm>
              <a:off x="6095997" y="2104571"/>
              <a:ext cx="1313546" cy="1320828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0828"/>
                <a:gd name="connsiteX1" fmla="*/ 1 w 1299032"/>
                <a:gd name="connsiteY1" fmla="*/ 0 h 1320828"/>
                <a:gd name="connsiteX2" fmla="*/ 1299032 w 1299032"/>
                <a:gd name="connsiteY2" fmla="*/ 1320828 h 1320828"/>
                <a:gd name="connsiteX3" fmla="*/ 0 w 1299032"/>
                <a:gd name="connsiteY3" fmla="*/ 747485 h 132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0828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0828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4" name="Right Triangle 10">
              <a:extLst>
                <a:ext uri="{FF2B5EF4-FFF2-40B4-BE49-F238E27FC236}">
                  <a16:creationId xmlns:a16="http://schemas.microsoft.com/office/drawing/2014/main" id="{D1B11E02-0274-49A1-BEA8-FF298FDBEBD3}"/>
                </a:ext>
              </a:extLst>
            </p:cNvPr>
            <p:cNvSpPr/>
            <p:nvPr/>
          </p:nvSpPr>
          <p:spPr>
            <a:xfrm flipH="1" flipV="1">
              <a:off x="4782454" y="3425316"/>
              <a:ext cx="1313546" cy="1328114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8114"/>
                <a:gd name="connsiteX1" fmla="*/ 1 w 1299032"/>
                <a:gd name="connsiteY1" fmla="*/ 0 h 1328114"/>
                <a:gd name="connsiteX2" fmla="*/ 1299032 w 1299032"/>
                <a:gd name="connsiteY2" fmla="*/ 1328114 h 1328114"/>
                <a:gd name="connsiteX3" fmla="*/ 0 w 1299032"/>
                <a:gd name="connsiteY3" fmla="*/ 747485 h 1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8114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8114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5" name="Right Triangle 10">
              <a:extLst>
                <a:ext uri="{FF2B5EF4-FFF2-40B4-BE49-F238E27FC236}">
                  <a16:creationId xmlns:a16="http://schemas.microsoft.com/office/drawing/2014/main" id="{EC146767-F37E-4CD4-AD2C-91F6896D27CB}"/>
                </a:ext>
              </a:extLst>
            </p:cNvPr>
            <p:cNvSpPr/>
            <p:nvPr/>
          </p:nvSpPr>
          <p:spPr>
            <a:xfrm flipV="1">
              <a:off x="6096000" y="3428958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BB6E38-748B-4A2D-BED8-B561FA968CAF}"/>
              </a:ext>
            </a:extLst>
          </p:cNvPr>
          <p:cNvGrpSpPr/>
          <p:nvPr/>
        </p:nvGrpSpPr>
        <p:grpSpPr>
          <a:xfrm>
            <a:off x="4648208" y="1003662"/>
            <a:ext cx="1970319" cy="1986644"/>
            <a:chOff x="4782454" y="2104571"/>
            <a:chExt cx="2627092" cy="2648859"/>
          </a:xfrm>
        </p:grpSpPr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7EA0FF30-1722-4DF6-B687-58862E31E034}"/>
                </a:ext>
              </a:extLst>
            </p:cNvPr>
            <p:cNvSpPr/>
            <p:nvPr/>
          </p:nvSpPr>
          <p:spPr>
            <a:xfrm>
              <a:off x="4782457" y="2115457"/>
              <a:ext cx="2627086" cy="262708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8" name="Right Triangle 10">
              <a:extLst>
                <a:ext uri="{FF2B5EF4-FFF2-40B4-BE49-F238E27FC236}">
                  <a16:creationId xmlns:a16="http://schemas.microsoft.com/office/drawing/2014/main" id="{91599D33-2305-4D87-BDB4-61E3C81724ED}"/>
                </a:ext>
              </a:extLst>
            </p:cNvPr>
            <p:cNvSpPr/>
            <p:nvPr/>
          </p:nvSpPr>
          <p:spPr>
            <a:xfrm flipH="1">
              <a:off x="4782454" y="2104571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Right Triangle 10">
              <a:extLst>
                <a:ext uri="{FF2B5EF4-FFF2-40B4-BE49-F238E27FC236}">
                  <a16:creationId xmlns:a16="http://schemas.microsoft.com/office/drawing/2014/main" id="{1083F70C-FEE3-4446-BDEB-921DDC8D33AB}"/>
                </a:ext>
              </a:extLst>
            </p:cNvPr>
            <p:cNvSpPr/>
            <p:nvPr/>
          </p:nvSpPr>
          <p:spPr>
            <a:xfrm>
              <a:off x="6095997" y="2104571"/>
              <a:ext cx="1313546" cy="1320828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0828"/>
                <a:gd name="connsiteX1" fmla="*/ 1 w 1299032"/>
                <a:gd name="connsiteY1" fmla="*/ 0 h 1320828"/>
                <a:gd name="connsiteX2" fmla="*/ 1299032 w 1299032"/>
                <a:gd name="connsiteY2" fmla="*/ 1320828 h 1320828"/>
                <a:gd name="connsiteX3" fmla="*/ 0 w 1299032"/>
                <a:gd name="connsiteY3" fmla="*/ 747485 h 132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0828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0828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0" name="Right Triangle 10">
              <a:extLst>
                <a:ext uri="{FF2B5EF4-FFF2-40B4-BE49-F238E27FC236}">
                  <a16:creationId xmlns:a16="http://schemas.microsoft.com/office/drawing/2014/main" id="{12EF26CB-7696-4A55-974C-7C35BE61A450}"/>
                </a:ext>
              </a:extLst>
            </p:cNvPr>
            <p:cNvSpPr/>
            <p:nvPr/>
          </p:nvSpPr>
          <p:spPr>
            <a:xfrm flipH="1" flipV="1">
              <a:off x="4782454" y="3425316"/>
              <a:ext cx="1313546" cy="1328114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8114"/>
                <a:gd name="connsiteX1" fmla="*/ 1 w 1299032"/>
                <a:gd name="connsiteY1" fmla="*/ 0 h 1328114"/>
                <a:gd name="connsiteX2" fmla="*/ 1299032 w 1299032"/>
                <a:gd name="connsiteY2" fmla="*/ 1328114 h 1328114"/>
                <a:gd name="connsiteX3" fmla="*/ 0 w 1299032"/>
                <a:gd name="connsiteY3" fmla="*/ 747485 h 1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8114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8114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1" name="Right Triangle 10">
              <a:extLst>
                <a:ext uri="{FF2B5EF4-FFF2-40B4-BE49-F238E27FC236}">
                  <a16:creationId xmlns:a16="http://schemas.microsoft.com/office/drawing/2014/main" id="{F6D1D495-D5BA-4429-85D1-D70B2B3B0597}"/>
                </a:ext>
              </a:extLst>
            </p:cNvPr>
            <p:cNvSpPr/>
            <p:nvPr/>
          </p:nvSpPr>
          <p:spPr>
            <a:xfrm flipV="1">
              <a:off x="6096000" y="3428958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9082477-22F6-4479-B82F-5BB3AEEDA8B8}"/>
              </a:ext>
            </a:extLst>
          </p:cNvPr>
          <p:cNvGrpSpPr/>
          <p:nvPr/>
        </p:nvGrpSpPr>
        <p:grpSpPr>
          <a:xfrm>
            <a:off x="1692729" y="2007943"/>
            <a:ext cx="1970319" cy="1986644"/>
            <a:chOff x="4782454" y="2104571"/>
            <a:chExt cx="2627092" cy="2648859"/>
          </a:xfrm>
        </p:grpSpPr>
        <p:sp>
          <p:nvSpPr>
            <p:cNvPr id="99" name="Diamond 98">
              <a:extLst>
                <a:ext uri="{FF2B5EF4-FFF2-40B4-BE49-F238E27FC236}">
                  <a16:creationId xmlns:a16="http://schemas.microsoft.com/office/drawing/2014/main" id="{ADD2A64A-B683-4FDB-B767-83DB4C4FBA5A}"/>
                </a:ext>
              </a:extLst>
            </p:cNvPr>
            <p:cNvSpPr/>
            <p:nvPr/>
          </p:nvSpPr>
          <p:spPr>
            <a:xfrm>
              <a:off x="4782457" y="2115457"/>
              <a:ext cx="2627086" cy="262708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0" name="Right Triangle 10">
              <a:extLst>
                <a:ext uri="{FF2B5EF4-FFF2-40B4-BE49-F238E27FC236}">
                  <a16:creationId xmlns:a16="http://schemas.microsoft.com/office/drawing/2014/main" id="{E48B2D81-DD56-4237-97DD-8FA156A0C43B}"/>
                </a:ext>
              </a:extLst>
            </p:cNvPr>
            <p:cNvSpPr/>
            <p:nvPr/>
          </p:nvSpPr>
          <p:spPr>
            <a:xfrm flipH="1">
              <a:off x="4782454" y="2104571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1" name="Right Triangle 10">
              <a:extLst>
                <a:ext uri="{FF2B5EF4-FFF2-40B4-BE49-F238E27FC236}">
                  <a16:creationId xmlns:a16="http://schemas.microsoft.com/office/drawing/2014/main" id="{C2D16170-F572-4AC1-AECC-3015BD839589}"/>
                </a:ext>
              </a:extLst>
            </p:cNvPr>
            <p:cNvSpPr/>
            <p:nvPr/>
          </p:nvSpPr>
          <p:spPr>
            <a:xfrm>
              <a:off x="6095997" y="2104571"/>
              <a:ext cx="1313546" cy="1320828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0828"/>
                <a:gd name="connsiteX1" fmla="*/ 1 w 1299032"/>
                <a:gd name="connsiteY1" fmla="*/ 0 h 1320828"/>
                <a:gd name="connsiteX2" fmla="*/ 1299032 w 1299032"/>
                <a:gd name="connsiteY2" fmla="*/ 1320828 h 1320828"/>
                <a:gd name="connsiteX3" fmla="*/ 0 w 1299032"/>
                <a:gd name="connsiteY3" fmla="*/ 747485 h 132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0828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0828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2" name="Right Triangle 10">
              <a:extLst>
                <a:ext uri="{FF2B5EF4-FFF2-40B4-BE49-F238E27FC236}">
                  <a16:creationId xmlns:a16="http://schemas.microsoft.com/office/drawing/2014/main" id="{5D9C5C22-0629-436E-977E-5F120DF4625F}"/>
                </a:ext>
              </a:extLst>
            </p:cNvPr>
            <p:cNvSpPr/>
            <p:nvPr/>
          </p:nvSpPr>
          <p:spPr>
            <a:xfrm flipH="1" flipV="1">
              <a:off x="4782454" y="3425316"/>
              <a:ext cx="1313546" cy="1328114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8114"/>
                <a:gd name="connsiteX1" fmla="*/ 1 w 1299032"/>
                <a:gd name="connsiteY1" fmla="*/ 0 h 1328114"/>
                <a:gd name="connsiteX2" fmla="*/ 1299032 w 1299032"/>
                <a:gd name="connsiteY2" fmla="*/ 1328114 h 1328114"/>
                <a:gd name="connsiteX3" fmla="*/ 0 w 1299032"/>
                <a:gd name="connsiteY3" fmla="*/ 747485 h 1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8114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8114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3" name="Right Triangle 10">
              <a:extLst>
                <a:ext uri="{FF2B5EF4-FFF2-40B4-BE49-F238E27FC236}">
                  <a16:creationId xmlns:a16="http://schemas.microsoft.com/office/drawing/2014/main" id="{7DB183EC-C705-4762-BA52-C4C056F99A84}"/>
                </a:ext>
              </a:extLst>
            </p:cNvPr>
            <p:cNvSpPr/>
            <p:nvPr/>
          </p:nvSpPr>
          <p:spPr>
            <a:xfrm flipV="1">
              <a:off x="6096000" y="3428958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42D71E-31B5-4F84-8A82-A26B5553E138}"/>
              </a:ext>
            </a:extLst>
          </p:cNvPr>
          <p:cNvGrpSpPr/>
          <p:nvPr/>
        </p:nvGrpSpPr>
        <p:grpSpPr>
          <a:xfrm>
            <a:off x="3663041" y="1983451"/>
            <a:ext cx="1970319" cy="1986644"/>
            <a:chOff x="4782454" y="2104571"/>
            <a:chExt cx="2627092" cy="2648859"/>
          </a:xfrm>
        </p:grpSpPr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AD4087D3-E1B7-427C-9E94-E7E3496E4C22}"/>
                </a:ext>
              </a:extLst>
            </p:cNvPr>
            <p:cNvSpPr/>
            <p:nvPr/>
          </p:nvSpPr>
          <p:spPr>
            <a:xfrm>
              <a:off x="4782457" y="2115457"/>
              <a:ext cx="2627086" cy="262708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6" name="Right Triangle 10">
              <a:extLst>
                <a:ext uri="{FF2B5EF4-FFF2-40B4-BE49-F238E27FC236}">
                  <a16:creationId xmlns:a16="http://schemas.microsoft.com/office/drawing/2014/main" id="{0E717E3D-96D1-418C-B9AF-319209039885}"/>
                </a:ext>
              </a:extLst>
            </p:cNvPr>
            <p:cNvSpPr/>
            <p:nvPr/>
          </p:nvSpPr>
          <p:spPr>
            <a:xfrm flipH="1">
              <a:off x="4782454" y="2104571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7" name="Right Triangle 10">
              <a:extLst>
                <a:ext uri="{FF2B5EF4-FFF2-40B4-BE49-F238E27FC236}">
                  <a16:creationId xmlns:a16="http://schemas.microsoft.com/office/drawing/2014/main" id="{2E4F3135-2DF0-448E-ACDD-C35376541783}"/>
                </a:ext>
              </a:extLst>
            </p:cNvPr>
            <p:cNvSpPr/>
            <p:nvPr/>
          </p:nvSpPr>
          <p:spPr>
            <a:xfrm>
              <a:off x="6095997" y="2104571"/>
              <a:ext cx="1313546" cy="1320828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0828"/>
                <a:gd name="connsiteX1" fmla="*/ 1 w 1299032"/>
                <a:gd name="connsiteY1" fmla="*/ 0 h 1320828"/>
                <a:gd name="connsiteX2" fmla="*/ 1299032 w 1299032"/>
                <a:gd name="connsiteY2" fmla="*/ 1320828 h 1320828"/>
                <a:gd name="connsiteX3" fmla="*/ 0 w 1299032"/>
                <a:gd name="connsiteY3" fmla="*/ 747485 h 132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0828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0828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8" name="Right Triangle 10">
              <a:extLst>
                <a:ext uri="{FF2B5EF4-FFF2-40B4-BE49-F238E27FC236}">
                  <a16:creationId xmlns:a16="http://schemas.microsoft.com/office/drawing/2014/main" id="{2DAF2CFA-8729-4E6A-912E-0FF11F8E445B}"/>
                </a:ext>
              </a:extLst>
            </p:cNvPr>
            <p:cNvSpPr/>
            <p:nvPr/>
          </p:nvSpPr>
          <p:spPr>
            <a:xfrm flipH="1" flipV="1">
              <a:off x="4782454" y="3425316"/>
              <a:ext cx="1313546" cy="1328114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8114"/>
                <a:gd name="connsiteX1" fmla="*/ 1 w 1299032"/>
                <a:gd name="connsiteY1" fmla="*/ 0 h 1328114"/>
                <a:gd name="connsiteX2" fmla="*/ 1299032 w 1299032"/>
                <a:gd name="connsiteY2" fmla="*/ 1328114 h 1328114"/>
                <a:gd name="connsiteX3" fmla="*/ 0 w 1299032"/>
                <a:gd name="connsiteY3" fmla="*/ 747485 h 1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8114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8114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9" name="Right Triangle 10">
              <a:extLst>
                <a:ext uri="{FF2B5EF4-FFF2-40B4-BE49-F238E27FC236}">
                  <a16:creationId xmlns:a16="http://schemas.microsoft.com/office/drawing/2014/main" id="{021053C1-9BD2-405F-B63A-257B81782918}"/>
                </a:ext>
              </a:extLst>
            </p:cNvPr>
            <p:cNvSpPr/>
            <p:nvPr/>
          </p:nvSpPr>
          <p:spPr>
            <a:xfrm flipV="1">
              <a:off x="6096000" y="3428958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D38199D-CC75-40A7-8BD3-C69D2B7072E5}"/>
              </a:ext>
            </a:extLst>
          </p:cNvPr>
          <p:cNvGrpSpPr/>
          <p:nvPr/>
        </p:nvGrpSpPr>
        <p:grpSpPr>
          <a:xfrm>
            <a:off x="5633354" y="1991616"/>
            <a:ext cx="1970319" cy="1986644"/>
            <a:chOff x="4782454" y="2104571"/>
            <a:chExt cx="2627092" cy="2648859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13EDBEEF-DFC4-4175-90DB-63333FE5773D}"/>
                </a:ext>
              </a:extLst>
            </p:cNvPr>
            <p:cNvSpPr/>
            <p:nvPr/>
          </p:nvSpPr>
          <p:spPr>
            <a:xfrm>
              <a:off x="4782457" y="2115457"/>
              <a:ext cx="2627086" cy="2627086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2" name="Right Triangle 10">
              <a:extLst>
                <a:ext uri="{FF2B5EF4-FFF2-40B4-BE49-F238E27FC236}">
                  <a16:creationId xmlns:a16="http://schemas.microsoft.com/office/drawing/2014/main" id="{4FBF760D-101A-4557-A417-DEAC26E20A09}"/>
                </a:ext>
              </a:extLst>
            </p:cNvPr>
            <p:cNvSpPr/>
            <p:nvPr/>
          </p:nvSpPr>
          <p:spPr>
            <a:xfrm flipH="1">
              <a:off x="4782454" y="2104571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ight Triangle 10">
              <a:extLst>
                <a:ext uri="{FF2B5EF4-FFF2-40B4-BE49-F238E27FC236}">
                  <a16:creationId xmlns:a16="http://schemas.microsoft.com/office/drawing/2014/main" id="{F7D1510B-3001-4981-BCC5-E3010BD530AA}"/>
                </a:ext>
              </a:extLst>
            </p:cNvPr>
            <p:cNvSpPr/>
            <p:nvPr/>
          </p:nvSpPr>
          <p:spPr>
            <a:xfrm>
              <a:off x="6095997" y="2104571"/>
              <a:ext cx="1313546" cy="1320828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0828"/>
                <a:gd name="connsiteX1" fmla="*/ 1 w 1299032"/>
                <a:gd name="connsiteY1" fmla="*/ 0 h 1320828"/>
                <a:gd name="connsiteX2" fmla="*/ 1299032 w 1299032"/>
                <a:gd name="connsiteY2" fmla="*/ 1320828 h 1320828"/>
                <a:gd name="connsiteX3" fmla="*/ 0 w 1299032"/>
                <a:gd name="connsiteY3" fmla="*/ 747485 h 132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0828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0828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4" name="Right Triangle 10">
              <a:extLst>
                <a:ext uri="{FF2B5EF4-FFF2-40B4-BE49-F238E27FC236}">
                  <a16:creationId xmlns:a16="http://schemas.microsoft.com/office/drawing/2014/main" id="{10462571-5145-4032-8E1E-FE8DB19633DD}"/>
                </a:ext>
              </a:extLst>
            </p:cNvPr>
            <p:cNvSpPr/>
            <p:nvPr/>
          </p:nvSpPr>
          <p:spPr>
            <a:xfrm flipH="1" flipV="1">
              <a:off x="4782454" y="3425316"/>
              <a:ext cx="1313546" cy="1328114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8114"/>
                <a:gd name="connsiteX1" fmla="*/ 1 w 1299032"/>
                <a:gd name="connsiteY1" fmla="*/ 0 h 1328114"/>
                <a:gd name="connsiteX2" fmla="*/ 1299032 w 1299032"/>
                <a:gd name="connsiteY2" fmla="*/ 1328114 h 1328114"/>
                <a:gd name="connsiteX3" fmla="*/ 0 w 1299032"/>
                <a:gd name="connsiteY3" fmla="*/ 747485 h 1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8114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8114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Right Triangle 10">
              <a:extLst>
                <a:ext uri="{FF2B5EF4-FFF2-40B4-BE49-F238E27FC236}">
                  <a16:creationId xmlns:a16="http://schemas.microsoft.com/office/drawing/2014/main" id="{3288ED16-1B92-455E-80A1-131719DE4F4D}"/>
                </a:ext>
              </a:extLst>
            </p:cNvPr>
            <p:cNvSpPr/>
            <p:nvPr/>
          </p:nvSpPr>
          <p:spPr>
            <a:xfrm flipV="1">
              <a:off x="6096000" y="3428958"/>
              <a:ext cx="1313546" cy="1324471"/>
            </a:xfrm>
            <a:custGeom>
              <a:avLst/>
              <a:gdLst>
                <a:gd name="connsiteX0" fmla="*/ 0 w 1313546"/>
                <a:gd name="connsiteY0" fmla="*/ 544284 h 544284"/>
                <a:gd name="connsiteX1" fmla="*/ 0 w 1313546"/>
                <a:gd name="connsiteY1" fmla="*/ 0 h 544284"/>
                <a:gd name="connsiteX2" fmla="*/ 1313546 w 1313546"/>
                <a:gd name="connsiteY2" fmla="*/ 544284 h 544284"/>
                <a:gd name="connsiteX3" fmla="*/ 0 w 1313546"/>
                <a:gd name="connsiteY3" fmla="*/ 544284 h 544284"/>
                <a:gd name="connsiteX0" fmla="*/ 0 w 1313546"/>
                <a:gd name="connsiteY0" fmla="*/ 1313542 h 1313542"/>
                <a:gd name="connsiteX1" fmla="*/ 14515 w 1313546"/>
                <a:gd name="connsiteY1" fmla="*/ 0 h 1313542"/>
                <a:gd name="connsiteX2" fmla="*/ 1313546 w 1313546"/>
                <a:gd name="connsiteY2" fmla="*/ 1313542 h 1313542"/>
                <a:gd name="connsiteX3" fmla="*/ 0 w 1313546"/>
                <a:gd name="connsiteY3" fmla="*/ 1313542 h 1313542"/>
                <a:gd name="connsiteX0" fmla="*/ 0 w 1299032"/>
                <a:gd name="connsiteY0" fmla="*/ 747485 h 1313542"/>
                <a:gd name="connsiteX1" fmla="*/ 1 w 1299032"/>
                <a:gd name="connsiteY1" fmla="*/ 0 h 1313542"/>
                <a:gd name="connsiteX2" fmla="*/ 1299032 w 1299032"/>
                <a:gd name="connsiteY2" fmla="*/ 1313542 h 1313542"/>
                <a:gd name="connsiteX3" fmla="*/ 0 w 1299032"/>
                <a:gd name="connsiteY3" fmla="*/ 747485 h 1313542"/>
                <a:gd name="connsiteX0" fmla="*/ 0 w 1299032"/>
                <a:gd name="connsiteY0" fmla="*/ 747485 h 1324471"/>
                <a:gd name="connsiteX1" fmla="*/ 1 w 1299032"/>
                <a:gd name="connsiteY1" fmla="*/ 0 h 1324471"/>
                <a:gd name="connsiteX2" fmla="*/ 1299032 w 1299032"/>
                <a:gd name="connsiteY2" fmla="*/ 1324471 h 1324471"/>
                <a:gd name="connsiteX3" fmla="*/ 0 w 1299032"/>
                <a:gd name="connsiteY3" fmla="*/ 747485 h 13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32" h="1324471">
                  <a:moveTo>
                    <a:pt x="0" y="747485"/>
                  </a:moveTo>
                  <a:cubicBezTo>
                    <a:pt x="0" y="498323"/>
                    <a:pt x="1" y="249162"/>
                    <a:pt x="1" y="0"/>
                  </a:cubicBezTo>
                  <a:lnTo>
                    <a:pt x="1299032" y="1324471"/>
                  </a:lnTo>
                  <a:lnTo>
                    <a:pt x="0" y="7474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F0E197D1-E7EA-4CE5-B4B2-0CEFFB4E8209}"/>
              </a:ext>
            </a:extLst>
          </p:cNvPr>
          <p:cNvSpPr/>
          <p:nvPr/>
        </p:nvSpPr>
        <p:spPr>
          <a:xfrm>
            <a:off x="2561490" y="3003464"/>
            <a:ext cx="1054838" cy="1018065"/>
          </a:xfrm>
          <a:custGeom>
            <a:avLst/>
            <a:gdLst>
              <a:gd name="connsiteX0" fmla="*/ 0 w 1277257"/>
              <a:gd name="connsiteY0" fmla="*/ 1291771 h 1291771"/>
              <a:gd name="connsiteX1" fmla="*/ 1277257 w 1277257"/>
              <a:gd name="connsiteY1" fmla="*/ 0 h 1291771"/>
              <a:gd name="connsiteX2" fmla="*/ 1233714 w 1277257"/>
              <a:gd name="connsiteY2" fmla="*/ 1001485 h 1291771"/>
              <a:gd name="connsiteX3" fmla="*/ 0 w 1277257"/>
              <a:gd name="connsiteY3" fmla="*/ 1291771 h 1291771"/>
              <a:gd name="connsiteX0" fmla="*/ 0 w 1290045"/>
              <a:gd name="connsiteY0" fmla="*/ 1326940 h 1326940"/>
              <a:gd name="connsiteX1" fmla="*/ 1290045 w 1290045"/>
              <a:gd name="connsiteY1" fmla="*/ 0 h 1326940"/>
              <a:gd name="connsiteX2" fmla="*/ 1246502 w 1290045"/>
              <a:gd name="connsiteY2" fmla="*/ 1001485 h 1326940"/>
              <a:gd name="connsiteX3" fmla="*/ 0 w 1290045"/>
              <a:gd name="connsiteY3" fmla="*/ 1326940 h 1326940"/>
              <a:gd name="connsiteX0" fmla="*/ 0 w 1318820"/>
              <a:gd name="connsiteY0" fmla="*/ 1326940 h 1326940"/>
              <a:gd name="connsiteX1" fmla="*/ 1318820 w 1318820"/>
              <a:gd name="connsiteY1" fmla="*/ 0 h 1326940"/>
              <a:gd name="connsiteX2" fmla="*/ 1246502 w 1318820"/>
              <a:gd name="connsiteY2" fmla="*/ 1001485 h 1326940"/>
              <a:gd name="connsiteX3" fmla="*/ 0 w 1318820"/>
              <a:gd name="connsiteY3" fmla="*/ 1326940 h 1326940"/>
              <a:gd name="connsiteX0" fmla="*/ 0 w 1273100"/>
              <a:gd name="connsiteY0" fmla="*/ 1357420 h 1357420"/>
              <a:gd name="connsiteX1" fmla="*/ 1273100 w 1273100"/>
              <a:gd name="connsiteY1" fmla="*/ 0 h 1357420"/>
              <a:gd name="connsiteX2" fmla="*/ 1200782 w 1273100"/>
              <a:gd name="connsiteY2" fmla="*/ 1001485 h 1357420"/>
              <a:gd name="connsiteX3" fmla="*/ 0 w 1273100"/>
              <a:gd name="connsiteY3" fmla="*/ 1357420 h 1357420"/>
              <a:gd name="connsiteX0" fmla="*/ 0 w 1295960"/>
              <a:gd name="connsiteY0" fmla="*/ 1353610 h 1353610"/>
              <a:gd name="connsiteX1" fmla="*/ 1295960 w 1295960"/>
              <a:gd name="connsiteY1" fmla="*/ 0 h 1353610"/>
              <a:gd name="connsiteX2" fmla="*/ 1223642 w 1295960"/>
              <a:gd name="connsiteY2" fmla="*/ 1001485 h 1353610"/>
              <a:gd name="connsiteX3" fmla="*/ 0 w 1295960"/>
              <a:gd name="connsiteY3" fmla="*/ 1353610 h 1353610"/>
              <a:gd name="connsiteX0" fmla="*/ 0 w 1311200"/>
              <a:gd name="connsiteY0" fmla="*/ 1345990 h 1345990"/>
              <a:gd name="connsiteX1" fmla="*/ 1311200 w 1311200"/>
              <a:gd name="connsiteY1" fmla="*/ 0 h 1345990"/>
              <a:gd name="connsiteX2" fmla="*/ 1238882 w 1311200"/>
              <a:gd name="connsiteY2" fmla="*/ 1001485 h 1345990"/>
              <a:gd name="connsiteX3" fmla="*/ 0 w 1311200"/>
              <a:gd name="connsiteY3" fmla="*/ 1345990 h 1345990"/>
              <a:gd name="connsiteX0" fmla="*/ 0 w 1337870"/>
              <a:gd name="connsiteY0" fmla="*/ 1342180 h 1342180"/>
              <a:gd name="connsiteX1" fmla="*/ 1337870 w 1337870"/>
              <a:gd name="connsiteY1" fmla="*/ 0 h 1342180"/>
              <a:gd name="connsiteX2" fmla="*/ 1265552 w 1337870"/>
              <a:gd name="connsiteY2" fmla="*/ 1001485 h 1342180"/>
              <a:gd name="connsiteX3" fmla="*/ 0 w 1337870"/>
              <a:gd name="connsiteY3" fmla="*/ 1342180 h 1342180"/>
              <a:gd name="connsiteX0" fmla="*/ 0 w 1406450"/>
              <a:gd name="connsiteY0" fmla="*/ 1357420 h 1357420"/>
              <a:gd name="connsiteX1" fmla="*/ 1406450 w 1406450"/>
              <a:gd name="connsiteY1" fmla="*/ 0 h 1357420"/>
              <a:gd name="connsiteX2" fmla="*/ 1265552 w 1406450"/>
              <a:gd name="connsiteY2" fmla="*/ 1016725 h 1357420"/>
              <a:gd name="connsiteX3" fmla="*/ 0 w 1406450"/>
              <a:gd name="connsiteY3" fmla="*/ 1357420 h 13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450" h="1357420">
                <a:moveTo>
                  <a:pt x="0" y="1357420"/>
                </a:moveTo>
                <a:lnTo>
                  <a:pt x="1406450" y="0"/>
                </a:lnTo>
                <a:lnTo>
                  <a:pt x="1265552" y="1016725"/>
                </a:lnTo>
                <a:lnTo>
                  <a:pt x="0" y="1357420"/>
                </a:lnTo>
                <a:close/>
              </a:path>
            </a:pathLst>
          </a:custGeom>
          <a:gradFill flip="none" rotWithShape="1">
            <a:gsLst>
              <a:gs pos="28000">
                <a:schemeClr val="tx1"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1D346720-6B66-439C-853D-D9BC9973B845}"/>
              </a:ext>
            </a:extLst>
          </p:cNvPr>
          <p:cNvSpPr/>
          <p:nvPr/>
        </p:nvSpPr>
        <p:spPr>
          <a:xfrm>
            <a:off x="4526356" y="3003464"/>
            <a:ext cx="1054838" cy="1018065"/>
          </a:xfrm>
          <a:custGeom>
            <a:avLst/>
            <a:gdLst>
              <a:gd name="connsiteX0" fmla="*/ 0 w 1277257"/>
              <a:gd name="connsiteY0" fmla="*/ 1291771 h 1291771"/>
              <a:gd name="connsiteX1" fmla="*/ 1277257 w 1277257"/>
              <a:gd name="connsiteY1" fmla="*/ 0 h 1291771"/>
              <a:gd name="connsiteX2" fmla="*/ 1233714 w 1277257"/>
              <a:gd name="connsiteY2" fmla="*/ 1001485 h 1291771"/>
              <a:gd name="connsiteX3" fmla="*/ 0 w 1277257"/>
              <a:gd name="connsiteY3" fmla="*/ 1291771 h 1291771"/>
              <a:gd name="connsiteX0" fmla="*/ 0 w 1290045"/>
              <a:gd name="connsiteY0" fmla="*/ 1326940 h 1326940"/>
              <a:gd name="connsiteX1" fmla="*/ 1290045 w 1290045"/>
              <a:gd name="connsiteY1" fmla="*/ 0 h 1326940"/>
              <a:gd name="connsiteX2" fmla="*/ 1246502 w 1290045"/>
              <a:gd name="connsiteY2" fmla="*/ 1001485 h 1326940"/>
              <a:gd name="connsiteX3" fmla="*/ 0 w 1290045"/>
              <a:gd name="connsiteY3" fmla="*/ 1326940 h 1326940"/>
              <a:gd name="connsiteX0" fmla="*/ 0 w 1318820"/>
              <a:gd name="connsiteY0" fmla="*/ 1326940 h 1326940"/>
              <a:gd name="connsiteX1" fmla="*/ 1318820 w 1318820"/>
              <a:gd name="connsiteY1" fmla="*/ 0 h 1326940"/>
              <a:gd name="connsiteX2" fmla="*/ 1246502 w 1318820"/>
              <a:gd name="connsiteY2" fmla="*/ 1001485 h 1326940"/>
              <a:gd name="connsiteX3" fmla="*/ 0 w 1318820"/>
              <a:gd name="connsiteY3" fmla="*/ 1326940 h 1326940"/>
              <a:gd name="connsiteX0" fmla="*/ 0 w 1273100"/>
              <a:gd name="connsiteY0" fmla="*/ 1357420 h 1357420"/>
              <a:gd name="connsiteX1" fmla="*/ 1273100 w 1273100"/>
              <a:gd name="connsiteY1" fmla="*/ 0 h 1357420"/>
              <a:gd name="connsiteX2" fmla="*/ 1200782 w 1273100"/>
              <a:gd name="connsiteY2" fmla="*/ 1001485 h 1357420"/>
              <a:gd name="connsiteX3" fmla="*/ 0 w 1273100"/>
              <a:gd name="connsiteY3" fmla="*/ 1357420 h 1357420"/>
              <a:gd name="connsiteX0" fmla="*/ 0 w 1295960"/>
              <a:gd name="connsiteY0" fmla="*/ 1353610 h 1353610"/>
              <a:gd name="connsiteX1" fmla="*/ 1295960 w 1295960"/>
              <a:gd name="connsiteY1" fmla="*/ 0 h 1353610"/>
              <a:gd name="connsiteX2" fmla="*/ 1223642 w 1295960"/>
              <a:gd name="connsiteY2" fmla="*/ 1001485 h 1353610"/>
              <a:gd name="connsiteX3" fmla="*/ 0 w 1295960"/>
              <a:gd name="connsiteY3" fmla="*/ 1353610 h 1353610"/>
              <a:gd name="connsiteX0" fmla="*/ 0 w 1311200"/>
              <a:gd name="connsiteY0" fmla="*/ 1345990 h 1345990"/>
              <a:gd name="connsiteX1" fmla="*/ 1311200 w 1311200"/>
              <a:gd name="connsiteY1" fmla="*/ 0 h 1345990"/>
              <a:gd name="connsiteX2" fmla="*/ 1238882 w 1311200"/>
              <a:gd name="connsiteY2" fmla="*/ 1001485 h 1345990"/>
              <a:gd name="connsiteX3" fmla="*/ 0 w 1311200"/>
              <a:gd name="connsiteY3" fmla="*/ 1345990 h 1345990"/>
              <a:gd name="connsiteX0" fmla="*/ 0 w 1337870"/>
              <a:gd name="connsiteY0" fmla="*/ 1342180 h 1342180"/>
              <a:gd name="connsiteX1" fmla="*/ 1337870 w 1337870"/>
              <a:gd name="connsiteY1" fmla="*/ 0 h 1342180"/>
              <a:gd name="connsiteX2" fmla="*/ 1265552 w 1337870"/>
              <a:gd name="connsiteY2" fmla="*/ 1001485 h 1342180"/>
              <a:gd name="connsiteX3" fmla="*/ 0 w 1337870"/>
              <a:gd name="connsiteY3" fmla="*/ 1342180 h 1342180"/>
              <a:gd name="connsiteX0" fmla="*/ 0 w 1406450"/>
              <a:gd name="connsiteY0" fmla="*/ 1357420 h 1357420"/>
              <a:gd name="connsiteX1" fmla="*/ 1406450 w 1406450"/>
              <a:gd name="connsiteY1" fmla="*/ 0 h 1357420"/>
              <a:gd name="connsiteX2" fmla="*/ 1265552 w 1406450"/>
              <a:gd name="connsiteY2" fmla="*/ 1016725 h 1357420"/>
              <a:gd name="connsiteX3" fmla="*/ 0 w 1406450"/>
              <a:gd name="connsiteY3" fmla="*/ 1357420 h 13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450" h="1357420">
                <a:moveTo>
                  <a:pt x="0" y="1357420"/>
                </a:moveTo>
                <a:lnTo>
                  <a:pt x="1406450" y="0"/>
                </a:lnTo>
                <a:lnTo>
                  <a:pt x="1265552" y="1016725"/>
                </a:lnTo>
                <a:lnTo>
                  <a:pt x="0" y="1357420"/>
                </a:lnTo>
                <a:close/>
              </a:path>
            </a:pathLst>
          </a:custGeom>
          <a:gradFill flip="none" rotWithShape="1">
            <a:gsLst>
              <a:gs pos="28000">
                <a:schemeClr val="tx1"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4F2A2827-218B-4506-865E-6092462A2BA2}"/>
              </a:ext>
            </a:extLst>
          </p:cNvPr>
          <p:cNvSpPr/>
          <p:nvPr/>
        </p:nvSpPr>
        <p:spPr>
          <a:xfrm>
            <a:off x="6502107" y="3003464"/>
            <a:ext cx="1054838" cy="1018065"/>
          </a:xfrm>
          <a:custGeom>
            <a:avLst/>
            <a:gdLst>
              <a:gd name="connsiteX0" fmla="*/ 0 w 1277257"/>
              <a:gd name="connsiteY0" fmla="*/ 1291771 h 1291771"/>
              <a:gd name="connsiteX1" fmla="*/ 1277257 w 1277257"/>
              <a:gd name="connsiteY1" fmla="*/ 0 h 1291771"/>
              <a:gd name="connsiteX2" fmla="*/ 1233714 w 1277257"/>
              <a:gd name="connsiteY2" fmla="*/ 1001485 h 1291771"/>
              <a:gd name="connsiteX3" fmla="*/ 0 w 1277257"/>
              <a:gd name="connsiteY3" fmla="*/ 1291771 h 1291771"/>
              <a:gd name="connsiteX0" fmla="*/ 0 w 1290045"/>
              <a:gd name="connsiteY0" fmla="*/ 1326940 h 1326940"/>
              <a:gd name="connsiteX1" fmla="*/ 1290045 w 1290045"/>
              <a:gd name="connsiteY1" fmla="*/ 0 h 1326940"/>
              <a:gd name="connsiteX2" fmla="*/ 1246502 w 1290045"/>
              <a:gd name="connsiteY2" fmla="*/ 1001485 h 1326940"/>
              <a:gd name="connsiteX3" fmla="*/ 0 w 1290045"/>
              <a:gd name="connsiteY3" fmla="*/ 1326940 h 1326940"/>
              <a:gd name="connsiteX0" fmla="*/ 0 w 1318820"/>
              <a:gd name="connsiteY0" fmla="*/ 1326940 h 1326940"/>
              <a:gd name="connsiteX1" fmla="*/ 1318820 w 1318820"/>
              <a:gd name="connsiteY1" fmla="*/ 0 h 1326940"/>
              <a:gd name="connsiteX2" fmla="*/ 1246502 w 1318820"/>
              <a:gd name="connsiteY2" fmla="*/ 1001485 h 1326940"/>
              <a:gd name="connsiteX3" fmla="*/ 0 w 1318820"/>
              <a:gd name="connsiteY3" fmla="*/ 1326940 h 1326940"/>
              <a:gd name="connsiteX0" fmla="*/ 0 w 1273100"/>
              <a:gd name="connsiteY0" fmla="*/ 1357420 h 1357420"/>
              <a:gd name="connsiteX1" fmla="*/ 1273100 w 1273100"/>
              <a:gd name="connsiteY1" fmla="*/ 0 h 1357420"/>
              <a:gd name="connsiteX2" fmla="*/ 1200782 w 1273100"/>
              <a:gd name="connsiteY2" fmla="*/ 1001485 h 1357420"/>
              <a:gd name="connsiteX3" fmla="*/ 0 w 1273100"/>
              <a:gd name="connsiteY3" fmla="*/ 1357420 h 1357420"/>
              <a:gd name="connsiteX0" fmla="*/ 0 w 1295960"/>
              <a:gd name="connsiteY0" fmla="*/ 1353610 h 1353610"/>
              <a:gd name="connsiteX1" fmla="*/ 1295960 w 1295960"/>
              <a:gd name="connsiteY1" fmla="*/ 0 h 1353610"/>
              <a:gd name="connsiteX2" fmla="*/ 1223642 w 1295960"/>
              <a:gd name="connsiteY2" fmla="*/ 1001485 h 1353610"/>
              <a:gd name="connsiteX3" fmla="*/ 0 w 1295960"/>
              <a:gd name="connsiteY3" fmla="*/ 1353610 h 1353610"/>
              <a:gd name="connsiteX0" fmla="*/ 0 w 1311200"/>
              <a:gd name="connsiteY0" fmla="*/ 1345990 h 1345990"/>
              <a:gd name="connsiteX1" fmla="*/ 1311200 w 1311200"/>
              <a:gd name="connsiteY1" fmla="*/ 0 h 1345990"/>
              <a:gd name="connsiteX2" fmla="*/ 1238882 w 1311200"/>
              <a:gd name="connsiteY2" fmla="*/ 1001485 h 1345990"/>
              <a:gd name="connsiteX3" fmla="*/ 0 w 1311200"/>
              <a:gd name="connsiteY3" fmla="*/ 1345990 h 1345990"/>
              <a:gd name="connsiteX0" fmla="*/ 0 w 1337870"/>
              <a:gd name="connsiteY0" fmla="*/ 1342180 h 1342180"/>
              <a:gd name="connsiteX1" fmla="*/ 1337870 w 1337870"/>
              <a:gd name="connsiteY1" fmla="*/ 0 h 1342180"/>
              <a:gd name="connsiteX2" fmla="*/ 1265552 w 1337870"/>
              <a:gd name="connsiteY2" fmla="*/ 1001485 h 1342180"/>
              <a:gd name="connsiteX3" fmla="*/ 0 w 1337870"/>
              <a:gd name="connsiteY3" fmla="*/ 1342180 h 1342180"/>
              <a:gd name="connsiteX0" fmla="*/ 0 w 1406450"/>
              <a:gd name="connsiteY0" fmla="*/ 1357420 h 1357420"/>
              <a:gd name="connsiteX1" fmla="*/ 1406450 w 1406450"/>
              <a:gd name="connsiteY1" fmla="*/ 0 h 1357420"/>
              <a:gd name="connsiteX2" fmla="*/ 1265552 w 1406450"/>
              <a:gd name="connsiteY2" fmla="*/ 1016725 h 1357420"/>
              <a:gd name="connsiteX3" fmla="*/ 0 w 1406450"/>
              <a:gd name="connsiteY3" fmla="*/ 1357420 h 13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450" h="1357420">
                <a:moveTo>
                  <a:pt x="0" y="1357420"/>
                </a:moveTo>
                <a:lnTo>
                  <a:pt x="1406450" y="0"/>
                </a:lnTo>
                <a:lnTo>
                  <a:pt x="1265552" y="1016725"/>
                </a:lnTo>
                <a:lnTo>
                  <a:pt x="0" y="1357420"/>
                </a:lnTo>
                <a:close/>
              </a:path>
            </a:pathLst>
          </a:custGeom>
          <a:gradFill flip="none" rotWithShape="1">
            <a:gsLst>
              <a:gs pos="28000">
                <a:schemeClr val="tx1"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pic>
        <p:nvPicPr>
          <p:cNvPr id="126" name="Graphic 125" descr="Handshake">
            <a:extLst>
              <a:ext uri="{FF2B5EF4-FFF2-40B4-BE49-F238E27FC236}">
                <a16:creationId xmlns:a16="http://schemas.microsoft.com/office/drawing/2014/main" id="{3CC3D81D-3CB4-40E5-9B1F-26A6F517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543" y="2511213"/>
            <a:ext cx="685800" cy="685800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6B35B89-9E99-46F5-87E0-2E157575B7F3}"/>
              </a:ext>
            </a:extLst>
          </p:cNvPr>
          <p:cNvSpPr txBox="1"/>
          <p:nvPr/>
        </p:nvSpPr>
        <p:spPr>
          <a:xfrm>
            <a:off x="2062847" y="410869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900CC"/>
                </a:solidFill>
                <a:latin typeface="Bookman Old Style" panose="02050604050505020204" pitchFamily="18" charset="0"/>
              </a:rPr>
              <a:t>STEP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F2C65C-6EEB-40D9-B144-F7198E7EDCB1}"/>
              </a:ext>
            </a:extLst>
          </p:cNvPr>
          <p:cNvSpPr txBox="1"/>
          <p:nvPr/>
        </p:nvSpPr>
        <p:spPr>
          <a:xfrm>
            <a:off x="1924061" y="4472852"/>
            <a:ext cx="150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900CC"/>
                </a:solidFill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783F6FE-4257-43A0-BD6D-AC7A73777ACB}"/>
              </a:ext>
            </a:extLst>
          </p:cNvPr>
          <p:cNvSpPr txBox="1"/>
          <p:nvPr/>
        </p:nvSpPr>
        <p:spPr>
          <a:xfrm>
            <a:off x="3053441" y="13522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9900"/>
                </a:solidFill>
                <a:latin typeface="Bookman Old Style" panose="02050604050505020204" pitchFamily="18" charset="0"/>
              </a:rPr>
              <a:t>STEP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E6EF56F-1318-419A-A7CB-C2BB0D40C30A}"/>
              </a:ext>
            </a:extLst>
          </p:cNvPr>
          <p:cNvSpPr txBox="1"/>
          <p:nvPr/>
        </p:nvSpPr>
        <p:spPr>
          <a:xfrm>
            <a:off x="2995850" y="525017"/>
            <a:ext cx="1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9900"/>
                </a:solidFill>
                <a:latin typeface="Bookman Old Style" panose="02050604050505020204" pitchFamily="18" charset="0"/>
              </a:rPr>
              <a:t>RL Formulation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56D3573-6663-44F7-8719-2BFF9A7D7863}"/>
              </a:ext>
            </a:extLst>
          </p:cNvPr>
          <p:cNvSpPr txBox="1"/>
          <p:nvPr/>
        </p:nvSpPr>
        <p:spPr>
          <a:xfrm>
            <a:off x="4090760" y="4112463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33CC33"/>
                </a:solidFill>
                <a:latin typeface="Bookman Old Style" panose="02050604050505020204" pitchFamily="18" charset="0"/>
              </a:rPr>
              <a:t>STEP 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189D077-9123-435E-A62F-B9D5FCFD7BD4}"/>
              </a:ext>
            </a:extLst>
          </p:cNvPr>
          <p:cNvSpPr txBox="1"/>
          <p:nvPr/>
        </p:nvSpPr>
        <p:spPr>
          <a:xfrm>
            <a:off x="3663041" y="4472852"/>
            <a:ext cx="195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33CC33"/>
                </a:solidFill>
                <a:latin typeface="Bookman Old Style" panose="02050604050505020204" pitchFamily="18" charset="0"/>
              </a:rPr>
              <a:t>Hardware Specifications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3C23AF-3B6F-47F1-AA70-36031C7A5F96}"/>
              </a:ext>
            </a:extLst>
          </p:cNvPr>
          <p:cNvSpPr txBox="1"/>
          <p:nvPr/>
        </p:nvSpPr>
        <p:spPr>
          <a:xfrm>
            <a:off x="5086764" y="1493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STEP 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FA9ADB-0405-4C16-AC55-E8653B5E1575}"/>
              </a:ext>
            </a:extLst>
          </p:cNvPr>
          <p:cNvSpPr txBox="1"/>
          <p:nvPr/>
        </p:nvSpPr>
        <p:spPr>
          <a:xfrm>
            <a:off x="4813281" y="525017"/>
            <a:ext cx="1619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Implementation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82F43-734D-4ACF-8DE9-5B629D437B03}"/>
              </a:ext>
            </a:extLst>
          </p:cNvPr>
          <p:cNvSpPr txBox="1"/>
          <p:nvPr/>
        </p:nvSpPr>
        <p:spPr>
          <a:xfrm>
            <a:off x="6018757" y="410869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CC99"/>
                </a:solidFill>
                <a:latin typeface="Bookman Old Style" panose="02050604050505020204" pitchFamily="18" charset="0"/>
              </a:rPr>
              <a:t>STEP 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A744B6A-1C9C-4FC9-B13F-949382037459}"/>
              </a:ext>
            </a:extLst>
          </p:cNvPr>
          <p:cNvSpPr txBox="1"/>
          <p:nvPr/>
        </p:nvSpPr>
        <p:spPr>
          <a:xfrm>
            <a:off x="5575676" y="4424449"/>
            <a:ext cx="219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CC99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pic>
        <p:nvPicPr>
          <p:cNvPr id="143" name="Graphic 142" descr="Head with gears">
            <a:extLst>
              <a:ext uri="{FF2B5EF4-FFF2-40B4-BE49-F238E27FC236}">
                <a16:creationId xmlns:a16="http://schemas.microsoft.com/office/drawing/2014/main" id="{C39AC180-59C3-423F-A337-8FEAFA7B9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7063" y="1395224"/>
            <a:ext cx="723247" cy="72324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49" name="Picture 2" descr="Amrita Vishwa Vidyapeetham - Wikipedia">
            <a:extLst>
              <a:ext uri="{FF2B5EF4-FFF2-40B4-BE49-F238E27FC236}">
                <a16:creationId xmlns:a16="http://schemas.microsoft.com/office/drawing/2014/main" id="{E0ED24A6-BF98-4C4C-BA77-7FDFD60F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Workflow">
            <a:extLst>
              <a:ext uri="{FF2B5EF4-FFF2-40B4-BE49-F238E27FC236}">
                <a16:creationId xmlns:a16="http://schemas.microsoft.com/office/drawing/2014/main" id="{79EA5102-536B-4F71-A191-7253B8A6DA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6956" y="2426632"/>
            <a:ext cx="706042" cy="706042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pic>
        <p:nvPicPr>
          <p:cNvPr id="52" name="Graphic 51" descr="Venn diagram">
            <a:extLst>
              <a:ext uri="{FF2B5EF4-FFF2-40B4-BE49-F238E27FC236}">
                <a16:creationId xmlns:a16="http://schemas.microsoft.com/office/drawing/2014/main" id="{7C09EADC-F102-460D-B80B-E4B9481D9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4406" y="2471034"/>
            <a:ext cx="767901" cy="76790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76E6AA32-2E27-4FF9-A635-EE7E30CCED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" name="Graphic 1" descr="Target Audience">
            <a:extLst>
              <a:ext uri="{FF2B5EF4-FFF2-40B4-BE49-F238E27FC236}">
                <a16:creationId xmlns:a16="http://schemas.microsoft.com/office/drawing/2014/main" id="{22494351-84A0-0817-CBEE-8713172C5D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9127" y="1350962"/>
            <a:ext cx="914400" cy="9144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6112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69288" y="1132482"/>
            <a:ext cx="2707375" cy="849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Conclusion</a:t>
            </a:r>
            <a:endParaRPr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Graphic 6" descr="Diploma roll">
            <a:extLst>
              <a:ext uri="{FF2B5EF4-FFF2-40B4-BE49-F238E27FC236}">
                <a16:creationId xmlns:a16="http://schemas.microsoft.com/office/drawing/2014/main" id="{062985C0-A3E6-4690-8C8F-B9A21EE11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1034" y="1067912"/>
            <a:ext cx="914400" cy="9144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F82F6-283A-4679-8329-E4DD41D6C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853B9-EDD1-4318-897F-420B57738A9A}"/>
              </a:ext>
            </a:extLst>
          </p:cNvPr>
          <p:cNvSpPr txBox="1"/>
          <p:nvPr/>
        </p:nvSpPr>
        <p:spPr>
          <a:xfrm>
            <a:off x="4614844" y="802035"/>
            <a:ext cx="42105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indent="0" algn="r">
              <a:buNone/>
            </a:pPr>
            <a:endParaRPr lang="en-US" sz="1600" dirty="0">
              <a:solidFill>
                <a:srgbClr val="1A9988"/>
              </a:solidFill>
            </a:endParaRPr>
          </a:p>
          <a:p>
            <a:pPr marL="14605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Raleway" panose="020B0604020202020204" charset="0"/>
              </a:rPr>
              <a:t>To the best of our knowledge, we have successfully designed a 3d-printed robot that plays Rock paper scissors game using reinforcement learning</a:t>
            </a:r>
          </a:p>
          <a:p>
            <a:pPr marL="146050" indent="0" algn="just">
              <a:buNone/>
            </a:pPr>
            <a:endParaRPr lang="en-US" sz="1600" b="1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146050" indent="0" algn="just">
              <a:buNone/>
            </a:pPr>
            <a:endParaRPr lang="en-US" sz="1600" b="1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146050" indent="0" algn="just">
              <a:buNone/>
            </a:pPr>
            <a:endParaRPr lang="en-US" sz="1600" b="1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14605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Raleway" panose="020B0604020202020204" charset="0"/>
              </a:rPr>
              <a:t>In future , we would like to extend this project by using much more complex patterns for recognition and by also using different available DRL algorithms like DQN, DDQN, </a:t>
            </a:r>
            <a:r>
              <a:rPr lang="en-US" sz="1600" b="1" dirty="0" err="1">
                <a:solidFill>
                  <a:schemeClr val="tx1"/>
                </a:solidFill>
                <a:latin typeface="Raleway" panose="020B0604020202020204" charset="0"/>
              </a:rPr>
              <a:t>etc</a:t>
            </a:r>
            <a:endParaRPr lang="en-US" sz="1600" dirty="0">
              <a:solidFill>
                <a:srgbClr val="1A9988"/>
              </a:solidFill>
            </a:endParaRPr>
          </a:p>
          <a:p>
            <a:pPr marL="146050" indent="0" algn="just">
              <a:buNone/>
            </a:pPr>
            <a:endParaRPr lang="en-US" sz="16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6" name="Picture 2" descr="Amrita Vishwa Vidyapeetham - Wikipedia">
            <a:extLst>
              <a:ext uri="{FF2B5EF4-FFF2-40B4-BE49-F238E27FC236}">
                <a16:creationId xmlns:a16="http://schemas.microsoft.com/office/drawing/2014/main" id="{22FFFEED-3E71-4059-B123-2C7295D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6;p16">
            <a:extLst>
              <a:ext uri="{FF2B5EF4-FFF2-40B4-BE49-F238E27FC236}">
                <a16:creationId xmlns:a16="http://schemas.microsoft.com/office/drawing/2014/main" id="{FC7FDB1E-D219-45E9-A2D4-EEFCC6DFE18E}"/>
              </a:ext>
            </a:extLst>
          </p:cNvPr>
          <p:cNvSpPr txBox="1">
            <a:spLocks/>
          </p:cNvSpPr>
          <p:nvPr/>
        </p:nvSpPr>
        <p:spPr>
          <a:xfrm>
            <a:off x="616279" y="3285961"/>
            <a:ext cx="2707375" cy="84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Future Scope</a:t>
            </a:r>
          </a:p>
        </p:txBody>
      </p:sp>
      <p:pic>
        <p:nvPicPr>
          <p:cNvPr id="9" name="Graphic 8" descr="Diploma roll">
            <a:extLst>
              <a:ext uri="{FF2B5EF4-FFF2-40B4-BE49-F238E27FC236}">
                <a16:creationId xmlns:a16="http://schemas.microsoft.com/office/drawing/2014/main" id="{A75357C4-40ED-47D5-B4DD-A9B9B3BC8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1011" y="3221391"/>
            <a:ext cx="914400" cy="9144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0" name="Google Shape;126;p16">
            <a:extLst>
              <a:ext uri="{FF2B5EF4-FFF2-40B4-BE49-F238E27FC236}">
                <a16:creationId xmlns:a16="http://schemas.microsoft.com/office/drawing/2014/main" id="{A6C75B0A-1983-37C2-F1C2-8987D0B44FE0}"/>
              </a:ext>
            </a:extLst>
          </p:cNvPr>
          <p:cNvSpPr txBox="1">
            <a:spLocks/>
          </p:cNvSpPr>
          <p:nvPr/>
        </p:nvSpPr>
        <p:spPr>
          <a:xfrm>
            <a:off x="1762338" y="2260202"/>
            <a:ext cx="521273" cy="62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&amp;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2" grpId="0"/>
      <p:bldP spid="5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Picture 2" descr="Amrita Vishwa Vidyapeetham - Wikipedia">
            <a:extLst>
              <a:ext uri="{FF2B5EF4-FFF2-40B4-BE49-F238E27FC236}">
                <a16:creationId xmlns:a16="http://schemas.microsoft.com/office/drawing/2014/main" id="{07538292-D535-4B42-B540-EBD18E45E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2B9CD-C98B-46C5-8FB3-5269783C4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A95E3C-DAB6-4EDC-B424-7C59A02EBC7B}"/>
              </a:ext>
            </a:extLst>
          </p:cNvPr>
          <p:cNvSpPr/>
          <p:nvPr/>
        </p:nvSpPr>
        <p:spPr>
          <a:xfrm>
            <a:off x="2123252" y="4579056"/>
            <a:ext cx="489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EB5600"/>
                </a:solidFill>
              </a:rPr>
              <a:t>☺☺☺☺☺☺☺☺☺☺☺☺☺☺☺☺☺☺☺☺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1AEF47-C8B8-4A41-9763-F280DF87B6F5}"/>
              </a:ext>
            </a:extLst>
          </p:cNvPr>
          <p:cNvSpPr/>
          <p:nvPr/>
        </p:nvSpPr>
        <p:spPr>
          <a:xfrm>
            <a:off x="2123252" y="122972"/>
            <a:ext cx="489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EB5600"/>
                </a:solidFill>
              </a:rPr>
              <a:t>☺☺☺☺☺☺☺☺☺☺☺☺☺☺☺☺☺☺☺☺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3B428B-F41A-4199-9122-70E9E93DB1B5}"/>
              </a:ext>
            </a:extLst>
          </p:cNvPr>
          <p:cNvSpPr/>
          <p:nvPr/>
        </p:nvSpPr>
        <p:spPr>
          <a:xfrm>
            <a:off x="2503685" y="1954209"/>
            <a:ext cx="41490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rgbClr val="1A9988"/>
                </a:solidFill>
                <a:latin typeface="Bacalisties" panose="02000600000000000000" pitchFamily="2" charset="0"/>
              </a:rPr>
              <a:t>Thank You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FAAE03D-EFB3-41DE-A877-6B95FA38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74" y="3345432"/>
            <a:ext cx="2910649" cy="1129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6672247" cy="83441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Problem Statement</a:t>
            </a:r>
            <a:endParaRPr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F47CA2B1-33A2-4168-BBB3-A899AD178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0777" y="1322450"/>
            <a:ext cx="760108" cy="760108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88ADC-4496-4D0A-B410-B586C8798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148" y="0"/>
            <a:ext cx="1399854" cy="5235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2D97-3001-4590-921A-CE1CBBB033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Finger PNG, Finger Transparent Background - FreeIconsPNG">
            <a:extLst>
              <a:ext uri="{FF2B5EF4-FFF2-40B4-BE49-F238E27FC236}">
                <a16:creationId xmlns:a16="http://schemas.microsoft.com/office/drawing/2014/main" id="{054E4FEA-061C-4954-AFD8-C4192DDA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7" y="1318179"/>
            <a:ext cx="956122" cy="5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8BDB6-4B73-40BD-AD54-C8197BF47479}"/>
              </a:ext>
            </a:extLst>
          </p:cNvPr>
          <p:cNvSpPr txBox="1"/>
          <p:nvPr/>
        </p:nvSpPr>
        <p:spPr>
          <a:xfrm>
            <a:off x="2108004" y="1334607"/>
            <a:ext cx="6700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A9988"/>
                </a:solidFill>
                <a:latin typeface="Raleway" panose="020B0604020202020204" charset="0"/>
              </a:rPr>
              <a:t>To design  a  Robotic hand  which uses Reinforcement Learning to play the game of Rock , Paper, Scissor with Human.</a:t>
            </a:r>
            <a:endParaRPr lang="en-IN" sz="1600" b="1" dirty="0">
              <a:solidFill>
                <a:srgbClr val="1A9988"/>
              </a:solidFill>
              <a:latin typeface="Raleway" panose="020B0604020202020204" charset="0"/>
            </a:endParaRPr>
          </a:p>
        </p:txBody>
      </p:sp>
      <p:sp>
        <p:nvSpPr>
          <p:cNvPr id="8" name="Google Shape;133;p17">
            <a:extLst>
              <a:ext uri="{FF2B5EF4-FFF2-40B4-BE49-F238E27FC236}">
                <a16:creationId xmlns:a16="http://schemas.microsoft.com/office/drawing/2014/main" id="{B4BB4B74-A57F-464E-A4A5-A6B387AD0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487" y="0"/>
            <a:ext cx="2922562" cy="41683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600" dirty="0">
                <a:solidFill>
                  <a:srgbClr val="1A9988"/>
                </a:solidFill>
              </a:rPr>
              <a:t>Problem Statement</a:t>
            </a:r>
            <a:endParaRPr sz="1600" dirty="0">
              <a:solidFill>
                <a:srgbClr val="1A9988"/>
              </a:solidFill>
            </a:endParaRP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D6D02AF9-0138-48A3-B8D5-95759B437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1906" y="-25603"/>
            <a:ext cx="550296" cy="55029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0CA14778-8D49-4864-B149-1625FF788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AC10-3AAC-4662-8E47-4BA3A5C09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Robot beats rock, paper and scissors">
            <a:extLst>
              <a:ext uri="{FF2B5EF4-FFF2-40B4-BE49-F238E27FC236}">
                <a16:creationId xmlns:a16="http://schemas.microsoft.com/office/drawing/2014/main" id="{F64E4DE4-CC90-4A74-B82F-07D67720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89" y="2425751"/>
            <a:ext cx="6096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94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9949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RL Formulation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88ADC-4496-4D0A-B410-B586C879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148" y="0"/>
            <a:ext cx="1399854" cy="5235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EFE48-D503-4E52-AE56-011390925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Graphic 9" descr="Target Audience">
            <a:extLst>
              <a:ext uri="{FF2B5EF4-FFF2-40B4-BE49-F238E27FC236}">
                <a16:creationId xmlns:a16="http://schemas.microsoft.com/office/drawing/2014/main" id="{6DF37CCA-ADB2-00DF-AA9E-170A624B5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7927" y="1270643"/>
            <a:ext cx="914400" cy="9144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7368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Finger PNG, Finger Transparent Background - FreeIconsPNG">
            <a:extLst>
              <a:ext uri="{FF2B5EF4-FFF2-40B4-BE49-F238E27FC236}">
                <a16:creationId xmlns:a16="http://schemas.microsoft.com/office/drawing/2014/main" id="{F2A58595-BDB6-4818-9E68-04E0551E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18" y="1535940"/>
            <a:ext cx="675251" cy="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40259D-D45A-4FD4-8578-652759F6A36A}"/>
              </a:ext>
            </a:extLst>
          </p:cNvPr>
          <p:cNvSpPr txBox="1"/>
          <p:nvPr/>
        </p:nvSpPr>
        <p:spPr>
          <a:xfrm>
            <a:off x="1890641" y="1521279"/>
            <a:ext cx="715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latin typeface="Raleway" charset="0"/>
              </a:rPr>
              <a:t>Agent</a:t>
            </a:r>
            <a:r>
              <a:rPr lang="en-US" sz="1600" b="1" dirty="0">
                <a:solidFill>
                  <a:schemeClr val="tx1"/>
                </a:solidFill>
                <a:latin typeface="Raleway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Raleway" charset="0"/>
              </a:rPr>
              <a:t>–</a:t>
            </a:r>
            <a:r>
              <a:rPr lang="en-US" sz="1600" b="1" dirty="0">
                <a:solidFill>
                  <a:schemeClr val="tx1"/>
                </a:solidFill>
                <a:latin typeface="Raleway" charset="0"/>
              </a:rPr>
              <a:t> Player 1 (Bot) that tries to understand the pattern with the opponent is playing.</a:t>
            </a:r>
            <a:endParaRPr lang="en-IN" sz="16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18" name="Google Shape;133;p17">
            <a:extLst>
              <a:ext uri="{FF2B5EF4-FFF2-40B4-BE49-F238E27FC236}">
                <a16:creationId xmlns:a16="http://schemas.microsoft.com/office/drawing/2014/main" id="{3E5A8575-7843-4263-9A5F-F00501D79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3202"/>
            <a:ext cx="2928551" cy="40937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RL Formulation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1" name="Picture 2" descr="Amrita Vishwa Vidyapeetham - Wikipedia">
            <a:extLst>
              <a:ext uri="{FF2B5EF4-FFF2-40B4-BE49-F238E27FC236}">
                <a16:creationId xmlns:a16="http://schemas.microsoft.com/office/drawing/2014/main" id="{F55C860F-8252-4F76-A112-A6FB645C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672DFD57-E236-4D25-A38B-E925F6CCC5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3" name="Picture 6" descr="Finger PNG, Finger Transparent Background - FreeIconsPNG">
            <a:extLst>
              <a:ext uri="{FF2B5EF4-FFF2-40B4-BE49-F238E27FC236}">
                <a16:creationId xmlns:a16="http://schemas.microsoft.com/office/drawing/2014/main" id="{4133220A-1E02-42C0-954F-A23CB5F3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4" y="2399545"/>
            <a:ext cx="675251" cy="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Finger PNG, Finger Transparent Background - FreeIconsPNG">
            <a:extLst>
              <a:ext uri="{FF2B5EF4-FFF2-40B4-BE49-F238E27FC236}">
                <a16:creationId xmlns:a16="http://schemas.microsoft.com/office/drawing/2014/main" id="{243F1FDA-8BDD-489D-89BA-BA2ADEF0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62" y="3068678"/>
            <a:ext cx="675251" cy="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4ECB78-61AD-4F59-B6B3-272B7A207F48}"/>
              </a:ext>
            </a:extLst>
          </p:cNvPr>
          <p:cNvSpPr txBox="1"/>
          <p:nvPr/>
        </p:nvSpPr>
        <p:spPr>
          <a:xfrm>
            <a:off x="1904722" y="2402473"/>
            <a:ext cx="715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latin typeface="Raleway" charset="0"/>
              </a:rPr>
              <a:t>State</a:t>
            </a:r>
            <a:r>
              <a:rPr lang="en-US" sz="1600" b="1" dirty="0">
                <a:solidFill>
                  <a:schemeClr val="tx1"/>
                </a:solidFill>
                <a:latin typeface="Raleway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Raleway" charset="0"/>
              </a:rPr>
              <a:t>–</a:t>
            </a:r>
            <a:r>
              <a:rPr lang="en-US" sz="1600" b="1" dirty="0">
                <a:solidFill>
                  <a:schemeClr val="tx1"/>
                </a:solidFill>
                <a:latin typeface="Raleway" charset="0"/>
              </a:rPr>
              <a:t> Rock, Paper, Scissors</a:t>
            </a:r>
            <a:endParaRPr lang="en-IN" sz="16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4AB60-48D1-4322-B435-07C7D95C8759}"/>
              </a:ext>
            </a:extLst>
          </p:cNvPr>
          <p:cNvSpPr txBox="1"/>
          <p:nvPr/>
        </p:nvSpPr>
        <p:spPr>
          <a:xfrm>
            <a:off x="1890641" y="3064048"/>
            <a:ext cx="715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latin typeface="Raleway" charset="0"/>
              </a:rPr>
              <a:t>Action Space</a:t>
            </a:r>
            <a:r>
              <a:rPr lang="en-US" sz="1600" b="1" dirty="0">
                <a:solidFill>
                  <a:schemeClr val="tx1"/>
                </a:solidFill>
                <a:latin typeface="Raleway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Raleway" charset="0"/>
              </a:rPr>
              <a:t>- </a:t>
            </a:r>
            <a:r>
              <a:rPr lang="en-US" sz="1600" b="1" dirty="0">
                <a:solidFill>
                  <a:schemeClr val="tx1"/>
                </a:solidFill>
                <a:latin typeface="Raleway" charset="0"/>
              </a:rPr>
              <a:t>0,1,2(Rock, Paper, Scissors)</a:t>
            </a:r>
            <a:endParaRPr lang="en-IN" sz="16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32EED6-5363-4AC8-BA68-F0525F0E7BD7}"/>
              </a:ext>
            </a:extLst>
          </p:cNvPr>
          <p:cNvSpPr txBox="1"/>
          <p:nvPr/>
        </p:nvSpPr>
        <p:spPr>
          <a:xfrm>
            <a:off x="1890641" y="3737811"/>
            <a:ext cx="715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latin typeface="Raleway" charset="0"/>
              </a:rPr>
              <a:t>Environment –</a:t>
            </a:r>
            <a:r>
              <a:rPr lang="en-US" sz="1600" b="1" dirty="0">
                <a:solidFill>
                  <a:schemeClr val="tx1"/>
                </a:solidFill>
                <a:latin typeface="Raleway" charset="0"/>
              </a:rPr>
              <a:t> In our particular case the opponent itself is the Environment.</a:t>
            </a:r>
          </a:p>
        </p:txBody>
      </p:sp>
      <p:pic>
        <p:nvPicPr>
          <p:cNvPr id="29" name="Picture 6" descr="Finger PNG, Finger Transparent Background - FreeIconsPNG">
            <a:extLst>
              <a:ext uri="{FF2B5EF4-FFF2-40B4-BE49-F238E27FC236}">
                <a16:creationId xmlns:a16="http://schemas.microsoft.com/office/drawing/2014/main" id="{06317FA0-D9D1-4D4D-8986-065D05DA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8" y="3737811"/>
            <a:ext cx="675251" cy="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Target Audience">
            <a:extLst>
              <a:ext uri="{FF2B5EF4-FFF2-40B4-BE49-F238E27FC236}">
                <a16:creationId xmlns:a16="http://schemas.microsoft.com/office/drawing/2014/main" id="{80E6A431-7D8E-4BAF-ADE4-A20210E4B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283" y="-28552"/>
            <a:ext cx="458716" cy="45871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738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mrita Vishwa Vidyapeetham - Wikipedia">
            <a:extLst>
              <a:ext uri="{FF2B5EF4-FFF2-40B4-BE49-F238E27FC236}">
                <a16:creationId xmlns:a16="http://schemas.microsoft.com/office/drawing/2014/main" id="{5D3AE079-3F09-4F1F-AC77-1A09655A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7F23-5A49-4104-A822-53C9911064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0" name="Google Shape;133;p17">
            <a:extLst>
              <a:ext uri="{FF2B5EF4-FFF2-40B4-BE49-F238E27FC236}">
                <a16:creationId xmlns:a16="http://schemas.microsoft.com/office/drawing/2014/main" id="{1DDEA9A0-C49C-4434-AE00-4DE2C20FE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3202"/>
            <a:ext cx="2928551" cy="40937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RL Formulation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8" name="Picture 6" descr="Finger PNG, Finger Transparent Background - FreeIconsPNG">
            <a:extLst>
              <a:ext uri="{FF2B5EF4-FFF2-40B4-BE49-F238E27FC236}">
                <a16:creationId xmlns:a16="http://schemas.microsoft.com/office/drawing/2014/main" id="{374ABB59-F34C-4B1D-9EEF-FF90FA5A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4" y="1292213"/>
            <a:ext cx="675251" cy="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7486C5-5B7A-4C2C-A40E-B5F1D7136343}"/>
              </a:ext>
            </a:extLst>
          </p:cNvPr>
          <p:cNvSpPr txBox="1"/>
          <p:nvPr/>
        </p:nvSpPr>
        <p:spPr>
          <a:xfrm>
            <a:off x="1930346" y="1292213"/>
            <a:ext cx="6719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Raleway" charset="0"/>
              </a:rPr>
              <a:t>Reward</a:t>
            </a:r>
            <a:r>
              <a:rPr lang="en-US" b="1" dirty="0">
                <a:solidFill>
                  <a:schemeClr val="tx1"/>
                </a:solidFill>
                <a:latin typeface="Raleway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Raleway" charset="0"/>
              </a:rPr>
              <a:t>–</a:t>
            </a:r>
            <a:r>
              <a:rPr lang="en-US" b="1" dirty="0">
                <a:solidFill>
                  <a:schemeClr val="tx1"/>
                </a:solidFill>
                <a:latin typeface="Raleway" charset="0"/>
              </a:rPr>
              <a:t>	+1 for a win</a:t>
            </a:r>
          </a:p>
          <a:p>
            <a:r>
              <a:rPr lang="en-US" b="1" dirty="0">
                <a:solidFill>
                  <a:schemeClr val="tx1"/>
                </a:solidFill>
                <a:latin typeface="Raleway" charset="0"/>
              </a:rPr>
              <a:t>	-1 for a defeat</a:t>
            </a:r>
          </a:p>
          <a:p>
            <a:r>
              <a:rPr lang="en-US" b="1" dirty="0">
                <a:solidFill>
                  <a:schemeClr val="tx1"/>
                </a:solidFill>
                <a:latin typeface="Raleway" charset="0"/>
              </a:rPr>
              <a:t>	  0 for a tie</a:t>
            </a:r>
          </a:p>
        </p:txBody>
      </p:sp>
      <p:pic>
        <p:nvPicPr>
          <p:cNvPr id="30" name="Picture 6" descr="Finger PNG, Finger Transparent Background - FreeIconsPNG">
            <a:extLst>
              <a:ext uri="{FF2B5EF4-FFF2-40B4-BE49-F238E27FC236}">
                <a16:creationId xmlns:a16="http://schemas.microsoft.com/office/drawing/2014/main" id="{F7D12717-6082-44B2-818B-1E2E3D27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2" y="2514826"/>
            <a:ext cx="675251" cy="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AC0A9B-2E18-418D-BFB7-61E6ADA5AFB0}"/>
              </a:ext>
            </a:extLst>
          </p:cNvPr>
          <p:cNvSpPr txBox="1"/>
          <p:nvPr/>
        </p:nvSpPr>
        <p:spPr>
          <a:xfrm>
            <a:off x="1930345" y="2514826"/>
            <a:ext cx="671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EB5600"/>
                </a:solidFill>
                <a:latin typeface="Raleway" charset="0"/>
              </a:rPr>
              <a:t>Value – </a:t>
            </a:r>
            <a:r>
              <a:rPr lang="en-US" b="1" dirty="0">
                <a:solidFill>
                  <a:srgbClr val="1A9988"/>
                </a:solidFill>
                <a:latin typeface="Raleway" pitchFamily="2" charset="0"/>
              </a:rPr>
              <a:t>The total reward in each episode serves as our value.</a:t>
            </a:r>
            <a:endParaRPr lang="en-IN" b="1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32" name="Picture 6" descr="Finger PNG, Finger Transparent Background - FreeIconsPNG">
            <a:extLst>
              <a:ext uri="{FF2B5EF4-FFF2-40B4-BE49-F238E27FC236}">
                <a16:creationId xmlns:a16="http://schemas.microsoft.com/office/drawing/2014/main" id="{5773FD6B-4788-4037-8182-8D05D413B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2" y="3532753"/>
            <a:ext cx="675251" cy="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83BB6DC-4F07-4D0C-B1D1-C80858F1920D}"/>
              </a:ext>
            </a:extLst>
          </p:cNvPr>
          <p:cNvSpPr txBox="1"/>
          <p:nvPr/>
        </p:nvSpPr>
        <p:spPr>
          <a:xfrm>
            <a:off x="1930345" y="3472396"/>
            <a:ext cx="6719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EB5600"/>
                </a:solidFill>
                <a:latin typeface="Raleway" charset="0"/>
              </a:rPr>
              <a:t>Policy – </a:t>
            </a:r>
            <a:r>
              <a:rPr lang="en-US" b="1" dirty="0">
                <a:solidFill>
                  <a:srgbClr val="1A9988"/>
                </a:solidFill>
                <a:latin typeface="Raleway" pitchFamily="2" charset="0"/>
              </a:rPr>
              <a:t>During exploration if epsilon value is greater than generated random value , the agent randomly chooses any action. </a:t>
            </a:r>
          </a:p>
          <a:p>
            <a:pPr algn="just"/>
            <a:endParaRPr lang="en-US" b="1" dirty="0">
              <a:solidFill>
                <a:srgbClr val="1A9988"/>
              </a:solidFill>
              <a:latin typeface="Raleway" pitchFamily="2" charset="0"/>
            </a:endParaRPr>
          </a:p>
          <a:p>
            <a:pPr algn="just"/>
            <a:r>
              <a:rPr lang="en-US" b="1" dirty="0">
                <a:solidFill>
                  <a:srgbClr val="1A9988"/>
                </a:solidFill>
                <a:latin typeface="Raleway" pitchFamily="2" charset="0"/>
              </a:rPr>
              <a:t>Whereas if epsilon is less than generated random value the agent chooses greedy policy to choose the best action.</a:t>
            </a:r>
          </a:p>
          <a:p>
            <a:pPr algn="just"/>
            <a:r>
              <a:rPr lang="en-US" b="1" dirty="0">
                <a:solidFill>
                  <a:srgbClr val="1A9988"/>
                </a:solidFill>
                <a:latin typeface="Raleway" pitchFamily="2" charset="0"/>
              </a:rPr>
              <a:t>“GREEDY POLICY”</a:t>
            </a:r>
            <a:endParaRPr lang="en-IN" b="1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2" name="Graphic 11" descr="Target Audience">
            <a:extLst>
              <a:ext uri="{FF2B5EF4-FFF2-40B4-BE49-F238E27FC236}">
                <a16:creationId xmlns:a16="http://schemas.microsoft.com/office/drawing/2014/main" id="{87CE53F6-3582-4BFA-AE9C-8DD3F2604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283" y="-28552"/>
            <a:ext cx="458716" cy="45871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748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5988390" cy="76790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Q-Learning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88ADC-4496-4D0A-B410-B586C879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148" y="0"/>
            <a:ext cx="1399854" cy="5235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41D45-E11E-4075-AADF-1F024AA48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Graphic 2" descr="Workflow">
            <a:extLst>
              <a:ext uri="{FF2B5EF4-FFF2-40B4-BE49-F238E27FC236}">
                <a16:creationId xmlns:a16="http://schemas.microsoft.com/office/drawing/2014/main" id="{F85C49CA-D1DD-A449-E9E0-328708C09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9821" y="1322450"/>
            <a:ext cx="706042" cy="706042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8430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inger PNG, Finger Transparent Background - FreeIconsPNG">
            <a:extLst>
              <a:ext uri="{FF2B5EF4-FFF2-40B4-BE49-F238E27FC236}">
                <a16:creationId xmlns:a16="http://schemas.microsoft.com/office/drawing/2014/main" id="{057D7ECF-CA83-4352-BE15-14DC4D83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9" y="1370463"/>
            <a:ext cx="637996" cy="3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54572-30BD-4F88-8675-36D28048141F}"/>
              </a:ext>
            </a:extLst>
          </p:cNvPr>
          <p:cNvSpPr txBox="1"/>
          <p:nvPr/>
        </p:nvSpPr>
        <p:spPr>
          <a:xfrm>
            <a:off x="1841156" y="1364834"/>
            <a:ext cx="6695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i="1" dirty="0">
                <a:solidFill>
                  <a:srgbClr val="EB5600"/>
                </a:solidFill>
                <a:latin typeface="Raleway" pitchFamily="2" charset="0"/>
              </a:rPr>
              <a:t>Q-Learning</a:t>
            </a:r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 is a reinforcement learning policy that will find the next best action, given the current state. It chooses this action at random and aims to maximize the reward </a:t>
            </a:r>
          </a:p>
        </p:txBody>
      </p:sp>
      <p:sp>
        <p:nvSpPr>
          <p:cNvPr id="8" name="Google Shape;133;p17">
            <a:extLst>
              <a:ext uri="{FF2B5EF4-FFF2-40B4-BE49-F238E27FC236}">
                <a16:creationId xmlns:a16="http://schemas.microsoft.com/office/drawing/2014/main" id="{86CC6D6B-1680-4898-B0E8-EA8E0AD46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749"/>
            <a:ext cx="1469346" cy="4911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600" dirty="0">
                <a:solidFill>
                  <a:srgbClr val="1A9988"/>
                </a:solidFill>
                <a:latin typeface="Raleway" pitchFamily="2" charset="0"/>
              </a:rPr>
              <a:t>Q-Learning</a:t>
            </a:r>
            <a:endParaRPr sz="1600" dirty="0">
              <a:solidFill>
                <a:srgbClr val="1A9988"/>
              </a:solidFill>
              <a:latin typeface="Raleway" pitchFamily="2" charset="0"/>
            </a:endParaRPr>
          </a:p>
        </p:txBody>
      </p:sp>
      <p:pic>
        <p:nvPicPr>
          <p:cNvPr id="11" name="Picture 2" descr="Amrita Vishwa Vidyapeetham - Wikipedia">
            <a:extLst>
              <a:ext uri="{FF2B5EF4-FFF2-40B4-BE49-F238E27FC236}">
                <a16:creationId xmlns:a16="http://schemas.microsoft.com/office/drawing/2014/main" id="{98A20DA5-FC76-421C-88B3-21E9A3D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72" y="0"/>
            <a:ext cx="1402806" cy="5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D34C-970C-48E0-9B7C-2012991A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Raleway" pitchFamily="2" charset="0"/>
              </a:rPr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>
              <a:latin typeface="Raleway" pitchFamily="2" charset="0"/>
            </a:endParaRPr>
          </a:p>
        </p:txBody>
      </p:sp>
      <p:pic>
        <p:nvPicPr>
          <p:cNvPr id="19" name="Picture 6" descr="Finger PNG, Finger Transparent Background - FreeIconsPNG">
            <a:extLst>
              <a:ext uri="{FF2B5EF4-FFF2-40B4-BE49-F238E27FC236}">
                <a16:creationId xmlns:a16="http://schemas.microsoft.com/office/drawing/2014/main" id="{E721681A-909C-43AF-B09D-15515A2B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9" y="2412161"/>
            <a:ext cx="637996" cy="3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104011-C7EB-4D87-AF03-F5792D8A3ADF}"/>
              </a:ext>
            </a:extLst>
          </p:cNvPr>
          <p:cNvSpPr txBox="1"/>
          <p:nvPr/>
        </p:nvSpPr>
        <p:spPr>
          <a:xfrm>
            <a:off x="1841157" y="2410616"/>
            <a:ext cx="6695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Q-learning is called off-policy because the updated policy is different from the </a:t>
            </a:r>
            <a:r>
              <a:rPr lang="en-US" sz="1500" b="1" dirty="0" err="1">
                <a:solidFill>
                  <a:srgbClr val="1A9988"/>
                </a:solidFill>
                <a:latin typeface="Raleway" pitchFamily="2" charset="0"/>
              </a:rPr>
              <a:t>behaviour</a:t>
            </a:r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 policy. In other words, it estimates the reward for future actions and appends a value to the new state</a:t>
            </a:r>
          </a:p>
        </p:txBody>
      </p:sp>
      <p:pic>
        <p:nvPicPr>
          <p:cNvPr id="28" name="Picture 27" descr="Finger PNG, Finger Transparent Background - FreeIconsPNG">
            <a:extLst>
              <a:ext uri="{FF2B5EF4-FFF2-40B4-BE49-F238E27FC236}">
                <a16:creationId xmlns:a16="http://schemas.microsoft.com/office/drawing/2014/main" id="{6AA9AFFE-06A7-497D-A5B9-80B41B88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8" y="3636930"/>
            <a:ext cx="637996" cy="3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1719ED-9C88-41FB-A82F-42620375B9E6}"/>
              </a:ext>
            </a:extLst>
          </p:cNvPr>
          <p:cNvSpPr txBox="1"/>
          <p:nvPr/>
        </p:nvSpPr>
        <p:spPr>
          <a:xfrm>
            <a:off x="1841155" y="3636930"/>
            <a:ext cx="6695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rgbClr val="1A9988"/>
                </a:solidFill>
                <a:latin typeface="Raleway" pitchFamily="2" charset="0"/>
              </a:rPr>
              <a:t>The Q-function uses the Bellman equation and takes two inputs: state (s) and 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AF002E-0DAD-473B-90C0-38E136149202}"/>
                  </a:ext>
                </a:extLst>
              </p:cNvPr>
              <p:cNvSpPr txBox="1"/>
              <p:nvPr/>
            </p:nvSpPr>
            <p:spPr>
              <a:xfrm>
                <a:off x="1841155" y="4308807"/>
                <a:ext cx="66951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500" b="1" dirty="0">
                    <a:solidFill>
                      <a:srgbClr val="1A9988"/>
                    </a:solidFill>
                    <a:latin typeface="Raleway" pitchFamily="2" charset="0"/>
                  </a:rPr>
                  <a:t>Q(S,A)= Q(S,A) +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rgbClr val="1A998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IN" sz="1500" b="1" i="0" smtClean="0">
                        <a:solidFill>
                          <a:srgbClr val="1A998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b="1" dirty="0">
                    <a:solidFill>
                      <a:srgbClr val="1A9988"/>
                    </a:solidFill>
                    <a:latin typeface="Raleway" pitchFamily="2" charset="0"/>
                  </a:rPr>
                  <a:t>[R(S,A) +</a:t>
                </a:r>
                <a14:m>
                  <m:oMath xmlns:m="http://schemas.openxmlformats.org/officeDocument/2006/math">
                    <m:r>
                      <a:rPr lang="en-IN" sz="1500" b="1" i="0" smtClean="0">
                        <a:solidFill>
                          <a:srgbClr val="1A998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500" b="1" i="1" smtClean="0">
                        <a:solidFill>
                          <a:srgbClr val="1A998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500" b="1" dirty="0">
                    <a:solidFill>
                      <a:srgbClr val="1A9988"/>
                    </a:solidFill>
                    <a:latin typeface="Raleway" pitchFamily="2" charset="0"/>
                  </a:rPr>
                  <a:t> ( max ( Q’ (S’,A’) )  -  Q(S,A) ]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AF002E-0DAD-473B-90C0-38E13614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55" y="4308807"/>
                <a:ext cx="6695145" cy="323165"/>
              </a:xfrm>
              <a:prstGeom prst="rect">
                <a:avLst/>
              </a:prstGeom>
              <a:blipFill>
                <a:blip r:embed="rId4"/>
                <a:stretch>
                  <a:fillRect l="-364" t="-3774" b="-18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Workflow">
            <a:extLst>
              <a:ext uri="{FF2B5EF4-FFF2-40B4-BE49-F238E27FC236}">
                <a16:creationId xmlns:a16="http://schemas.microsoft.com/office/drawing/2014/main" id="{99BAB236-2B99-4983-84DA-58BDD7F55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7846" y="12749"/>
            <a:ext cx="424979" cy="424979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1814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9E55B53-48AD-486B-9616-8CC4075E9D9F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547</Words>
  <Application>Microsoft Office PowerPoint</Application>
  <PresentationFormat>On-screen Show (16:9)</PresentationFormat>
  <Paragraphs>106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Lato</vt:lpstr>
      <vt:lpstr>Bacalisties</vt:lpstr>
      <vt:lpstr>Arial</vt:lpstr>
      <vt:lpstr>Raleway</vt:lpstr>
      <vt:lpstr>Cambria Math</vt:lpstr>
      <vt:lpstr>Bookman Old Style</vt:lpstr>
      <vt:lpstr>Streamline</vt:lpstr>
      <vt:lpstr>RPS Game Robot using Reinforcement Learning </vt:lpstr>
      <vt:lpstr>PowerPoint Presentation</vt:lpstr>
      <vt:lpstr>Problem Statement</vt:lpstr>
      <vt:lpstr>Problem Statement</vt:lpstr>
      <vt:lpstr>RL Formulation</vt:lpstr>
      <vt:lpstr>RL Formulation</vt:lpstr>
      <vt:lpstr>RL Formulation</vt:lpstr>
      <vt:lpstr>Q-Learning</vt:lpstr>
      <vt:lpstr>Q-Learning</vt:lpstr>
      <vt:lpstr>PowerPoint Presentation</vt:lpstr>
      <vt:lpstr>Hardware Specifications</vt:lpstr>
      <vt:lpstr>Hardware Specifications</vt:lpstr>
      <vt:lpstr>Hardware Specifications</vt:lpstr>
      <vt:lpstr>Implementation</vt:lpstr>
      <vt:lpstr>Implementation</vt:lpstr>
      <vt:lpstr>Results</vt:lpstr>
      <vt:lpstr>Results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20XX Case Study</dc:title>
  <dc:creator>Charan Tej Kandavalli</dc:creator>
  <cp:lastModifiedBy>Charan Tej Kandavalli</cp:lastModifiedBy>
  <cp:revision>575</cp:revision>
  <dcterms:modified xsi:type="dcterms:W3CDTF">2022-12-21T19:34:42Z</dcterms:modified>
</cp:coreProperties>
</file>